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79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92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613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53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6295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39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48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39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8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26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6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80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5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48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1119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1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5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  <p:sldLayoutId id="2147484057" r:id="rId12"/>
    <p:sldLayoutId id="2147484058" r:id="rId13"/>
    <p:sldLayoutId id="2147484059" r:id="rId14"/>
    <p:sldLayoutId id="2147484060" r:id="rId15"/>
    <p:sldLayoutId id="21474840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SpendItNow</a:t>
            </a:r>
            <a:r>
              <a:rPr lang="en-GB" dirty="0" smtClean="0"/>
              <a:t> </a:t>
            </a:r>
            <a:r>
              <a:rPr lang="en-GB" dirty="0" err="1" smtClean="0"/>
              <a:t>awayday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Project, Programme and Portfolio Management </a:t>
            </a:r>
          </a:p>
          <a:p>
            <a:r>
              <a:rPr lang="en-GB" dirty="0" smtClean="0"/>
              <a:t>Jason </a:t>
            </a:r>
            <a:r>
              <a:rPr lang="en-GB" dirty="0" err="1" smtClean="0"/>
              <a:t>Sherunkle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17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350" y="319310"/>
            <a:ext cx="8911687" cy="1280890"/>
          </a:xfrm>
        </p:spPr>
        <p:txBody>
          <a:bodyPr>
            <a:normAutofit/>
          </a:bodyPr>
          <a:lstStyle/>
          <a:p>
            <a:r>
              <a:rPr lang="en-GB" dirty="0" smtClean="0"/>
              <a:t>Project, programme and portfolio management - definitions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1" y="1676400"/>
            <a:ext cx="9669463" cy="4724400"/>
          </a:xfrm>
        </p:spPr>
        <p:txBody>
          <a:bodyPr>
            <a:noAutofit/>
          </a:bodyPr>
          <a:lstStyle/>
          <a:p>
            <a:r>
              <a:rPr lang="en-GB" sz="2200" dirty="0"/>
              <a:t>Projects and programmes are similar in that they are unique, transient endeavours, undertaken to achieve planned objectives.</a:t>
            </a:r>
          </a:p>
          <a:p>
            <a:r>
              <a:rPr lang="en-GB" sz="2200" dirty="0"/>
              <a:t>The key distinguishing factor between a project and a programme is the complexity of the scope.</a:t>
            </a:r>
          </a:p>
          <a:p>
            <a:r>
              <a:rPr lang="en-GB" sz="2200" dirty="0"/>
              <a:t>Programmes typically include:</a:t>
            </a:r>
          </a:p>
          <a:p>
            <a:pPr lvl="1"/>
            <a:r>
              <a:rPr lang="en-GB" sz="2000" dirty="0"/>
              <a:t>transformation: taking project outputs and managing change within business-as-usual so that outputs deliver benefits;</a:t>
            </a:r>
          </a:p>
          <a:p>
            <a:pPr lvl="1"/>
            <a:r>
              <a:rPr lang="en-GB" sz="2000" dirty="0"/>
              <a:t>benefits management: defining, quantifying, measuring and monitoring benefits.</a:t>
            </a:r>
          </a:p>
          <a:p>
            <a:r>
              <a:rPr lang="en-US" sz="2200" dirty="0"/>
              <a:t>Portfolios are different in that they are collections of projects and programmes whose objectives may be independent or related at a strategic level.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46926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349" y="605060"/>
            <a:ext cx="8911687" cy="728440"/>
          </a:xfrm>
        </p:spPr>
        <p:txBody>
          <a:bodyPr>
            <a:normAutofit/>
          </a:bodyPr>
          <a:lstStyle/>
          <a:p>
            <a:r>
              <a:rPr lang="en-GB" dirty="0" smtClean="0"/>
              <a:t>Standard and structured portfolios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19288" y="1582738"/>
            <a:ext cx="8794748" cy="436086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400" dirty="0"/>
              <a:t>A ‘standard portfolio’ comprises a set of independent projects and/or programmes. The main objective of co-ordinating a standard portfolio is to ensure that the component projects and programmes are managed in a consistently effective way.</a:t>
            </a:r>
          </a:p>
          <a:p>
            <a:r>
              <a:rPr lang="en-GB" sz="2400" dirty="0"/>
              <a:t>A ‘structured portfolio’ comprises a set of projects and/or programmes that are united by a set of common strategic objectives. </a:t>
            </a:r>
          </a:p>
        </p:txBody>
      </p:sp>
    </p:spTree>
    <p:extLst>
      <p:ext uri="{BB962C8B-B14F-4D97-AF65-F5344CB8AC3E}">
        <p14:creationId xmlns:p14="http://schemas.microsoft.com/office/powerpoint/2010/main" val="279840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271" y="647011"/>
            <a:ext cx="8911687" cy="605374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Delivering</a:t>
            </a:r>
            <a:r>
              <a:rPr lang="en-GB" dirty="0" smtClean="0"/>
              <a:t> a strategic vision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913640" y="1487013"/>
            <a:ext cx="8318613" cy="51800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sp>
        <p:nvSpPr>
          <p:cNvPr id="5" name="Rectangle 4"/>
          <p:cNvSpPr/>
          <p:nvPr/>
        </p:nvSpPr>
        <p:spPr>
          <a:xfrm>
            <a:off x="3463066" y="1745964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State of the business </a:t>
            </a:r>
          </a:p>
        </p:txBody>
      </p:sp>
      <p:sp>
        <p:nvSpPr>
          <p:cNvPr id="6" name="Rectangle 5"/>
          <p:cNvSpPr/>
          <p:nvPr/>
        </p:nvSpPr>
        <p:spPr>
          <a:xfrm>
            <a:off x="7770388" y="1754732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Strategic vision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9121" y="2573108"/>
            <a:ext cx="4603726" cy="38891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67" dirty="0"/>
          </a:p>
        </p:txBody>
      </p:sp>
      <p:sp>
        <p:nvSpPr>
          <p:cNvPr id="8" name="Rectangle 7"/>
          <p:cNvSpPr/>
          <p:nvPr/>
        </p:nvSpPr>
        <p:spPr>
          <a:xfrm>
            <a:off x="8997681" y="2727910"/>
            <a:ext cx="1608229" cy="82070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List project and programme contenders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97680" y="3810551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Select and prioritise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02063" y="4738879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Deliver projects and programmes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97680" y="5629121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Manage change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63067" y="5624053"/>
            <a:ext cx="1608229" cy="6663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dirty="0"/>
              <a:t>Realise benefits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17820" y="2898952"/>
            <a:ext cx="221127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50" dirty="0"/>
              <a:t>Portfolio management</a:t>
            </a:r>
          </a:p>
        </p:txBody>
      </p: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5071295" y="2079160"/>
            <a:ext cx="2699093" cy="876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8" idx="0"/>
          </p:cNvCxnSpPr>
          <p:nvPr/>
        </p:nvCxnSpPr>
        <p:spPr>
          <a:xfrm>
            <a:off x="9378617" y="2087929"/>
            <a:ext cx="423179" cy="639981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1"/>
            <a:endCxn id="5" idx="2"/>
          </p:cNvCxnSpPr>
          <p:nvPr/>
        </p:nvCxnSpPr>
        <p:spPr>
          <a:xfrm rot="10800000">
            <a:off x="4267179" y="2412355"/>
            <a:ext cx="2595886" cy="3544894"/>
          </a:xfrm>
          <a:prstGeom prst="bentConnector2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10" idx="0"/>
          </p:cNvCxnSpPr>
          <p:nvPr/>
        </p:nvCxnSpPr>
        <p:spPr>
          <a:xfrm flipH="1">
            <a:off x="9801795" y="3548613"/>
            <a:ext cx="1" cy="26193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1" idx="0"/>
          </p:cNvCxnSpPr>
          <p:nvPr/>
        </p:nvCxnSpPr>
        <p:spPr>
          <a:xfrm>
            <a:off x="9801795" y="4476942"/>
            <a:ext cx="4383" cy="26193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2" idx="0"/>
          </p:cNvCxnSpPr>
          <p:nvPr/>
        </p:nvCxnSpPr>
        <p:spPr>
          <a:xfrm flipH="1">
            <a:off x="9801795" y="5405271"/>
            <a:ext cx="4383" cy="22384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421070" y="6244929"/>
            <a:ext cx="50227" cy="1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59213" y="4290306"/>
            <a:ext cx="1853179" cy="4924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300" dirty="0"/>
              <a:t>Embedded beneficial change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04689" y="6308025"/>
            <a:ext cx="3296194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33" dirty="0"/>
              <a:t>Supportive environment</a:t>
            </a:r>
          </a:p>
        </p:txBody>
      </p:sp>
      <p:cxnSp>
        <p:nvCxnSpPr>
          <p:cNvPr id="29" name="Straight Arrow Connector 28"/>
          <p:cNvCxnSpPr>
            <a:stCxn id="12" idx="1"/>
            <a:endCxn id="13" idx="3"/>
          </p:cNvCxnSpPr>
          <p:nvPr/>
        </p:nvCxnSpPr>
        <p:spPr>
          <a:xfrm flipH="1" flipV="1">
            <a:off x="8471295" y="5957250"/>
            <a:ext cx="526384" cy="506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52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34" y="634064"/>
            <a:ext cx="8911687" cy="658685"/>
          </a:xfrm>
        </p:spPr>
        <p:txBody>
          <a:bodyPr>
            <a:normAutofit/>
          </a:bodyPr>
          <a:lstStyle/>
          <a:p>
            <a:r>
              <a:rPr lang="en-GB" dirty="0" smtClean="0"/>
              <a:t>Benefits map</a:t>
            </a:r>
            <a:endParaRPr lang="en-GB" dirty="0"/>
          </a:p>
        </p:txBody>
      </p: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5277411" y="2281155"/>
            <a:ext cx="1114425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Integrated voice and data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3696261" y="2355769"/>
            <a:ext cx="1230313" cy="400110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Faster Internet communications</a:t>
            </a: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7095098" y="3109831"/>
            <a:ext cx="853119" cy="246221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Direct sales</a:t>
            </a: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3745473" y="5459330"/>
            <a:ext cx="1014413" cy="400110"/>
          </a:xfrm>
          <a:prstGeom prst="rect">
            <a:avLst/>
          </a:prstGeom>
          <a:solidFill>
            <a:srgbClr val="CCE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Just-in-time stock control</a:t>
            </a:r>
          </a:p>
        </p:txBody>
      </p:sp>
      <p:sp>
        <p:nvSpPr>
          <p:cNvPr id="79" name="Text Box 8"/>
          <p:cNvSpPr txBox="1">
            <a:spLocks noChangeArrowheads="1"/>
          </p:cNvSpPr>
          <p:nvPr/>
        </p:nvSpPr>
        <p:spPr bwMode="auto">
          <a:xfrm>
            <a:off x="5390121" y="4858929"/>
            <a:ext cx="774700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 dirty="0">
                <a:solidFill>
                  <a:prstClr val="black"/>
                </a:solidFill>
                <a:latin typeface="Arial Rounded MT Bold" pitchFamily="34" charset="0"/>
              </a:rPr>
              <a:t>Smaller inventory</a:t>
            </a:r>
            <a:endParaRPr lang="en-GB" sz="1000" dirty="0">
              <a:solidFill>
                <a:prstClr val="black"/>
              </a:solidFill>
              <a:latin typeface="Arial Rounded MT Bold" pitchFamily="34" charset="0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7676121" y="1646155"/>
            <a:ext cx="1182688" cy="553998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srgbClr val="FFFFFF"/>
                </a:solidFill>
                <a:latin typeface="Arial Rounded MT Bold" pitchFamily="34" charset="0"/>
              </a:rPr>
              <a:t>Lower currency management costs</a:t>
            </a:r>
          </a:p>
        </p:txBody>
      </p: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5452036" y="1635044"/>
            <a:ext cx="1122363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Multi-currency accounting</a:t>
            </a:r>
          </a:p>
        </p:txBody>
      </p:sp>
      <p:sp>
        <p:nvSpPr>
          <p:cNvPr id="82" name="Text Box 11"/>
          <p:cNvSpPr txBox="1">
            <a:spLocks noChangeArrowheads="1"/>
          </p:cNvSpPr>
          <p:nvPr/>
        </p:nvSpPr>
        <p:spPr bwMode="auto">
          <a:xfrm>
            <a:off x="8925486" y="2384096"/>
            <a:ext cx="1154113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Real time dealer support</a:t>
            </a: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6656947" y="2249406"/>
            <a:ext cx="866775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24 hour call centre</a:t>
            </a:r>
          </a:p>
        </p:txBody>
      </p:sp>
      <p:sp>
        <p:nvSpPr>
          <p:cNvPr id="84" name="Text Box 13"/>
          <p:cNvSpPr txBox="1">
            <a:spLocks noChangeArrowheads="1"/>
          </p:cNvSpPr>
          <p:nvPr/>
        </p:nvSpPr>
        <p:spPr bwMode="auto">
          <a:xfrm>
            <a:off x="5453623" y="3122502"/>
            <a:ext cx="919163" cy="40011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black"/>
                </a:solidFill>
                <a:latin typeface="Arial Rounded MT Bold" pitchFamily="34" charset="0"/>
              </a:rPr>
              <a:t>On-line purchasing</a:t>
            </a:r>
          </a:p>
        </p:txBody>
      </p:sp>
      <p:sp>
        <p:nvSpPr>
          <p:cNvPr id="85" name="Text Box 14"/>
          <p:cNvSpPr txBox="1">
            <a:spLocks noChangeArrowheads="1"/>
          </p:cNvSpPr>
          <p:nvPr/>
        </p:nvSpPr>
        <p:spPr bwMode="auto">
          <a:xfrm>
            <a:off x="8476223" y="4732256"/>
            <a:ext cx="682625" cy="400110"/>
          </a:xfrm>
          <a:prstGeom prst="rect">
            <a:avLst/>
          </a:prstGeom>
          <a:solidFill>
            <a:srgbClr val="3366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white"/>
                </a:solidFill>
                <a:latin typeface="Arial Rounded MT Bold" pitchFamily="34" charset="0"/>
              </a:rPr>
              <a:t>Higher profits</a:t>
            </a:r>
          </a:p>
        </p:txBody>
      </p:sp>
      <p:sp>
        <p:nvSpPr>
          <p:cNvPr id="86" name="Text Box 15"/>
          <p:cNvSpPr txBox="1">
            <a:spLocks noChangeArrowheads="1"/>
          </p:cNvSpPr>
          <p:nvPr/>
        </p:nvSpPr>
        <p:spPr bwMode="auto">
          <a:xfrm>
            <a:off x="9654148" y="4021056"/>
            <a:ext cx="828675" cy="400110"/>
          </a:xfrm>
          <a:prstGeom prst="rect">
            <a:avLst/>
          </a:prstGeom>
          <a:solidFill>
            <a:srgbClr val="3366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white"/>
                </a:solidFill>
                <a:latin typeface="Arial Rounded MT Bold" pitchFamily="34" charset="0"/>
              </a:rPr>
              <a:t>Increased turnover</a:t>
            </a: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6526771" y="4373481"/>
            <a:ext cx="922338" cy="400110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 dirty="0">
                <a:solidFill>
                  <a:srgbClr val="FFFFFF"/>
                </a:solidFill>
                <a:latin typeface="Arial Rounded MT Bold" pitchFamily="34" charset="0"/>
              </a:rPr>
              <a:t>Reduced cost of sale</a:t>
            </a:r>
            <a:endParaRPr lang="en-GB" sz="1000" dirty="0">
              <a:solidFill>
                <a:srgbClr val="FFFFFF"/>
              </a:solidFill>
              <a:latin typeface="Arial Rounded MT Bold" pitchFamily="34" charset="0"/>
            </a:endParaRPr>
          </a:p>
        </p:txBody>
      </p: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6991911" y="5260894"/>
            <a:ext cx="815975" cy="400110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srgbClr val="FFFFFF"/>
                </a:solidFill>
                <a:latin typeface="Arial Rounded MT Bold" pitchFamily="34" charset="0"/>
              </a:rPr>
              <a:t>Improved cash flow</a:t>
            </a:r>
          </a:p>
        </p:txBody>
      </p:sp>
      <p:sp>
        <p:nvSpPr>
          <p:cNvPr id="89" name="Text Box 18"/>
          <p:cNvSpPr txBox="1">
            <a:spLocks noChangeArrowheads="1"/>
          </p:cNvSpPr>
          <p:nvPr/>
        </p:nvSpPr>
        <p:spPr bwMode="auto">
          <a:xfrm>
            <a:off x="9223935" y="3087606"/>
            <a:ext cx="1162050" cy="400110"/>
          </a:xfrm>
          <a:prstGeom prst="rect">
            <a:avLst/>
          </a:prstGeom>
          <a:solidFill>
            <a:srgbClr val="3366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white"/>
                </a:solidFill>
                <a:latin typeface="Arial Rounded MT Bold" pitchFamily="34" charset="0"/>
              </a:rPr>
              <a:t>Greater dealer satisfaction</a:t>
            </a: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7447521" y="3817856"/>
            <a:ext cx="1041400" cy="400110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srgbClr val="FFFFFF"/>
                </a:solidFill>
                <a:latin typeface="Arial Rounded MT Bold" pitchFamily="34" charset="0"/>
              </a:rPr>
              <a:t>Higher market share</a:t>
            </a:r>
          </a:p>
        </p:txBody>
      </p:sp>
      <p:sp>
        <p:nvSpPr>
          <p:cNvPr id="91" name="Text Box 20"/>
          <p:cNvSpPr txBox="1">
            <a:spLocks noChangeArrowheads="1"/>
          </p:cNvSpPr>
          <p:nvPr/>
        </p:nvSpPr>
        <p:spPr bwMode="auto">
          <a:xfrm>
            <a:off x="5104371" y="3981369"/>
            <a:ext cx="1155700" cy="400110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srgbClr val="FFFFFF"/>
                </a:solidFill>
                <a:latin typeface="Arial Rounded MT Bold" pitchFamily="34" charset="0"/>
              </a:rPr>
              <a:t>Greater market awareness</a:t>
            </a:r>
          </a:p>
        </p:txBody>
      </p:sp>
      <p:sp>
        <p:nvSpPr>
          <p:cNvPr id="92" name="Text Box 21"/>
          <p:cNvSpPr txBox="1">
            <a:spLocks noChangeArrowheads="1"/>
          </p:cNvSpPr>
          <p:nvPr/>
        </p:nvSpPr>
        <p:spPr bwMode="auto">
          <a:xfrm>
            <a:off x="10190164" y="4998395"/>
            <a:ext cx="989013" cy="553998"/>
          </a:xfrm>
          <a:prstGeom prst="rect">
            <a:avLst/>
          </a:prstGeom>
          <a:solidFill>
            <a:srgbClr val="3366CC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 dirty="0">
                <a:solidFill>
                  <a:prstClr val="white"/>
                </a:solidFill>
                <a:latin typeface="Arial Rounded MT Bold" pitchFamily="34" charset="0"/>
              </a:rPr>
              <a:t>Greater investor awareness</a:t>
            </a:r>
            <a:endParaRPr lang="en-GB" sz="1000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cxnSp>
        <p:nvCxnSpPr>
          <p:cNvPr id="93" name="AutoShape 22"/>
          <p:cNvCxnSpPr>
            <a:cxnSpLocks noChangeShapeType="1"/>
            <a:stCxn id="75" idx="3"/>
            <a:endCxn id="83" idx="1"/>
          </p:cNvCxnSpPr>
          <p:nvPr/>
        </p:nvCxnSpPr>
        <p:spPr bwMode="auto">
          <a:xfrm flipV="1">
            <a:off x="6391836" y="2449462"/>
            <a:ext cx="265111" cy="31749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rgbClr val="969696"/>
            </a:solidFill>
            <a:round/>
            <a:headEnd/>
            <a:tailEnd type="triangle" w="med" len="med"/>
          </a:ln>
          <a:effectLst/>
        </p:spPr>
      </p:cxnSp>
      <p:cxnSp>
        <p:nvCxnSpPr>
          <p:cNvPr id="94" name="AutoShape 23"/>
          <p:cNvCxnSpPr>
            <a:cxnSpLocks noChangeShapeType="1"/>
            <a:endCxn id="82" idx="1"/>
          </p:cNvCxnSpPr>
          <p:nvPr/>
        </p:nvCxnSpPr>
        <p:spPr bwMode="auto">
          <a:xfrm>
            <a:off x="7544145" y="2452607"/>
            <a:ext cx="1381340" cy="131545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95" name="AutoShape 24"/>
          <p:cNvCxnSpPr>
            <a:cxnSpLocks noChangeShapeType="1"/>
            <a:stCxn id="76" idx="3"/>
          </p:cNvCxnSpPr>
          <p:nvPr/>
        </p:nvCxnSpPr>
        <p:spPr bwMode="auto">
          <a:xfrm flipV="1">
            <a:off x="4926573" y="2484358"/>
            <a:ext cx="371260" cy="71466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sp>
        <p:nvSpPr>
          <p:cNvPr id="96" name="Text Box 25"/>
          <p:cNvSpPr txBox="1">
            <a:spLocks noChangeArrowheads="1"/>
          </p:cNvSpPr>
          <p:nvPr/>
        </p:nvSpPr>
        <p:spPr bwMode="auto">
          <a:xfrm>
            <a:off x="3696259" y="3544807"/>
            <a:ext cx="935038" cy="246221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23">
              <a:defRPr/>
            </a:pPr>
            <a:r>
              <a:rPr lang="en-GB" sz="1000" kern="0" dirty="0">
                <a:solidFill>
                  <a:prstClr val="black"/>
                </a:solidFill>
                <a:latin typeface="Arial Rounded MT Bold" pitchFamily="34" charset="0"/>
              </a:rPr>
              <a:t>e-commerce</a:t>
            </a:r>
          </a:p>
        </p:txBody>
      </p:sp>
      <p:cxnSp>
        <p:nvCxnSpPr>
          <p:cNvPr id="97" name="AutoShape 26"/>
          <p:cNvCxnSpPr>
            <a:cxnSpLocks noChangeShapeType="1"/>
            <a:stCxn id="78" idx="0"/>
            <a:endCxn id="87" idx="1"/>
          </p:cNvCxnSpPr>
          <p:nvPr/>
        </p:nvCxnSpPr>
        <p:spPr bwMode="auto">
          <a:xfrm rot="5400000" flipH="1" flipV="1">
            <a:off x="4946828" y="3879387"/>
            <a:ext cx="885794" cy="2274092"/>
          </a:xfrm>
          <a:prstGeom prst="curvedConnector2">
            <a:avLst/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98" name="AutoShape 27"/>
          <p:cNvCxnSpPr>
            <a:cxnSpLocks noChangeShapeType="1"/>
            <a:stCxn id="84" idx="3"/>
            <a:endCxn id="87" idx="0"/>
          </p:cNvCxnSpPr>
          <p:nvPr/>
        </p:nvCxnSpPr>
        <p:spPr bwMode="auto">
          <a:xfrm>
            <a:off x="6372786" y="3322557"/>
            <a:ext cx="615155" cy="1050924"/>
          </a:xfrm>
          <a:prstGeom prst="curvedConnector2">
            <a:avLst/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99" name="AutoShape 28"/>
          <p:cNvCxnSpPr>
            <a:cxnSpLocks noChangeShapeType="1"/>
            <a:stCxn id="96" idx="3"/>
            <a:endCxn id="84" idx="1"/>
          </p:cNvCxnSpPr>
          <p:nvPr/>
        </p:nvCxnSpPr>
        <p:spPr bwMode="auto">
          <a:xfrm flipV="1">
            <a:off x="4631298" y="3322557"/>
            <a:ext cx="822325" cy="345360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0" name="AutoShape 29"/>
          <p:cNvCxnSpPr>
            <a:cxnSpLocks noChangeShapeType="1"/>
            <a:stCxn id="76" idx="2"/>
            <a:endCxn id="84" idx="0"/>
          </p:cNvCxnSpPr>
          <p:nvPr/>
        </p:nvCxnSpPr>
        <p:spPr bwMode="auto">
          <a:xfrm rot="16200000" flipH="1">
            <a:off x="4929000" y="2138297"/>
            <a:ext cx="366623" cy="1601787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1" name="AutoShape 30"/>
          <p:cNvCxnSpPr>
            <a:cxnSpLocks noChangeShapeType="1"/>
            <a:stCxn id="78" idx="3"/>
            <a:endCxn id="79" idx="1"/>
          </p:cNvCxnSpPr>
          <p:nvPr/>
        </p:nvCxnSpPr>
        <p:spPr bwMode="auto">
          <a:xfrm flipV="1">
            <a:off x="4759885" y="5058985"/>
            <a:ext cx="630236" cy="600401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2" name="AutoShape 31"/>
          <p:cNvCxnSpPr>
            <a:cxnSpLocks noChangeShapeType="1"/>
            <a:stCxn id="79" idx="3"/>
            <a:endCxn id="87" idx="2"/>
          </p:cNvCxnSpPr>
          <p:nvPr/>
        </p:nvCxnSpPr>
        <p:spPr bwMode="auto">
          <a:xfrm flipV="1">
            <a:off x="6164822" y="4773592"/>
            <a:ext cx="823119" cy="285393"/>
          </a:xfrm>
          <a:prstGeom prst="curvedConnector2">
            <a:avLst/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3" name="AutoShape 32"/>
          <p:cNvCxnSpPr>
            <a:cxnSpLocks noChangeShapeType="1"/>
            <a:stCxn id="78" idx="3"/>
            <a:endCxn id="88" idx="1"/>
          </p:cNvCxnSpPr>
          <p:nvPr/>
        </p:nvCxnSpPr>
        <p:spPr bwMode="auto">
          <a:xfrm flipV="1">
            <a:off x="4759886" y="5460949"/>
            <a:ext cx="2232025" cy="198436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3712136" y="1500106"/>
            <a:ext cx="962025" cy="400110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23">
              <a:defRPr/>
            </a:pPr>
            <a:r>
              <a:rPr lang="en-GB" sz="1000" kern="0" dirty="0">
                <a:solidFill>
                  <a:prstClr val="black"/>
                </a:solidFill>
                <a:latin typeface="Arial Rounded MT Bold" pitchFamily="34" charset="0"/>
              </a:rPr>
              <a:t>IT infrastructure</a:t>
            </a:r>
          </a:p>
        </p:txBody>
      </p:sp>
      <p:cxnSp>
        <p:nvCxnSpPr>
          <p:cNvPr id="105" name="AutoShape 34"/>
          <p:cNvCxnSpPr>
            <a:cxnSpLocks noChangeShapeType="1"/>
          </p:cNvCxnSpPr>
          <p:nvPr/>
        </p:nvCxnSpPr>
        <p:spPr bwMode="auto">
          <a:xfrm rot="16200000" flipH="1">
            <a:off x="4045296" y="2068432"/>
            <a:ext cx="455613" cy="119063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6" name="AutoShape 35"/>
          <p:cNvCxnSpPr>
            <a:cxnSpLocks noChangeShapeType="1"/>
          </p:cNvCxnSpPr>
          <p:nvPr/>
        </p:nvCxnSpPr>
        <p:spPr bwMode="auto">
          <a:xfrm>
            <a:off x="4694584" y="1700132"/>
            <a:ext cx="777875" cy="138113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7" name="AutoShape 36"/>
          <p:cNvCxnSpPr>
            <a:cxnSpLocks noChangeShapeType="1"/>
            <a:stCxn id="81" idx="3"/>
            <a:endCxn id="80" idx="1"/>
          </p:cNvCxnSpPr>
          <p:nvPr/>
        </p:nvCxnSpPr>
        <p:spPr bwMode="auto">
          <a:xfrm>
            <a:off x="6574399" y="1835100"/>
            <a:ext cx="1101723" cy="88055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8" name="AutoShape 37"/>
          <p:cNvCxnSpPr>
            <a:cxnSpLocks noChangeShapeType="1"/>
            <a:stCxn id="84" idx="3"/>
            <a:endCxn id="90" idx="1"/>
          </p:cNvCxnSpPr>
          <p:nvPr/>
        </p:nvCxnSpPr>
        <p:spPr bwMode="auto">
          <a:xfrm>
            <a:off x="6372785" y="3322557"/>
            <a:ext cx="1074736" cy="695354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09" name="AutoShape 38"/>
          <p:cNvCxnSpPr>
            <a:cxnSpLocks noChangeShapeType="1"/>
            <a:stCxn id="90" idx="3"/>
            <a:endCxn id="86" idx="1"/>
          </p:cNvCxnSpPr>
          <p:nvPr/>
        </p:nvCxnSpPr>
        <p:spPr bwMode="auto">
          <a:xfrm>
            <a:off x="8488921" y="4017911"/>
            <a:ext cx="1165226" cy="203200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AutoShape 39"/>
          <p:cNvCxnSpPr>
            <a:cxnSpLocks noChangeShapeType="1"/>
          </p:cNvCxnSpPr>
          <p:nvPr/>
        </p:nvCxnSpPr>
        <p:spPr bwMode="auto">
          <a:xfrm>
            <a:off x="7544145" y="2452605"/>
            <a:ext cx="1700213" cy="838200"/>
          </a:xfrm>
          <a:prstGeom prst="curvedConnector3">
            <a:avLst>
              <a:gd name="adj1" fmla="val 49954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1" name="AutoShape 40"/>
          <p:cNvCxnSpPr>
            <a:cxnSpLocks noChangeShapeType="1"/>
            <a:stCxn id="82" idx="2"/>
            <a:endCxn id="89" idx="0"/>
          </p:cNvCxnSpPr>
          <p:nvPr/>
        </p:nvCxnSpPr>
        <p:spPr bwMode="auto">
          <a:xfrm rot="16200000" flipH="1">
            <a:off x="9502051" y="2784697"/>
            <a:ext cx="303400" cy="302418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2" name="AutoShape 41"/>
          <p:cNvCxnSpPr>
            <a:cxnSpLocks noChangeShapeType="1"/>
            <a:stCxn id="89" idx="2"/>
            <a:endCxn id="86" idx="0"/>
          </p:cNvCxnSpPr>
          <p:nvPr/>
        </p:nvCxnSpPr>
        <p:spPr bwMode="auto">
          <a:xfrm rot="16200000" flipH="1">
            <a:off x="9670052" y="3622624"/>
            <a:ext cx="533340" cy="263525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3" name="AutoShape 42"/>
          <p:cNvCxnSpPr>
            <a:cxnSpLocks noChangeShapeType="1"/>
            <a:stCxn id="87" idx="3"/>
            <a:endCxn id="85" idx="1"/>
          </p:cNvCxnSpPr>
          <p:nvPr/>
        </p:nvCxnSpPr>
        <p:spPr bwMode="auto">
          <a:xfrm>
            <a:off x="7449110" y="4573537"/>
            <a:ext cx="1027113" cy="358775"/>
          </a:xfrm>
          <a:prstGeom prst="curvedConnector3">
            <a:avLst>
              <a:gd name="adj1" fmla="val 50000"/>
            </a:avLst>
          </a:prstGeom>
          <a:noFill/>
          <a:ln w="6350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4" name="AutoShape 43"/>
          <p:cNvCxnSpPr>
            <a:cxnSpLocks noChangeShapeType="1"/>
            <a:stCxn id="86" idx="1"/>
            <a:endCxn id="85" idx="3"/>
          </p:cNvCxnSpPr>
          <p:nvPr/>
        </p:nvCxnSpPr>
        <p:spPr bwMode="auto">
          <a:xfrm rot="10800000" flipV="1">
            <a:off x="9158847" y="4221111"/>
            <a:ext cx="495300" cy="711200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rgbClr val="969696"/>
            </a:solidFill>
            <a:round/>
            <a:headEnd/>
            <a:tailEnd type="triangle" w="med" len="med"/>
          </a:ln>
          <a:effectLst/>
        </p:spPr>
      </p:cxnSp>
      <p:cxnSp>
        <p:nvCxnSpPr>
          <p:cNvPr id="115" name="AutoShape 44"/>
          <p:cNvCxnSpPr>
            <a:cxnSpLocks noChangeShapeType="1"/>
            <a:stCxn id="86" idx="2"/>
            <a:endCxn id="92" idx="0"/>
          </p:cNvCxnSpPr>
          <p:nvPr/>
        </p:nvCxnSpPr>
        <p:spPr bwMode="auto">
          <a:xfrm rot="16200000" flipH="1">
            <a:off x="10087964" y="4401688"/>
            <a:ext cx="577229" cy="616185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6" name="AutoShape 45"/>
          <p:cNvCxnSpPr>
            <a:cxnSpLocks noChangeShapeType="1"/>
          </p:cNvCxnSpPr>
          <p:nvPr/>
        </p:nvCxnSpPr>
        <p:spPr bwMode="auto">
          <a:xfrm rot="16200000" flipH="1">
            <a:off x="9460387" y="4520720"/>
            <a:ext cx="136758" cy="1372628"/>
          </a:xfrm>
          <a:prstGeom prst="curvedConnector2">
            <a:avLst/>
          </a:prstGeom>
          <a:noFill/>
          <a:ln w="3175">
            <a:solidFill>
              <a:srgbClr val="969696"/>
            </a:solidFill>
            <a:round/>
            <a:headEnd/>
            <a:tailEnd type="triangle" w="med" len="med"/>
          </a:ln>
          <a:effectLst/>
        </p:spPr>
      </p:cxnSp>
      <p:cxnSp>
        <p:nvCxnSpPr>
          <p:cNvPr id="117" name="AutoShape 46"/>
          <p:cNvCxnSpPr>
            <a:cxnSpLocks noChangeShapeType="1"/>
            <a:stCxn id="84" idx="3"/>
            <a:endCxn id="77" idx="1"/>
          </p:cNvCxnSpPr>
          <p:nvPr/>
        </p:nvCxnSpPr>
        <p:spPr bwMode="auto">
          <a:xfrm flipV="1">
            <a:off x="6372785" y="3232941"/>
            <a:ext cx="722312" cy="89616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18" name="AutoShape 47"/>
          <p:cNvCxnSpPr>
            <a:cxnSpLocks noChangeShapeType="1"/>
            <a:stCxn id="83" idx="2"/>
            <a:endCxn id="77" idx="0"/>
          </p:cNvCxnSpPr>
          <p:nvPr/>
        </p:nvCxnSpPr>
        <p:spPr bwMode="auto">
          <a:xfrm rot="16200000" flipH="1">
            <a:off x="7075838" y="2664012"/>
            <a:ext cx="460314" cy="431323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rgbClr val="969696"/>
            </a:solidFill>
            <a:round/>
            <a:headEnd/>
            <a:tailEnd type="triangle" w="med" len="med"/>
          </a:ln>
          <a:effectLst/>
        </p:spPr>
      </p:cxnSp>
      <p:cxnSp>
        <p:nvCxnSpPr>
          <p:cNvPr id="119" name="AutoShape 48"/>
          <p:cNvCxnSpPr>
            <a:cxnSpLocks noChangeShapeType="1"/>
            <a:stCxn id="77" idx="2"/>
            <a:endCxn id="90" idx="0"/>
          </p:cNvCxnSpPr>
          <p:nvPr/>
        </p:nvCxnSpPr>
        <p:spPr bwMode="auto">
          <a:xfrm rot="16200000" flipH="1">
            <a:off x="7514038" y="3363671"/>
            <a:ext cx="461805" cy="446564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0" name="AutoShape 49"/>
          <p:cNvCxnSpPr>
            <a:cxnSpLocks noChangeShapeType="1"/>
            <a:stCxn id="88" idx="3"/>
            <a:endCxn id="85" idx="1"/>
          </p:cNvCxnSpPr>
          <p:nvPr/>
        </p:nvCxnSpPr>
        <p:spPr bwMode="auto">
          <a:xfrm flipV="1">
            <a:off x="7807886" y="4932311"/>
            <a:ext cx="668337" cy="528638"/>
          </a:xfrm>
          <a:prstGeom prst="curvedConnector3">
            <a:avLst>
              <a:gd name="adj1" fmla="val 50000"/>
            </a:avLst>
          </a:prstGeom>
          <a:noFill/>
          <a:ln w="6350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1" name="AutoShape 50"/>
          <p:cNvCxnSpPr>
            <a:cxnSpLocks noChangeShapeType="1"/>
            <a:stCxn id="96" idx="2"/>
            <a:endCxn id="91" idx="1"/>
          </p:cNvCxnSpPr>
          <p:nvPr/>
        </p:nvCxnSpPr>
        <p:spPr bwMode="auto">
          <a:xfrm rot="16200000" flipH="1">
            <a:off x="4438877" y="3515929"/>
            <a:ext cx="390397" cy="940593"/>
          </a:xfrm>
          <a:prstGeom prst="curvedConnector2">
            <a:avLst/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2" name="AutoShape 51"/>
          <p:cNvCxnSpPr>
            <a:cxnSpLocks noChangeShapeType="1"/>
            <a:stCxn id="91" idx="0"/>
            <a:endCxn id="84" idx="2"/>
          </p:cNvCxnSpPr>
          <p:nvPr/>
        </p:nvCxnSpPr>
        <p:spPr bwMode="auto">
          <a:xfrm rot="5400000" flipH="1" flipV="1">
            <a:off x="5568335" y="3636501"/>
            <a:ext cx="458757" cy="230983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3" name="AutoShape 52"/>
          <p:cNvCxnSpPr>
            <a:cxnSpLocks noChangeShapeType="1"/>
          </p:cNvCxnSpPr>
          <p:nvPr/>
        </p:nvCxnSpPr>
        <p:spPr bwMode="auto">
          <a:xfrm rot="16200000" flipH="1">
            <a:off x="7314378" y="3204180"/>
            <a:ext cx="2527299" cy="528853"/>
          </a:xfrm>
          <a:prstGeom prst="curvedConnector3">
            <a:avLst>
              <a:gd name="adj1" fmla="val 50001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sp>
        <p:nvSpPr>
          <p:cNvPr id="124" name="Text Box 53"/>
          <p:cNvSpPr txBox="1">
            <a:spLocks noChangeArrowheads="1"/>
          </p:cNvSpPr>
          <p:nvPr/>
        </p:nvSpPr>
        <p:spPr bwMode="auto">
          <a:xfrm>
            <a:off x="8495273" y="5918119"/>
            <a:ext cx="1052513" cy="400110"/>
          </a:xfrm>
          <a:prstGeom prst="rect">
            <a:avLst/>
          </a:prstGeom>
          <a:solidFill>
            <a:srgbClr val="0099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 dirty="0">
                <a:solidFill>
                  <a:prstClr val="white"/>
                </a:solidFill>
                <a:latin typeface="Arial Rounded MT Bold" pitchFamily="34" charset="0"/>
              </a:rPr>
              <a:t>Top </a:t>
            </a:r>
            <a:r>
              <a:rPr lang="en-GB" sz="1000" dirty="0">
                <a:solidFill>
                  <a:prstClr val="white"/>
                </a:solidFill>
                <a:latin typeface="Arial Rounded MT Bold" pitchFamily="34" charset="0"/>
              </a:rPr>
              <a:t>twenty manufacturer</a:t>
            </a:r>
            <a:endParaRPr lang="en-GB" sz="1000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sp>
        <p:nvSpPr>
          <p:cNvPr id="125" name="Text Box 54"/>
          <p:cNvSpPr txBox="1">
            <a:spLocks noChangeArrowheads="1"/>
          </p:cNvSpPr>
          <p:nvPr/>
        </p:nvSpPr>
        <p:spPr bwMode="auto">
          <a:xfrm>
            <a:off x="9635098" y="5918119"/>
            <a:ext cx="1052513" cy="400110"/>
          </a:xfrm>
          <a:prstGeom prst="rect">
            <a:avLst/>
          </a:prstGeom>
          <a:solidFill>
            <a:srgbClr val="0099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/>
            <a:r>
              <a:rPr lang="en-GB" sz="1000">
                <a:solidFill>
                  <a:prstClr val="white"/>
                </a:solidFill>
                <a:latin typeface="Arial Rounded MT Bold" pitchFamily="34" charset="0"/>
              </a:rPr>
              <a:t>Successful listing</a:t>
            </a:r>
          </a:p>
        </p:txBody>
      </p:sp>
      <p:cxnSp>
        <p:nvCxnSpPr>
          <p:cNvPr id="126" name="AutoShape 55"/>
          <p:cNvCxnSpPr>
            <a:cxnSpLocks noChangeShapeType="1"/>
            <a:stCxn id="85" idx="2"/>
            <a:endCxn id="124" idx="1"/>
          </p:cNvCxnSpPr>
          <p:nvPr/>
        </p:nvCxnSpPr>
        <p:spPr bwMode="auto">
          <a:xfrm rot="5400000">
            <a:off x="8163500" y="5464140"/>
            <a:ext cx="985808" cy="322263"/>
          </a:xfrm>
          <a:prstGeom prst="curvedConnector4">
            <a:avLst>
              <a:gd name="adj1" fmla="val 39853"/>
              <a:gd name="adj2" fmla="val 170936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7" name="AutoShape 56"/>
          <p:cNvCxnSpPr>
            <a:cxnSpLocks noChangeShapeType="1"/>
            <a:stCxn id="92" idx="3"/>
            <a:endCxn id="125" idx="3"/>
          </p:cNvCxnSpPr>
          <p:nvPr/>
        </p:nvCxnSpPr>
        <p:spPr bwMode="auto">
          <a:xfrm flipH="1">
            <a:off x="10687610" y="5275394"/>
            <a:ext cx="491566" cy="842780"/>
          </a:xfrm>
          <a:prstGeom prst="curvedConnector3">
            <a:avLst>
              <a:gd name="adj1" fmla="val -46504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8" name="AutoShape 57"/>
          <p:cNvCxnSpPr>
            <a:cxnSpLocks noChangeShapeType="1"/>
            <a:stCxn id="86" idx="2"/>
            <a:endCxn id="124" idx="0"/>
          </p:cNvCxnSpPr>
          <p:nvPr/>
        </p:nvCxnSpPr>
        <p:spPr bwMode="auto">
          <a:xfrm rot="5400000">
            <a:off x="8796532" y="4646164"/>
            <a:ext cx="1496953" cy="1046956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29" name="AutoShape 58"/>
          <p:cNvCxnSpPr>
            <a:cxnSpLocks noChangeShapeType="1"/>
            <a:stCxn id="85" idx="2"/>
            <a:endCxn id="125" idx="0"/>
          </p:cNvCxnSpPr>
          <p:nvPr/>
        </p:nvCxnSpPr>
        <p:spPr bwMode="auto">
          <a:xfrm rot="16200000" flipH="1">
            <a:off x="9096569" y="4853333"/>
            <a:ext cx="785753" cy="1343819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sp>
        <p:nvSpPr>
          <p:cNvPr id="130" name="Text Box 60"/>
          <p:cNvSpPr txBox="1">
            <a:spLocks noChangeArrowheads="1"/>
          </p:cNvSpPr>
          <p:nvPr/>
        </p:nvSpPr>
        <p:spPr bwMode="auto">
          <a:xfrm>
            <a:off x="3435910" y="6203869"/>
            <a:ext cx="1014413" cy="400110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>
              <a:defRPr/>
            </a:pPr>
            <a:r>
              <a:rPr lang="en-GB" sz="1000" kern="0" dirty="0">
                <a:solidFill>
                  <a:prstClr val="black"/>
                </a:solidFill>
                <a:latin typeface="Arial Rounded MT Bold" pitchFamily="34" charset="0"/>
              </a:rPr>
              <a:t>Warehouse facilities</a:t>
            </a:r>
          </a:p>
        </p:txBody>
      </p:sp>
      <p:sp>
        <p:nvSpPr>
          <p:cNvPr id="131" name="Text Box 61"/>
          <p:cNvSpPr txBox="1">
            <a:spLocks noChangeArrowheads="1"/>
          </p:cNvSpPr>
          <p:nvPr/>
        </p:nvSpPr>
        <p:spPr bwMode="auto">
          <a:xfrm>
            <a:off x="3281923" y="4641769"/>
            <a:ext cx="1014413" cy="400110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23">
              <a:defRPr/>
            </a:pPr>
            <a:r>
              <a:rPr lang="en-GB" sz="1000" kern="0">
                <a:solidFill>
                  <a:prstClr val="black"/>
                </a:solidFill>
                <a:latin typeface="Arial Rounded MT Bold" pitchFamily="34" charset="0"/>
              </a:rPr>
              <a:t>Supply chain system</a:t>
            </a:r>
          </a:p>
        </p:txBody>
      </p:sp>
      <p:cxnSp>
        <p:nvCxnSpPr>
          <p:cNvPr id="132" name="AutoShape 62"/>
          <p:cNvCxnSpPr>
            <a:cxnSpLocks noChangeShapeType="1"/>
            <a:stCxn id="131" idx="3"/>
            <a:endCxn id="78" idx="1"/>
          </p:cNvCxnSpPr>
          <p:nvPr/>
        </p:nvCxnSpPr>
        <p:spPr bwMode="auto">
          <a:xfrm flipH="1">
            <a:off x="3745473" y="4841825"/>
            <a:ext cx="550863" cy="817561"/>
          </a:xfrm>
          <a:prstGeom prst="curvedConnector5">
            <a:avLst>
              <a:gd name="adj1" fmla="val -41499"/>
              <a:gd name="adj2" fmla="val 50000"/>
              <a:gd name="adj3" fmla="val 141499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33" name="AutoShape 63"/>
          <p:cNvCxnSpPr>
            <a:cxnSpLocks noChangeShapeType="1"/>
            <a:stCxn id="130" idx="0"/>
            <a:endCxn id="78" idx="2"/>
          </p:cNvCxnSpPr>
          <p:nvPr/>
        </p:nvCxnSpPr>
        <p:spPr bwMode="auto">
          <a:xfrm rot="5400000" flipH="1" flipV="1">
            <a:off x="3925684" y="5876875"/>
            <a:ext cx="344429" cy="309563"/>
          </a:xfrm>
          <a:prstGeom prst="curvedConnector3">
            <a:avLst>
              <a:gd name="adj1" fmla="val 50000"/>
            </a:avLst>
          </a:prstGeom>
          <a:noFill/>
          <a:ln w="3175">
            <a:solidFill>
              <a:sysClr val="window" lastClr="FFFFFF">
                <a:lumMod val="65000"/>
              </a:sysClr>
            </a:solidFill>
            <a:round/>
            <a:headEnd/>
            <a:tailEnd type="triangle" w="med" len="med"/>
          </a:ln>
          <a:effectLst/>
        </p:spPr>
      </p:cxnSp>
      <p:cxnSp>
        <p:nvCxnSpPr>
          <p:cNvPr id="134" name="Curved Connector 133"/>
          <p:cNvCxnSpPr>
            <a:stCxn id="104" idx="1"/>
            <a:endCxn id="131" idx="1"/>
          </p:cNvCxnSpPr>
          <p:nvPr/>
        </p:nvCxnSpPr>
        <p:spPr>
          <a:xfrm rot="10800000" flipV="1">
            <a:off x="3281924" y="1700161"/>
            <a:ext cx="430213" cy="3141663"/>
          </a:xfrm>
          <a:prstGeom prst="curvedConnector3">
            <a:avLst>
              <a:gd name="adj1" fmla="val 153136"/>
            </a:avLst>
          </a:prstGeom>
          <a:noFill/>
          <a:ln w="3175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5" name="Curved Connector 134"/>
          <p:cNvCxnSpPr>
            <a:stCxn id="104" idx="1"/>
            <a:endCxn id="96" idx="1"/>
          </p:cNvCxnSpPr>
          <p:nvPr/>
        </p:nvCxnSpPr>
        <p:spPr>
          <a:xfrm rot="10800000" flipV="1">
            <a:off x="3696259" y="1700161"/>
            <a:ext cx="15876" cy="1967756"/>
          </a:xfrm>
          <a:prstGeom prst="curvedConnector3">
            <a:avLst>
              <a:gd name="adj1" fmla="val 1539909"/>
            </a:avLst>
          </a:prstGeom>
          <a:noFill/>
          <a:ln w="3175" cap="flat" cmpd="sng" algn="ctr">
            <a:solidFill>
              <a:sysClr val="window" lastClr="FFFFFF">
                <a:lumMod val="65000"/>
              </a:sysClr>
            </a:solidFill>
            <a:prstDash val="solid"/>
            <a:miter lim="800000"/>
            <a:tailEnd type="triangle"/>
          </a:ln>
          <a:effectLst/>
        </p:spPr>
      </p:cxnSp>
      <p:sp>
        <p:nvSpPr>
          <p:cNvPr id="136" name="Text Box 33"/>
          <p:cNvSpPr txBox="1">
            <a:spLocks noChangeArrowheads="1"/>
          </p:cNvSpPr>
          <p:nvPr/>
        </p:nvSpPr>
        <p:spPr bwMode="auto">
          <a:xfrm>
            <a:off x="9284177" y="180486"/>
            <a:ext cx="739940" cy="246221"/>
          </a:xfrm>
          <a:prstGeom prst="rect">
            <a:avLst/>
          </a:prstGeom>
          <a:solidFill>
            <a:sysClr val="window" lastClr="FFFFFF"/>
          </a:solidFill>
          <a:ln w="9525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914423">
              <a:defRPr/>
            </a:pPr>
            <a:r>
              <a:rPr lang="en-GB" sz="1000" kern="0" dirty="0">
                <a:solidFill>
                  <a:prstClr val="black"/>
                </a:solidFill>
                <a:latin typeface="Arial Rounded MT Bold" pitchFamily="34" charset="0"/>
              </a:rPr>
              <a:t>Projects</a:t>
            </a:r>
          </a:p>
        </p:txBody>
      </p:sp>
      <p:sp>
        <p:nvSpPr>
          <p:cNvPr id="137" name="Text Box 13"/>
          <p:cNvSpPr txBox="1">
            <a:spLocks noChangeArrowheads="1"/>
          </p:cNvSpPr>
          <p:nvPr/>
        </p:nvSpPr>
        <p:spPr bwMode="auto">
          <a:xfrm>
            <a:off x="10473811" y="187788"/>
            <a:ext cx="919163" cy="246221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23"/>
            <a:r>
              <a:rPr lang="en-GB" sz="1000" dirty="0">
                <a:solidFill>
                  <a:prstClr val="black"/>
                </a:solidFill>
                <a:latin typeface="Arial Rounded MT Bold" pitchFamily="34" charset="0"/>
              </a:rPr>
              <a:t>Outcomes</a:t>
            </a:r>
            <a:endParaRPr lang="en-GB" sz="1000" dirty="0">
              <a:solidFill>
                <a:prstClr val="black"/>
              </a:solidFill>
              <a:latin typeface="Arial Rounded MT Bold" pitchFamily="34" charset="0"/>
            </a:endParaRPr>
          </a:p>
        </p:txBody>
      </p:sp>
      <p:sp>
        <p:nvSpPr>
          <p:cNvPr id="138" name="Text Box 16"/>
          <p:cNvSpPr txBox="1">
            <a:spLocks noChangeArrowheads="1"/>
          </p:cNvSpPr>
          <p:nvPr/>
        </p:nvSpPr>
        <p:spPr bwMode="auto">
          <a:xfrm>
            <a:off x="9107895" y="564373"/>
            <a:ext cx="922338" cy="400110"/>
          </a:xfrm>
          <a:prstGeom prst="rect">
            <a:avLst/>
          </a:prstGeom>
          <a:solidFill>
            <a:srgbClr val="6699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23"/>
            <a:r>
              <a:rPr lang="en-GB" sz="1000" dirty="0">
                <a:solidFill>
                  <a:srgbClr val="FFFFFF"/>
                </a:solidFill>
                <a:latin typeface="Arial Rounded MT Bold" pitchFamily="34" charset="0"/>
              </a:rPr>
              <a:t>Programme benefits</a:t>
            </a:r>
            <a:endParaRPr lang="en-GB" sz="1000" dirty="0">
              <a:solidFill>
                <a:srgbClr val="FFFFFF"/>
              </a:solidFill>
              <a:latin typeface="Arial Rounded MT Bold" pitchFamily="34" charset="0"/>
            </a:endParaRPr>
          </a:p>
        </p:txBody>
      </p:sp>
      <p:sp>
        <p:nvSpPr>
          <p:cNvPr id="139" name="Text Box 53"/>
          <p:cNvSpPr txBox="1">
            <a:spLocks noChangeArrowheads="1"/>
          </p:cNvSpPr>
          <p:nvPr/>
        </p:nvSpPr>
        <p:spPr bwMode="auto">
          <a:xfrm>
            <a:off x="10340461" y="564373"/>
            <a:ext cx="1052513" cy="400110"/>
          </a:xfrm>
          <a:prstGeom prst="rect">
            <a:avLst/>
          </a:prstGeom>
          <a:solidFill>
            <a:srgbClr val="009999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23"/>
            <a:r>
              <a:rPr lang="en-GB" sz="1000" dirty="0">
                <a:solidFill>
                  <a:prstClr val="white"/>
                </a:solidFill>
                <a:latin typeface="Arial Rounded MT Bold" pitchFamily="34" charset="0"/>
              </a:rPr>
              <a:t>Corporate objectives</a:t>
            </a:r>
            <a:endParaRPr lang="en-GB" sz="1000" dirty="0">
              <a:solidFill>
                <a:prstClr val="white"/>
              </a:solidFill>
              <a:latin typeface="Arial Rounded MT Bold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8206911" y="127711"/>
            <a:ext cx="518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23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Key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9793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724" y="652142"/>
            <a:ext cx="8911687" cy="703099"/>
          </a:xfrm>
        </p:spPr>
        <p:txBody>
          <a:bodyPr>
            <a:normAutofit/>
          </a:bodyPr>
          <a:lstStyle/>
          <a:p>
            <a:r>
              <a:rPr lang="en-GB" dirty="0" smtClean="0"/>
              <a:t>From vision to projects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192847" y="1718828"/>
            <a:ext cx="1636578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Strategy</a:t>
            </a:r>
          </a:p>
        </p:txBody>
      </p:sp>
      <p:sp>
        <p:nvSpPr>
          <p:cNvPr id="7" name="Rectangle 6"/>
          <p:cNvSpPr/>
          <p:nvPr/>
        </p:nvSpPr>
        <p:spPr>
          <a:xfrm>
            <a:off x="7302623" y="3503351"/>
            <a:ext cx="1844525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Programme 3</a:t>
            </a:r>
          </a:p>
        </p:txBody>
      </p:sp>
      <p:sp>
        <p:nvSpPr>
          <p:cNvPr id="8" name="Rectangle 7"/>
          <p:cNvSpPr/>
          <p:nvPr/>
        </p:nvSpPr>
        <p:spPr>
          <a:xfrm>
            <a:off x="8436696" y="4167517"/>
            <a:ext cx="1636578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 1</a:t>
            </a:r>
          </a:p>
        </p:txBody>
      </p:sp>
      <p:sp>
        <p:nvSpPr>
          <p:cNvPr id="9" name="Rectangle 8"/>
          <p:cNvSpPr/>
          <p:nvPr/>
        </p:nvSpPr>
        <p:spPr>
          <a:xfrm>
            <a:off x="8436696" y="4872537"/>
            <a:ext cx="1636578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 2</a:t>
            </a:r>
          </a:p>
        </p:txBody>
      </p:sp>
      <p:sp>
        <p:nvSpPr>
          <p:cNvPr id="10" name="Rectangle 9"/>
          <p:cNvSpPr/>
          <p:nvPr/>
        </p:nvSpPr>
        <p:spPr>
          <a:xfrm>
            <a:off x="8436696" y="5563620"/>
            <a:ext cx="1636578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 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43465" y="3503348"/>
            <a:ext cx="1844525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Programme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73044" y="3503350"/>
            <a:ext cx="1844525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Programme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92847" y="2610077"/>
            <a:ext cx="1636578" cy="5296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Portfolio</a:t>
            </a:r>
          </a:p>
        </p:txBody>
      </p:sp>
      <p:cxnSp>
        <p:nvCxnSpPr>
          <p:cNvPr id="15" name="Straight Arrow Connector 14"/>
          <p:cNvCxnSpPr>
            <a:stCxn id="3" idx="2"/>
            <a:endCxn id="13" idx="0"/>
          </p:cNvCxnSpPr>
          <p:nvPr/>
        </p:nvCxnSpPr>
        <p:spPr>
          <a:xfrm>
            <a:off x="6011136" y="2248515"/>
            <a:ext cx="0" cy="361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  <a:endCxn id="12" idx="0"/>
          </p:cNvCxnSpPr>
          <p:nvPr/>
        </p:nvCxnSpPr>
        <p:spPr>
          <a:xfrm flipH="1">
            <a:off x="5995306" y="3139763"/>
            <a:ext cx="15831" cy="36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3" idx="2"/>
            <a:endCxn id="11" idx="0"/>
          </p:cNvCxnSpPr>
          <p:nvPr/>
        </p:nvCxnSpPr>
        <p:spPr>
          <a:xfrm rot="5400000">
            <a:off x="4706638" y="2198850"/>
            <a:ext cx="363586" cy="22454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2"/>
            <a:endCxn id="7" idx="0"/>
          </p:cNvCxnSpPr>
          <p:nvPr/>
        </p:nvCxnSpPr>
        <p:spPr>
          <a:xfrm rot="16200000" flipH="1">
            <a:off x="6936216" y="2214683"/>
            <a:ext cx="363588" cy="22137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2"/>
            <a:endCxn id="8" idx="1"/>
          </p:cNvCxnSpPr>
          <p:nvPr/>
        </p:nvCxnSpPr>
        <p:spPr>
          <a:xfrm rot="16200000" flipH="1">
            <a:off x="8131128" y="4126792"/>
            <a:ext cx="399324" cy="2118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9" idx="1"/>
          </p:cNvCxnSpPr>
          <p:nvPr/>
        </p:nvCxnSpPr>
        <p:spPr>
          <a:xfrm rot="16200000" flipH="1">
            <a:off x="7778621" y="4479301"/>
            <a:ext cx="1104343" cy="2118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10" idx="1"/>
          </p:cNvCxnSpPr>
          <p:nvPr/>
        </p:nvCxnSpPr>
        <p:spPr>
          <a:xfrm rot="16200000" flipH="1">
            <a:off x="7433077" y="4824843"/>
            <a:ext cx="1795426" cy="2118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21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249" y="625621"/>
            <a:ext cx="8911687" cy="687529"/>
          </a:xfrm>
        </p:spPr>
        <p:txBody>
          <a:bodyPr>
            <a:normAutofit/>
          </a:bodyPr>
          <a:lstStyle/>
          <a:p>
            <a:r>
              <a:rPr lang="en-GB" dirty="0" smtClean="0"/>
              <a:t>From vision to projects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244098" y="1601915"/>
            <a:ext cx="1811098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Strategy</a:t>
            </a:r>
          </a:p>
        </p:txBody>
      </p:sp>
      <p:sp>
        <p:nvSpPr>
          <p:cNvPr id="7" name="Rectangle 6"/>
          <p:cNvSpPr/>
          <p:nvPr/>
        </p:nvSpPr>
        <p:spPr>
          <a:xfrm>
            <a:off x="7354421" y="3248875"/>
            <a:ext cx="2041220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Stores operation programme</a:t>
            </a:r>
          </a:p>
        </p:txBody>
      </p:sp>
      <p:sp>
        <p:nvSpPr>
          <p:cNvPr id="8" name="Rectangle 7"/>
          <p:cNvSpPr/>
          <p:nvPr/>
        </p:nvSpPr>
        <p:spPr>
          <a:xfrm>
            <a:off x="8504131" y="4432952"/>
            <a:ext cx="1811098" cy="6845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E-Trolley pilot project</a:t>
            </a:r>
          </a:p>
        </p:txBody>
      </p:sp>
      <p:sp>
        <p:nvSpPr>
          <p:cNvPr id="9" name="Rectangle 8"/>
          <p:cNvSpPr/>
          <p:nvPr/>
        </p:nvSpPr>
        <p:spPr>
          <a:xfrm>
            <a:off x="8504131" y="5283908"/>
            <a:ext cx="1811098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 2</a:t>
            </a:r>
          </a:p>
        </p:txBody>
      </p:sp>
      <p:sp>
        <p:nvSpPr>
          <p:cNvPr id="10" name="Rectangle 9"/>
          <p:cNvSpPr/>
          <p:nvPr/>
        </p:nvSpPr>
        <p:spPr>
          <a:xfrm>
            <a:off x="8504131" y="6015171"/>
            <a:ext cx="1811098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Project 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264" y="3248873"/>
            <a:ext cx="2041220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Stores building programme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4842" y="3248874"/>
            <a:ext cx="2041220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Purchasing programme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44098" y="2339417"/>
            <a:ext cx="1811098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Portfolio</a:t>
            </a:r>
          </a:p>
        </p:txBody>
      </p:sp>
      <p:cxnSp>
        <p:nvCxnSpPr>
          <p:cNvPr id="15" name="Straight Arrow Connector 14"/>
          <p:cNvCxnSpPr>
            <a:stCxn id="3" idx="2"/>
            <a:endCxn id="13" idx="0"/>
          </p:cNvCxnSpPr>
          <p:nvPr/>
        </p:nvCxnSpPr>
        <p:spPr>
          <a:xfrm>
            <a:off x="6149647" y="2150543"/>
            <a:ext cx="0" cy="188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  <a:endCxn id="12" idx="0"/>
          </p:cNvCxnSpPr>
          <p:nvPr/>
        </p:nvCxnSpPr>
        <p:spPr>
          <a:xfrm flipH="1">
            <a:off x="6145454" y="2888044"/>
            <a:ext cx="4195" cy="360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3" idx="2"/>
            <a:endCxn id="11" idx="0"/>
          </p:cNvCxnSpPr>
          <p:nvPr/>
        </p:nvCxnSpPr>
        <p:spPr>
          <a:xfrm rot="5400000">
            <a:off x="4852349" y="1951570"/>
            <a:ext cx="360827" cy="22337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2"/>
            <a:endCxn id="7" idx="0"/>
          </p:cNvCxnSpPr>
          <p:nvPr/>
        </p:nvCxnSpPr>
        <p:spPr>
          <a:xfrm rot="16200000" flipH="1">
            <a:off x="7081927" y="1955766"/>
            <a:ext cx="360829" cy="222538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2"/>
            <a:endCxn id="8" idx="1"/>
          </p:cNvCxnSpPr>
          <p:nvPr/>
        </p:nvCxnSpPr>
        <p:spPr>
          <a:xfrm rot="16200000" flipH="1">
            <a:off x="8167333" y="4438406"/>
            <a:ext cx="544496" cy="1291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9" idx="1"/>
          </p:cNvCxnSpPr>
          <p:nvPr/>
        </p:nvCxnSpPr>
        <p:spPr>
          <a:xfrm rot="16200000" flipH="1">
            <a:off x="7775826" y="4829914"/>
            <a:ext cx="1327513" cy="1291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10" idx="1"/>
          </p:cNvCxnSpPr>
          <p:nvPr/>
        </p:nvCxnSpPr>
        <p:spPr>
          <a:xfrm rot="16200000" flipH="1">
            <a:off x="7410193" y="5195546"/>
            <a:ext cx="2058776" cy="1291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82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249" y="573725"/>
            <a:ext cx="8911687" cy="776065"/>
          </a:xfrm>
        </p:spPr>
        <p:txBody>
          <a:bodyPr>
            <a:normAutofit/>
          </a:bodyPr>
          <a:lstStyle/>
          <a:p>
            <a:r>
              <a:rPr lang="en-GB" dirty="0" smtClean="0"/>
              <a:t>From vision to projects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932343" y="2288223"/>
            <a:ext cx="1490283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Strategy</a:t>
            </a:r>
          </a:p>
        </p:txBody>
      </p:sp>
      <p:sp>
        <p:nvSpPr>
          <p:cNvPr id="7" name="Rectangle 6"/>
          <p:cNvSpPr/>
          <p:nvPr/>
        </p:nvSpPr>
        <p:spPr>
          <a:xfrm>
            <a:off x="8067245" y="4307415"/>
            <a:ext cx="1854519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Stores operation programme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81638" y="4307412"/>
            <a:ext cx="1806090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Stores building programme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37665" y="4307413"/>
            <a:ext cx="1679642" cy="981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Purchasing programme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932343" y="3179473"/>
            <a:ext cx="1490283" cy="5486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Portfolio</a:t>
            </a:r>
          </a:p>
        </p:txBody>
      </p:sp>
      <p:cxnSp>
        <p:nvCxnSpPr>
          <p:cNvPr id="15" name="Straight Arrow Connector 14"/>
          <p:cNvCxnSpPr>
            <a:stCxn id="3" idx="2"/>
            <a:endCxn id="13" idx="0"/>
          </p:cNvCxnSpPr>
          <p:nvPr/>
        </p:nvCxnSpPr>
        <p:spPr>
          <a:xfrm>
            <a:off x="6677483" y="2836851"/>
            <a:ext cx="0" cy="342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2" idx="0"/>
          </p:cNvCxnSpPr>
          <p:nvPr/>
        </p:nvCxnSpPr>
        <p:spPr>
          <a:xfrm>
            <a:off x="6677483" y="3728102"/>
            <a:ext cx="2" cy="579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3" idx="2"/>
            <a:endCxn id="11" idx="0"/>
          </p:cNvCxnSpPr>
          <p:nvPr/>
        </p:nvCxnSpPr>
        <p:spPr>
          <a:xfrm rot="5400000">
            <a:off x="5241429" y="2871358"/>
            <a:ext cx="579310" cy="229280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2"/>
            <a:endCxn id="7" idx="0"/>
          </p:cNvCxnSpPr>
          <p:nvPr/>
        </p:nvCxnSpPr>
        <p:spPr>
          <a:xfrm rot="16200000" flipH="1">
            <a:off x="7546337" y="2859248"/>
            <a:ext cx="579312" cy="23170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30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799214" y="5760142"/>
            <a:ext cx="1931570" cy="502781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49" name="Rectangle 48"/>
          <p:cNvSpPr/>
          <p:nvPr/>
        </p:nvSpPr>
        <p:spPr>
          <a:xfrm>
            <a:off x="3717330" y="5658711"/>
            <a:ext cx="1931570" cy="502781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47" name="Rectangle 46"/>
          <p:cNvSpPr/>
          <p:nvPr/>
        </p:nvSpPr>
        <p:spPr>
          <a:xfrm>
            <a:off x="3799215" y="4862195"/>
            <a:ext cx="1931570" cy="502781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46" name="Rectangle 45"/>
          <p:cNvSpPr/>
          <p:nvPr/>
        </p:nvSpPr>
        <p:spPr>
          <a:xfrm>
            <a:off x="3717330" y="4773009"/>
            <a:ext cx="1931570" cy="502781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674" y="595133"/>
            <a:ext cx="8911687" cy="745160"/>
          </a:xfrm>
        </p:spPr>
        <p:txBody>
          <a:bodyPr>
            <a:normAutofit/>
          </a:bodyPr>
          <a:lstStyle/>
          <a:p>
            <a:r>
              <a:rPr lang="en-GB" dirty="0" smtClean="0"/>
              <a:t>From vision to projects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694094" y="1592786"/>
            <a:ext cx="1379111" cy="4617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Strategy</a:t>
            </a:r>
          </a:p>
        </p:txBody>
      </p:sp>
      <p:sp>
        <p:nvSpPr>
          <p:cNvPr id="7" name="Rectangle 6"/>
          <p:cNvSpPr/>
          <p:nvPr/>
        </p:nvSpPr>
        <p:spPr>
          <a:xfrm>
            <a:off x="8193358" y="3038283"/>
            <a:ext cx="2042234" cy="826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Stores operation programme</a:t>
            </a:r>
          </a:p>
        </p:txBody>
      </p:sp>
      <p:sp>
        <p:nvSpPr>
          <p:cNvPr id="8" name="Rectangle 7"/>
          <p:cNvSpPr/>
          <p:nvPr/>
        </p:nvSpPr>
        <p:spPr>
          <a:xfrm>
            <a:off x="9340559" y="3985826"/>
            <a:ext cx="1931570" cy="5338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E-Trolley pilot project</a:t>
            </a:r>
          </a:p>
        </p:txBody>
      </p:sp>
      <p:sp>
        <p:nvSpPr>
          <p:cNvPr id="9" name="Rectangle 8"/>
          <p:cNvSpPr/>
          <p:nvPr/>
        </p:nvSpPr>
        <p:spPr>
          <a:xfrm>
            <a:off x="9340559" y="4671053"/>
            <a:ext cx="1931570" cy="533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Upgrade supply chain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40559" y="5355657"/>
            <a:ext cx="1931570" cy="533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Update in-store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8841" y="3038280"/>
            <a:ext cx="1877354" cy="826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Stores building programme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97291" y="3038280"/>
            <a:ext cx="1554343" cy="826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Purchasing programme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94094" y="2254762"/>
            <a:ext cx="1379111" cy="4617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Portfolio</a:t>
            </a:r>
          </a:p>
        </p:txBody>
      </p:sp>
      <p:cxnSp>
        <p:nvCxnSpPr>
          <p:cNvPr id="15" name="Straight Arrow Connector 14"/>
          <p:cNvCxnSpPr>
            <a:stCxn id="3" idx="2"/>
            <a:endCxn id="13" idx="0"/>
          </p:cNvCxnSpPr>
          <p:nvPr/>
        </p:nvCxnSpPr>
        <p:spPr>
          <a:xfrm>
            <a:off x="6383648" y="2054576"/>
            <a:ext cx="0" cy="200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2"/>
            <a:endCxn id="12" idx="0"/>
          </p:cNvCxnSpPr>
          <p:nvPr/>
        </p:nvCxnSpPr>
        <p:spPr>
          <a:xfrm flipH="1">
            <a:off x="6374463" y="2716551"/>
            <a:ext cx="9187" cy="321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3" idx="2"/>
            <a:endCxn id="11" idx="0"/>
          </p:cNvCxnSpPr>
          <p:nvPr/>
        </p:nvCxnSpPr>
        <p:spPr>
          <a:xfrm rot="5400000">
            <a:off x="4859722" y="1514349"/>
            <a:ext cx="321727" cy="27261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2"/>
            <a:endCxn id="7" idx="0"/>
          </p:cNvCxnSpPr>
          <p:nvPr/>
        </p:nvCxnSpPr>
        <p:spPr>
          <a:xfrm rot="16200000" flipH="1">
            <a:off x="7638196" y="1462004"/>
            <a:ext cx="321730" cy="28308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2"/>
            <a:endCxn id="8" idx="1"/>
          </p:cNvCxnSpPr>
          <p:nvPr/>
        </p:nvCxnSpPr>
        <p:spPr>
          <a:xfrm rot="16200000" flipH="1">
            <a:off x="9083486" y="3995696"/>
            <a:ext cx="388060" cy="1260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9" idx="1"/>
          </p:cNvCxnSpPr>
          <p:nvPr/>
        </p:nvCxnSpPr>
        <p:spPr>
          <a:xfrm rot="16200000" flipH="1">
            <a:off x="8741051" y="4338133"/>
            <a:ext cx="1072935" cy="1260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7" idx="2"/>
            <a:endCxn id="10" idx="1"/>
          </p:cNvCxnSpPr>
          <p:nvPr/>
        </p:nvCxnSpPr>
        <p:spPr>
          <a:xfrm rot="16200000" flipH="1">
            <a:off x="8398747" y="4680435"/>
            <a:ext cx="1757538" cy="1260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340559" y="6048350"/>
            <a:ext cx="1931570" cy="5331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Close </a:t>
            </a:r>
            <a:r>
              <a:rPr lang="en-GB" sz="1600" dirty="0"/>
              <a:t>stores</a:t>
            </a:r>
            <a:endParaRPr lang="en-GB" sz="1600" dirty="0"/>
          </a:p>
        </p:txBody>
      </p:sp>
      <p:cxnSp>
        <p:nvCxnSpPr>
          <p:cNvPr id="16" name="Elbow Connector 15"/>
          <p:cNvCxnSpPr>
            <a:stCxn id="7" idx="2"/>
            <a:endCxn id="22" idx="1"/>
          </p:cNvCxnSpPr>
          <p:nvPr/>
        </p:nvCxnSpPr>
        <p:spPr>
          <a:xfrm rot="16200000" flipH="1">
            <a:off x="8052400" y="5026782"/>
            <a:ext cx="2450232" cy="12608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538907" y="4682354"/>
            <a:ext cx="1931570" cy="5203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Expanded food range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538910" y="5351364"/>
            <a:ext cx="1931570" cy="5341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New white goods range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538907" y="3985826"/>
            <a:ext cx="1931570" cy="5338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New clothing range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639549" y="3985826"/>
            <a:ext cx="1931570" cy="5338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Land acquisition</a:t>
            </a:r>
          </a:p>
        </p:txBody>
      </p:sp>
      <p:cxnSp>
        <p:nvCxnSpPr>
          <p:cNvPr id="35" name="Elbow Connector 34"/>
          <p:cNvCxnSpPr>
            <a:stCxn id="12" idx="2"/>
            <a:endCxn id="31" idx="1"/>
          </p:cNvCxnSpPr>
          <p:nvPr/>
        </p:nvCxnSpPr>
        <p:spPr>
          <a:xfrm rot="16200000" flipH="1">
            <a:off x="6262653" y="3976513"/>
            <a:ext cx="388062" cy="1644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2" idx="2"/>
            <a:endCxn id="29" idx="1"/>
          </p:cNvCxnSpPr>
          <p:nvPr/>
        </p:nvCxnSpPr>
        <p:spPr>
          <a:xfrm rot="16200000" flipH="1">
            <a:off x="5917763" y="4321404"/>
            <a:ext cx="1077847" cy="1644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2" idx="2"/>
            <a:endCxn id="30" idx="1"/>
          </p:cNvCxnSpPr>
          <p:nvPr/>
        </p:nvCxnSpPr>
        <p:spPr>
          <a:xfrm rot="16200000" flipH="1">
            <a:off x="5579810" y="4659355"/>
            <a:ext cx="1753750" cy="16444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635444" y="5547604"/>
            <a:ext cx="1931570" cy="533883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Refurbishment projects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635444" y="4670791"/>
            <a:ext cx="1931570" cy="533883"/>
          </a:xfrm>
          <a:prstGeom prst="rect">
            <a:avLst/>
          </a:prstGeom>
          <a:ln w="31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New store projects</a:t>
            </a:r>
          </a:p>
        </p:txBody>
      </p:sp>
      <p:cxnSp>
        <p:nvCxnSpPr>
          <p:cNvPr id="52" name="Elbow Connector 51"/>
          <p:cNvCxnSpPr>
            <a:stCxn id="11" idx="2"/>
            <a:endCxn id="33" idx="1"/>
          </p:cNvCxnSpPr>
          <p:nvPr/>
        </p:nvCxnSpPr>
        <p:spPr>
          <a:xfrm rot="5400000">
            <a:off x="3454504" y="4049751"/>
            <a:ext cx="388063" cy="17969"/>
          </a:xfrm>
          <a:prstGeom prst="bentConnector4">
            <a:avLst>
              <a:gd name="adj1" fmla="val 15606"/>
              <a:gd name="adj2" fmla="val 137219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1" idx="2"/>
            <a:endCxn id="43" idx="1"/>
          </p:cNvCxnSpPr>
          <p:nvPr/>
        </p:nvCxnSpPr>
        <p:spPr>
          <a:xfrm rot="5400000">
            <a:off x="3109967" y="4390182"/>
            <a:ext cx="1073028" cy="22075"/>
          </a:xfrm>
          <a:prstGeom prst="bentConnector4">
            <a:avLst>
              <a:gd name="adj1" fmla="val 5605"/>
              <a:gd name="adj2" fmla="val 11355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11" idx="2"/>
            <a:endCxn id="44" idx="1"/>
          </p:cNvCxnSpPr>
          <p:nvPr/>
        </p:nvCxnSpPr>
        <p:spPr>
          <a:xfrm rot="5400000">
            <a:off x="2671562" y="4828588"/>
            <a:ext cx="1949841" cy="22075"/>
          </a:xfrm>
          <a:prstGeom prst="bentConnector4">
            <a:avLst>
              <a:gd name="adj1" fmla="val 3098"/>
              <a:gd name="adj2" fmla="val 113556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6738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295</TotalTime>
  <Words>380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Century Gothic</vt:lpstr>
      <vt:lpstr>Wingdings 3</vt:lpstr>
      <vt:lpstr>Wisp</vt:lpstr>
      <vt:lpstr>SpendItNow awayday</vt:lpstr>
      <vt:lpstr>Project, programme and portfolio management - definitions</vt:lpstr>
      <vt:lpstr>Standard and structured portfolios</vt:lpstr>
      <vt:lpstr>Delivering a strategic vision</vt:lpstr>
      <vt:lpstr>Benefits map</vt:lpstr>
      <vt:lpstr>From vision to projects</vt:lpstr>
      <vt:lpstr>From vision to projects</vt:lpstr>
      <vt:lpstr>From vision to projects</vt:lpstr>
      <vt:lpstr>From vision to projects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SpendItNow away day</dc:title>
  <dc:creator>adrian dooley</dc:creator>
  <cp:lastModifiedBy>adrian dooley</cp:lastModifiedBy>
  <cp:revision>27</cp:revision>
  <dcterms:created xsi:type="dcterms:W3CDTF">2016-09-10T19:03:08Z</dcterms:created>
  <dcterms:modified xsi:type="dcterms:W3CDTF">2016-11-01T10:42:42Z</dcterms:modified>
</cp:coreProperties>
</file>