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5"/>
  </p:notesMasterIdLst>
  <p:handoutMasterIdLst>
    <p:handoutMasterId r:id="rId36"/>
  </p:handoutMasterIdLst>
  <p:sldIdLst>
    <p:sldId id="377" r:id="rId2"/>
    <p:sldId id="258" r:id="rId3"/>
    <p:sldId id="259" r:id="rId4"/>
    <p:sldId id="273" r:id="rId5"/>
    <p:sldId id="261" r:id="rId6"/>
    <p:sldId id="313" r:id="rId7"/>
    <p:sldId id="316" r:id="rId8"/>
    <p:sldId id="317" r:id="rId9"/>
    <p:sldId id="379" r:id="rId10"/>
    <p:sldId id="282" r:id="rId11"/>
    <p:sldId id="268" r:id="rId12"/>
    <p:sldId id="283" r:id="rId13"/>
    <p:sldId id="270" r:id="rId14"/>
    <p:sldId id="272" r:id="rId15"/>
    <p:sldId id="298" r:id="rId16"/>
    <p:sldId id="299" r:id="rId17"/>
    <p:sldId id="300" r:id="rId18"/>
    <p:sldId id="269" r:id="rId19"/>
    <p:sldId id="301" r:id="rId20"/>
    <p:sldId id="303" r:id="rId21"/>
    <p:sldId id="302" r:id="rId22"/>
    <p:sldId id="305" r:id="rId23"/>
    <p:sldId id="344" r:id="rId24"/>
    <p:sldId id="352" r:id="rId25"/>
    <p:sldId id="342" r:id="rId26"/>
    <p:sldId id="347" r:id="rId27"/>
    <p:sldId id="345" r:id="rId28"/>
    <p:sldId id="376" r:id="rId29"/>
    <p:sldId id="354" r:id="rId30"/>
    <p:sldId id="304" r:id="rId31"/>
    <p:sldId id="375" r:id="rId32"/>
    <p:sldId id="271" r:id="rId33"/>
    <p:sldId id="380" r:id="rId34"/>
  </p:sldIdLst>
  <p:sldSz cx="12192000" cy="6858000"/>
  <p:notesSz cx="6858000"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DBBF"/>
    <a:srgbClr val="C1C7CC"/>
    <a:srgbClr val="FED9B9"/>
    <a:srgbClr val="FBD9BD"/>
    <a:srgbClr val="FCC293"/>
    <a:srgbClr val="D8E1EF"/>
    <a:srgbClr val="FEF2E8"/>
    <a:srgbClr val="99CCFF"/>
    <a:srgbClr val="CF558C"/>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4646" autoAdjust="0"/>
  </p:normalViewPr>
  <p:slideViewPr>
    <p:cSldViewPr snapToGrid="0">
      <p:cViewPr varScale="1">
        <p:scale>
          <a:sx n="115" d="100"/>
          <a:sy n="115" d="100"/>
        </p:scale>
        <p:origin x="547" y="77"/>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92" d="100"/>
          <a:sy n="92" d="100"/>
        </p:scale>
        <p:origin x="4042" y="91"/>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0EA8B7-CA7E-453E-BADD-FB120A7A6132}"/>
              </a:ext>
            </a:extLst>
          </p:cNvPr>
          <p:cNvSpPr>
            <a:spLocks noGrp="1"/>
          </p:cNvSpPr>
          <p:nvPr>
            <p:ph type="hdr" sz="quarter"/>
          </p:nvPr>
        </p:nvSpPr>
        <p:spPr>
          <a:xfrm>
            <a:off x="0" y="0"/>
            <a:ext cx="2971800" cy="495427"/>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2EEC8826-86F2-4F39-A047-0A3B3D199389}"/>
              </a:ext>
            </a:extLst>
          </p:cNvPr>
          <p:cNvSpPr>
            <a:spLocks noGrp="1"/>
          </p:cNvSpPr>
          <p:nvPr>
            <p:ph type="dt" sz="quarter" idx="1"/>
          </p:nvPr>
        </p:nvSpPr>
        <p:spPr>
          <a:xfrm>
            <a:off x="3884613" y="0"/>
            <a:ext cx="2971800" cy="495427"/>
          </a:xfrm>
          <a:prstGeom prst="rect">
            <a:avLst/>
          </a:prstGeom>
        </p:spPr>
        <p:txBody>
          <a:bodyPr vert="horz" lIns="91440" tIns="45720" rIns="91440" bIns="45720" rtlCol="0"/>
          <a:lstStyle>
            <a:lvl1pPr algn="r">
              <a:defRPr sz="1200"/>
            </a:lvl1pPr>
          </a:lstStyle>
          <a:p>
            <a:fld id="{AD81D9E4-F472-44BA-85B2-FC177E9E0B80}" type="datetimeFigureOut">
              <a:rPr lang="en-GB" smtClean="0"/>
              <a:t>19/11/2020</a:t>
            </a:fld>
            <a:endParaRPr lang="en-GB"/>
          </a:p>
        </p:txBody>
      </p:sp>
      <p:sp>
        <p:nvSpPr>
          <p:cNvPr id="4" name="Footer Placeholder 3">
            <a:extLst>
              <a:ext uri="{FF2B5EF4-FFF2-40B4-BE49-F238E27FC236}">
                <a16:creationId xmlns:a16="http://schemas.microsoft.com/office/drawing/2014/main" id="{1E1C594A-1EB2-4ABA-9A99-FA1C47A2C4EB}"/>
              </a:ext>
            </a:extLst>
          </p:cNvPr>
          <p:cNvSpPr>
            <a:spLocks noGrp="1"/>
          </p:cNvSpPr>
          <p:nvPr>
            <p:ph type="ftr" sz="quarter" idx="2"/>
          </p:nvPr>
        </p:nvSpPr>
        <p:spPr>
          <a:xfrm>
            <a:off x="0" y="9378824"/>
            <a:ext cx="2971800" cy="49542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AD83892C-CE4F-49BE-A109-671B0F910851}"/>
              </a:ext>
            </a:extLst>
          </p:cNvPr>
          <p:cNvSpPr>
            <a:spLocks noGrp="1"/>
          </p:cNvSpPr>
          <p:nvPr>
            <p:ph type="sldNum" sz="quarter" idx="3"/>
          </p:nvPr>
        </p:nvSpPr>
        <p:spPr>
          <a:xfrm>
            <a:off x="3884613" y="9378824"/>
            <a:ext cx="2971800" cy="495426"/>
          </a:xfrm>
          <a:prstGeom prst="rect">
            <a:avLst/>
          </a:prstGeom>
        </p:spPr>
        <p:txBody>
          <a:bodyPr vert="horz" lIns="91440" tIns="45720" rIns="91440" bIns="45720" rtlCol="0" anchor="b"/>
          <a:lstStyle>
            <a:lvl1pPr algn="r">
              <a:defRPr sz="1200"/>
            </a:lvl1pPr>
          </a:lstStyle>
          <a:p>
            <a:fld id="{3A6DC704-5E20-41CC-AC5F-3FD8DEEF19D5}" type="slidenum">
              <a:rPr lang="en-GB" smtClean="0"/>
              <a:t>‹#›</a:t>
            </a:fld>
            <a:endParaRPr lang="en-GB"/>
          </a:p>
        </p:txBody>
      </p:sp>
    </p:spTree>
    <p:extLst>
      <p:ext uri="{BB962C8B-B14F-4D97-AF65-F5344CB8AC3E}">
        <p14:creationId xmlns:p14="http://schemas.microsoft.com/office/powerpoint/2010/main" val="958649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542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5427"/>
          </a:xfrm>
          <a:prstGeom prst="rect">
            <a:avLst/>
          </a:prstGeom>
        </p:spPr>
        <p:txBody>
          <a:bodyPr vert="horz" lIns="91440" tIns="45720" rIns="91440" bIns="45720" rtlCol="0"/>
          <a:lstStyle>
            <a:lvl1pPr algn="r">
              <a:defRPr sz="1200"/>
            </a:lvl1pPr>
          </a:lstStyle>
          <a:p>
            <a:fld id="{F8C34A1C-EEF4-4A94-B016-50CEA5A35400}" type="datetimeFigureOut">
              <a:rPr lang="en-GB" smtClean="0"/>
              <a:t>19/11/2020</a:t>
            </a:fld>
            <a:endParaRPr lang="en-GB"/>
          </a:p>
        </p:txBody>
      </p:sp>
      <p:sp>
        <p:nvSpPr>
          <p:cNvPr id="4" name="Slide Image Placeholder 3"/>
          <p:cNvSpPr>
            <a:spLocks noGrp="1" noRot="1" noChangeAspect="1"/>
          </p:cNvSpPr>
          <p:nvPr>
            <p:ph type="sldImg" idx="2"/>
          </p:nvPr>
        </p:nvSpPr>
        <p:spPr>
          <a:xfrm>
            <a:off x="466725" y="1233488"/>
            <a:ext cx="5924550" cy="3333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51983"/>
            <a:ext cx="5486400" cy="3887986"/>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8824"/>
            <a:ext cx="2971800" cy="49542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378824"/>
            <a:ext cx="2971800" cy="495426"/>
          </a:xfrm>
          <a:prstGeom prst="rect">
            <a:avLst/>
          </a:prstGeom>
        </p:spPr>
        <p:txBody>
          <a:bodyPr vert="horz" lIns="91440" tIns="45720" rIns="91440" bIns="45720" rtlCol="0" anchor="b"/>
          <a:lstStyle>
            <a:lvl1pPr algn="r">
              <a:defRPr sz="1200"/>
            </a:lvl1pPr>
          </a:lstStyle>
          <a:p>
            <a:fld id="{8BB073A8-62CC-4138-ADD3-04BE844CB56A}" type="slidenum">
              <a:rPr lang="en-GB" smtClean="0"/>
              <a:t>‹#›</a:t>
            </a:fld>
            <a:endParaRPr lang="en-GB"/>
          </a:p>
        </p:txBody>
      </p:sp>
    </p:spTree>
    <p:extLst>
      <p:ext uri="{BB962C8B-B14F-4D97-AF65-F5344CB8AC3E}">
        <p14:creationId xmlns:p14="http://schemas.microsoft.com/office/powerpoint/2010/main" val="702717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slide" Target="../slides/slide13.xml"/><Relationship Id="rId13"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3.png"/><Relationship Id="rId12" Type="http://schemas.openxmlformats.org/officeDocument/2006/relationships/slide" Target="../slides/slide9.xml"/><Relationship Id="rId17" Type="http://schemas.openxmlformats.org/officeDocument/2006/relationships/hyperlink" Target="https://commons.wikimedia.org/wiki/File:Book_SVG.svg" TargetMode="External"/><Relationship Id="rId2" Type="http://schemas.openxmlformats.org/officeDocument/2006/relationships/hyperlink" Target="http://www.praxisframework.org/" TargetMode="External"/><Relationship Id="rId16"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slide" Target="../slides/slide32.xml"/><Relationship Id="rId11" Type="http://schemas.openxmlformats.org/officeDocument/2006/relationships/image" Target="../media/image5.png"/><Relationship Id="rId5" Type="http://schemas.openxmlformats.org/officeDocument/2006/relationships/image" Target="../media/image2.png"/><Relationship Id="rId15" Type="http://schemas.openxmlformats.org/officeDocument/2006/relationships/image" Target="../media/image7.png"/><Relationship Id="rId10" Type="http://schemas.openxmlformats.org/officeDocument/2006/relationships/slide" Target="../slides/slide2.xml"/><Relationship Id="rId4" Type="http://schemas.openxmlformats.org/officeDocument/2006/relationships/slide" Target="../slides/slide1.xml"/><Relationship Id="rId9" Type="http://schemas.openxmlformats.org/officeDocument/2006/relationships/image" Target="../media/image4.png"/><Relationship Id="rId14" Type="http://schemas.openxmlformats.org/officeDocument/2006/relationships/slide" Target="../slides/slide33.xml"/></Relationships>
</file>

<file path=ppt/slideLayouts/_rels/slideLayout7.xml.rels><?xml version="1.0" encoding="UTF-8" standalone="yes"?>
<Relationships xmlns="http://schemas.openxmlformats.org/package/2006/relationships"><Relationship Id="rId8" Type="http://schemas.openxmlformats.org/officeDocument/2006/relationships/slide" Target="../slides/slide13.xml"/><Relationship Id="rId13"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3.png"/><Relationship Id="rId12" Type="http://schemas.openxmlformats.org/officeDocument/2006/relationships/slide" Target="../slides/slide9.xml"/><Relationship Id="rId17" Type="http://schemas.openxmlformats.org/officeDocument/2006/relationships/hyperlink" Target="https://commons.wikimedia.org/wiki/File:Book_SVG.svg" TargetMode="External"/><Relationship Id="rId2" Type="http://schemas.openxmlformats.org/officeDocument/2006/relationships/hyperlink" Target="http://www.praxisframework.org/" TargetMode="External"/><Relationship Id="rId16"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slide" Target="../slides/slide32.xml"/><Relationship Id="rId11" Type="http://schemas.openxmlformats.org/officeDocument/2006/relationships/image" Target="../media/image5.png"/><Relationship Id="rId5" Type="http://schemas.openxmlformats.org/officeDocument/2006/relationships/image" Target="../media/image2.png"/><Relationship Id="rId15" Type="http://schemas.openxmlformats.org/officeDocument/2006/relationships/image" Target="../media/image7.png"/><Relationship Id="rId10" Type="http://schemas.openxmlformats.org/officeDocument/2006/relationships/slide" Target="../slides/slide2.xml"/><Relationship Id="rId4" Type="http://schemas.openxmlformats.org/officeDocument/2006/relationships/slide" Target="../slides/slide1.xml"/><Relationship Id="rId9" Type="http://schemas.openxmlformats.org/officeDocument/2006/relationships/image" Target="../media/image4.png"/><Relationship Id="rId14" Type="http://schemas.openxmlformats.org/officeDocument/2006/relationships/slide" Target="../slides/slide33.xml"/></Relationships>
</file>

<file path=ppt/slideLayouts/_rels/slideLayout8.xml.rels><?xml version="1.0" encoding="UTF-8" standalone="yes"?>
<Relationships xmlns="http://schemas.openxmlformats.org/package/2006/relationships"><Relationship Id="rId8" Type="http://schemas.openxmlformats.org/officeDocument/2006/relationships/slide" Target="../slides/slide13.xml"/><Relationship Id="rId13"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3.png"/><Relationship Id="rId12" Type="http://schemas.openxmlformats.org/officeDocument/2006/relationships/slide" Target="../slides/slide9.xml"/><Relationship Id="rId17" Type="http://schemas.openxmlformats.org/officeDocument/2006/relationships/hyperlink" Target="https://commons.wikimedia.org/wiki/File:Book_SVG.svg" TargetMode="External"/><Relationship Id="rId2" Type="http://schemas.openxmlformats.org/officeDocument/2006/relationships/hyperlink" Target="http://www.praxisframework.org/" TargetMode="External"/><Relationship Id="rId16"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slide" Target="../slides/slide32.xml"/><Relationship Id="rId11" Type="http://schemas.openxmlformats.org/officeDocument/2006/relationships/image" Target="../media/image5.png"/><Relationship Id="rId5" Type="http://schemas.openxmlformats.org/officeDocument/2006/relationships/image" Target="../media/image2.png"/><Relationship Id="rId15" Type="http://schemas.openxmlformats.org/officeDocument/2006/relationships/image" Target="../media/image7.png"/><Relationship Id="rId10" Type="http://schemas.openxmlformats.org/officeDocument/2006/relationships/slide" Target="../slides/slide2.xml"/><Relationship Id="rId4" Type="http://schemas.openxmlformats.org/officeDocument/2006/relationships/slide" Target="../slides/slide1.xml"/><Relationship Id="rId9" Type="http://schemas.openxmlformats.org/officeDocument/2006/relationships/image" Target="../media/image4.png"/><Relationship Id="rId14" Type="http://schemas.openxmlformats.org/officeDocument/2006/relationships/slide" Target="../slides/slide3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8D4576D-ADD7-4318-811C-1029ED388B13}" type="datetimeFigureOut">
              <a:rPr lang="en-GB" smtClean="0"/>
              <a:t>19/11/2020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C2CFD9-7EC5-482B-8218-CE34F69251BE}" type="slidenum">
              <a:rPr lang="en-GB" smtClean="0"/>
              <a:t>‹#›</a:t>
            </a:fld>
            <a:endParaRPr lang="en-GB"/>
          </a:p>
        </p:txBody>
      </p:sp>
    </p:spTree>
    <p:extLst>
      <p:ext uri="{BB962C8B-B14F-4D97-AF65-F5344CB8AC3E}">
        <p14:creationId xmlns:p14="http://schemas.microsoft.com/office/powerpoint/2010/main" val="3751357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8D4576D-ADD7-4318-811C-1029ED388B13}" type="datetimeFigureOut">
              <a:rPr lang="en-GB" smtClean="0"/>
              <a:t>19/11/2020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C2CFD9-7EC5-482B-8218-CE34F69251BE}" type="slidenum">
              <a:rPr lang="en-GB" smtClean="0"/>
              <a:t>‹#›</a:t>
            </a:fld>
            <a:endParaRPr lang="en-GB"/>
          </a:p>
        </p:txBody>
      </p:sp>
    </p:spTree>
    <p:extLst>
      <p:ext uri="{BB962C8B-B14F-4D97-AF65-F5344CB8AC3E}">
        <p14:creationId xmlns:p14="http://schemas.microsoft.com/office/powerpoint/2010/main" val="1488980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8D4576D-ADD7-4318-811C-1029ED388B13}" type="datetimeFigureOut">
              <a:rPr lang="en-GB" smtClean="0"/>
              <a:t>19/11/2020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C2CFD9-7EC5-482B-8218-CE34F69251BE}" type="slidenum">
              <a:rPr lang="en-GB" smtClean="0"/>
              <a:t>‹#›</a:t>
            </a:fld>
            <a:endParaRPr lang="en-GB"/>
          </a:p>
        </p:txBody>
      </p:sp>
    </p:spTree>
    <p:extLst>
      <p:ext uri="{BB962C8B-B14F-4D97-AF65-F5344CB8AC3E}">
        <p14:creationId xmlns:p14="http://schemas.microsoft.com/office/powerpoint/2010/main" val="2473240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8D4576D-ADD7-4318-811C-1029ED388B13}" type="datetimeFigureOut">
              <a:rPr lang="en-GB" smtClean="0"/>
              <a:t>19/11/2020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C2CFD9-7EC5-482B-8218-CE34F69251BE}" type="slidenum">
              <a:rPr lang="en-GB" smtClean="0"/>
              <a:t>‹#›</a:t>
            </a:fld>
            <a:endParaRPr lang="en-GB"/>
          </a:p>
        </p:txBody>
      </p:sp>
    </p:spTree>
    <p:extLst>
      <p:ext uri="{BB962C8B-B14F-4D97-AF65-F5344CB8AC3E}">
        <p14:creationId xmlns:p14="http://schemas.microsoft.com/office/powerpoint/2010/main" val="453585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8D4576D-ADD7-4318-811C-1029ED388B13}" type="datetimeFigureOut">
              <a:rPr lang="en-GB" smtClean="0"/>
              <a:t>19/11/2020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C2CFD9-7EC5-482B-8218-CE34F69251BE}" type="slidenum">
              <a:rPr lang="en-GB" smtClean="0"/>
              <a:t>‹#›</a:t>
            </a:fld>
            <a:endParaRPr lang="en-GB"/>
          </a:p>
        </p:txBody>
      </p:sp>
    </p:spTree>
    <p:extLst>
      <p:ext uri="{BB962C8B-B14F-4D97-AF65-F5344CB8AC3E}">
        <p14:creationId xmlns:p14="http://schemas.microsoft.com/office/powerpoint/2010/main" val="873566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8D4576D-ADD7-4318-811C-1029ED388B13}" type="datetimeFigureOut">
              <a:rPr lang="en-GB" smtClean="0"/>
              <a:t>19/11/2020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C2CFD9-7EC5-482B-8218-CE34F69251BE}" type="slidenum">
              <a:rPr lang="en-GB" smtClean="0"/>
              <a:t>‹#›</a:t>
            </a:fld>
            <a:endParaRPr lang="en-GB"/>
          </a:p>
        </p:txBody>
      </p:sp>
    </p:spTree>
    <p:extLst>
      <p:ext uri="{BB962C8B-B14F-4D97-AF65-F5344CB8AC3E}">
        <p14:creationId xmlns:p14="http://schemas.microsoft.com/office/powerpoint/2010/main" val="4245853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D4576D-ADD7-4318-811C-1029ED388B13}" type="datetimeFigureOut">
              <a:rPr lang="en-GB" smtClean="0"/>
              <a:t>19/11/2020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C2CFD9-7EC5-482B-8218-CE34F69251BE}" type="slidenum">
              <a:rPr lang="en-GB" smtClean="0"/>
              <a:t>‹#›</a:t>
            </a:fld>
            <a:endParaRPr lang="en-GB"/>
          </a:p>
        </p:txBody>
      </p:sp>
    </p:spTree>
    <p:extLst>
      <p:ext uri="{BB962C8B-B14F-4D97-AF65-F5344CB8AC3E}">
        <p14:creationId xmlns:p14="http://schemas.microsoft.com/office/powerpoint/2010/main" val="3777952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8D4576D-ADD7-4318-811C-1029ED388B13}" type="datetimeFigureOut">
              <a:rPr lang="en-GB" smtClean="0"/>
              <a:t>19/11/2020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C2CFD9-7EC5-482B-8218-CE34F69251BE}" type="slidenum">
              <a:rPr lang="en-GB" smtClean="0"/>
              <a:t>‹#›</a:t>
            </a:fld>
            <a:endParaRPr lang="en-GB"/>
          </a:p>
        </p:txBody>
      </p:sp>
    </p:spTree>
    <p:extLst>
      <p:ext uri="{BB962C8B-B14F-4D97-AF65-F5344CB8AC3E}">
        <p14:creationId xmlns:p14="http://schemas.microsoft.com/office/powerpoint/2010/main" val="235204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8D4576D-ADD7-4318-811C-1029ED388B13}" type="datetimeFigureOut">
              <a:rPr lang="en-GB" smtClean="0"/>
              <a:t>19/11/2020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FC2CFD9-7EC5-482B-8218-CE34F69251BE}" type="slidenum">
              <a:rPr lang="en-GB" smtClean="0"/>
              <a:t>‹#›</a:t>
            </a:fld>
            <a:endParaRPr lang="en-GB"/>
          </a:p>
        </p:txBody>
      </p:sp>
    </p:spTree>
    <p:extLst>
      <p:ext uri="{BB962C8B-B14F-4D97-AF65-F5344CB8AC3E}">
        <p14:creationId xmlns:p14="http://schemas.microsoft.com/office/powerpoint/2010/main" val="4262769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userDrawn="1"/>
        </p:nvSpPr>
        <p:spPr>
          <a:xfrm>
            <a:off x="10555704" y="593557"/>
            <a:ext cx="1636295" cy="6264443"/>
          </a:xfrm>
          <a:prstGeom prst="rect">
            <a:avLst/>
          </a:prstGeom>
          <a:gradFill flip="none" rotWithShape="1">
            <a:gsLst>
              <a:gs pos="4000">
                <a:srgbClr val="F1F5F3"/>
              </a:gs>
              <a:gs pos="99000">
                <a:schemeClr val="accent3">
                  <a:lumMod val="20000"/>
                  <a:lumOff val="80000"/>
                </a:schemeClr>
              </a:gs>
              <a:gs pos="0">
                <a:schemeClr val="bg1"/>
              </a:gs>
            </a:gsLst>
            <a:lin ang="135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0" y="0"/>
            <a:ext cx="12192000" cy="882316"/>
          </a:xfrm>
          <a:prstGeom prst="rect">
            <a:avLst/>
          </a:prstGeom>
          <a:gradFill flip="none" rotWithShape="1">
            <a:gsLst>
              <a:gs pos="77000">
                <a:schemeClr val="accent3">
                  <a:lumMod val="20000"/>
                  <a:lumOff val="80000"/>
                </a:schemeClr>
              </a:gs>
              <a:gs pos="100000">
                <a:schemeClr val="bg1"/>
              </a:gs>
            </a:gsLst>
            <a:lin ang="135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136358" y="24064"/>
            <a:ext cx="6290237" cy="826167"/>
          </a:xfrm>
        </p:spPr>
        <p:txBody>
          <a:bodyPr>
            <a:normAutofit/>
          </a:bodyPr>
          <a:lstStyle>
            <a:lvl1pPr>
              <a:defRPr sz="3200">
                <a:solidFill>
                  <a:schemeClr val="accent3">
                    <a:lumMod val="75000"/>
                  </a:schemeClr>
                </a:solidFill>
                <a:latin typeface="Ubuntu Light" panose="020B0604030602030204" pitchFamily="34" charset="0"/>
              </a:defRPr>
            </a:lvl1pPr>
          </a:lstStyle>
          <a:p>
            <a:r>
              <a:rPr lang="en-US" dirty="0"/>
              <a:t>Click to edit Master title style</a:t>
            </a:r>
            <a:endParaRPr lang="en-GB" dirty="0"/>
          </a:p>
        </p:txBody>
      </p:sp>
      <p:pic>
        <p:nvPicPr>
          <p:cNvPr id="12" name="Picture 11">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04929" y="121849"/>
            <a:ext cx="1042561" cy="549971"/>
          </a:xfrm>
          <a:prstGeom prst="rect">
            <a:avLst/>
          </a:prstGeom>
        </p:spPr>
      </p:pic>
      <p:sp>
        <p:nvSpPr>
          <p:cNvPr id="15" name="TextBox 14"/>
          <p:cNvSpPr txBox="1"/>
          <p:nvPr userDrawn="1"/>
        </p:nvSpPr>
        <p:spPr>
          <a:xfrm>
            <a:off x="11244304" y="6627168"/>
            <a:ext cx="947695" cy="230832"/>
          </a:xfrm>
          <a:prstGeom prst="rect">
            <a:avLst/>
          </a:prstGeom>
          <a:noFill/>
        </p:spPr>
        <p:txBody>
          <a:bodyPr wrap="none" rtlCol="0">
            <a:spAutoFit/>
          </a:bodyPr>
          <a:lstStyle/>
          <a:p>
            <a:r>
              <a:rPr lang="en-GB" sz="900" dirty="0">
                <a:solidFill>
                  <a:schemeClr val="bg1">
                    <a:lumMod val="50000"/>
                  </a:schemeClr>
                </a:solidFill>
              </a:rPr>
              <a:t>Praxis Local v2.2</a:t>
            </a:r>
          </a:p>
        </p:txBody>
      </p:sp>
      <p:sp>
        <p:nvSpPr>
          <p:cNvPr id="55" name="Rectangle 54">
            <a:hlinkClick r:id="rId4" action="ppaction://hlinksldjump"/>
            <a:extLst>
              <a:ext uri="{FF2B5EF4-FFF2-40B4-BE49-F238E27FC236}">
                <a16:creationId xmlns:a16="http://schemas.microsoft.com/office/drawing/2014/main" id="{D12C6E74-7EBD-43C8-9514-3785B0FD0D39}"/>
              </a:ext>
            </a:extLst>
          </p:cNvPr>
          <p:cNvSpPr/>
          <p:nvPr/>
        </p:nvSpPr>
        <p:spPr>
          <a:xfrm>
            <a:off x="6505315" y="122610"/>
            <a:ext cx="609466" cy="609467"/>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56" name="TextBox 55">
            <a:extLst>
              <a:ext uri="{FF2B5EF4-FFF2-40B4-BE49-F238E27FC236}">
                <a16:creationId xmlns:a16="http://schemas.microsoft.com/office/drawing/2014/main" id="{0AB5B5E6-E712-43DD-BB8B-A4573FE2B927}"/>
              </a:ext>
            </a:extLst>
          </p:cNvPr>
          <p:cNvSpPr txBox="1"/>
          <p:nvPr/>
        </p:nvSpPr>
        <p:spPr>
          <a:xfrm>
            <a:off x="6595672" y="122610"/>
            <a:ext cx="405880" cy="200055"/>
          </a:xfrm>
          <a:prstGeom prst="rect">
            <a:avLst/>
          </a:prstGeom>
          <a:noFill/>
        </p:spPr>
        <p:txBody>
          <a:bodyPr wrap="none" rtlCol="0">
            <a:spAutoFit/>
          </a:bodyPr>
          <a:lstStyle/>
          <a:p>
            <a:r>
              <a:rPr lang="en-GB" sz="700" dirty="0">
                <a:solidFill>
                  <a:schemeClr val="bg1"/>
                </a:solidFill>
              </a:rPr>
              <a:t>Home</a:t>
            </a:r>
          </a:p>
        </p:txBody>
      </p:sp>
      <p:pic>
        <p:nvPicPr>
          <p:cNvPr id="3" name="Picture 2">
            <a:hlinkClick r:id="rId4" action="ppaction://hlinksldjump"/>
            <a:extLst>
              <a:ext uri="{FF2B5EF4-FFF2-40B4-BE49-F238E27FC236}">
                <a16:creationId xmlns:a16="http://schemas.microsoft.com/office/drawing/2014/main" id="{F2CA0FAA-BE57-49AD-80FD-36E617BB5721}"/>
              </a:ext>
            </a:extLst>
          </p:cNvPr>
          <p:cNvPicPr>
            <a:picLocks noChangeAspect="1"/>
          </p:cNvPicPr>
          <p:nvPr userDrawn="1"/>
        </p:nvPicPr>
        <p:blipFill>
          <a:blip r:embed="rId5"/>
          <a:stretch>
            <a:fillRect/>
          </a:stretch>
        </p:blipFill>
        <p:spPr>
          <a:xfrm>
            <a:off x="6664018" y="349757"/>
            <a:ext cx="292060" cy="275371"/>
          </a:xfrm>
          <a:prstGeom prst="rect">
            <a:avLst/>
          </a:prstGeom>
        </p:spPr>
      </p:pic>
      <p:grpSp>
        <p:nvGrpSpPr>
          <p:cNvPr id="33" name="Group 32">
            <a:extLst>
              <a:ext uri="{FF2B5EF4-FFF2-40B4-BE49-F238E27FC236}">
                <a16:creationId xmlns:a16="http://schemas.microsoft.com/office/drawing/2014/main" id="{145AD0C2-3BE0-4C77-99E4-CBAEE3C7DFED}"/>
              </a:ext>
            </a:extLst>
          </p:cNvPr>
          <p:cNvGrpSpPr/>
          <p:nvPr userDrawn="1"/>
        </p:nvGrpSpPr>
        <p:grpSpPr>
          <a:xfrm>
            <a:off x="7155843" y="127214"/>
            <a:ext cx="692818" cy="609467"/>
            <a:chOff x="3294906" y="2335525"/>
            <a:chExt cx="1348276" cy="1186069"/>
          </a:xfrm>
        </p:grpSpPr>
        <p:sp>
          <p:nvSpPr>
            <p:cNvPr id="34" name="Rectangle 33">
              <a:hlinkClick r:id="rId6" action="ppaction://hlinksldjump"/>
              <a:extLst>
                <a:ext uri="{FF2B5EF4-FFF2-40B4-BE49-F238E27FC236}">
                  <a16:creationId xmlns:a16="http://schemas.microsoft.com/office/drawing/2014/main" id="{1785E309-C26A-4C5C-A3D0-23E01F018609}"/>
                </a:ext>
              </a:extLst>
            </p:cNvPr>
            <p:cNvSpPr/>
            <p:nvPr/>
          </p:nvSpPr>
          <p:spPr>
            <a:xfrm>
              <a:off x="3368186" y="2335525"/>
              <a:ext cx="1186069" cy="118606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00"/>
            </a:p>
          </p:txBody>
        </p:sp>
        <p:sp>
          <p:nvSpPr>
            <p:cNvPr id="35" name="TextBox 34">
              <a:extLst>
                <a:ext uri="{FF2B5EF4-FFF2-40B4-BE49-F238E27FC236}">
                  <a16:creationId xmlns:a16="http://schemas.microsoft.com/office/drawing/2014/main" id="{92B4E8E0-C5CD-4F45-91BE-4EF2D5739810}"/>
                </a:ext>
              </a:extLst>
            </p:cNvPr>
            <p:cNvSpPr txBox="1"/>
            <p:nvPr/>
          </p:nvSpPr>
          <p:spPr>
            <a:xfrm>
              <a:off x="3294906" y="2335525"/>
              <a:ext cx="1348276" cy="419270"/>
            </a:xfrm>
            <a:prstGeom prst="rect">
              <a:avLst/>
            </a:prstGeom>
            <a:noFill/>
          </p:spPr>
          <p:txBody>
            <a:bodyPr wrap="none" rtlCol="0">
              <a:spAutoFit/>
            </a:bodyPr>
            <a:lstStyle/>
            <a:p>
              <a:r>
                <a:rPr lang="en-GB" sz="800" dirty="0" err="1">
                  <a:solidFill>
                    <a:schemeClr val="bg1"/>
                  </a:solidFill>
                </a:rPr>
                <a:t>Navigazione</a:t>
              </a:r>
              <a:endParaRPr lang="en-GB" sz="700" dirty="0">
                <a:solidFill>
                  <a:schemeClr val="bg1"/>
                </a:solidFill>
              </a:endParaRPr>
            </a:p>
          </p:txBody>
        </p:sp>
        <p:pic>
          <p:nvPicPr>
            <p:cNvPr id="36" name="Picture 35">
              <a:hlinkClick r:id="rId6" action="ppaction://hlinksldjump"/>
              <a:extLst>
                <a:ext uri="{FF2B5EF4-FFF2-40B4-BE49-F238E27FC236}">
                  <a16:creationId xmlns:a16="http://schemas.microsoft.com/office/drawing/2014/main" id="{BB216709-B5FD-4F76-ADC4-70BD8DA2458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634225" y="2770115"/>
              <a:ext cx="653990" cy="653990"/>
            </a:xfrm>
            <a:prstGeom prst="rect">
              <a:avLst/>
            </a:prstGeom>
          </p:spPr>
        </p:pic>
      </p:grpSp>
      <p:grpSp>
        <p:nvGrpSpPr>
          <p:cNvPr id="48" name="Group 47">
            <a:extLst>
              <a:ext uri="{FF2B5EF4-FFF2-40B4-BE49-F238E27FC236}">
                <a16:creationId xmlns:a16="http://schemas.microsoft.com/office/drawing/2014/main" id="{B75043B8-9418-4F7A-8EE4-330B9411B836}"/>
              </a:ext>
            </a:extLst>
          </p:cNvPr>
          <p:cNvGrpSpPr/>
          <p:nvPr userDrawn="1"/>
        </p:nvGrpSpPr>
        <p:grpSpPr>
          <a:xfrm>
            <a:off x="8536762" y="127213"/>
            <a:ext cx="681597" cy="609467"/>
            <a:chOff x="6173820" y="2335524"/>
            <a:chExt cx="1326439" cy="1186069"/>
          </a:xfrm>
        </p:grpSpPr>
        <p:sp>
          <p:nvSpPr>
            <p:cNvPr id="54" name="Rectangle 53">
              <a:hlinkClick r:id="rId8" action="ppaction://hlinksldjump"/>
              <a:extLst>
                <a:ext uri="{FF2B5EF4-FFF2-40B4-BE49-F238E27FC236}">
                  <a16:creationId xmlns:a16="http://schemas.microsoft.com/office/drawing/2014/main" id="{498CC3AD-DA0D-4226-981A-3841CF09C9D4}"/>
                </a:ext>
              </a:extLst>
            </p:cNvPr>
            <p:cNvSpPr/>
            <p:nvPr/>
          </p:nvSpPr>
          <p:spPr>
            <a:xfrm>
              <a:off x="6238240" y="2335524"/>
              <a:ext cx="1186069" cy="1186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00"/>
            </a:p>
          </p:txBody>
        </p:sp>
        <p:sp>
          <p:nvSpPr>
            <p:cNvPr id="57" name="TextBox 56">
              <a:extLst>
                <a:ext uri="{FF2B5EF4-FFF2-40B4-BE49-F238E27FC236}">
                  <a16:creationId xmlns:a16="http://schemas.microsoft.com/office/drawing/2014/main" id="{8DE639A8-04E2-4700-911C-FB407837C817}"/>
                </a:ext>
              </a:extLst>
            </p:cNvPr>
            <p:cNvSpPr txBox="1"/>
            <p:nvPr/>
          </p:nvSpPr>
          <p:spPr>
            <a:xfrm>
              <a:off x="6173820" y="2335524"/>
              <a:ext cx="1326439" cy="419270"/>
            </a:xfrm>
            <a:prstGeom prst="rect">
              <a:avLst/>
            </a:prstGeom>
            <a:noFill/>
          </p:spPr>
          <p:txBody>
            <a:bodyPr wrap="none" rtlCol="0">
              <a:spAutoFit/>
            </a:bodyPr>
            <a:lstStyle/>
            <a:p>
              <a:r>
                <a:rPr lang="en-GB" sz="800" dirty="0" err="1">
                  <a:solidFill>
                    <a:schemeClr val="bg1"/>
                  </a:solidFill>
                </a:rPr>
                <a:t>Conoscenza</a:t>
              </a:r>
              <a:endParaRPr lang="en-GB" sz="700" dirty="0">
                <a:solidFill>
                  <a:schemeClr val="bg1"/>
                </a:solidFill>
              </a:endParaRPr>
            </a:p>
          </p:txBody>
        </p:sp>
        <p:pic>
          <p:nvPicPr>
            <p:cNvPr id="59" name="Picture 58">
              <a:hlinkClick r:id="rId8" action="ppaction://hlinksldjump"/>
              <a:extLst>
                <a:ext uri="{FF2B5EF4-FFF2-40B4-BE49-F238E27FC236}">
                  <a16:creationId xmlns:a16="http://schemas.microsoft.com/office/drawing/2014/main" id="{CFA69204-27C7-49F4-AF38-6C9F5F8E804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435803" y="2822570"/>
              <a:ext cx="790943" cy="510457"/>
            </a:xfrm>
            <a:prstGeom prst="rect">
              <a:avLst/>
            </a:prstGeom>
          </p:spPr>
        </p:pic>
      </p:grpSp>
      <p:grpSp>
        <p:nvGrpSpPr>
          <p:cNvPr id="60" name="Group 59">
            <a:extLst>
              <a:ext uri="{FF2B5EF4-FFF2-40B4-BE49-F238E27FC236}">
                <a16:creationId xmlns:a16="http://schemas.microsoft.com/office/drawing/2014/main" id="{0761E3F1-01CF-4E50-B84B-14B8534ECC16}"/>
              </a:ext>
            </a:extLst>
          </p:cNvPr>
          <p:cNvGrpSpPr/>
          <p:nvPr userDrawn="1"/>
        </p:nvGrpSpPr>
        <p:grpSpPr>
          <a:xfrm>
            <a:off x="7881682" y="127213"/>
            <a:ext cx="609467" cy="609468"/>
            <a:chOff x="4803213" y="2335524"/>
            <a:chExt cx="1186069" cy="1186070"/>
          </a:xfrm>
        </p:grpSpPr>
        <p:grpSp>
          <p:nvGrpSpPr>
            <p:cNvPr id="61" name="Group 60">
              <a:extLst>
                <a:ext uri="{FF2B5EF4-FFF2-40B4-BE49-F238E27FC236}">
                  <a16:creationId xmlns:a16="http://schemas.microsoft.com/office/drawing/2014/main" id="{9C580833-1644-48B3-BEFE-C7BFF9C3B5E3}"/>
                </a:ext>
              </a:extLst>
            </p:cNvPr>
            <p:cNvGrpSpPr/>
            <p:nvPr/>
          </p:nvGrpSpPr>
          <p:grpSpPr>
            <a:xfrm>
              <a:off x="4803213" y="2335524"/>
              <a:ext cx="1186069" cy="1186070"/>
              <a:chOff x="4803213" y="2335524"/>
              <a:chExt cx="1186069" cy="1186070"/>
            </a:xfrm>
          </p:grpSpPr>
          <p:sp>
            <p:nvSpPr>
              <p:cNvPr id="63" name="Rectangle 62">
                <a:hlinkClick r:id="rId10" action="ppaction://hlinksldjump"/>
                <a:extLst>
                  <a:ext uri="{FF2B5EF4-FFF2-40B4-BE49-F238E27FC236}">
                    <a16:creationId xmlns:a16="http://schemas.microsoft.com/office/drawing/2014/main" id="{DE363A9C-4AA3-4B60-B469-A94171C963B9}"/>
                  </a:ext>
                </a:extLst>
              </p:cNvPr>
              <p:cNvSpPr/>
              <p:nvPr/>
            </p:nvSpPr>
            <p:spPr>
              <a:xfrm>
                <a:off x="4803213" y="2335525"/>
                <a:ext cx="1186069" cy="1186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00"/>
              </a:p>
            </p:txBody>
          </p:sp>
          <p:sp>
            <p:nvSpPr>
              <p:cNvPr id="64" name="TextBox 63">
                <a:extLst>
                  <a:ext uri="{FF2B5EF4-FFF2-40B4-BE49-F238E27FC236}">
                    <a16:creationId xmlns:a16="http://schemas.microsoft.com/office/drawing/2014/main" id="{983E9A3D-9153-4D9C-82BA-54FEAAF7838A}"/>
                  </a:ext>
                </a:extLst>
              </p:cNvPr>
              <p:cNvSpPr txBox="1"/>
              <p:nvPr/>
            </p:nvSpPr>
            <p:spPr>
              <a:xfrm>
                <a:off x="4884150" y="2335524"/>
                <a:ext cx="1023842" cy="419270"/>
              </a:xfrm>
              <a:prstGeom prst="rect">
                <a:avLst/>
              </a:prstGeom>
              <a:noFill/>
            </p:spPr>
            <p:txBody>
              <a:bodyPr wrap="none" rtlCol="0">
                <a:spAutoFit/>
              </a:bodyPr>
              <a:lstStyle/>
              <a:p>
                <a:r>
                  <a:rPr lang="en-GB" sz="800" dirty="0" err="1">
                    <a:solidFill>
                      <a:schemeClr val="bg1"/>
                    </a:solidFill>
                  </a:rPr>
                  <a:t>Processi</a:t>
                </a:r>
                <a:endParaRPr lang="en-GB" sz="700" dirty="0">
                  <a:solidFill>
                    <a:schemeClr val="bg1"/>
                  </a:solidFill>
                </a:endParaRPr>
              </a:p>
            </p:txBody>
          </p:sp>
        </p:grpSp>
        <p:pic>
          <p:nvPicPr>
            <p:cNvPr id="62" name="Picture 61">
              <a:hlinkClick r:id="rId10" action="ppaction://hlinksldjump"/>
              <a:extLst>
                <a:ext uri="{FF2B5EF4-FFF2-40B4-BE49-F238E27FC236}">
                  <a16:creationId xmlns:a16="http://schemas.microsoft.com/office/drawing/2014/main" id="{1482C258-D667-4E0A-ADDD-36C9CF698C7F}"/>
                </a:ext>
              </a:extLst>
            </p:cNvPr>
            <p:cNvPicPr>
              <a:picLocks noChangeAspect="1"/>
            </p:cNvPicPr>
            <p:nvPr/>
          </p:nvPicPr>
          <p:blipFill>
            <a:blip r:embed="rId11"/>
            <a:stretch>
              <a:fillRect/>
            </a:stretch>
          </p:blipFill>
          <p:spPr>
            <a:xfrm>
              <a:off x="4920173" y="2822226"/>
              <a:ext cx="975445" cy="493819"/>
            </a:xfrm>
            <a:prstGeom prst="rect">
              <a:avLst/>
            </a:prstGeom>
          </p:spPr>
        </p:pic>
      </p:grpSp>
      <p:grpSp>
        <p:nvGrpSpPr>
          <p:cNvPr id="65" name="Group 64">
            <a:extLst>
              <a:ext uri="{FF2B5EF4-FFF2-40B4-BE49-F238E27FC236}">
                <a16:creationId xmlns:a16="http://schemas.microsoft.com/office/drawing/2014/main" id="{D45B3516-1D02-440E-BF1F-BB6CE4A082D1}"/>
              </a:ext>
            </a:extLst>
          </p:cNvPr>
          <p:cNvGrpSpPr/>
          <p:nvPr userDrawn="1"/>
        </p:nvGrpSpPr>
        <p:grpSpPr>
          <a:xfrm>
            <a:off x="9252904" y="121849"/>
            <a:ext cx="644728" cy="609467"/>
            <a:chOff x="7686545" y="2330160"/>
            <a:chExt cx="1254689" cy="1186069"/>
          </a:xfrm>
        </p:grpSpPr>
        <p:grpSp>
          <p:nvGrpSpPr>
            <p:cNvPr id="66" name="Group 65">
              <a:extLst>
                <a:ext uri="{FF2B5EF4-FFF2-40B4-BE49-F238E27FC236}">
                  <a16:creationId xmlns:a16="http://schemas.microsoft.com/office/drawing/2014/main" id="{127529D6-96E6-4E47-840B-5D1CAEC83A31}"/>
                </a:ext>
              </a:extLst>
            </p:cNvPr>
            <p:cNvGrpSpPr/>
            <p:nvPr/>
          </p:nvGrpSpPr>
          <p:grpSpPr>
            <a:xfrm>
              <a:off x="7686545" y="2330160"/>
              <a:ext cx="1254689" cy="1186069"/>
              <a:chOff x="7686545" y="2330160"/>
              <a:chExt cx="1254689" cy="1186069"/>
            </a:xfrm>
          </p:grpSpPr>
          <p:sp>
            <p:nvSpPr>
              <p:cNvPr id="68" name="Rectangle 67">
                <a:hlinkClick r:id="rId12" action="ppaction://hlinksldjump"/>
                <a:extLst>
                  <a:ext uri="{FF2B5EF4-FFF2-40B4-BE49-F238E27FC236}">
                    <a16:creationId xmlns:a16="http://schemas.microsoft.com/office/drawing/2014/main" id="{52250828-AFB0-428E-864B-C63F50CC5F39}"/>
                  </a:ext>
                </a:extLst>
              </p:cNvPr>
              <p:cNvSpPr/>
              <p:nvPr/>
            </p:nvSpPr>
            <p:spPr>
              <a:xfrm>
                <a:off x="7696563" y="2330160"/>
                <a:ext cx="1186069" cy="1186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00"/>
              </a:p>
            </p:txBody>
          </p:sp>
          <p:sp>
            <p:nvSpPr>
              <p:cNvPr id="69" name="TextBox 68">
                <a:extLst>
                  <a:ext uri="{FF2B5EF4-FFF2-40B4-BE49-F238E27FC236}">
                    <a16:creationId xmlns:a16="http://schemas.microsoft.com/office/drawing/2014/main" id="{E747D13C-D991-4E0D-B0DB-F020114BE590}"/>
                  </a:ext>
                </a:extLst>
              </p:cNvPr>
              <p:cNvSpPr txBox="1"/>
              <p:nvPr/>
            </p:nvSpPr>
            <p:spPr>
              <a:xfrm>
                <a:off x="7686545" y="2330160"/>
                <a:ext cx="1254689" cy="419270"/>
              </a:xfrm>
              <a:prstGeom prst="rect">
                <a:avLst/>
              </a:prstGeom>
              <a:noFill/>
            </p:spPr>
            <p:txBody>
              <a:bodyPr wrap="none" rtlCol="0">
                <a:spAutoFit/>
              </a:bodyPr>
              <a:lstStyle/>
              <a:p>
                <a:r>
                  <a:rPr lang="en-GB" sz="800" dirty="0">
                    <a:solidFill>
                      <a:schemeClr val="bg1"/>
                    </a:solidFill>
                  </a:rPr>
                  <a:t>Documenti</a:t>
                </a:r>
                <a:endParaRPr lang="en-GB" sz="700" dirty="0">
                  <a:solidFill>
                    <a:schemeClr val="bg1"/>
                  </a:solidFill>
                </a:endParaRPr>
              </a:p>
            </p:txBody>
          </p:sp>
        </p:grpSp>
        <p:pic>
          <p:nvPicPr>
            <p:cNvPr id="67" name="Picture 66">
              <a:hlinkClick r:id="rId12" action="ppaction://hlinksldjump"/>
              <a:extLst>
                <a:ext uri="{FF2B5EF4-FFF2-40B4-BE49-F238E27FC236}">
                  <a16:creationId xmlns:a16="http://schemas.microsoft.com/office/drawing/2014/main" id="{1CCEA289-CC99-44A1-AB76-40ADDBD10E83}"/>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02525" y="2749524"/>
              <a:ext cx="606869" cy="606869"/>
            </a:xfrm>
            <a:prstGeom prst="rect">
              <a:avLst/>
            </a:prstGeom>
          </p:spPr>
        </p:pic>
      </p:grpSp>
      <p:grpSp>
        <p:nvGrpSpPr>
          <p:cNvPr id="70" name="Group 69">
            <a:extLst>
              <a:ext uri="{FF2B5EF4-FFF2-40B4-BE49-F238E27FC236}">
                <a16:creationId xmlns:a16="http://schemas.microsoft.com/office/drawing/2014/main" id="{FC1026B2-5148-481F-B4D5-07860F4A76F0}"/>
              </a:ext>
            </a:extLst>
          </p:cNvPr>
          <p:cNvGrpSpPr/>
          <p:nvPr userDrawn="1"/>
        </p:nvGrpSpPr>
        <p:grpSpPr>
          <a:xfrm>
            <a:off x="9946236" y="121849"/>
            <a:ext cx="609467" cy="609467"/>
            <a:chOff x="8324461" y="2330160"/>
            <a:chExt cx="1186069" cy="1186069"/>
          </a:xfrm>
        </p:grpSpPr>
        <p:grpSp>
          <p:nvGrpSpPr>
            <p:cNvPr id="71" name="Group 70">
              <a:extLst>
                <a:ext uri="{FF2B5EF4-FFF2-40B4-BE49-F238E27FC236}">
                  <a16:creationId xmlns:a16="http://schemas.microsoft.com/office/drawing/2014/main" id="{D7035F84-6DBA-4097-806E-6BF4DEDC6D10}"/>
                </a:ext>
              </a:extLst>
            </p:cNvPr>
            <p:cNvGrpSpPr/>
            <p:nvPr/>
          </p:nvGrpSpPr>
          <p:grpSpPr>
            <a:xfrm>
              <a:off x="8324461" y="2330160"/>
              <a:ext cx="1186069" cy="1186069"/>
              <a:chOff x="3368186" y="2335525"/>
              <a:chExt cx="1186069" cy="1186069"/>
            </a:xfrm>
            <a:solidFill>
              <a:srgbClr val="FF6600"/>
            </a:solidFill>
          </p:grpSpPr>
          <p:sp>
            <p:nvSpPr>
              <p:cNvPr id="74" name="Rectangle 73">
                <a:hlinkClick r:id="rId14" action="ppaction://hlinksldjump"/>
                <a:extLst>
                  <a:ext uri="{FF2B5EF4-FFF2-40B4-BE49-F238E27FC236}">
                    <a16:creationId xmlns:a16="http://schemas.microsoft.com/office/drawing/2014/main" id="{74483DBA-F610-480C-9D56-DAFF2F199004}"/>
                  </a:ext>
                </a:extLst>
              </p:cNvPr>
              <p:cNvSpPr/>
              <p:nvPr/>
            </p:nvSpPr>
            <p:spPr>
              <a:xfrm>
                <a:off x="3368186" y="2335525"/>
                <a:ext cx="1186069" cy="1186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00"/>
              </a:p>
            </p:txBody>
          </p:sp>
          <p:sp>
            <p:nvSpPr>
              <p:cNvPr id="75" name="TextBox 74">
                <a:hlinkClick r:id="rId14" action="ppaction://hlinksldjump"/>
                <a:extLst>
                  <a:ext uri="{FF2B5EF4-FFF2-40B4-BE49-F238E27FC236}">
                    <a16:creationId xmlns:a16="http://schemas.microsoft.com/office/drawing/2014/main" id="{F786761B-9F79-4587-B3A0-442824F3FB83}"/>
                  </a:ext>
                </a:extLst>
              </p:cNvPr>
              <p:cNvSpPr txBox="1"/>
              <p:nvPr/>
            </p:nvSpPr>
            <p:spPr>
              <a:xfrm>
                <a:off x="3387948" y="2335766"/>
                <a:ext cx="1160375" cy="419270"/>
              </a:xfrm>
              <a:prstGeom prst="rect">
                <a:avLst/>
              </a:prstGeom>
              <a:grpFill/>
            </p:spPr>
            <p:txBody>
              <a:bodyPr wrap="square" rtlCol="0">
                <a:spAutoFit/>
              </a:bodyPr>
              <a:lstStyle/>
              <a:p>
                <a:pPr algn="ctr"/>
                <a:r>
                  <a:rPr lang="en-GB" sz="800" dirty="0" err="1">
                    <a:solidFill>
                      <a:schemeClr val="bg1"/>
                    </a:solidFill>
                  </a:rPr>
                  <a:t>Risorse</a:t>
                </a:r>
                <a:endParaRPr lang="en-GB" sz="700" dirty="0">
                  <a:solidFill>
                    <a:schemeClr val="bg1"/>
                  </a:solidFill>
                </a:endParaRPr>
              </a:p>
            </p:txBody>
          </p:sp>
        </p:grpSp>
        <p:pic>
          <p:nvPicPr>
            <p:cNvPr id="72" name="Picture 71">
              <a:hlinkClick r:id="rId14" action="ppaction://hlinksldjump"/>
              <a:extLst>
                <a:ext uri="{FF2B5EF4-FFF2-40B4-BE49-F238E27FC236}">
                  <a16:creationId xmlns:a16="http://schemas.microsoft.com/office/drawing/2014/main" id="{4022F687-135E-46AC-A144-C8B64AC644F8}"/>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776176" y="2729505"/>
              <a:ext cx="607943" cy="564071"/>
            </a:xfrm>
            <a:prstGeom prst="rect">
              <a:avLst/>
            </a:prstGeom>
          </p:spPr>
        </p:pic>
        <p:pic>
          <p:nvPicPr>
            <p:cNvPr id="73" name="Picture 72">
              <a:hlinkClick r:id="rId14" action="ppaction://hlinksldjump"/>
              <a:extLst>
                <a:ext uri="{FF2B5EF4-FFF2-40B4-BE49-F238E27FC236}">
                  <a16:creationId xmlns:a16="http://schemas.microsoft.com/office/drawing/2014/main" id="{8DE6F57A-BBD0-4EDC-AB19-C1F00CA4489C}"/>
                </a:ext>
              </a:extLst>
            </p:cNvPr>
            <p:cNvPicPr>
              <a:picLocks noChangeAspect="1"/>
            </p:cNvPicPr>
            <p:nvPr/>
          </p:nvPicPr>
          <p:blipFill rotWithShape="1">
            <a:blip r:embed="rId16" cstate="print">
              <a:extLst>
                <a:ext uri="{28A0092B-C50C-407E-A947-70E740481C1C}">
                  <a14:useLocalDpi xmlns:a14="http://schemas.microsoft.com/office/drawing/2010/main" val="0"/>
                </a:ext>
                <a:ext uri="{837473B0-CC2E-450A-ABE3-18F120FF3D39}">
                  <a1611:picAttrSrcUrl xmlns:a1611="http://schemas.microsoft.com/office/drawing/2016/11/main" r:id="rId17"/>
                </a:ext>
              </a:extLst>
            </a:blip>
            <a:srcRect l="11919" t="24749" r="13051" b="24518"/>
            <a:stretch/>
          </p:blipFill>
          <p:spPr>
            <a:xfrm>
              <a:off x="8417538" y="2969870"/>
              <a:ext cx="662609" cy="346175"/>
            </a:xfrm>
            <a:prstGeom prst="rect">
              <a:avLst/>
            </a:prstGeom>
          </p:spPr>
        </p:pic>
      </p:grpSp>
      <p:cxnSp>
        <p:nvCxnSpPr>
          <p:cNvPr id="77" name="Straight Connector 76">
            <a:extLst>
              <a:ext uri="{FF2B5EF4-FFF2-40B4-BE49-F238E27FC236}">
                <a16:creationId xmlns:a16="http://schemas.microsoft.com/office/drawing/2014/main" id="{E255A420-58D0-4B64-B296-5CECF3867585}"/>
              </a:ext>
            </a:extLst>
          </p:cNvPr>
          <p:cNvCxnSpPr>
            <a:cxnSpLocks/>
          </p:cNvCxnSpPr>
          <p:nvPr userDrawn="1"/>
        </p:nvCxnSpPr>
        <p:spPr>
          <a:xfrm>
            <a:off x="10723908" y="882316"/>
            <a:ext cx="129095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4614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6" name="Rectangle 5"/>
          <p:cNvSpPr/>
          <p:nvPr userDrawn="1"/>
        </p:nvSpPr>
        <p:spPr>
          <a:xfrm>
            <a:off x="10555704" y="593557"/>
            <a:ext cx="1636295" cy="6264443"/>
          </a:xfrm>
          <a:prstGeom prst="rect">
            <a:avLst/>
          </a:prstGeom>
          <a:gradFill flip="none" rotWithShape="1">
            <a:gsLst>
              <a:gs pos="0">
                <a:schemeClr val="accent5">
                  <a:lumMod val="40000"/>
                  <a:lumOff val="60000"/>
                  <a:tint val="66000"/>
                  <a:satMod val="160000"/>
                </a:schemeClr>
              </a:gs>
              <a:gs pos="50000">
                <a:schemeClr val="accent5">
                  <a:lumMod val="40000"/>
                  <a:lumOff val="60000"/>
                  <a:tint val="44500"/>
                  <a:satMod val="160000"/>
                </a:schemeClr>
              </a:gs>
              <a:gs pos="100000">
                <a:schemeClr val="accent5">
                  <a:lumMod val="40000"/>
                  <a:lumOff val="60000"/>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0" y="0"/>
            <a:ext cx="12192000" cy="882316"/>
          </a:xfrm>
          <a:prstGeom prst="rect">
            <a:avLst/>
          </a:prstGeom>
          <a:gradFill flip="none" rotWithShape="1">
            <a:gsLst>
              <a:gs pos="0">
                <a:schemeClr val="accent5">
                  <a:lumMod val="40000"/>
                  <a:lumOff val="60000"/>
                  <a:tint val="66000"/>
                  <a:satMod val="160000"/>
                </a:schemeClr>
              </a:gs>
              <a:gs pos="50000">
                <a:schemeClr val="accent5">
                  <a:lumMod val="40000"/>
                  <a:lumOff val="60000"/>
                  <a:tint val="44500"/>
                  <a:satMod val="160000"/>
                </a:schemeClr>
              </a:gs>
              <a:gs pos="100000">
                <a:schemeClr val="accent5">
                  <a:lumMod val="40000"/>
                  <a:lumOff val="60000"/>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Connector 10"/>
          <p:cNvCxnSpPr>
            <a:cxnSpLocks/>
          </p:cNvCxnSpPr>
          <p:nvPr userDrawn="1"/>
        </p:nvCxnSpPr>
        <p:spPr>
          <a:xfrm>
            <a:off x="10723908" y="882316"/>
            <a:ext cx="129095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a:xfrm>
            <a:off x="11244304" y="6627168"/>
            <a:ext cx="947695" cy="230832"/>
          </a:xfrm>
          <a:prstGeom prst="rect">
            <a:avLst/>
          </a:prstGeom>
          <a:noFill/>
        </p:spPr>
        <p:txBody>
          <a:bodyPr wrap="none" rtlCol="0">
            <a:spAutoFit/>
          </a:bodyPr>
          <a:lstStyle/>
          <a:p>
            <a:r>
              <a:rPr lang="en-GB" sz="900" dirty="0">
                <a:solidFill>
                  <a:schemeClr val="bg1">
                    <a:lumMod val="50000"/>
                  </a:schemeClr>
                </a:solidFill>
              </a:rPr>
              <a:t>Praxis Local v2.2</a:t>
            </a:r>
          </a:p>
        </p:txBody>
      </p:sp>
      <p:sp>
        <p:nvSpPr>
          <p:cNvPr id="44" name="Title 1">
            <a:extLst>
              <a:ext uri="{FF2B5EF4-FFF2-40B4-BE49-F238E27FC236}">
                <a16:creationId xmlns:a16="http://schemas.microsoft.com/office/drawing/2014/main" id="{79C0FFE6-040B-4069-B27D-95387035DD4F}"/>
              </a:ext>
            </a:extLst>
          </p:cNvPr>
          <p:cNvSpPr>
            <a:spLocks noGrp="1"/>
          </p:cNvSpPr>
          <p:nvPr>
            <p:ph type="title"/>
          </p:nvPr>
        </p:nvSpPr>
        <p:spPr>
          <a:xfrm>
            <a:off x="136358" y="24064"/>
            <a:ext cx="6290237" cy="826167"/>
          </a:xfrm>
        </p:spPr>
        <p:txBody>
          <a:bodyPr>
            <a:normAutofit/>
          </a:bodyPr>
          <a:lstStyle>
            <a:lvl1pPr>
              <a:defRPr sz="3200">
                <a:solidFill>
                  <a:schemeClr val="accent3">
                    <a:lumMod val="75000"/>
                  </a:schemeClr>
                </a:solidFill>
                <a:latin typeface="Ubuntu Light" panose="020B0604030602030204" pitchFamily="34" charset="0"/>
              </a:defRPr>
            </a:lvl1pPr>
          </a:lstStyle>
          <a:p>
            <a:r>
              <a:rPr lang="en-US" dirty="0"/>
              <a:t>Click to edit Master title style</a:t>
            </a:r>
            <a:endParaRPr lang="en-GB" dirty="0"/>
          </a:p>
        </p:txBody>
      </p:sp>
      <p:pic>
        <p:nvPicPr>
          <p:cNvPr id="37" name="Picture 36">
            <a:hlinkClick r:id="rId2"/>
            <a:extLst>
              <a:ext uri="{FF2B5EF4-FFF2-40B4-BE49-F238E27FC236}">
                <a16:creationId xmlns:a16="http://schemas.microsoft.com/office/drawing/2014/main" id="{C865FBE4-068F-460E-BBD8-EC642EDA44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04929" y="121849"/>
            <a:ext cx="1042561" cy="549971"/>
          </a:xfrm>
          <a:prstGeom prst="rect">
            <a:avLst/>
          </a:prstGeom>
        </p:spPr>
      </p:pic>
      <p:sp>
        <p:nvSpPr>
          <p:cNvPr id="39" name="Rectangle 38">
            <a:hlinkClick r:id="rId4" action="ppaction://hlinksldjump"/>
            <a:extLst>
              <a:ext uri="{FF2B5EF4-FFF2-40B4-BE49-F238E27FC236}">
                <a16:creationId xmlns:a16="http://schemas.microsoft.com/office/drawing/2014/main" id="{6CE11C33-41BA-456B-9FFA-053A72860109}"/>
              </a:ext>
            </a:extLst>
          </p:cNvPr>
          <p:cNvSpPr/>
          <p:nvPr userDrawn="1"/>
        </p:nvSpPr>
        <p:spPr>
          <a:xfrm>
            <a:off x="6505315" y="122610"/>
            <a:ext cx="609466" cy="609467"/>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40" name="TextBox 39">
            <a:extLst>
              <a:ext uri="{FF2B5EF4-FFF2-40B4-BE49-F238E27FC236}">
                <a16:creationId xmlns:a16="http://schemas.microsoft.com/office/drawing/2014/main" id="{30D9B0C3-AB0A-4A22-8906-CCED6E46079A}"/>
              </a:ext>
            </a:extLst>
          </p:cNvPr>
          <p:cNvSpPr txBox="1"/>
          <p:nvPr userDrawn="1"/>
        </p:nvSpPr>
        <p:spPr>
          <a:xfrm>
            <a:off x="6595672" y="122610"/>
            <a:ext cx="405880" cy="200055"/>
          </a:xfrm>
          <a:prstGeom prst="rect">
            <a:avLst/>
          </a:prstGeom>
          <a:noFill/>
        </p:spPr>
        <p:txBody>
          <a:bodyPr wrap="none" rtlCol="0">
            <a:spAutoFit/>
          </a:bodyPr>
          <a:lstStyle/>
          <a:p>
            <a:r>
              <a:rPr lang="en-GB" sz="700" dirty="0">
                <a:solidFill>
                  <a:schemeClr val="bg1"/>
                </a:solidFill>
              </a:rPr>
              <a:t>Home</a:t>
            </a:r>
          </a:p>
        </p:txBody>
      </p:sp>
      <p:pic>
        <p:nvPicPr>
          <p:cNvPr id="41" name="Picture 40">
            <a:hlinkClick r:id="rId4" action="ppaction://hlinksldjump"/>
            <a:extLst>
              <a:ext uri="{FF2B5EF4-FFF2-40B4-BE49-F238E27FC236}">
                <a16:creationId xmlns:a16="http://schemas.microsoft.com/office/drawing/2014/main" id="{62576DC1-CAA1-4E9E-B203-9040C3660D2B}"/>
              </a:ext>
            </a:extLst>
          </p:cNvPr>
          <p:cNvPicPr>
            <a:picLocks noChangeAspect="1"/>
          </p:cNvPicPr>
          <p:nvPr userDrawn="1"/>
        </p:nvPicPr>
        <p:blipFill>
          <a:blip r:embed="rId5"/>
          <a:stretch>
            <a:fillRect/>
          </a:stretch>
        </p:blipFill>
        <p:spPr>
          <a:xfrm>
            <a:off x="6664018" y="349757"/>
            <a:ext cx="292060" cy="275371"/>
          </a:xfrm>
          <a:prstGeom prst="rect">
            <a:avLst/>
          </a:prstGeom>
        </p:spPr>
      </p:pic>
      <p:grpSp>
        <p:nvGrpSpPr>
          <p:cNvPr id="42" name="Group 41">
            <a:extLst>
              <a:ext uri="{FF2B5EF4-FFF2-40B4-BE49-F238E27FC236}">
                <a16:creationId xmlns:a16="http://schemas.microsoft.com/office/drawing/2014/main" id="{B31C9780-1B74-408B-A4DE-1271A6A622D8}"/>
              </a:ext>
            </a:extLst>
          </p:cNvPr>
          <p:cNvGrpSpPr/>
          <p:nvPr userDrawn="1"/>
        </p:nvGrpSpPr>
        <p:grpSpPr>
          <a:xfrm>
            <a:off x="7155843" y="127214"/>
            <a:ext cx="692818" cy="609467"/>
            <a:chOff x="3294906" y="2335525"/>
            <a:chExt cx="1348276" cy="1186069"/>
          </a:xfrm>
        </p:grpSpPr>
        <p:sp>
          <p:nvSpPr>
            <p:cNvPr id="43" name="Rectangle 42">
              <a:hlinkClick r:id="rId6" action="ppaction://hlinksldjump"/>
              <a:extLst>
                <a:ext uri="{FF2B5EF4-FFF2-40B4-BE49-F238E27FC236}">
                  <a16:creationId xmlns:a16="http://schemas.microsoft.com/office/drawing/2014/main" id="{B0A65359-80C1-45A0-BCBA-39A196D9AB6E}"/>
                </a:ext>
              </a:extLst>
            </p:cNvPr>
            <p:cNvSpPr/>
            <p:nvPr/>
          </p:nvSpPr>
          <p:spPr>
            <a:xfrm>
              <a:off x="3368186" y="2335525"/>
              <a:ext cx="1186069" cy="118606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00"/>
            </a:p>
          </p:txBody>
        </p:sp>
        <p:sp>
          <p:nvSpPr>
            <p:cNvPr id="73" name="TextBox 72">
              <a:extLst>
                <a:ext uri="{FF2B5EF4-FFF2-40B4-BE49-F238E27FC236}">
                  <a16:creationId xmlns:a16="http://schemas.microsoft.com/office/drawing/2014/main" id="{F1FA566A-7368-4616-B852-7F6E03B795D1}"/>
                </a:ext>
              </a:extLst>
            </p:cNvPr>
            <p:cNvSpPr txBox="1"/>
            <p:nvPr/>
          </p:nvSpPr>
          <p:spPr>
            <a:xfrm>
              <a:off x="3294906" y="2335525"/>
              <a:ext cx="1348276" cy="419270"/>
            </a:xfrm>
            <a:prstGeom prst="rect">
              <a:avLst/>
            </a:prstGeom>
            <a:noFill/>
          </p:spPr>
          <p:txBody>
            <a:bodyPr wrap="none" rtlCol="0">
              <a:spAutoFit/>
            </a:bodyPr>
            <a:lstStyle/>
            <a:p>
              <a:r>
                <a:rPr lang="en-GB" sz="800" dirty="0" err="1">
                  <a:solidFill>
                    <a:schemeClr val="bg1"/>
                  </a:solidFill>
                </a:rPr>
                <a:t>Navigazione</a:t>
              </a:r>
              <a:endParaRPr lang="en-GB" sz="700" dirty="0">
                <a:solidFill>
                  <a:schemeClr val="bg1"/>
                </a:solidFill>
              </a:endParaRPr>
            </a:p>
          </p:txBody>
        </p:sp>
        <p:pic>
          <p:nvPicPr>
            <p:cNvPr id="74" name="Picture 73">
              <a:hlinkClick r:id="rId6" action="ppaction://hlinksldjump"/>
              <a:extLst>
                <a:ext uri="{FF2B5EF4-FFF2-40B4-BE49-F238E27FC236}">
                  <a16:creationId xmlns:a16="http://schemas.microsoft.com/office/drawing/2014/main" id="{B8A4E598-42BF-4C85-B3F1-961A1F3DBCF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634225" y="2770115"/>
              <a:ext cx="653990" cy="653990"/>
            </a:xfrm>
            <a:prstGeom prst="rect">
              <a:avLst/>
            </a:prstGeom>
          </p:spPr>
        </p:pic>
      </p:grpSp>
      <p:grpSp>
        <p:nvGrpSpPr>
          <p:cNvPr id="75" name="Group 74">
            <a:extLst>
              <a:ext uri="{FF2B5EF4-FFF2-40B4-BE49-F238E27FC236}">
                <a16:creationId xmlns:a16="http://schemas.microsoft.com/office/drawing/2014/main" id="{58DDB143-EEEB-4E7E-B8FA-3D3E7F0566DC}"/>
              </a:ext>
            </a:extLst>
          </p:cNvPr>
          <p:cNvGrpSpPr/>
          <p:nvPr userDrawn="1"/>
        </p:nvGrpSpPr>
        <p:grpSpPr>
          <a:xfrm>
            <a:off x="8536762" y="127213"/>
            <a:ext cx="681597" cy="609467"/>
            <a:chOff x="6173820" y="2335524"/>
            <a:chExt cx="1326439" cy="1186069"/>
          </a:xfrm>
        </p:grpSpPr>
        <p:sp>
          <p:nvSpPr>
            <p:cNvPr id="76" name="Rectangle 75">
              <a:hlinkClick r:id="rId8" action="ppaction://hlinksldjump"/>
              <a:extLst>
                <a:ext uri="{FF2B5EF4-FFF2-40B4-BE49-F238E27FC236}">
                  <a16:creationId xmlns:a16="http://schemas.microsoft.com/office/drawing/2014/main" id="{F6550764-F1B3-4047-B833-20876AA7CC12}"/>
                </a:ext>
              </a:extLst>
            </p:cNvPr>
            <p:cNvSpPr/>
            <p:nvPr/>
          </p:nvSpPr>
          <p:spPr>
            <a:xfrm>
              <a:off x="6238240" y="2335524"/>
              <a:ext cx="1186069" cy="1186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00"/>
            </a:p>
          </p:txBody>
        </p:sp>
        <p:sp>
          <p:nvSpPr>
            <p:cNvPr id="77" name="TextBox 76">
              <a:extLst>
                <a:ext uri="{FF2B5EF4-FFF2-40B4-BE49-F238E27FC236}">
                  <a16:creationId xmlns:a16="http://schemas.microsoft.com/office/drawing/2014/main" id="{0AAD264A-CAC1-4DCA-BE96-C728B1394164}"/>
                </a:ext>
              </a:extLst>
            </p:cNvPr>
            <p:cNvSpPr txBox="1"/>
            <p:nvPr/>
          </p:nvSpPr>
          <p:spPr>
            <a:xfrm>
              <a:off x="6173820" y="2335524"/>
              <a:ext cx="1326439" cy="419270"/>
            </a:xfrm>
            <a:prstGeom prst="rect">
              <a:avLst/>
            </a:prstGeom>
            <a:noFill/>
          </p:spPr>
          <p:txBody>
            <a:bodyPr wrap="none" rtlCol="0">
              <a:spAutoFit/>
            </a:bodyPr>
            <a:lstStyle/>
            <a:p>
              <a:r>
                <a:rPr lang="en-GB" sz="800" dirty="0" err="1">
                  <a:solidFill>
                    <a:schemeClr val="bg1"/>
                  </a:solidFill>
                </a:rPr>
                <a:t>Conoscenza</a:t>
              </a:r>
              <a:endParaRPr lang="en-GB" sz="700" dirty="0">
                <a:solidFill>
                  <a:schemeClr val="bg1"/>
                </a:solidFill>
              </a:endParaRPr>
            </a:p>
          </p:txBody>
        </p:sp>
        <p:pic>
          <p:nvPicPr>
            <p:cNvPr id="78" name="Picture 77">
              <a:hlinkClick r:id="rId8" action="ppaction://hlinksldjump"/>
              <a:extLst>
                <a:ext uri="{FF2B5EF4-FFF2-40B4-BE49-F238E27FC236}">
                  <a16:creationId xmlns:a16="http://schemas.microsoft.com/office/drawing/2014/main" id="{30587797-A7DC-4F15-ACC7-829D6DB0F62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435803" y="2822570"/>
              <a:ext cx="790943" cy="510457"/>
            </a:xfrm>
            <a:prstGeom prst="rect">
              <a:avLst/>
            </a:prstGeom>
          </p:spPr>
        </p:pic>
      </p:grpSp>
      <p:grpSp>
        <p:nvGrpSpPr>
          <p:cNvPr id="79" name="Group 78">
            <a:extLst>
              <a:ext uri="{FF2B5EF4-FFF2-40B4-BE49-F238E27FC236}">
                <a16:creationId xmlns:a16="http://schemas.microsoft.com/office/drawing/2014/main" id="{DF752B5F-E7B4-4086-B495-61D244A482FB}"/>
              </a:ext>
            </a:extLst>
          </p:cNvPr>
          <p:cNvGrpSpPr/>
          <p:nvPr userDrawn="1"/>
        </p:nvGrpSpPr>
        <p:grpSpPr>
          <a:xfrm>
            <a:off x="7881682" y="127213"/>
            <a:ext cx="609467" cy="609468"/>
            <a:chOff x="4803213" y="2335524"/>
            <a:chExt cx="1186069" cy="1186070"/>
          </a:xfrm>
        </p:grpSpPr>
        <p:grpSp>
          <p:nvGrpSpPr>
            <p:cNvPr id="80" name="Group 79">
              <a:extLst>
                <a:ext uri="{FF2B5EF4-FFF2-40B4-BE49-F238E27FC236}">
                  <a16:creationId xmlns:a16="http://schemas.microsoft.com/office/drawing/2014/main" id="{537CA573-0AC7-423B-9509-49B48CBF30BF}"/>
                </a:ext>
              </a:extLst>
            </p:cNvPr>
            <p:cNvGrpSpPr/>
            <p:nvPr/>
          </p:nvGrpSpPr>
          <p:grpSpPr>
            <a:xfrm>
              <a:off x="4803213" y="2335524"/>
              <a:ext cx="1186069" cy="1186070"/>
              <a:chOff x="4803213" y="2335524"/>
              <a:chExt cx="1186069" cy="1186070"/>
            </a:xfrm>
          </p:grpSpPr>
          <p:sp>
            <p:nvSpPr>
              <p:cNvPr id="82" name="Rectangle 81">
                <a:hlinkClick r:id="rId10" action="ppaction://hlinksldjump"/>
                <a:extLst>
                  <a:ext uri="{FF2B5EF4-FFF2-40B4-BE49-F238E27FC236}">
                    <a16:creationId xmlns:a16="http://schemas.microsoft.com/office/drawing/2014/main" id="{1B0B177C-0F2B-42E0-893D-4D828D91A305}"/>
                  </a:ext>
                </a:extLst>
              </p:cNvPr>
              <p:cNvSpPr/>
              <p:nvPr/>
            </p:nvSpPr>
            <p:spPr>
              <a:xfrm>
                <a:off x="4803213" y="2335525"/>
                <a:ext cx="1186069" cy="1186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00"/>
              </a:p>
            </p:txBody>
          </p:sp>
          <p:sp>
            <p:nvSpPr>
              <p:cNvPr id="83" name="TextBox 82">
                <a:extLst>
                  <a:ext uri="{FF2B5EF4-FFF2-40B4-BE49-F238E27FC236}">
                    <a16:creationId xmlns:a16="http://schemas.microsoft.com/office/drawing/2014/main" id="{80D476AA-F1FC-44CF-B05C-F44C37BB52A1}"/>
                  </a:ext>
                </a:extLst>
              </p:cNvPr>
              <p:cNvSpPr txBox="1"/>
              <p:nvPr/>
            </p:nvSpPr>
            <p:spPr>
              <a:xfrm>
                <a:off x="4884150" y="2335524"/>
                <a:ext cx="1023842" cy="419270"/>
              </a:xfrm>
              <a:prstGeom prst="rect">
                <a:avLst/>
              </a:prstGeom>
              <a:noFill/>
            </p:spPr>
            <p:txBody>
              <a:bodyPr wrap="none" rtlCol="0">
                <a:spAutoFit/>
              </a:bodyPr>
              <a:lstStyle/>
              <a:p>
                <a:r>
                  <a:rPr lang="en-GB" sz="800" dirty="0" err="1">
                    <a:solidFill>
                      <a:schemeClr val="bg1"/>
                    </a:solidFill>
                  </a:rPr>
                  <a:t>Processi</a:t>
                </a:r>
                <a:endParaRPr lang="en-GB" sz="700" dirty="0">
                  <a:solidFill>
                    <a:schemeClr val="bg1"/>
                  </a:solidFill>
                </a:endParaRPr>
              </a:p>
            </p:txBody>
          </p:sp>
        </p:grpSp>
        <p:pic>
          <p:nvPicPr>
            <p:cNvPr id="81" name="Picture 80">
              <a:hlinkClick r:id="rId10" action="ppaction://hlinksldjump"/>
              <a:extLst>
                <a:ext uri="{FF2B5EF4-FFF2-40B4-BE49-F238E27FC236}">
                  <a16:creationId xmlns:a16="http://schemas.microsoft.com/office/drawing/2014/main" id="{BE6C82BE-1A43-4FEB-8621-573E5B562913}"/>
                </a:ext>
              </a:extLst>
            </p:cNvPr>
            <p:cNvPicPr>
              <a:picLocks noChangeAspect="1"/>
            </p:cNvPicPr>
            <p:nvPr/>
          </p:nvPicPr>
          <p:blipFill>
            <a:blip r:embed="rId11"/>
            <a:stretch>
              <a:fillRect/>
            </a:stretch>
          </p:blipFill>
          <p:spPr>
            <a:xfrm>
              <a:off x="4920173" y="2822226"/>
              <a:ext cx="975445" cy="493819"/>
            </a:xfrm>
            <a:prstGeom prst="rect">
              <a:avLst/>
            </a:prstGeom>
          </p:spPr>
        </p:pic>
      </p:grpSp>
      <p:grpSp>
        <p:nvGrpSpPr>
          <p:cNvPr id="84" name="Group 83">
            <a:extLst>
              <a:ext uri="{FF2B5EF4-FFF2-40B4-BE49-F238E27FC236}">
                <a16:creationId xmlns:a16="http://schemas.microsoft.com/office/drawing/2014/main" id="{51E5A8D6-1750-4783-8EC1-44826E9B6E02}"/>
              </a:ext>
            </a:extLst>
          </p:cNvPr>
          <p:cNvGrpSpPr/>
          <p:nvPr userDrawn="1"/>
        </p:nvGrpSpPr>
        <p:grpSpPr>
          <a:xfrm>
            <a:off x="9252904" y="121849"/>
            <a:ext cx="644728" cy="609467"/>
            <a:chOff x="7686545" y="2330160"/>
            <a:chExt cx="1254689" cy="1186069"/>
          </a:xfrm>
        </p:grpSpPr>
        <p:grpSp>
          <p:nvGrpSpPr>
            <p:cNvPr id="85" name="Group 84">
              <a:extLst>
                <a:ext uri="{FF2B5EF4-FFF2-40B4-BE49-F238E27FC236}">
                  <a16:creationId xmlns:a16="http://schemas.microsoft.com/office/drawing/2014/main" id="{6B529CAA-D899-4D7B-B925-26AE5B4AA7BE}"/>
                </a:ext>
              </a:extLst>
            </p:cNvPr>
            <p:cNvGrpSpPr/>
            <p:nvPr/>
          </p:nvGrpSpPr>
          <p:grpSpPr>
            <a:xfrm>
              <a:off x="7686545" y="2330160"/>
              <a:ext cx="1254689" cy="1186069"/>
              <a:chOff x="7686545" y="2330160"/>
              <a:chExt cx="1254689" cy="1186069"/>
            </a:xfrm>
          </p:grpSpPr>
          <p:sp>
            <p:nvSpPr>
              <p:cNvPr id="87" name="Rectangle 86">
                <a:hlinkClick r:id="rId12" action="ppaction://hlinksldjump"/>
                <a:extLst>
                  <a:ext uri="{FF2B5EF4-FFF2-40B4-BE49-F238E27FC236}">
                    <a16:creationId xmlns:a16="http://schemas.microsoft.com/office/drawing/2014/main" id="{97498B79-F8E0-408C-987E-F0EDE141CD32}"/>
                  </a:ext>
                </a:extLst>
              </p:cNvPr>
              <p:cNvSpPr/>
              <p:nvPr/>
            </p:nvSpPr>
            <p:spPr>
              <a:xfrm>
                <a:off x="7696563" y="2330160"/>
                <a:ext cx="1186069" cy="1186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00"/>
              </a:p>
            </p:txBody>
          </p:sp>
          <p:sp>
            <p:nvSpPr>
              <p:cNvPr id="88" name="TextBox 87">
                <a:extLst>
                  <a:ext uri="{FF2B5EF4-FFF2-40B4-BE49-F238E27FC236}">
                    <a16:creationId xmlns:a16="http://schemas.microsoft.com/office/drawing/2014/main" id="{C5E0FBE2-27E2-4B11-A259-F3A5121D0E12}"/>
                  </a:ext>
                </a:extLst>
              </p:cNvPr>
              <p:cNvSpPr txBox="1"/>
              <p:nvPr/>
            </p:nvSpPr>
            <p:spPr>
              <a:xfrm>
                <a:off x="7686545" y="2330160"/>
                <a:ext cx="1254689" cy="419270"/>
              </a:xfrm>
              <a:prstGeom prst="rect">
                <a:avLst/>
              </a:prstGeom>
              <a:noFill/>
            </p:spPr>
            <p:txBody>
              <a:bodyPr wrap="none" rtlCol="0">
                <a:spAutoFit/>
              </a:bodyPr>
              <a:lstStyle/>
              <a:p>
                <a:r>
                  <a:rPr lang="en-GB" sz="800" dirty="0">
                    <a:solidFill>
                      <a:schemeClr val="bg1"/>
                    </a:solidFill>
                  </a:rPr>
                  <a:t>Documenti</a:t>
                </a:r>
                <a:endParaRPr lang="en-GB" sz="700" dirty="0">
                  <a:solidFill>
                    <a:schemeClr val="bg1"/>
                  </a:solidFill>
                </a:endParaRPr>
              </a:p>
            </p:txBody>
          </p:sp>
        </p:grpSp>
        <p:pic>
          <p:nvPicPr>
            <p:cNvPr id="86" name="Picture 85">
              <a:hlinkClick r:id="rId12" action="ppaction://hlinksldjump"/>
              <a:extLst>
                <a:ext uri="{FF2B5EF4-FFF2-40B4-BE49-F238E27FC236}">
                  <a16:creationId xmlns:a16="http://schemas.microsoft.com/office/drawing/2014/main" id="{18ED0B56-FC0A-4915-9A5B-EAD20D1EB81B}"/>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02525" y="2749524"/>
              <a:ext cx="606869" cy="606869"/>
            </a:xfrm>
            <a:prstGeom prst="rect">
              <a:avLst/>
            </a:prstGeom>
          </p:spPr>
        </p:pic>
      </p:grpSp>
      <p:grpSp>
        <p:nvGrpSpPr>
          <p:cNvPr id="89" name="Group 88">
            <a:extLst>
              <a:ext uri="{FF2B5EF4-FFF2-40B4-BE49-F238E27FC236}">
                <a16:creationId xmlns:a16="http://schemas.microsoft.com/office/drawing/2014/main" id="{5323AC55-FD6E-4C38-A827-FB72ECDAC5C3}"/>
              </a:ext>
            </a:extLst>
          </p:cNvPr>
          <p:cNvGrpSpPr/>
          <p:nvPr userDrawn="1"/>
        </p:nvGrpSpPr>
        <p:grpSpPr>
          <a:xfrm>
            <a:off x="9946236" y="121849"/>
            <a:ext cx="609467" cy="609467"/>
            <a:chOff x="8324461" y="2330160"/>
            <a:chExt cx="1186069" cy="1186069"/>
          </a:xfrm>
        </p:grpSpPr>
        <p:grpSp>
          <p:nvGrpSpPr>
            <p:cNvPr id="90" name="Group 89">
              <a:extLst>
                <a:ext uri="{FF2B5EF4-FFF2-40B4-BE49-F238E27FC236}">
                  <a16:creationId xmlns:a16="http://schemas.microsoft.com/office/drawing/2014/main" id="{2A0770CA-2AFE-4507-BA4B-1121B45133A7}"/>
                </a:ext>
              </a:extLst>
            </p:cNvPr>
            <p:cNvGrpSpPr/>
            <p:nvPr/>
          </p:nvGrpSpPr>
          <p:grpSpPr>
            <a:xfrm>
              <a:off x="8324461" y="2330160"/>
              <a:ext cx="1186069" cy="1186069"/>
              <a:chOff x="3368186" y="2335525"/>
              <a:chExt cx="1186069" cy="1186069"/>
            </a:xfrm>
            <a:solidFill>
              <a:srgbClr val="FF6600"/>
            </a:solidFill>
          </p:grpSpPr>
          <p:sp>
            <p:nvSpPr>
              <p:cNvPr id="93" name="Rectangle 92">
                <a:hlinkClick r:id="rId14" action="ppaction://hlinksldjump"/>
                <a:extLst>
                  <a:ext uri="{FF2B5EF4-FFF2-40B4-BE49-F238E27FC236}">
                    <a16:creationId xmlns:a16="http://schemas.microsoft.com/office/drawing/2014/main" id="{386B0AEB-84EF-43E2-8C6A-5C33C93C6554}"/>
                  </a:ext>
                </a:extLst>
              </p:cNvPr>
              <p:cNvSpPr/>
              <p:nvPr/>
            </p:nvSpPr>
            <p:spPr>
              <a:xfrm>
                <a:off x="3368186" y="2335525"/>
                <a:ext cx="1186069" cy="1186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00"/>
              </a:p>
            </p:txBody>
          </p:sp>
          <p:sp>
            <p:nvSpPr>
              <p:cNvPr id="94" name="TextBox 93">
                <a:hlinkClick r:id="rId14" action="ppaction://hlinksldjump"/>
                <a:extLst>
                  <a:ext uri="{FF2B5EF4-FFF2-40B4-BE49-F238E27FC236}">
                    <a16:creationId xmlns:a16="http://schemas.microsoft.com/office/drawing/2014/main" id="{4977625E-779E-4151-A6F8-0296402388D8}"/>
                  </a:ext>
                </a:extLst>
              </p:cNvPr>
              <p:cNvSpPr txBox="1"/>
              <p:nvPr/>
            </p:nvSpPr>
            <p:spPr>
              <a:xfrm>
                <a:off x="3387948" y="2335766"/>
                <a:ext cx="1160375" cy="419270"/>
              </a:xfrm>
              <a:prstGeom prst="rect">
                <a:avLst/>
              </a:prstGeom>
              <a:grpFill/>
            </p:spPr>
            <p:txBody>
              <a:bodyPr wrap="square" rtlCol="0">
                <a:spAutoFit/>
              </a:bodyPr>
              <a:lstStyle/>
              <a:p>
                <a:pPr algn="ctr"/>
                <a:r>
                  <a:rPr lang="en-GB" sz="800" dirty="0" err="1">
                    <a:solidFill>
                      <a:schemeClr val="bg1"/>
                    </a:solidFill>
                  </a:rPr>
                  <a:t>Risorse</a:t>
                </a:r>
                <a:endParaRPr lang="en-GB" sz="700" dirty="0">
                  <a:solidFill>
                    <a:schemeClr val="bg1"/>
                  </a:solidFill>
                </a:endParaRPr>
              </a:p>
            </p:txBody>
          </p:sp>
        </p:grpSp>
        <p:pic>
          <p:nvPicPr>
            <p:cNvPr id="91" name="Picture 90">
              <a:hlinkClick r:id="rId14" action="ppaction://hlinksldjump"/>
              <a:extLst>
                <a:ext uri="{FF2B5EF4-FFF2-40B4-BE49-F238E27FC236}">
                  <a16:creationId xmlns:a16="http://schemas.microsoft.com/office/drawing/2014/main" id="{E83DF3DF-766C-406B-B2D9-EBDA8149F1D6}"/>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776176" y="2729505"/>
              <a:ext cx="607943" cy="564071"/>
            </a:xfrm>
            <a:prstGeom prst="rect">
              <a:avLst/>
            </a:prstGeom>
          </p:spPr>
        </p:pic>
        <p:pic>
          <p:nvPicPr>
            <p:cNvPr id="92" name="Picture 91">
              <a:hlinkClick r:id="rId14" action="ppaction://hlinksldjump"/>
              <a:extLst>
                <a:ext uri="{FF2B5EF4-FFF2-40B4-BE49-F238E27FC236}">
                  <a16:creationId xmlns:a16="http://schemas.microsoft.com/office/drawing/2014/main" id="{424B672B-B2CA-4D01-8717-B4D3E72955CD}"/>
                </a:ext>
              </a:extLst>
            </p:cNvPr>
            <p:cNvPicPr>
              <a:picLocks noChangeAspect="1"/>
            </p:cNvPicPr>
            <p:nvPr/>
          </p:nvPicPr>
          <p:blipFill rotWithShape="1">
            <a:blip r:embed="rId16" cstate="print">
              <a:extLst>
                <a:ext uri="{28A0092B-C50C-407E-A947-70E740481C1C}">
                  <a14:useLocalDpi xmlns:a14="http://schemas.microsoft.com/office/drawing/2010/main" val="0"/>
                </a:ext>
                <a:ext uri="{837473B0-CC2E-450A-ABE3-18F120FF3D39}">
                  <a1611:picAttrSrcUrl xmlns:a1611="http://schemas.microsoft.com/office/drawing/2016/11/main" r:id="rId17"/>
                </a:ext>
              </a:extLst>
            </a:blip>
            <a:srcRect l="11919" t="24749" r="13051" b="24518"/>
            <a:stretch/>
          </p:blipFill>
          <p:spPr>
            <a:xfrm>
              <a:off x="8417538" y="2969870"/>
              <a:ext cx="662609" cy="346175"/>
            </a:xfrm>
            <a:prstGeom prst="rect">
              <a:avLst/>
            </a:prstGeom>
          </p:spPr>
        </p:pic>
      </p:grpSp>
    </p:spTree>
    <p:extLst>
      <p:ext uri="{BB962C8B-B14F-4D97-AF65-F5344CB8AC3E}">
        <p14:creationId xmlns:p14="http://schemas.microsoft.com/office/powerpoint/2010/main" val="3295937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6" name="Rectangle 5"/>
          <p:cNvSpPr/>
          <p:nvPr userDrawn="1"/>
        </p:nvSpPr>
        <p:spPr>
          <a:xfrm>
            <a:off x="10555704" y="593557"/>
            <a:ext cx="1636295" cy="6264443"/>
          </a:xfrm>
          <a:prstGeom prst="rect">
            <a:avLst/>
          </a:prstGeom>
          <a:gradFill flip="none" rotWithShape="1">
            <a:gsLst>
              <a:gs pos="38000">
                <a:schemeClr val="accent4">
                  <a:lumMod val="20000"/>
                  <a:lumOff val="80000"/>
                </a:schemeClr>
              </a:gs>
              <a:gs pos="0">
                <a:schemeClr val="bg1"/>
              </a:gs>
            </a:gsLst>
            <a:lin ang="135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0" y="0"/>
            <a:ext cx="12192000" cy="882316"/>
          </a:xfrm>
          <a:prstGeom prst="rect">
            <a:avLst/>
          </a:prstGeom>
          <a:gradFill flip="none" rotWithShape="1">
            <a:gsLst>
              <a:gs pos="77000">
                <a:schemeClr val="accent4">
                  <a:lumMod val="20000"/>
                  <a:lumOff val="80000"/>
                </a:schemeClr>
              </a:gs>
              <a:gs pos="100000">
                <a:schemeClr val="bg1"/>
              </a:gs>
            </a:gsLst>
            <a:lin ang="135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userDrawn="1"/>
        </p:nvSpPr>
        <p:spPr>
          <a:xfrm>
            <a:off x="11244304" y="6627168"/>
            <a:ext cx="947695" cy="230832"/>
          </a:xfrm>
          <a:prstGeom prst="rect">
            <a:avLst/>
          </a:prstGeom>
          <a:noFill/>
        </p:spPr>
        <p:txBody>
          <a:bodyPr wrap="none" rtlCol="0">
            <a:spAutoFit/>
          </a:bodyPr>
          <a:lstStyle/>
          <a:p>
            <a:r>
              <a:rPr lang="en-GB" sz="900" dirty="0">
                <a:solidFill>
                  <a:schemeClr val="bg1">
                    <a:lumMod val="50000"/>
                  </a:schemeClr>
                </a:solidFill>
              </a:rPr>
              <a:t>Praxis Local v2.2</a:t>
            </a:r>
          </a:p>
        </p:txBody>
      </p:sp>
      <p:sp>
        <p:nvSpPr>
          <p:cNvPr id="42" name="Title 1">
            <a:extLst>
              <a:ext uri="{FF2B5EF4-FFF2-40B4-BE49-F238E27FC236}">
                <a16:creationId xmlns:a16="http://schemas.microsoft.com/office/drawing/2014/main" id="{EC96ECCA-5B96-43D8-B335-6D34A55B53DF}"/>
              </a:ext>
            </a:extLst>
          </p:cNvPr>
          <p:cNvSpPr>
            <a:spLocks noGrp="1"/>
          </p:cNvSpPr>
          <p:nvPr>
            <p:ph type="title"/>
          </p:nvPr>
        </p:nvSpPr>
        <p:spPr>
          <a:xfrm>
            <a:off x="136358" y="24064"/>
            <a:ext cx="6290237" cy="826167"/>
          </a:xfrm>
        </p:spPr>
        <p:txBody>
          <a:bodyPr>
            <a:normAutofit/>
          </a:bodyPr>
          <a:lstStyle>
            <a:lvl1pPr>
              <a:defRPr sz="3200">
                <a:solidFill>
                  <a:schemeClr val="accent3">
                    <a:lumMod val="75000"/>
                  </a:schemeClr>
                </a:solidFill>
                <a:latin typeface="Ubuntu Light" panose="020B0604030602030204" pitchFamily="34" charset="0"/>
              </a:defRPr>
            </a:lvl1pPr>
          </a:lstStyle>
          <a:p>
            <a:r>
              <a:rPr lang="en-US" dirty="0"/>
              <a:t>Click to edit Master title style</a:t>
            </a:r>
            <a:endParaRPr lang="en-GB" dirty="0"/>
          </a:p>
        </p:txBody>
      </p:sp>
      <p:cxnSp>
        <p:nvCxnSpPr>
          <p:cNvPr id="71" name="Straight Connector 70">
            <a:extLst>
              <a:ext uri="{FF2B5EF4-FFF2-40B4-BE49-F238E27FC236}">
                <a16:creationId xmlns:a16="http://schemas.microsoft.com/office/drawing/2014/main" id="{61683C26-23BD-451C-8F78-57BE04918E61}"/>
              </a:ext>
            </a:extLst>
          </p:cNvPr>
          <p:cNvCxnSpPr>
            <a:cxnSpLocks/>
          </p:cNvCxnSpPr>
          <p:nvPr userDrawn="1"/>
        </p:nvCxnSpPr>
        <p:spPr>
          <a:xfrm>
            <a:off x="10723908" y="882316"/>
            <a:ext cx="129095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37" name="Picture 36">
            <a:hlinkClick r:id="rId2"/>
            <a:extLst>
              <a:ext uri="{FF2B5EF4-FFF2-40B4-BE49-F238E27FC236}">
                <a16:creationId xmlns:a16="http://schemas.microsoft.com/office/drawing/2014/main" id="{E0063F2D-C5BD-4FE3-BF75-60B6157B96E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04929" y="121849"/>
            <a:ext cx="1042561" cy="549971"/>
          </a:xfrm>
          <a:prstGeom prst="rect">
            <a:avLst/>
          </a:prstGeom>
        </p:spPr>
      </p:pic>
      <p:sp>
        <p:nvSpPr>
          <p:cNvPr id="36" name="Rectangle 35">
            <a:hlinkClick r:id="rId4" action="ppaction://hlinksldjump"/>
            <a:extLst>
              <a:ext uri="{FF2B5EF4-FFF2-40B4-BE49-F238E27FC236}">
                <a16:creationId xmlns:a16="http://schemas.microsoft.com/office/drawing/2014/main" id="{21AD4959-39E4-449D-8027-5B20382B4319}"/>
              </a:ext>
            </a:extLst>
          </p:cNvPr>
          <p:cNvSpPr/>
          <p:nvPr userDrawn="1"/>
        </p:nvSpPr>
        <p:spPr>
          <a:xfrm>
            <a:off x="6505315" y="122610"/>
            <a:ext cx="609466" cy="609467"/>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38" name="TextBox 37">
            <a:extLst>
              <a:ext uri="{FF2B5EF4-FFF2-40B4-BE49-F238E27FC236}">
                <a16:creationId xmlns:a16="http://schemas.microsoft.com/office/drawing/2014/main" id="{DA0E85D1-3565-47C3-A80A-CBF7E322B956}"/>
              </a:ext>
            </a:extLst>
          </p:cNvPr>
          <p:cNvSpPr txBox="1"/>
          <p:nvPr userDrawn="1"/>
        </p:nvSpPr>
        <p:spPr>
          <a:xfrm>
            <a:off x="6595672" y="122610"/>
            <a:ext cx="405880" cy="200055"/>
          </a:xfrm>
          <a:prstGeom prst="rect">
            <a:avLst/>
          </a:prstGeom>
          <a:noFill/>
        </p:spPr>
        <p:txBody>
          <a:bodyPr wrap="none" rtlCol="0">
            <a:spAutoFit/>
          </a:bodyPr>
          <a:lstStyle/>
          <a:p>
            <a:r>
              <a:rPr lang="en-GB" sz="700" dirty="0">
                <a:solidFill>
                  <a:schemeClr val="bg1"/>
                </a:solidFill>
              </a:rPr>
              <a:t>Home</a:t>
            </a:r>
          </a:p>
        </p:txBody>
      </p:sp>
      <p:pic>
        <p:nvPicPr>
          <p:cNvPr id="39" name="Picture 38">
            <a:hlinkClick r:id="rId4" action="ppaction://hlinksldjump"/>
            <a:extLst>
              <a:ext uri="{FF2B5EF4-FFF2-40B4-BE49-F238E27FC236}">
                <a16:creationId xmlns:a16="http://schemas.microsoft.com/office/drawing/2014/main" id="{2B27EA41-85DB-4819-84B1-7B90C3FF285C}"/>
              </a:ext>
            </a:extLst>
          </p:cNvPr>
          <p:cNvPicPr>
            <a:picLocks noChangeAspect="1"/>
          </p:cNvPicPr>
          <p:nvPr userDrawn="1"/>
        </p:nvPicPr>
        <p:blipFill>
          <a:blip r:embed="rId5"/>
          <a:stretch>
            <a:fillRect/>
          </a:stretch>
        </p:blipFill>
        <p:spPr>
          <a:xfrm>
            <a:off x="6664018" y="349757"/>
            <a:ext cx="292060" cy="275371"/>
          </a:xfrm>
          <a:prstGeom prst="rect">
            <a:avLst/>
          </a:prstGeom>
        </p:spPr>
      </p:pic>
      <p:grpSp>
        <p:nvGrpSpPr>
          <p:cNvPr id="40" name="Group 39">
            <a:extLst>
              <a:ext uri="{FF2B5EF4-FFF2-40B4-BE49-F238E27FC236}">
                <a16:creationId xmlns:a16="http://schemas.microsoft.com/office/drawing/2014/main" id="{2395055A-EB08-4013-92C2-85744B790586}"/>
              </a:ext>
            </a:extLst>
          </p:cNvPr>
          <p:cNvGrpSpPr/>
          <p:nvPr userDrawn="1"/>
        </p:nvGrpSpPr>
        <p:grpSpPr>
          <a:xfrm>
            <a:off x="7155843" y="127214"/>
            <a:ext cx="692818" cy="609467"/>
            <a:chOff x="3294906" y="2335525"/>
            <a:chExt cx="1348276" cy="1186069"/>
          </a:xfrm>
        </p:grpSpPr>
        <p:sp>
          <p:nvSpPr>
            <p:cNvPr id="41" name="Rectangle 40">
              <a:hlinkClick r:id="rId6" action="ppaction://hlinksldjump"/>
              <a:extLst>
                <a:ext uri="{FF2B5EF4-FFF2-40B4-BE49-F238E27FC236}">
                  <a16:creationId xmlns:a16="http://schemas.microsoft.com/office/drawing/2014/main" id="{36E796DA-88AB-4815-BF27-92ACEF27B822}"/>
                </a:ext>
              </a:extLst>
            </p:cNvPr>
            <p:cNvSpPr/>
            <p:nvPr/>
          </p:nvSpPr>
          <p:spPr>
            <a:xfrm>
              <a:off x="3368186" y="2335525"/>
              <a:ext cx="1186069" cy="118606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00"/>
            </a:p>
          </p:txBody>
        </p:sp>
        <p:sp>
          <p:nvSpPr>
            <p:cNvPr id="72" name="TextBox 71">
              <a:extLst>
                <a:ext uri="{FF2B5EF4-FFF2-40B4-BE49-F238E27FC236}">
                  <a16:creationId xmlns:a16="http://schemas.microsoft.com/office/drawing/2014/main" id="{CF197C17-9ACD-401F-BAB0-9DA692CF6A4E}"/>
                </a:ext>
              </a:extLst>
            </p:cNvPr>
            <p:cNvSpPr txBox="1"/>
            <p:nvPr/>
          </p:nvSpPr>
          <p:spPr>
            <a:xfrm>
              <a:off x="3294906" y="2335525"/>
              <a:ext cx="1348276" cy="419270"/>
            </a:xfrm>
            <a:prstGeom prst="rect">
              <a:avLst/>
            </a:prstGeom>
            <a:noFill/>
          </p:spPr>
          <p:txBody>
            <a:bodyPr wrap="none" rtlCol="0">
              <a:spAutoFit/>
            </a:bodyPr>
            <a:lstStyle/>
            <a:p>
              <a:r>
                <a:rPr lang="en-GB" sz="800" dirty="0" err="1">
                  <a:solidFill>
                    <a:schemeClr val="bg1"/>
                  </a:solidFill>
                </a:rPr>
                <a:t>Navigazione</a:t>
              </a:r>
              <a:endParaRPr lang="en-GB" sz="700" dirty="0">
                <a:solidFill>
                  <a:schemeClr val="bg1"/>
                </a:solidFill>
              </a:endParaRPr>
            </a:p>
          </p:txBody>
        </p:sp>
        <p:pic>
          <p:nvPicPr>
            <p:cNvPr id="73" name="Picture 72">
              <a:hlinkClick r:id="rId6" action="ppaction://hlinksldjump"/>
              <a:extLst>
                <a:ext uri="{FF2B5EF4-FFF2-40B4-BE49-F238E27FC236}">
                  <a16:creationId xmlns:a16="http://schemas.microsoft.com/office/drawing/2014/main" id="{18C05650-572E-4E09-9900-230092BA296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634225" y="2770115"/>
              <a:ext cx="653990" cy="653990"/>
            </a:xfrm>
            <a:prstGeom prst="rect">
              <a:avLst/>
            </a:prstGeom>
          </p:spPr>
        </p:pic>
      </p:grpSp>
      <p:grpSp>
        <p:nvGrpSpPr>
          <p:cNvPr id="74" name="Group 73">
            <a:extLst>
              <a:ext uri="{FF2B5EF4-FFF2-40B4-BE49-F238E27FC236}">
                <a16:creationId xmlns:a16="http://schemas.microsoft.com/office/drawing/2014/main" id="{BA329B55-F606-4974-88E9-382FBF607717}"/>
              </a:ext>
            </a:extLst>
          </p:cNvPr>
          <p:cNvGrpSpPr/>
          <p:nvPr userDrawn="1"/>
        </p:nvGrpSpPr>
        <p:grpSpPr>
          <a:xfrm>
            <a:off x="8536762" y="127213"/>
            <a:ext cx="681597" cy="609467"/>
            <a:chOff x="6173820" y="2335524"/>
            <a:chExt cx="1326439" cy="1186069"/>
          </a:xfrm>
        </p:grpSpPr>
        <p:sp>
          <p:nvSpPr>
            <p:cNvPr id="75" name="Rectangle 74">
              <a:hlinkClick r:id="rId8" action="ppaction://hlinksldjump"/>
              <a:extLst>
                <a:ext uri="{FF2B5EF4-FFF2-40B4-BE49-F238E27FC236}">
                  <a16:creationId xmlns:a16="http://schemas.microsoft.com/office/drawing/2014/main" id="{AB06DE29-EFED-42FD-8A0C-E961513857DD}"/>
                </a:ext>
              </a:extLst>
            </p:cNvPr>
            <p:cNvSpPr/>
            <p:nvPr/>
          </p:nvSpPr>
          <p:spPr>
            <a:xfrm>
              <a:off x="6238240" y="2335524"/>
              <a:ext cx="1186069" cy="1186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00"/>
            </a:p>
          </p:txBody>
        </p:sp>
        <p:sp>
          <p:nvSpPr>
            <p:cNvPr id="76" name="TextBox 75">
              <a:extLst>
                <a:ext uri="{FF2B5EF4-FFF2-40B4-BE49-F238E27FC236}">
                  <a16:creationId xmlns:a16="http://schemas.microsoft.com/office/drawing/2014/main" id="{9CED4271-EECE-4D2B-A946-F50EEE4C0200}"/>
                </a:ext>
              </a:extLst>
            </p:cNvPr>
            <p:cNvSpPr txBox="1"/>
            <p:nvPr/>
          </p:nvSpPr>
          <p:spPr>
            <a:xfrm>
              <a:off x="6173820" y="2335524"/>
              <a:ext cx="1326439" cy="419270"/>
            </a:xfrm>
            <a:prstGeom prst="rect">
              <a:avLst/>
            </a:prstGeom>
            <a:noFill/>
          </p:spPr>
          <p:txBody>
            <a:bodyPr wrap="none" rtlCol="0">
              <a:spAutoFit/>
            </a:bodyPr>
            <a:lstStyle/>
            <a:p>
              <a:r>
                <a:rPr lang="en-GB" sz="800" dirty="0" err="1">
                  <a:solidFill>
                    <a:schemeClr val="bg1"/>
                  </a:solidFill>
                </a:rPr>
                <a:t>Conoscenza</a:t>
              </a:r>
              <a:endParaRPr lang="en-GB" sz="700" dirty="0">
                <a:solidFill>
                  <a:schemeClr val="bg1"/>
                </a:solidFill>
              </a:endParaRPr>
            </a:p>
          </p:txBody>
        </p:sp>
        <p:pic>
          <p:nvPicPr>
            <p:cNvPr id="77" name="Picture 76">
              <a:hlinkClick r:id="rId8" action="ppaction://hlinksldjump"/>
              <a:extLst>
                <a:ext uri="{FF2B5EF4-FFF2-40B4-BE49-F238E27FC236}">
                  <a16:creationId xmlns:a16="http://schemas.microsoft.com/office/drawing/2014/main" id="{2247C0D5-B7F9-4578-9A6E-E002658DD49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435803" y="2822570"/>
              <a:ext cx="790943" cy="510457"/>
            </a:xfrm>
            <a:prstGeom prst="rect">
              <a:avLst/>
            </a:prstGeom>
          </p:spPr>
        </p:pic>
      </p:grpSp>
      <p:grpSp>
        <p:nvGrpSpPr>
          <p:cNvPr id="78" name="Group 77">
            <a:extLst>
              <a:ext uri="{FF2B5EF4-FFF2-40B4-BE49-F238E27FC236}">
                <a16:creationId xmlns:a16="http://schemas.microsoft.com/office/drawing/2014/main" id="{529D6CF2-A895-4002-B709-35D13F4EE0B8}"/>
              </a:ext>
            </a:extLst>
          </p:cNvPr>
          <p:cNvGrpSpPr/>
          <p:nvPr userDrawn="1"/>
        </p:nvGrpSpPr>
        <p:grpSpPr>
          <a:xfrm>
            <a:off x="7881682" y="127213"/>
            <a:ext cx="609467" cy="609468"/>
            <a:chOff x="4803213" y="2335524"/>
            <a:chExt cx="1186069" cy="1186070"/>
          </a:xfrm>
        </p:grpSpPr>
        <p:grpSp>
          <p:nvGrpSpPr>
            <p:cNvPr id="79" name="Group 78">
              <a:extLst>
                <a:ext uri="{FF2B5EF4-FFF2-40B4-BE49-F238E27FC236}">
                  <a16:creationId xmlns:a16="http://schemas.microsoft.com/office/drawing/2014/main" id="{1CA8FF02-4EB0-40BD-B967-3E00DDF94616}"/>
                </a:ext>
              </a:extLst>
            </p:cNvPr>
            <p:cNvGrpSpPr/>
            <p:nvPr/>
          </p:nvGrpSpPr>
          <p:grpSpPr>
            <a:xfrm>
              <a:off x="4803213" y="2335524"/>
              <a:ext cx="1186069" cy="1186070"/>
              <a:chOff x="4803213" y="2335524"/>
              <a:chExt cx="1186069" cy="1186070"/>
            </a:xfrm>
          </p:grpSpPr>
          <p:sp>
            <p:nvSpPr>
              <p:cNvPr id="81" name="Rectangle 80">
                <a:hlinkClick r:id="rId10" action="ppaction://hlinksldjump"/>
                <a:extLst>
                  <a:ext uri="{FF2B5EF4-FFF2-40B4-BE49-F238E27FC236}">
                    <a16:creationId xmlns:a16="http://schemas.microsoft.com/office/drawing/2014/main" id="{59C0ED86-2360-461C-9E1A-36041B1D7202}"/>
                  </a:ext>
                </a:extLst>
              </p:cNvPr>
              <p:cNvSpPr/>
              <p:nvPr/>
            </p:nvSpPr>
            <p:spPr>
              <a:xfrm>
                <a:off x="4803213" y="2335525"/>
                <a:ext cx="1186069" cy="1186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00"/>
              </a:p>
            </p:txBody>
          </p:sp>
          <p:sp>
            <p:nvSpPr>
              <p:cNvPr id="82" name="TextBox 81">
                <a:extLst>
                  <a:ext uri="{FF2B5EF4-FFF2-40B4-BE49-F238E27FC236}">
                    <a16:creationId xmlns:a16="http://schemas.microsoft.com/office/drawing/2014/main" id="{63AFF043-F2F5-4BE5-9851-C8394A768647}"/>
                  </a:ext>
                </a:extLst>
              </p:cNvPr>
              <p:cNvSpPr txBox="1"/>
              <p:nvPr/>
            </p:nvSpPr>
            <p:spPr>
              <a:xfrm>
                <a:off x="4884150" y="2335524"/>
                <a:ext cx="1023842" cy="419270"/>
              </a:xfrm>
              <a:prstGeom prst="rect">
                <a:avLst/>
              </a:prstGeom>
              <a:noFill/>
            </p:spPr>
            <p:txBody>
              <a:bodyPr wrap="none" rtlCol="0">
                <a:spAutoFit/>
              </a:bodyPr>
              <a:lstStyle/>
              <a:p>
                <a:r>
                  <a:rPr lang="en-GB" sz="800" dirty="0" err="1">
                    <a:solidFill>
                      <a:schemeClr val="bg1"/>
                    </a:solidFill>
                  </a:rPr>
                  <a:t>Processi</a:t>
                </a:r>
                <a:endParaRPr lang="en-GB" sz="700" dirty="0">
                  <a:solidFill>
                    <a:schemeClr val="bg1"/>
                  </a:solidFill>
                </a:endParaRPr>
              </a:p>
            </p:txBody>
          </p:sp>
        </p:grpSp>
        <p:pic>
          <p:nvPicPr>
            <p:cNvPr id="80" name="Picture 79">
              <a:hlinkClick r:id="rId10" action="ppaction://hlinksldjump"/>
              <a:extLst>
                <a:ext uri="{FF2B5EF4-FFF2-40B4-BE49-F238E27FC236}">
                  <a16:creationId xmlns:a16="http://schemas.microsoft.com/office/drawing/2014/main" id="{4F882545-E478-4723-A671-96E964D1C9C9}"/>
                </a:ext>
              </a:extLst>
            </p:cNvPr>
            <p:cNvPicPr>
              <a:picLocks noChangeAspect="1"/>
            </p:cNvPicPr>
            <p:nvPr/>
          </p:nvPicPr>
          <p:blipFill>
            <a:blip r:embed="rId11"/>
            <a:stretch>
              <a:fillRect/>
            </a:stretch>
          </p:blipFill>
          <p:spPr>
            <a:xfrm>
              <a:off x="4920173" y="2822226"/>
              <a:ext cx="975445" cy="493819"/>
            </a:xfrm>
            <a:prstGeom prst="rect">
              <a:avLst/>
            </a:prstGeom>
          </p:spPr>
        </p:pic>
      </p:grpSp>
      <p:grpSp>
        <p:nvGrpSpPr>
          <p:cNvPr id="83" name="Group 82">
            <a:extLst>
              <a:ext uri="{FF2B5EF4-FFF2-40B4-BE49-F238E27FC236}">
                <a16:creationId xmlns:a16="http://schemas.microsoft.com/office/drawing/2014/main" id="{6B68CFC0-79F3-4391-B889-C6C45A885060}"/>
              </a:ext>
            </a:extLst>
          </p:cNvPr>
          <p:cNvGrpSpPr/>
          <p:nvPr userDrawn="1"/>
        </p:nvGrpSpPr>
        <p:grpSpPr>
          <a:xfrm>
            <a:off x="9252904" y="121849"/>
            <a:ext cx="644728" cy="609467"/>
            <a:chOff x="7686545" y="2330160"/>
            <a:chExt cx="1254689" cy="1186069"/>
          </a:xfrm>
        </p:grpSpPr>
        <p:grpSp>
          <p:nvGrpSpPr>
            <p:cNvPr id="84" name="Group 83">
              <a:extLst>
                <a:ext uri="{FF2B5EF4-FFF2-40B4-BE49-F238E27FC236}">
                  <a16:creationId xmlns:a16="http://schemas.microsoft.com/office/drawing/2014/main" id="{A6CE4AA6-6537-4E7E-BDDC-ACA218B649D3}"/>
                </a:ext>
              </a:extLst>
            </p:cNvPr>
            <p:cNvGrpSpPr/>
            <p:nvPr/>
          </p:nvGrpSpPr>
          <p:grpSpPr>
            <a:xfrm>
              <a:off x="7686545" y="2330160"/>
              <a:ext cx="1254689" cy="1186069"/>
              <a:chOff x="7686545" y="2330160"/>
              <a:chExt cx="1254689" cy="1186069"/>
            </a:xfrm>
          </p:grpSpPr>
          <p:sp>
            <p:nvSpPr>
              <p:cNvPr id="86" name="Rectangle 85">
                <a:hlinkClick r:id="rId12" action="ppaction://hlinksldjump"/>
                <a:extLst>
                  <a:ext uri="{FF2B5EF4-FFF2-40B4-BE49-F238E27FC236}">
                    <a16:creationId xmlns:a16="http://schemas.microsoft.com/office/drawing/2014/main" id="{D4AFF7F8-D8EF-49C4-9857-49ED45B0475D}"/>
                  </a:ext>
                </a:extLst>
              </p:cNvPr>
              <p:cNvSpPr/>
              <p:nvPr/>
            </p:nvSpPr>
            <p:spPr>
              <a:xfrm>
                <a:off x="7696563" y="2330160"/>
                <a:ext cx="1186069" cy="1186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00"/>
              </a:p>
            </p:txBody>
          </p:sp>
          <p:sp>
            <p:nvSpPr>
              <p:cNvPr id="87" name="TextBox 86">
                <a:extLst>
                  <a:ext uri="{FF2B5EF4-FFF2-40B4-BE49-F238E27FC236}">
                    <a16:creationId xmlns:a16="http://schemas.microsoft.com/office/drawing/2014/main" id="{822A79E7-1322-4740-80CA-F213FE5420C3}"/>
                  </a:ext>
                </a:extLst>
              </p:cNvPr>
              <p:cNvSpPr txBox="1"/>
              <p:nvPr/>
            </p:nvSpPr>
            <p:spPr>
              <a:xfrm>
                <a:off x="7686545" y="2330160"/>
                <a:ext cx="1254689" cy="419270"/>
              </a:xfrm>
              <a:prstGeom prst="rect">
                <a:avLst/>
              </a:prstGeom>
              <a:noFill/>
            </p:spPr>
            <p:txBody>
              <a:bodyPr wrap="none" rtlCol="0">
                <a:spAutoFit/>
              </a:bodyPr>
              <a:lstStyle/>
              <a:p>
                <a:r>
                  <a:rPr lang="en-GB" sz="800" dirty="0">
                    <a:solidFill>
                      <a:schemeClr val="bg1"/>
                    </a:solidFill>
                  </a:rPr>
                  <a:t>Documenti</a:t>
                </a:r>
                <a:endParaRPr lang="en-GB" sz="700" dirty="0">
                  <a:solidFill>
                    <a:schemeClr val="bg1"/>
                  </a:solidFill>
                </a:endParaRPr>
              </a:p>
            </p:txBody>
          </p:sp>
        </p:grpSp>
        <p:pic>
          <p:nvPicPr>
            <p:cNvPr id="85" name="Picture 84">
              <a:hlinkClick r:id="rId12" action="ppaction://hlinksldjump"/>
              <a:extLst>
                <a:ext uri="{FF2B5EF4-FFF2-40B4-BE49-F238E27FC236}">
                  <a16:creationId xmlns:a16="http://schemas.microsoft.com/office/drawing/2014/main" id="{A41B7D93-C052-4542-8A27-93AE230B2078}"/>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02525" y="2749524"/>
              <a:ext cx="606869" cy="606869"/>
            </a:xfrm>
            <a:prstGeom prst="rect">
              <a:avLst/>
            </a:prstGeom>
          </p:spPr>
        </p:pic>
      </p:grpSp>
      <p:grpSp>
        <p:nvGrpSpPr>
          <p:cNvPr id="88" name="Group 87">
            <a:extLst>
              <a:ext uri="{FF2B5EF4-FFF2-40B4-BE49-F238E27FC236}">
                <a16:creationId xmlns:a16="http://schemas.microsoft.com/office/drawing/2014/main" id="{593BA591-FC98-4345-9D05-4D2881FDC0DD}"/>
              </a:ext>
            </a:extLst>
          </p:cNvPr>
          <p:cNvGrpSpPr/>
          <p:nvPr userDrawn="1"/>
        </p:nvGrpSpPr>
        <p:grpSpPr>
          <a:xfrm>
            <a:off x="9946236" y="121849"/>
            <a:ext cx="609467" cy="609467"/>
            <a:chOff x="8324461" y="2330160"/>
            <a:chExt cx="1186069" cy="1186069"/>
          </a:xfrm>
        </p:grpSpPr>
        <p:grpSp>
          <p:nvGrpSpPr>
            <p:cNvPr id="89" name="Group 88">
              <a:extLst>
                <a:ext uri="{FF2B5EF4-FFF2-40B4-BE49-F238E27FC236}">
                  <a16:creationId xmlns:a16="http://schemas.microsoft.com/office/drawing/2014/main" id="{3BE0FB8F-1754-46B7-A1B6-CF360867FFAB}"/>
                </a:ext>
              </a:extLst>
            </p:cNvPr>
            <p:cNvGrpSpPr/>
            <p:nvPr/>
          </p:nvGrpSpPr>
          <p:grpSpPr>
            <a:xfrm>
              <a:off x="8324461" y="2330160"/>
              <a:ext cx="1186069" cy="1186069"/>
              <a:chOff x="3368186" y="2335525"/>
              <a:chExt cx="1186069" cy="1186069"/>
            </a:xfrm>
            <a:solidFill>
              <a:srgbClr val="FF6600"/>
            </a:solidFill>
          </p:grpSpPr>
          <p:sp>
            <p:nvSpPr>
              <p:cNvPr id="92" name="Rectangle 91">
                <a:hlinkClick r:id="rId14" action="ppaction://hlinksldjump"/>
                <a:extLst>
                  <a:ext uri="{FF2B5EF4-FFF2-40B4-BE49-F238E27FC236}">
                    <a16:creationId xmlns:a16="http://schemas.microsoft.com/office/drawing/2014/main" id="{598B6F8B-7C45-4040-B15D-765B691343B0}"/>
                  </a:ext>
                </a:extLst>
              </p:cNvPr>
              <p:cNvSpPr/>
              <p:nvPr/>
            </p:nvSpPr>
            <p:spPr>
              <a:xfrm>
                <a:off x="3368186" y="2335525"/>
                <a:ext cx="1186069" cy="1186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00"/>
              </a:p>
            </p:txBody>
          </p:sp>
          <p:sp>
            <p:nvSpPr>
              <p:cNvPr id="93" name="TextBox 92">
                <a:hlinkClick r:id="rId14" action="ppaction://hlinksldjump"/>
                <a:extLst>
                  <a:ext uri="{FF2B5EF4-FFF2-40B4-BE49-F238E27FC236}">
                    <a16:creationId xmlns:a16="http://schemas.microsoft.com/office/drawing/2014/main" id="{5D914EFB-55C6-4204-9BEB-B4249A8D5BEE}"/>
                  </a:ext>
                </a:extLst>
              </p:cNvPr>
              <p:cNvSpPr txBox="1"/>
              <p:nvPr/>
            </p:nvSpPr>
            <p:spPr>
              <a:xfrm>
                <a:off x="3387948" y="2335766"/>
                <a:ext cx="1160375" cy="419270"/>
              </a:xfrm>
              <a:prstGeom prst="rect">
                <a:avLst/>
              </a:prstGeom>
              <a:grpFill/>
            </p:spPr>
            <p:txBody>
              <a:bodyPr wrap="square" rtlCol="0">
                <a:spAutoFit/>
              </a:bodyPr>
              <a:lstStyle/>
              <a:p>
                <a:pPr algn="ctr"/>
                <a:r>
                  <a:rPr lang="en-GB" sz="800" dirty="0" err="1">
                    <a:solidFill>
                      <a:schemeClr val="bg1"/>
                    </a:solidFill>
                  </a:rPr>
                  <a:t>Risorse</a:t>
                </a:r>
                <a:endParaRPr lang="en-GB" sz="700" dirty="0">
                  <a:solidFill>
                    <a:schemeClr val="bg1"/>
                  </a:solidFill>
                </a:endParaRPr>
              </a:p>
            </p:txBody>
          </p:sp>
        </p:grpSp>
        <p:pic>
          <p:nvPicPr>
            <p:cNvPr id="90" name="Picture 89">
              <a:hlinkClick r:id="rId14" action="ppaction://hlinksldjump"/>
              <a:extLst>
                <a:ext uri="{FF2B5EF4-FFF2-40B4-BE49-F238E27FC236}">
                  <a16:creationId xmlns:a16="http://schemas.microsoft.com/office/drawing/2014/main" id="{FB0D33FB-76BB-4F7F-976C-8BC0A3C9A15F}"/>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776176" y="2729505"/>
              <a:ext cx="607943" cy="564071"/>
            </a:xfrm>
            <a:prstGeom prst="rect">
              <a:avLst/>
            </a:prstGeom>
          </p:spPr>
        </p:pic>
        <p:pic>
          <p:nvPicPr>
            <p:cNvPr id="91" name="Picture 90">
              <a:hlinkClick r:id="rId14" action="ppaction://hlinksldjump"/>
              <a:extLst>
                <a:ext uri="{FF2B5EF4-FFF2-40B4-BE49-F238E27FC236}">
                  <a16:creationId xmlns:a16="http://schemas.microsoft.com/office/drawing/2014/main" id="{48029A4F-A26F-427B-84FA-262E92ACE602}"/>
                </a:ext>
              </a:extLst>
            </p:cNvPr>
            <p:cNvPicPr>
              <a:picLocks noChangeAspect="1"/>
            </p:cNvPicPr>
            <p:nvPr/>
          </p:nvPicPr>
          <p:blipFill rotWithShape="1">
            <a:blip r:embed="rId16" cstate="print">
              <a:extLst>
                <a:ext uri="{28A0092B-C50C-407E-A947-70E740481C1C}">
                  <a14:useLocalDpi xmlns:a14="http://schemas.microsoft.com/office/drawing/2010/main" val="0"/>
                </a:ext>
                <a:ext uri="{837473B0-CC2E-450A-ABE3-18F120FF3D39}">
                  <a1611:picAttrSrcUrl xmlns:a1611="http://schemas.microsoft.com/office/drawing/2016/11/main" r:id="rId17"/>
                </a:ext>
              </a:extLst>
            </a:blip>
            <a:srcRect l="11919" t="24749" r="13051" b="24518"/>
            <a:stretch/>
          </p:blipFill>
          <p:spPr>
            <a:xfrm>
              <a:off x="8417538" y="2969870"/>
              <a:ext cx="662609" cy="346175"/>
            </a:xfrm>
            <a:prstGeom prst="rect">
              <a:avLst/>
            </a:prstGeom>
          </p:spPr>
        </p:pic>
      </p:grpSp>
    </p:spTree>
    <p:extLst>
      <p:ext uri="{BB962C8B-B14F-4D97-AF65-F5344CB8AC3E}">
        <p14:creationId xmlns:p14="http://schemas.microsoft.com/office/powerpoint/2010/main" val="4175526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25112" y="163497"/>
            <a:ext cx="955954" cy="504284"/>
          </a:xfrm>
          <a:prstGeom prst="rect">
            <a:avLst/>
          </a:prstGeom>
        </p:spPr>
      </p:pic>
      <p:cxnSp>
        <p:nvCxnSpPr>
          <p:cNvPr id="3" name="Straight Connector 2"/>
          <p:cNvCxnSpPr/>
          <p:nvPr userDrawn="1"/>
        </p:nvCxnSpPr>
        <p:spPr>
          <a:xfrm>
            <a:off x="10780734" y="882316"/>
            <a:ext cx="129095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4803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D4576D-ADD7-4318-811C-1029ED388B13}" type="datetimeFigureOut">
              <a:rPr lang="en-GB" smtClean="0"/>
              <a:t>19/11/2020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C2CFD9-7EC5-482B-8218-CE34F69251BE}" type="slidenum">
              <a:rPr lang="en-GB" smtClean="0"/>
              <a:t>‹#›</a:t>
            </a:fld>
            <a:endParaRPr lang="en-GB"/>
          </a:p>
        </p:txBody>
      </p:sp>
    </p:spTree>
    <p:extLst>
      <p:ext uri="{BB962C8B-B14F-4D97-AF65-F5344CB8AC3E}">
        <p14:creationId xmlns:p14="http://schemas.microsoft.com/office/powerpoint/2010/main" val="539015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61"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slide" Target="slide2.xml"/><Relationship Id="rId12" Type="http://schemas.openxmlformats.org/officeDocument/2006/relationships/image" Target="../media/image14.png"/><Relationship Id="rId2" Type="http://schemas.openxmlformats.org/officeDocument/2006/relationships/slide" Target="slide32.xml"/><Relationship Id="rId1" Type="http://schemas.openxmlformats.org/officeDocument/2006/relationships/slideLayout" Target="../slideLayouts/slideLayout9.xml"/><Relationship Id="rId6" Type="http://schemas.openxmlformats.org/officeDocument/2006/relationships/image" Target="../media/image12.jpeg"/><Relationship Id="rId11" Type="http://schemas.openxmlformats.org/officeDocument/2006/relationships/slide" Target="slide33.xml"/><Relationship Id="rId5" Type="http://schemas.openxmlformats.org/officeDocument/2006/relationships/image" Target="../media/image11.png"/><Relationship Id="rId15" Type="http://schemas.openxmlformats.org/officeDocument/2006/relationships/image" Target="../media/image16.png"/><Relationship Id="rId10" Type="http://schemas.openxmlformats.org/officeDocument/2006/relationships/image" Target="../media/image13.png"/><Relationship Id="rId4" Type="http://schemas.openxmlformats.org/officeDocument/2006/relationships/slide" Target="slide13.xml"/><Relationship Id="rId9" Type="http://schemas.openxmlformats.org/officeDocument/2006/relationships/slide" Target="slide9.xml"/><Relationship Id="rId14" Type="http://schemas.openxmlformats.org/officeDocument/2006/relationships/hyperlink" Target="https://commons.wikimedia.org/wiki/File:Book_SVG.svg" TargetMode="External"/></Relationships>
</file>

<file path=ppt/slides/_rels/slide10.xml.rels><?xml version="1.0" encoding="UTF-8" standalone="yes"?>
<Relationships xmlns="http://schemas.openxmlformats.org/package/2006/relationships"><Relationship Id="rId8" Type="http://schemas.openxmlformats.org/officeDocument/2006/relationships/hyperlink" Target="https://www.praxisframework.org/it/method/information-management-plan" TargetMode="External"/><Relationship Id="rId13" Type="http://schemas.openxmlformats.org/officeDocument/2006/relationships/hyperlink" Target="https://www.praxisframework.org/it/method/resource-management-plan" TargetMode="External"/><Relationship Id="rId3" Type="http://schemas.openxmlformats.org/officeDocument/2006/relationships/hyperlink" Target="https://www.praxisframework.org/it/method/benefits-management-plan" TargetMode="External"/><Relationship Id="rId7" Type="http://schemas.openxmlformats.org/officeDocument/2006/relationships/hyperlink" Target="https://www.praxisframework.org/it/method/finance-management-plan" TargetMode="External"/><Relationship Id="rId12" Type="http://schemas.openxmlformats.org/officeDocument/2006/relationships/hyperlink" Target="https://www.praxisframework.org/it/method/scope-management-plan" TargetMode="External"/><Relationship Id="rId2" Type="http://schemas.openxmlformats.org/officeDocument/2006/relationships/hyperlink" Target="https://www.praxisframework.org/it/method/organisation-management-plan" TargetMode="External"/><Relationship Id="rId1" Type="http://schemas.openxmlformats.org/officeDocument/2006/relationships/slideLayout" Target="../slideLayouts/slideLayout6.xml"/><Relationship Id="rId6" Type="http://schemas.openxmlformats.org/officeDocument/2006/relationships/hyperlink" Target="https://www.praxisframework.org/it/method/control-management-plan" TargetMode="External"/><Relationship Id="rId11" Type="http://schemas.openxmlformats.org/officeDocument/2006/relationships/hyperlink" Target="https://www.praxisframework.org/it/method/change-management-plan" TargetMode="External"/><Relationship Id="rId5" Type="http://schemas.openxmlformats.org/officeDocument/2006/relationships/hyperlink" Target="https://www.praxisframework.org/it/method/schedule-management-plan" TargetMode="External"/><Relationship Id="rId15" Type="http://schemas.openxmlformats.org/officeDocument/2006/relationships/hyperlink" Target="https://www.praxisframework.org/it/method/management-plans" TargetMode="External"/><Relationship Id="rId10" Type="http://schemas.openxmlformats.org/officeDocument/2006/relationships/hyperlink" Target="https://www.praxisframework.org/it/method/assurance-management-plan" TargetMode="External"/><Relationship Id="rId4" Type="http://schemas.openxmlformats.org/officeDocument/2006/relationships/hyperlink" Target="https://www.praxisframework.org/it/method/stakeholder-management-plan" TargetMode="External"/><Relationship Id="rId9" Type="http://schemas.openxmlformats.org/officeDocument/2006/relationships/hyperlink" Target="https://www.praxisframework.org/it/method/risk-management-plan" TargetMode="External"/><Relationship Id="rId14" Type="http://schemas.openxmlformats.org/officeDocument/2006/relationships/slide" Target="slide9.xml"/></Relationships>
</file>

<file path=ppt/slides/_rels/slide11.xml.rels><?xml version="1.0" encoding="UTF-8" standalone="yes"?>
<Relationships xmlns="http://schemas.openxmlformats.org/package/2006/relationships"><Relationship Id="rId8" Type="http://schemas.openxmlformats.org/officeDocument/2006/relationships/hyperlink" Target="https://www.praxisframework.org/it/method/benefits-map" TargetMode="External"/><Relationship Id="rId13" Type="http://schemas.openxmlformats.org/officeDocument/2006/relationships/hyperlink" Target="https://www.praxisframework.org/it/method/scope-documents" TargetMode="External"/><Relationship Id="rId3" Type="http://schemas.openxmlformats.org/officeDocument/2006/relationships/slide" Target="slide3.xml"/><Relationship Id="rId7" Type="http://schemas.openxmlformats.org/officeDocument/2006/relationships/hyperlink" Target="https://www.praxisframework.org/it/method/blueprint" TargetMode="External"/><Relationship Id="rId12" Type="http://schemas.openxmlformats.org/officeDocument/2006/relationships/slide" Target="slide5.xml"/><Relationship Id="rId2" Type="http://schemas.openxmlformats.org/officeDocument/2006/relationships/hyperlink" Target="https://www.praxisframework.org/it/method/mandate" TargetMode="External"/><Relationship Id="rId1" Type="http://schemas.openxmlformats.org/officeDocument/2006/relationships/slideLayout" Target="../slideLayouts/slideLayout6.xml"/><Relationship Id="rId6" Type="http://schemas.openxmlformats.org/officeDocument/2006/relationships/hyperlink" Target="https://www.praxisframework.org/it/method/product-documents" TargetMode="External"/><Relationship Id="rId11" Type="http://schemas.openxmlformats.org/officeDocument/2006/relationships/hyperlink" Target="https://www.praxisframework.org/it/method/brief" TargetMode="External"/><Relationship Id="rId5" Type="http://schemas.openxmlformats.org/officeDocument/2006/relationships/hyperlink" Target="https://www.praxisframework.org/it/method/specification" TargetMode="External"/><Relationship Id="rId10" Type="http://schemas.openxmlformats.org/officeDocument/2006/relationships/hyperlink" Target="https://www.praxisframework.org/it/method/business-case" TargetMode="External"/><Relationship Id="rId4" Type="http://schemas.openxmlformats.org/officeDocument/2006/relationships/hyperlink" Target="https://www.praxisframework.org/it/method/vision-statement" TargetMode="External"/><Relationship Id="rId9" Type="http://schemas.openxmlformats.org/officeDocument/2006/relationships/hyperlink" Target="https://www.praxisframework.org/it/method/benefit-profile" TargetMode="External"/><Relationship Id="rId14" Type="http://schemas.openxmlformats.org/officeDocument/2006/relationships/slide" Target="slide9.xml"/></Relationships>
</file>

<file path=ppt/slides/_rels/slide12.xml.rels><?xml version="1.0" encoding="UTF-8" standalone="yes"?>
<Relationships xmlns="http://schemas.openxmlformats.org/package/2006/relationships"><Relationship Id="rId8" Type="http://schemas.openxmlformats.org/officeDocument/2006/relationships/hyperlink" Target="https://www.praxisframework.org/it/method/issue-register" TargetMode="External"/><Relationship Id="rId13" Type="http://schemas.openxmlformats.org/officeDocument/2006/relationships/hyperlink" Target="https://www.praxisframework.org/it/method/progress-report" TargetMode="External"/><Relationship Id="rId18" Type="http://schemas.openxmlformats.org/officeDocument/2006/relationships/slide" Target="slide9.xml"/><Relationship Id="rId3" Type="http://schemas.openxmlformats.org/officeDocument/2006/relationships/slide" Target="slide5.xml"/><Relationship Id="rId7" Type="http://schemas.openxmlformats.org/officeDocument/2006/relationships/hyperlink" Target="https://www.praxisframework.org/it/method/delivery-plan" TargetMode="External"/><Relationship Id="rId12" Type="http://schemas.openxmlformats.org/officeDocument/2006/relationships/slide" Target="slide23.xml"/><Relationship Id="rId17" Type="http://schemas.openxmlformats.org/officeDocument/2006/relationships/hyperlink" Target="https://www.praxisframework.org/it/method/delivery-documents" TargetMode="External"/><Relationship Id="rId2" Type="http://schemas.openxmlformats.org/officeDocument/2006/relationships/hyperlink" Target="https://www.praxisframework.org/it/method/definition-plan" TargetMode="External"/><Relationship Id="rId16" Type="http://schemas.openxmlformats.org/officeDocument/2006/relationships/slide" Target="slide29.xml"/><Relationship Id="rId1" Type="http://schemas.openxmlformats.org/officeDocument/2006/relationships/slideLayout" Target="../slideLayouts/slideLayout6.xml"/><Relationship Id="rId6" Type="http://schemas.openxmlformats.org/officeDocument/2006/relationships/hyperlink" Target="https://www.praxisframework.org/it/method/risk-register" TargetMode="External"/><Relationship Id="rId11" Type="http://schemas.openxmlformats.org/officeDocument/2006/relationships/hyperlink" Target="https://www.praxisframework.org/it/method/change-log" TargetMode="External"/><Relationship Id="rId5" Type="http://schemas.openxmlformats.org/officeDocument/2006/relationships/hyperlink" Target="https://www.praxisframework.org/it/method/stakeholder-register" TargetMode="External"/><Relationship Id="rId15" Type="http://schemas.openxmlformats.org/officeDocument/2006/relationships/hyperlink" Target="https://www.praxisframework.org/it/method/follow-on-actions-report" TargetMode="External"/><Relationship Id="rId10" Type="http://schemas.openxmlformats.org/officeDocument/2006/relationships/hyperlink" Target="https://www.praxisframework.org/it/method/daily-log" TargetMode="External"/><Relationship Id="rId4" Type="http://schemas.openxmlformats.org/officeDocument/2006/relationships/hyperlink" Target="https://www.praxisframework.org/it/method/communication-plan" TargetMode="External"/><Relationship Id="rId9" Type="http://schemas.openxmlformats.org/officeDocument/2006/relationships/hyperlink" Target="https://www.praxisframework.org/it/method/lessons-log" TargetMode="External"/><Relationship Id="rId14" Type="http://schemas.openxmlformats.org/officeDocument/2006/relationships/hyperlink" Target="https://www.praxisframework.org/it/method/event-report" TargetMode="External"/></Relationships>
</file>

<file path=ppt/slides/_rels/slide13.xml.rels><?xml version="1.0" encoding="UTF-8" standalone="yes"?>
<Relationships xmlns="http://schemas.openxmlformats.org/package/2006/relationships"><Relationship Id="rId8" Type="http://schemas.openxmlformats.org/officeDocument/2006/relationships/slide" Target="slide19.xml"/><Relationship Id="rId13" Type="http://schemas.openxmlformats.org/officeDocument/2006/relationships/slide" Target="slide24.xml"/><Relationship Id="rId18" Type="http://schemas.openxmlformats.org/officeDocument/2006/relationships/slide" Target="slide29.xml"/><Relationship Id="rId3" Type="http://schemas.openxmlformats.org/officeDocument/2006/relationships/slide" Target="slide14.xml"/><Relationship Id="rId7" Type="http://schemas.openxmlformats.org/officeDocument/2006/relationships/slide" Target="slide18.xml"/><Relationship Id="rId12" Type="http://schemas.openxmlformats.org/officeDocument/2006/relationships/slide" Target="slide23.xml"/><Relationship Id="rId17" Type="http://schemas.openxmlformats.org/officeDocument/2006/relationships/slide" Target="slide28.xml"/><Relationship Id="rId2" Type="http://schemas.openxmlformats.org/officeDocument/2006/relationships/hyperlink" Target="https://www.praxisframework.org/it/knowledge" TargetMode="External"/><Relationship Id="rId16" Type="http://schemas.openxmlformats.org/officeDocument/2006/relationships/slide" Target="slide27.xml"/><Relationship Id="rId20" Type="http://schemas.openxmlformats.org/officeDocument/2006/relationships/slide" Target="slide31.xml"/><Relationship Id="rId1" Type="http://schemas.openxmlformats.org/officeDocument/2006/relationships/slideLayout" Target="../slideLayouts/slideLayout7.xml"/><Relationship Id="rId6" Type="http://schemas.openxmlformats.org/officeDocument/2006/relationships/slide" Target="slide17.xml"/><Relationship Id="rId11" Type="http://schemas.openxmlformats.org/officeDocument/2006/relationships/slide" Target="slide22.xml"/><Relationship Id="rId5" Type="http://schemas.openxmlformats.org/officeDocument/2006/relationships/slide" Target="slide16.xml"/><Relationship Id="rId15" Type="http://schemas.openxmlformats.org/officeDocument/2006/relationships/slide" Target="slide26.xml"/><Relationship Id="rId10" Type="http://schemas.openxmlformats.org/officeDocument/2006/relationships/slide" Target="slide21.xml"/><Relationship Id="rId19" Type="http://schemas.openxmlformats.org/officeDocument/2006/relationships/slide" Target="slide30.xml"/><Relationship Id="rId4" Type="http://schemas.openxmlformats.org/officeDocument/2006/relationships/slide" Target="slide15.xml"/><Relationship Id="rId9" Type="http://schemas.openxmlformats.org/officeDocument/2006/relationships/slide" Target="slide20.xml"/><Relationship Id="rId14" Type="http://schemas.openxmlformats.org/officeDocument/2006/relationships/slide" Target="slide25.xml"/></Relationships>
</file>

<file path=ppt/slides/_rels/slide14.xml.rels><?xml version="1.0" encoding="UTF-8" standalone="yes"?>
<Relationships xmlns="http://schemas.openxmlformats.org/package/2006/relationships"><Relationship Id="rId3" Type="http://schemas.openxmlformats.org/officeDocument/2006/relationships/hyperlink" Target="https://www.praxisframework.org/en/library/life-cycle" TargetMode="External"/><Relationship Id="rId2" Type="http://schemas.openxmlformats.org/officeDocument/2006/relationships/hyperlink" Target="https://www.praxisframework.org/it/knowledge/life-cycle" TargetMode="Externa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8" Type="http://schemas.openxmlformats.org/officeDocument/2006/relationships/hyperlink" Target="https://www.praxisframework.org/it/knowledge/sponsorship" TargetMode="External"/><Relationship Id="rId13" Type="http://schemas.openxmlformats.org/officeDocument/2006/relationships/hyperlink" Target="https://www.praxisframework.org/en/ima/sponsorship" TargetMode="External"/><Relationship Id="rId3" Type="http://schemas.openxmlformats.org/officeDocument/2006/relationships/slide" Target="slide14.xml"/><Relationship Id="rId7" Type="http://schemas.openxmlformats.org/officeDocument/2006/relationships/slide" Target="slide19.xml"/><Relationship Id="rId12" Type="http://schemas.openxmlformats.org/officeDocument/2006/relationships/hyperlink" Target="https://www.praxisframework.org/it/maturity/sponsorship-process" TargetMode="External"/><Relationship Id="rId2" Type="http://schemas.openxmlformats.org/officeDocument/2006/relationships/slide" Target="slide11.xml"/><Relationship Id="rId1" Type="http://schemas.openxmlformats.org/officeDocument/2006/relationships/slideLayout" Target="../slideLayouts/slideLayout7.xml"/><Relationship Id="rId6" Type="http://schemas.openxmlformats.org/officeDocument/2006/relationships/slide" Target="slide17.xml"/><Relationship Id="rId11" Type="http://schemas.openxmlformats.org/officeDocument/2006/relationships/hyperlink" Target="https://www.praxisframework.org/en/library/sponsorship" TargetMode="External"/><Relationship Id="rId5" Type="http://schemas.openxmlformats.org/officeDocument/2006/relationships/slide" Target="slide30.xml"/><Relationship Id="rId10" Type="http://schemas.openxmlformats.org/officeDocument/2006/relationships/hyperlink" Target="https://www.praxisframework.org/cmsa/topic?id=49" TargetMode="External"/><Relationship Id="rId4" Type="http://schemas.openxmlformats.org/officeDocument/2006/relationships/slide" Target="slide4.xml"/><Relationship Id="rId9" Type="http://schemas.openxmlformats.org/officeDocument/2006/relationships/hyperlink" Target="https://www.praxisframework.org/files/cmig-sponsorship-process.pdf" TargetMode="External"/><Relationship Id="rId14" Type="http://schemas.openxmlformats.org/officeDocument/2006/relationships/image" Target="../media/image17.png"/></Relationships>
</file>

<file path=ppt/slides/_rels/slide16.xml.rels><?xml version="1.0" encoding="UTF-8" standalone="yes"?>
<Relationships xmlns="http://schemas.openxmlformats.org/package/2006/relationships"><Relationship Id="rId8" Type="http://schemas.openxmlformats.org/officeDocument/2006/relationships/hyperlink" Target="https://www.praxisframework.org/it/knowledge/support" TargetMode="External"/><Relationship Id="rId3" Type="http://schemas.openxmlformats.org/officeDocument/2006/relationships/slide" Target="slide17.xml"/><Relationship Id="rId7" Type="http://schemas.openxmlformats.org/officeDocument/2006/relationships/hyperlink" Target="https://www.praxisframework.org/it/maturity/support" TargetMode="External"/><Relationship Id="rId2" Type="http://schemas.openxmlformats.org/officeDocument/2006/relationships/slide" Target="slide30.xml"/><Relationship Id="rId1" Type="http://schemas.openxmlformats.org/officeDocument/2006/relationships/slideLayout" Target="../slideLayouts/slideLayout7.xml"/><Relationship Id="rId6" Type="http://schemas.openxmlformats.org/officeDocument/2006/relationships/hyperlink" Target="https://www.praxisframework.org/en/library/support" TargetMode="External"/><Relationship Id="rId5" Type="http://schemas.openxmlformats.org/officeDocument/2006/relationships/hyperlink" Target="https://www.praxisframework.org/cmsa/topic?id=48" TargetMode="External"/><Relationship Id="rId4" Type="http://schemas.openxmlformats.org/officeDocument/2006/relationships/hyperlink" Target="https://www.praxisframework.org/files/cmig-support.pdf" TargetMode="External"/><Relationship Id="rId9" Type="http://schemas.openxmlformats.org/officeDocument/2006/relationships/image" Target="../media/image17.png"/></Relationships>
</file>

<file path=ppt/slides/_rels/slide17.xml.rels><?xml version="1.0" encoding="UTF-8" standalone="yes"?>
<Relationships xmlns="http://schemas.openxmlformats.org/package/2006/relationships"><Relationship Id="rId8" Type="http://schemas.openxmlformats.org/officeDocument/2006/relationships/hyperlink" Target="https://www.praxisframework.org/it/maturity/organisation-management" TargetMode="External"/><Relationship Id="rId3" Type="http://schemas.openxmlformats.org/officeDocument/2006/relationships/hyperlink" Target="https://www.praxisframework.org/it/knowledge/organisation-management" TargetMode="External"/><Relationship Id="rId7" Type="http://schemas.openxmlformats.org/officeDocument/2006/relationships/hyperlink" Target="https://www.praxisframework.org/en/library/organisation-management" TargetMode="External"/><Relationship Id="rId2" Type="http://schemas.openxmlformats.org/officeDocument/2006/relationships/slide" Target="slide14.xml"/><Relationship Id="rId1" Type="http://schemas.openxmlformats.org/officeDocument/2006/relationships/slideLayout" Target="../slideLayouts/slideLayout7.xml"/><Relationship Id="rId6" Type="http://schemas.openxmlformats.org/officeDocument/2006/relationships/hyperlink" Target="https://www.praxisframework.org/cmsa/topic?id=35" TargetMode="External"/><Relationship Id="rId5" Type="http://schemas.openxmlformats.org/officeDocument/2006/relationships/hyperlink" Target="https://www.praxisframework.org/it/competence/manage-the-organisation" TargetMode="External"/><Relationship Id="rId4" Type="http://schemas.openxmlformats.org/officeDocument/2006/relationships/hyperlink" Target="https://www.praxisframework.org/files/cmig-organisation-management.pdf" TargetMode="External"/><Relationship Id="rId9" Type="http://schemas.openxmlformats.org/officeDocument/2006/relationships/image" Target="../media/image17.png"/></Relationships>
</file>

<file path=ppt/slides/_rels/slide18.xml.rels><?xml version="1.0" encoding="UTF-8" standalone="yes"?>
<Relationships xmlns="http://schemas.openxmlformats.org/package/2006/relationships"><Relationship Id="rId8" Type="http://schemas.openxmlformats.org/officeDocument/2006/relationships/hyperlink" Target="https://www.praxisframework.org/cmsa/topic?id=36" TargetMode="External"/><Relationship Id="rId3" Type="http://schemas.openxmlformats.org/officeDocument/2006/relationships/slide" Target="slide31.xml"/><Relationship Id="rId7" Type="http://schemas.openxmlformats.org/officeDocument/2006/relationships/hyperlink" Target="https://www.praxisframework.org/it/competence/manage-stakeholders" TargetMode="External"/><Relationship Id="rId12" Type="http://schemas.openxmlformats.org/officeDocument/2006/relationships/image" Target="../media/image17.png"/><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s://www.praxisframework.org/files/cmig-stakeholder-management.pdf" TargetMode="External"/><Relationship Id="rId11" Type="http://schemas.openxmlformats.org/officeDocument/2006/relationships/hyperlink" Target="https://www.praxisframework.org/en/ima/stakeholder-management" TargetMode="External"/><Relationship Id="rId5" Type="http://schemas.openxmlformats.org/officeDocument/2006/relationships/hyperlink" Target="https://www.praxisframework.org/it/knowledge/stakeholder-management" TargetMode="External"/><Relationship Id="rId10" Type="http://schemas.openxmlformats.org/officeDocument/2006/relationships/hyperlink" Target="https://www.praxisframework.org/it/maturity/stakeholder-management" TargetMode="External"/><Relationship Id="rId4" Type="http://schemas.openxmlformats.org/officeDocument/2006/relationships/hyperlink" Target="https://www.praxisframework.org/it/library/stakeholder-mapping" TargetMode="External"/><Relationship Id="rId9" Type="http://schemas.openxmlformats.org/officeDocument/2006/relationships/hyperlink" Target="https://www.praxisframework.org/en/library/stakeholder-management"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www.praxisframework.org/it/knowledge/business-case-management" TargetMode="External"/><Relationship Id="rId13" Type="http://schemas.openxmlformats.org/officeDocument/2006/relationships/hyperlink" Target="https://www.praxisframework.org/it/maturity/business-case-management" TargetMode="External"/><Relationship Id="rId18" Type="http://schemas.openxmlformats.org/officeDocument/2006/relationships/hyperlink" Target="https://www.praxisframework.org/it/knowledge/solutions-development" TargetMode="External"/><Relationship Id="rId3" Type="http://schemas.openxmlformats.org/officeDocument/2006/relationships/slide" Target="slide3.xml"/><Relationship Id="rId21" Type="http://schemas.openxmlformats.org/officeDocument/2006/relationships/image" Target="../media/image17.png"/><Relationship Id="rId7" Type="http://schemas.openxmlformats.org/officeDocument/2006/relationships/slide" Target="slide27.xml"/><Relationship Id="rId12" Type="http://schemas.openxmlformats.org/officeDocument/2006/relationships/hyperlink" Target="https://www.praxisframework.org/it/library/business-case-management" TargetMode="External"/><Relationship Id="rId17" Type="http://schemas.openxmlformats.org/officeDocument/2006/relationships/hyperlink" Target="https://www.praxisframework.org/it/knowledge/requirements-management" TargetMode="External"/><Relationship Id="rId2" Type="http://schemas.openxmlformats.org/officeDocument/2006/relationships/slide" Target="slide14.xml"/><Relationship Id="rId16" Type="http://schemas.openxmlformats.org/officeDocument/2006/relationships/hyperlink" Target="https://www.praxisframework.org/it/library/discounted-cash-flow" TargetMode="External"/><Relationship Id="rId20" Type="http://schemas.openxmlformats.org/officeDocument/2006/relationships/hyperlink" Target="https://www.praxisframework.org/en/ima/business-case-management" TargetMode="Externa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hyperlink" Target="https://www.praxisframework.org/cmsa/topic?id=37" TargetMode="External"/><Relationship Id="rId5" Type="http://schemas.openxmlformats.org/officeDocument/2006/relationships/slide" Target="slide24.xml"/><Relationship Id="rId15" Type="http://schemas.openxmlformats.org/officeDocument/2006/relationships/hyperlink" Target="https://www.praxisframework.org/it/knowledge/investment-appraisal" TargetMode="External"/><Relationship Id="rId10" Type="http://schemas.openxmlformats.org/officeDocument/2006/relationships/hyperlink" Target="https://www.praxisframework.org/it/competence/manage-the-business-case" TargetMode="External"/><Relationship Id="rId19" Type="http://schemas.openxmlformats.org/officeDocument/2006/relationships/hyperlink" Target="https://www.praxisframework.org/it/library/value-management" TargetMode="External"/><Relationship Id="rId4" Type="http://schemas.openxmlformats.org/officeDocument/2006/relationships/slide" Target="slide5.xml"/><Relationship Id="rId9" Type="http://schemas.openxmlformats.org/officeDocument/2006/relationships/hyperlink" Target="https://www.praxisframework.org/files/cmig-business-case-management.pdf" TargetMode="External"/><Relationship Id="rId14" Type="http://schemas.openxmlformats.org/officeDocument/2006/relationships/hyperlink" Target="https://www.praxisframework.org/it/library/payback-method" TargetMode="External"/></Relationships>
</file>

<file path=ppt/slides/_rels/slide2.xml.rels><?xml version="1.0" encoding="UTF-8" standalone="yes"?>
<Relationships xmlns="http://schemas.openxmlformats.org/package/2006/relationships"><Relationship Id="rId8" Type="http://schemas.openxmlformats.org/officeDocument/2006/relationships/slide" Target="slide14.xml"/><Relationship Id="rId13" Type="http://schemas.openxmlformats.org/officeDocument/2006/relationships/image" Target="../media/image17.png"/><Relationship Id="rId3" Type="http://schemas.openxmlformats.org/officeDocument/2006/relationships/slide" Target="slide5.xml"/><Relationship Id="rId7" Type="http://schemas.openxmlformats.org/officeDocument/2006/relationships/slide" Target="slide7.xml"/><Relationship Id="rId12" Type="http://schemas.openxmlformats.org/officeDocument/2006/relationships/hyperlink" Target="https://www.praxisframework.org/en/ima/project-programme-processes" TargetMode="External"/><Relationship Id="rId2" Type="http://schemas.openxmlformats.org/officeDocument/2006/relationships/slide" Target="slide3.xml"/><Relationship Id="rId1" Type="http://schemas.openxmlformats.org/officeDocument/2006/relationships/slideLayout" Target="../slideLayouts/slideLayout6.xml"/><Relationship Id="rId6" Type="http://schemas.openxmlformats.org/officeDocument/2006/relationships/slide" Target="slide4.xml"/><Relationship Id="rId11" Type="http://schemas.openxmlformats.org/officeDocument/2006/relationships/hyperlink" Target="https://www.praxisframework.org/en/resource-pages/tailoring-praxis" TargetMode="External"/><Relationship Id="rId5" Type="http://schemas.openxmlformats.org/officeDocument/2006/relationships/slide" Target="slide8.xml"/><Relationship Id="rId10" Type="http://schemas.openxmlformats.org/officeDocument/2006/relationships/hyperlink" Target="https://www.praxisframework.org/en/resource-pages/navigating-praxis" TargetMode="External"/><Relationship Id="rId4" Type="http://schemas.openxmlformats.org/officeDocument/2006/relationships/slide" Target="slide6.xml"/><Relationship Id="rId9" Type="http://schemas.openxmlformats.org/officeDocument/2006/relationships/hyperlink" Target="https://www.praxisframework.org/it/method/project-and-programme-processes" TargetMode="External"/></Relationships>
</file>

<file path=ppt/slides/_rels/slide20.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hyperlink" Target="https://www.praxisframework.org/it/library/estimating-techniques" TargetMode="External"/><Relationship Id="rId3" Type="http://schemas.openxmlformats.org/officeDocument/2006/relationships/slide" Target="slide10.xml"/><Relationship Id="rId7" Type="http://schemas.openxmlformats.org/officeDocument/2006/relationships/slide" Target="slide26.xml"/><Relationship Id="rId12" Type="http://schemas.openxmlformats.org/officeDocument/2006/relationships/hyperlink" Target="https://www.praxisframework.org/it/competence/plan-delivery" TargetMode="External"/><Relationship Id="rId2" Type="http://schemas.openxmlformats.org/officeDocument/2006/relationships/slide" Target="slide14.xml"/><Relationship Id="rId16"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slide" Target="slide25.xml"/><Relationship Id="rId11" Type="http://schemas.openxmlformats.org/officeDocument/2006/relationships/hyperlink" Target="https://www.praxisframework.org/en/library/planning" TargetMode="External"/><Relationship Id="rId5" Type="http://schemas.openxmlformats.org/officeDocument/2006/relationships/slide" Target="slide29.xml"/><Relationship Id="rId15" Type="http://schemas.openxmlformats.org/officeDocument/2006/relationships/hyperlink" Target="https://www.praxisframework.org/en/ima/planning" TargetMode="External"/><Relationship Id="rId10" Type="http://schemas.openxmlformats.org/officeDocument/2006/relationships/hyperlink" Target="https://www.praxisframework.org/it/competence/plan-governance" TargetMode="External"/><Relationship Id="rId4" Type="http://schemas.openxmlformats.org/officeDocument/2006/relationships/slide" Target="slide17.xml"/><Relationship Id="rId9" Type="http://schemas.openxmlformats.org/officeDocument/2006/relationships/hyperlink" Target="https://www.praxisframework.org/it/knowledge/planning" TargetMode="External"/><Relationship Id="rId14" Type="http://schemas.openxmlformats.org/officeDocument/2006/relationships/hyperlink" Target="https://www.praxisframework.org/it/library/value-management"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www.praxisframework.org/en/library/control" TargetMode="External"/><Relationship Id="rId3" Type="http://schemas.openxmlformats.org/officeDocument/2006/relationships/slide" Target="slide8.xml"/><Relationship Id="rId7" Type="http://schemas.openxmlformats.org/officeDocument/2006/relationships/hyperlink" Target="https://www.praxisframework.org/cmsa/topic?id=38" TargetMode="External"/><Relationship Id="rId12" Type="http://schemas.openxmlformats.org/officeDocument/2006/relationships/image" Target="../media/image17.png"/><Relationship Id="rId2" Type="http://schemas.openxmlformats.org/officeDocument/2006/relationships/slide" Target="slide6.xml"/><Relationship Id="rId1" Type="http://schemas.openxmlformats.org/officeDocument/2006/relationships/slideLayout" Target="../slideLayouts/slideLayout7.xml"/><Relationship Id="rId6" Type="http://schemas.openxmlformats.org/officeDocument/2006/relationships/hyperlink" Target="https://www.praxisframework.org/it/competence/exercise-control" TargetMode="External"/><Relationship Id="rId11" Type="http://schemas.openxmlformats.org/officeDocument/2006/relationships/hyperlink" Target="https://www.praxisframework.org/en/ima/control" TargetMode="External"/><Relationship Id="rId5" Type="http://schemas.openxmlformats.org/officeDocument/2006/relationships/hyperlink" Target="https://www.praxisframework.org/files/cmig-control.pdf" TargetMode="External"/><Relationship Id="rId10" Type="http://schemas.openxmlformats.org/officeDocument/2006/relationships/hyperlink" Target="https://www.praxisframework.org/it/library/cybernetic-control" TargetMode="External"/><Relationship Id="rId4" Type="http://schemas.openxmlformats.org/officeDocument/2006/relationships/hyperlink" Target="https://www.praxisframework.org/it/knowledge/control" TargetMode="External"/><Relationship Id="rId9" Type="http://schemas.openxmlformats.org/officeDocument/2006/relationships/hyperlink" Target="https://www.praxisframework.org/it/maturity/contro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praxisframework.org/cmsa/topic?id=39" TargetMode="External"/><Relationship Id="rId3" Type="http://schemas.openxmlformats.org/officeDocument/2006/relationships/slide" Target="slide10.xml"/><Relationship Id="rId7" Type="http://schemas.openxmlformats.org/officeDocument/2006/relationships/hyperlink" Target="https://www.praxisframework.org/it/competence/manage-information" TargetMode="External"/><Relationship Id="rId12" Type="http://schemas.openxmlformats.org/officeDocument/2006/relationships/image" Target="../media/image17.png"/><Relationship Id="rId2" Type="http://schemas.openxmlformats.org/officeDocument/2006/relationships/slide" Target="slide14.xml"/><Relationship Id="rId1" Type="http://schemas.openxmlformats.org/officeDocument/2006/relationships/slideLayout" Target="../slideLayouts/slideLayout7.xml"/><Relationship Id="rId6" Type="http://schemas.openxmlformats.org/officeDocument/2006/relationships/hyperlink" Target="https://www.praxisframework.org/files/cmig-information-management.pdf" TargetMode="External"/><Relationship Id="rId11" Type="http://schemas.openxmlformats.org/officeDocument/2006/relationships/hyperlink" Target="https://www.praxisframework.org/it/knowledge/configuration-management" TargetMode="External"/><Relationship Id="rId5" Type="http://schemas.openxmlformats.org/officeDocument/2006/relationships/hyperlink" Target="https://www.praxisframework.org/it/knowledge/information-management" TargetMode="External"/><Relationship Id="rId10" Type="http://schemas.openxmlformats.org/officeDocument/2006/relationships/hyperlink" Target="https://www.praxisframework.org/it/maturity/information-management" TargetMode="External"/><Relationship Id="rId4" Type="http://schemas.openxmlformats.org/officeDocument/2006/relationships/slide" Target="slide12.xml"/><Relationship Id="rId9" Type="http://schemas.openxmlformats.org/officeDocument/2006/relationships/hyperlink" Target="https://www.praxisframework.org/en/library/information-management"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www.praxisframework.org/it/knowledge/configuration-management" TargetMode="External"/><Relationship Id="rId13" Type="http://schemas.openxmlformats.org/officeDocument/2006/relationships/hyperlink" Target="https://www.praxisframework.org/en/library/scope-management" TargetMode="External"/><Relationship Id="rId3" Type="http://schemas.openxmlformats.org/officeDocument/2006/relationships/slide" Target="slide24.xml"/><Relationship Id="rId7" Type="http://schemas.openxmlformats.org/officeDocument/2006/relationships/hyperlink" Target="https://www.praxisframework.org/it/knowledge/change-control" TargetMode="External"/><Relationship Id="rId12" Type="http://schemas.openxmlformats.org/officeDocument/2006/relationships/hyperlink" Target="https://www.praxisframework.org/cmsa/topic?id=23" TargetMode="External"/><Relationship Id="rId2" Type="http://schemas.openxmlformats.org/officeDocument/2006/relationships/slide" Target="slide14.xml"/><Relationship Id="rId16"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hyperlink" Target="https://www.praxisframework.org/it/knowledge/benefits-management" TargetMode="External"/><Relationship Id="rId11" Type="http://schemas.openxmlformats.org/officeDocument/2006/relationships/hyperlink" Target="https://www.praxisframework.org/it/competence/manage-scope" TargetMode="External"/><Relationship Id="rId5" Type="http://schemas.openxmlformats.org/officeDocument/2006/relationships/hyperlink" Target="https://www.praxisframework.org/it/knowledge/solutions-development" TargetMode="External"/><Relationship Id="rId15" Type="http://schemas.openxmlformats.org/officeDocument/2006/relationships/hyperlink" Target="https://www.praxisframework.org/en/ima/scope-management" TargetMode="External"/><Relationship Id="rId10" Type="http://schemas.openxmlformats.org/officeDocument/2006/relationships/hyperlink" Target="https://www.praxisframework.org/files/cmig-scope-management.pdf" TargetMode="External"/><Relationship Id="rId4" Type="http://schemas.openxmlformats.org/officeDocument/2006/relationships/hyperlink" Target="https://www.praxisframework.org/it/knowledge/requirements-management" TargetMode="External"/><Relationship Id="rId9" Type="http://schemas.openxmlformats.org/officeDocument/2006/relationships/hyperlink" Target="https://www.praxisframework.org/it/knowledge/scope-management" TargetMode="External"/><Relationship Id="rId14" Type="http://schemas.openxmlformats.org/officeDocument/2006/relationships/hyperlink" Target="https://www.praxisframework.org/it/maturity/scope-management"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www.praxisframework.org/cmsa/topic?id=28" TargetMode="External"/><Relationship Id="rId13" Type="http://schemas.openxmlformats.org/officeDocument/2006/relationships/image" Target="../media/image17.png"/><Relationship Id="rId3" Type="http://schemas.openxmlformats.org/officeDocument/2006/relationships/slide" Target="slide7.xml"/><Relationship Id="rId7" Type="http://schemas.openxmlformats.org/officeDocument/2006/relationships/hyperlink" Target="https://www.praxisframework.org/it/competence/manage-benefits" TargetMode="External"/><Relationship Id="rId12" Type="http://schemas.openxmlformats.org/officeDocument/2006/relationships/hyperlink" Target="https://www.praxisframework.org/en/ima/benefits-management" TargetMode="External"/><Relationship Id="rId2" Type="http://schemas.openxmlformats.org/officeDocument/2006/relationships/slide" Target="slide11.xml"/><Relationship Id="rId1" Type="http://schemas.openxmlformats.org/officeDocument/2006/relationships/slideLayout" Target="../slideLayouts/slideLayout7.xml"/><Relationship Id="rId6" Type="http://schemas.openxmlformats.org/officeDocument/2006/relationships/hyperlink" Target="https://www.praxisframework.org/files/cmig-benefits-management.pdf" TargetMode="External"/><Relationship Id="rId11" Type="http://schemas.openxmlformats.org/officeDocument/2006/relationships/hyperlink" Target="https://www.praxisframework.org/it/knowledge/investment-appraisal" TargetMode="External"/><Relationship Id="rId5" Type="http://schemas.openxmlformats.org/officeDocument/2006/relationships/hyperlink" Target="https://www.praxisframework.org/it/knowledge/benefits-management" TargetMode="External"/><Relationship Id="rId10" Type="http://schemas.openxmlformats.org/officeDocument/2006/relationships/hyperlink" Target="https://www.praxisframework.org/it/maturity/benefits-management" TargetMode="External"/><Relationship Id="rId4" Type="http://schemas.openxmlformats.org/officeDocument/2006/relationships/slide" Target="slide28.xml"/><Relationship Id="rId9" Type="http://schemas.openxmlformats.org/officeDocument/2006/relationships/hyperlink" Target="https://www.praxisframework.org/en/library/benefits-management"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www.praxisframework.org/it/competence/manage-the-schedule" TargetMode="External"/><Relationship Id="rId13" Type="http://schemas.openxmlformats.org/officeDocument/2006/relationships/hyperlink" Target="https://www.praxisframework.org/it/library/gantt-chart" TargetMode="External"/><Relationship Id="rId18" Type="http://schemas.openxmlformats.org/officeDocument/2006/relationships/hyperlink" Target="https://www.praxisframework.org/en/ima/schedule-management" TargetMode="External"/><Relationship Id="rId3" Type="http://schemas.openxmlformats.org/officeDocument/2006/relationships/slide" Target="slide6.xml"/><Relationship Id="rId7" Type="http://schemas.openxmlformats.org/officeDocument/2006/relationships/hyperlink" Target="https://www.praxisframework.org/files/cmig-schedule-management.pdf" TargetMode="External"/><Relationship Id="rId12" Type="http://schemas.openxmlformats.org/officeDocument/2006/relationships/hyperlink" Target="https://www.praxisframework.org/it/library/critical-path-analysis" TargetMode="External"/><Relationship Id="rId17" Type="http://schemas.openxmlformats.org/officeDocument/2006/relationships/hyperlink" Target="https://www.praxisframework.org/it/library/breakdown-structures" TargetMode="External"/><Relationship Id="rId2" Type="http://schemas.openxmlformats.org/officeDocument/2006/relationships/slide" Target="slide5.xml"/><Relationship Id="rId16" Type="http://schemas.openxmlformats.org/officeDocument/2006/relationships/hyperlink" Target="https://www.praxisframework.org/it/library/line-of-balance" TargetMode="External"/><Relationship Id="rId1" Type="http://schemas.openxmlformats.org/officeDocument/2006/relationships/slideLayout" Target="../slideLayouts/slideLayout7.xml"/><Relationship Id="rId6" Type="http://schemas.openxmlformats.org/officeDocument/2006/relationships/hyperlink" Target="https://www.praxisframework.org/it/knowledge/schedule-management" TargetMode="External"/><Relationship Id="rId11" Type="http://schemas.openxmlformats.org/officeDocument/2006/relationships/hyperlink" Target="https://www.praxisframework.org/it/maturity/schedule-management" TargetMode="External"/><Relationship Id="rId5" Type="http://schemas.openxmlformats.org/officeDocument/2006/relationships/hyperlink" Target="https://www.praxisframework.org/it/knowledge/resource-scheduling" TargetMode="External"/><Relationship Id="rId15" Type="http://schemas.openxmlformats.org/officeDocument/2006/relationships/hyperlink" Target="https://www.praxisframework.org/it/library/critical-chain" TargetMode="External"/><Relationship Id="rId10" Type="http://schemas.openxmlformats.org/officeDocument/2006/relationships/hyperlink" Target="https://www.praxisframework.org/en/library/schedule-management" TargetMode="External"/><Relationship Id="rId19" Type="http://schemas.openxmlformats.org/officeDocument/2006/relationships/image" Target="../media/image17.png"/><Relationship Id="rId4" Type="http://schemas.openxmlformats.org/officeDocument/2006/relationships/hyperlink" Target="https://www.praxisframework.org/it/knowledge/time-scheduling" TargetMode="External"/><Relationship Id="rId9" Type="http://schemas.openxmlformats.org/officeDocument/2006/relationships/hyperlink" Target="https://www.praxisframework.org/cmsa/topic?id=31" TargetMode="External"/><Relationship Id="rId14" Type="http://schemas.openxmlformats.org/officeDocument/2006/relationships/hyperlink" Target="https://www.praxisframework.org/it/library/resource-limited-scheduling"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www.praxisframework.org/it/knowledge/financial-management" TargetMode="External"/><Relationship Id="rId13" Type="http://schemas.openxmlformats.org/officeDocument/2006/relationships/hyperlink" Target="https://www.praxisframework.org/it/maturity/financial-management" TargetMode="External"/><Relationship Id="rId3" Type="http://schemas.openxmlformats.org/officeDocument/2006/relationships/slide" Target="slide11.xml"/><Relationship Id="rId7" Type="http://schemas.openxmlformats.org/officeDocument/2006/relationships/hyperlink" Target="https://www.praxisframework.org/it/knowledge/budgeting-and-cost-control" TargetMode="External"/><Relationship Id="rId12" Type="http://schemas.openxmlformats.org/officeDocument/2006/relationships/hyperlink" Target="https://www.praxisframework.org/en/library/finance-management" TargetMode="External"/><Relationship Id="rId2" Type="http://schemas.openxmlformats.org/officeDocument/2006/relationships/slide" Target="slide14.xml"/><Relationship Id="rId16"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hyperlink" Target="https://www.praxisframework.org/it/knowledge/funding" TargetMode="External"/><Relationship Id="rId11" Type="http://schemas.openxmlformats.org/officeDocument/2006/relationships/hyperlink" Target="https://www.praxisframework.org/cmsa/topic?id=26" TargetMode="External"/><Relationship Id="rId5" Type="http://schemas.openxmlformats.org/officeDocument/2006/relationships/hyperlink" Target="https://www.praxisframework.org/it/knowledge/investment-appraisal" TargetMode="External"/><Relationship Id="rId15" Type="http://schemas.openxmlformats.org/officeDocument/2006/relationships/hyperlink" Target="https://www.praxisframework.org/en/ima/financial-management" TargetMode="External"/><Relationship Id="rId10" Type="http://schemas.openxmlformats.org/officeDocument/2006/relationships/hyperlink" Target="https://www.praxisframework.org/it/competence/manage-finance" TargetMode="External"/><Relationship Id="rId4" Type="http://schemas.openxmlformats.org/officeDocument/2006/relationships/slide" Target="slide24.xml"/><Relationship Id="rId9" Type="http://schemas.openxmlformats.org/officeDocument/2006/relationships/hyperlink" Target="https://www.praxisframework.org/files/cmig-financial-management.pdf" TargetMode="External"/><Relationship Id="rId14" Type="http://schemas.openxmlformats.org/officeDocument/2006/relationships/hyperlink" Target="https://www.praxisframework.org/it/library/s-curve"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www.praxisframework.org/en/library/risk-management" TargetMode="External"/><Relationship Id="rId13" Type="http://schemas.openxmlformats.org/officeDocument/2006/relationships/hyperlink" Target="https://www.praxisframework.org/it/library/probability-impact-assessment" TargetMode="External"/><Relationship Id="rId3" Type="http://schemas.openxmlformats.org/officeDocument/2006/relationships/slide" Target="slide6.xml"/><Relationship Id="rId7" Type="http://schemas.openxmlformats.org/officeDocument/2006/relationships/hyperlink" Target="https://www.praxisframework.org/cmsa/topic?id=41" TargetMode="External"/><Relationship Id="rId12" Type="http://schemas.openxmlformats.org/officeDocument/2006/relationships/hyperlink" Target="https://www.praxisframework.org/it/library/decision-trees" TargetMode="External"/><Relationship Id="rId17" Type="http://schemas.openxmlformats.org/officeDocument/2006/relationships/image" Target="../media/image17.png"/><Relationship Id="rId2" Type="http://schemas.openxmlformats.org/officeDocument/2006/relationships/slide" Target="slide12.xml"/><Relationship Id="rId16" Type="http://schemas.openxmlformats.org/officeDocument/2006/relationships/hyperlink" Target="https://www.praxisframework.org/en/ima/risk-management" TargetMode="External"/><Relationship Id="rId1" Type="http://schemas.openxmlformats.org/officeDocument/2006/relationships/slideLayout" Target="../slideLayouts/slideLayout7.xml"/><Relationship Id="rId6" Type="http://schemas.openxmlformats.org/officeDocument/2006/relationships/hyperlink" Target="https://www.praxisframework.org/it/competence/manage-risk" TargetMode="External"/><Relationship Id="rId11" Type="http://schemas.openxmlformats.org/officeDocument/2006/relationships/hyperlink" Target="https://www.praxisframework.org/it/knowledge/risk-context" TargetMode="External"/><Relationship Id="rId5" Type="http://schemas.openxmlformats.org/officeDocument/2006/relationships/hyperlink" Target="https://www.praxisframework.org/files/cmig-risk-management.pdf" TargetMode="External"/><Relationship Id="rId15" Type="http://schemas.openxmlformats.org/officeDocument/2006/relationships/hyperlink" Target="https://www.praxisframework.org/it/library/monte-carlo-analysis" TargetMode="External"/><Relationship Id="rId10" Type="http://schemas.openxmlformats.org/officeDocument/2006/relationships/hyperlink" Target="https://www.praxisframework.org/it/knowledge/risk-techniques" TargetMode="External"/><Relationship Id="rId4" Type="http://schemas.openxmlformats.org/officeDocument/2006/relationships/hyperlink" Target="https://www.praxisframework.org/it/knowledge/risk-management" TargetMode="External"/><Relationship Id="rId9" Type="http://schemas.openxmlformats.org/officeDocument/2006/relationships/hyperlink" Target="https://www.praxisframework.org/it/maturity/risk-management" TargetMode="External"/><Relationship Id="rId14" Type="http://schemas.openxmlformats.org/officeDocument/2006/relationships/hyperlink" Target="https://www.praxisframework.org/it/library/risk-responses"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www.praxisframework.org/it/library/lewin" TargetMode="External"/><Relationship Id="rId13" Type="http://schemas.openxmlformats.org/officeDocument/2006/relationships/hyperlink" Target="https://www.praxisframework.org/en/library/change-management" TargetMode="External"/><Relationship Id="rId3" Type="http://schemas.openxmlformats.org/officeDocument/2006/relationships/slide" Target="slide24.xml"/><Relationship Id="rId7" Type="http://schemas.openxmlformats.org/officeDocument/2006/relationships/hyperlink" Target="https://www.praxisframework.org/it/library/carnall" TargetMode="External"/><Relationship Id="rId12" Type="http://schemas.openxmlformats.org/officeDocument/2006/relationships/hyperlink" Target="https://www.praxisframework.org/cmsa/topic?id=42" TargetMode="External"/><Relationship Id="rId2" Type="http://schemas.openxmlformats.org/officeDocument/2006/relationships/hyperlink" Target="https://www.praxisframework.org/en/method/business-case" TargetMode="External"/><Relationship Id="rId16"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hyperlink" Target="https://www.praxisframework.org/it/library/kotter" TargetMode="External"/><Relationship Id="rId11" Type="http://schemas.openxmlformats.org/officeDocument/2006/relationships/hyperlink" Target="https://www.praxisframework.org/it/competence/manage-change" TargetMode="External"/><Relationship Id="rId5" Type="http://schemas.openxmlformats.org/officeDocument/2006/relationships/hyperlink" Target="https://www.praxisframework.org/it/library/morgan" TargetMode="External"/><Relationship Id="rId15" Type="http://schemas.openxmlformats.org/officeDocument/2006/relationships/hyperlink" Target="https://www.praxisframework.org/en/ima/change-management" TargetMode="External"/><Relationship Id="rId10" Type="http://schemas.openxmlformats.org/officeDocument/2006/relationships/hyperlink" Target="https://www.praxisframework.org/files/cmig-change-management.pdf" TargetMode="External"/><Relationship Id="rId4" Type="http://schemas.openxmlformats.org/officeDocument/2006/relationships/slide" Target="slide7.xml"/><Relationship Id="rId9" Type="http://schemas.openxmlformats.org/officeDocument/2006/relationships/hyperlink" Target="https://www.praxisframework.org/it/knowledge/change-management" TargetMode="External"/><Relationship Id="rId14" Type="http://schemas.openxmlformats.org/officeDocument/2006/relationships/hyperlink" Target="https://www.praxisframework.org/it/maturity/change-management"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www.praxisframework.org/it/competence/manage-resources" TargetMode="External"/><Relationship Id="rId13" Type="http://schemas.openxmlformats.org/officeDocument/2006/relationships/image" Target="../media/image17.png"/><Relationship Id="rId3" Type="http://schemas.openxmlformats.org/officeDocument/2006/relationships/hyperlink" Target="https://www.praxisframework.org/it/knowledge/procurement" TargetMode="External"/><Relationship Id="rId7" Type="http://schemas.openxmlformats.org/officeDocument/2006/relationships/hyperlink" Target="https://www.praxisframework.org/files/cmig-resource-management.pdf" TargetMode="External"/><Relationship Id="rId12" Type="http://schemas.openxmlformats.org/officeDocument/2006/relationships/hyperlink" Target="https://www.praxisframework.org/en/ima/resource-management" TargetMode="External"/><Relationship Id="rId2" Type="http://schemas.openxmlformats.org/officeDocument/2006/relationships/hyperlink" Target="https://www.praxisframework.org/it/knowledge/life-cycle" TargetMode="External"/><Relationship Id="rId1" Type="http://schemas.openxmlformats.org/officeDocument/2006/relationships/slideLayout" Target="../slideLayouts/slideLayout7.xml"/><Relationship Id="rId6" Type="http://schemas.openxmlformats.org/officeDocument/2006/relationships/hyperlink" Target="https://www.praxisframework.org/it/knowledge/resource-management" TargetMode="External"/><Relationship Id="rId11" Type="http://schemas.openxmlformats.org/officeDocument/2006/relationships/hyperlink" Target="https://www.praxisframework.org/it/maturity/resource-management" TargetMode="External"/><Relationship Id="rId5" Type="http://schemas.openxmlformats.org/officeDocument/2006/relationships/hyperlink" Target="https://www.praxisframework.org/it/knowledge/mobilisation" TargetMode="External"/><Relationship Id="rId10" Type="http://schemas.openxmlformats.org/officeDocument/2006/relationships/hyperlink" Target="https://www.praxisframework.org/en/library/resource-management" TargetMode="External"/><Relationship Id="rId4" Type="http://schemas.openxmlformats.org/officeDocument/2006/relationships/hyperlink" Target="https://www.praxisframework.org/it/knowledge/contract-management" TargetMode="External"/><Relationship Id="rId9" Type="http://schemas.openxmlformats.org/officeDocument/2006/relationships/hyperlink" Target="https://www.praxisframework.org/cmsa/topic?id=43" TargetMode="External"/></Relationships>
</file>

<file path=ppt/slides/_rels/slide3.xml.rels><?xml version="1.0" encoding="UTF-8" standalone="yes"?>
<Relationships xmlns="http://schemas.openxmlformats.org/package/2006/relationships"><Relationship Id="rId8" Type="http://schemas.openxmlformats.org/officeDocument/2006/relationships/slide" Target="slide12.xml"/><Relationship Id="rId13" Type="http://schemas.openxmlformats.org/officeDocument/2006/relationships/slide" Target="slide2.xml"/><Relationship Id="rId18" Type="http://schemas.openxmlformats.org/officeDocument/2006/relationships/slide" Target="slide23.xml"/><Relationship Id="rId3" Type="http://schemas.openxmlformats.org/officeDocument/2006/relationships/hyperlink" Target="https://www.praxisframework.org/it/competence/identify-a-project-or-programme" TargetMode="External"/><Relationship Id="rId7" Type="http://schemas.openxmlformats.org/officeDocument/2006/relationships/slide" Target="slide11.xml"/><Relationship Id="rId12" Type="http://schemas.openxmlformats.org/officeDocument/2006/relationships/slide" Target="slide4.xml"/><Relationship Id="rId17" Type="http://schemas.openxmlformats.org/officeDocument/2006/relationships/slide" Target="slide27.xml"/><Relationship Id="rId2" Type="http://schemas.openxmlformats.org/officeDocument/2006/relationships/hyperlink" Target="https://www.praxisframework.org/files/cmig-identification-process.pdf" TargetMode="External"/><Relationship Id="rId16" Type="http://schemas.openxmlformats.org/officeDocument/2006/relationships/slide" Target="slide25.xml"/><Relationship Id="rId20" Type="http://schemas.openxmlformats.org/officeDocument/2006/relationships/image" Target="../media/image17.png"/><Relationship Id="rId1" Type="http://schemas.openxmlformats.org/officeDocument/2006/relationships/slideLayout" Target="../slideLayouts/slideLayout6.xml"/><Relationship Id="rId6" Type="http://schemas.openxmlformats.org/officeDocument/2006/relationships/slide" Target="slide14.xml"/><Relationship Id="rId11" Type="http://schemas.openxmlformats.org/officeDocument/2006/relationships/hyperlink" Target="https://www.praxisframework.org/it/method/identification-process" TargetMode="External"/><Relationship Id="rId5" Type="http://schemas.openxmlformats.org/officeDocument/2006/relationships/hyperlink" Target="https://www.praxisframework.org/library/identification-process" TargetMode="External"/><Relationship Id="rId15" Type="http://schemas.openxmlformats.org/officeDocument/2006/relationships/slide" Target="slide18.xml"/><Relationship Id="rId10" Type="http://schemas.openxmlformats.org/officeDocument/2006/relationships/hyperlink" Target="https://www.praxisframework.org/it/maturity/identification-process" TargetMode="External"/><Relationship Id="rId19" Type="http://schemas.openxmlformats.org/officeDocument/2006/relationships/slide" Target="slide7.xml"/><Relationship Id="rId4" Type="http://schemas.openxmlformats.org/officeDocument/2006/relationships/hyperlink" Target="https://www.praxisframework.org/cmsa/topic?id=33" TargetMode="External"/><Relationship Id="rId9" Type="http://schemas.openxmlformats.org/officeDocument/2006/relationships/slide" Target="slide5.xml"/><Relationship Id="rId14" Type="http://schemas.openxmlformats.org/officeDocument/2006/relationships/slide" Target="slide17.xml"/></Relationships>
</file>

<file path=ppt/slides/_rels/slide30.xml.rels><?xml version="1.0" encoding="UTF-8" standalone="yes"?>
<Relationships xmlns="http://schemas.openxmlformats.org/package/2006/relationships"><Relationship Id="rId8" Type="http://schemas.openxmlformats.org/officeDocument/2006/relationships/hyperlink" Target="https://www.praxisframework.org/cmsa/topic?id=47" TargetMode="External"/><Relationship Id="rId3" Type="http://schemas.openxmlformats.org/officeDocument/2006/relationships/slide" Target="slide15.xml"/><Relationship Id="rId7" Type="http://schemas.openxmlformats.org/officeDocument/2006/relationships/hyperlink" Target="https://www.praxisframework.org/it/competence/provide-assurance" TargetMode="External"/><Relationship Id="rId12" Type="http://schemas.openxmlformats.org/officeDocument/2006/relationships/image" Target="../media/image17.png"/><Relationship Id="rId2" Type="http://schemas.openxmlformats.org/officeDocument/2006/relationships/slide" Target="slide10.xml"/><Relationship Id="rId1" Type="http://schemas.openxmlformats.org/officeDocument/2006/relationships/slideLayout" Target="../slideLayouts/slideLayout7.xml"/><Relationship Id="rId6" Type="http://schemas.openxmlformats.org/officeDocument/2006/relationships/hyperlink" Target="https://www.praxisframework.org/files/cmig-assurance.pdf" TargetMode="External"/><Relationship Id="rId11" Type="http://schemas.openxmlformats.org/officeDocument/2006/relationships/hyperlink" Target="https://www.praxisframework.org/en/ima/assurance" TargetMode="External"/><Relationship Id="rId5" Type="http://schemas.openxmlformats.org/officeDocument/2006/relationships/hyperlink" Target="https://www.praxisframework.org/it/knowledge/assurance" TargetMode="External"/><Relationship Id="rId10" Type="http://schemas.openxmlformats.org/officeDocument/2006/relationships/hyperlink" Target="https://www.praxisframework.org/it/maturity/assurance" TargetMode="External"/><Relationship Id="rId4" Type="http://schemas.openxmlformats.org/officeDocument/2006/relationships/slide" Target="slide17.xml"/><Relationship Id="rId9" Type="http://schemas.openxmlformats.org/officeDocument/2006/relationships/hyperlink" Target="https://www.praxisframework.org/it/library/assurance"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www.praxisframework.org/it/knowledge/conflict-management" TargetMode="External"/><Relationship Id="rId3" Type="http://schemas.openxmlformats.org/officeDocument/2006/relationships/hyperlink" Target="https://www.praxisframework.org/it/knowledge/influencing" TargetMode="External"/><Relationship Id="rId7" Type="http://schemas.openxmlformats.org/officeDocument/2006/relationships/hyperlink" Target="https://www.praxisframework.org/it/knowledge/teamwork" TargetMode="External"/><Relationship Id="rId12" Type="http://schemas.openxmlformats.org/officeDocument/2006/relationships/image" Target="../media/image17.png"/><Relationship Id="rId2" Type="http://schemas.openxmlformats.org/officeDocument/2006/relationships/hyperlink" Target="https://www.praxisframework.org/it/knowledge/leadership" TargetMode="External"/><Relationship Id="rId1" Type="http://schemas.openxmlformats.org/officeDocument/2006/relationships/slideLayout" Target="../slideLayouts/slideLayout7.xml"/><Relationship Id="rId6" Type="http://schemas.openxmlformats.org/officeDocument/2006/relationships/hyperlink" Target="https://www.praxisframework.org/it/knowledge/negotiation" TargetMode="External"/><Relationship Id="rId11" Type="http://schemas.openxmlformats.org/officeDocument/2006/relationships/hyperlink" Target="https://www.praxisframework.org/en/ima/interpersonal-skills" TargetMode="External"/><Relationship Id="rId5" Type="http://schemas.openxmlformats.org/officeDocument/2006/relationships/hyperlink" Target="https://www.praxisframework.org/it/knowledge/communication" TargetMode="External"/><Relationship Id="rId10" Type="http://schemas.openxmlformats.org/officeDocument/2006/relationships/hyperlink" Target="https://www.praxisframework.org/it/knowledge/professionalism" TargetMode="External"/><Relationship Id="rId4" Type="http://schemas.openxmlformats.org/officeDocument/2006/relationships/hyperlink" Target="https://www.praxisframework.org/it/knowledge/delegation" TargetMode="External"/><Relationship Id="rId9" Type="http://schemas.openxmlformats.org/officeDocument/2006/relationships/hyperlink" Target="https://www.praxisframework.org/it/knowledge/interpersonal-skills"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png"/><Relationship Id="rId1" Type="http://schemas.openxmlformats.org/officeDocument/2006/relationships/slideLayout" Target="../slideLayouts/slideLayout8.xml"/><Relationship Id="rId5" Type="http://schemas.openxmlformats.org/officeDocument/2006/relationships/image" Target="../media/image20.png"/><Relationship Id="rId4" Type="http://schemas.openxmlformats.org/officeDocument/2006/relationships/image" Target="../media/image16.png"/></Relationships>
</file>

<file path=ppt/slides/_rels/slide33.xml.rels><?xml version="1.0" encoding="UTF-8" standalone="yes"?>
<Relationships xmlns="http://schemas.openxmlformats.org/package/2006/relationships"><Relationship Id="rId8" Type="http://schemas.openxmlformats.org/officeDocument/2006/relationships/hyperlink" Target="https://www.praxisframework.org/en/help/capability-maturity-help-index" TargetMode="External"/><Relationship Id="rId13" Type="http://schemas.openxmlformats.org/officeDocument/2006/relationships/image" Target="../media/image24.png"/><Relationship Id="rId18" Type="http://schemas.openxmlformats.org/officeDocument/2006/relationships/image" Target="../media/image28.png"/><Relationship Id="rId26" Type="http://schemas.openxmlformats.org/officeDocument/2006/relationships/hyperlink" Target="https://www.praxisframework.org/en/ima/four-colours-general" TargetMode="External"/><Relationship Id="rId3" Type="http://schemas.openxmlformats.org/officeDocument/2006/relationships/hyperlink" Target="https://www.praxisframework.org/en/books/books" TargetMode="External"/><Relationship Id="rId21" Type="http://schemas.openxmlformats.org/officeDocument/2006/relationships/image" Target="../media/image29.png"/><Relationship Id="rId7" Type="http://schemas.openxmlformats.org/officeDocument/2006/relationships/hyperlink" Target="https://www.praxisframework.org/en/resource-pages" TargetMode="External"/><Relationship Id="rId12" Type="http://schemas.openxmlformats.org/officeDocument/2006/relationships/hyperlink" Target="https://www.praxisframework.org/it/library/encyclopaedia" TargetMode="External"/><Relationship Id="rId17" Type="http://schemas.openxmlformats.org/officeDocument/2006/relationships/image" Target="../media/image27.png"/><Relationship Id="rId25" Type="http://schemas.openxmlformats.org/officeDocument/2006/relationships/image" Target="../media/image31.jpeg"/><Relationship Id="rId2" Type="http://schemas.openxmlformats.org/officeDocument/2006/relationships/hyperlink" Target="https://www.praxisframework.org/en/complementary-guidance/complementary-guidance" TargetMode="External"/><Relationship Id="rId16" Type="http://schemas.openxmlformats.org/officeDocument/2006/relationships/image" Target="../media/image26.png"/><Relationship Id="rId20" Type="http://schemas.openxmlformats.org/officeDocument/2006/relationships/hyperlink" Target="https://apmg-international.com/article/apmg-international-launches-certifications-praxis-frameworktm" TargetMode="External"/><Relationship Id="rId29" Type="http://schemas.openxmlformats.org/officeDocument/2006/relationships/hyperlink" Target="https://www.praxisframework.org/en/resource-pages/case-study-amex-gbt" TargetMode="External"/><Relationship Id="rId1" Type="http://schemas.openxmlformats.org/officeDocument/2006/relationships/slideLayout" Target="../slideLayouts/slideLayout8.xml"/><Relationship Id="rId6" Type="http://schemas.openxmlformats.org/officeDocument/2006/relationships/hyperlink" Target="https://www.praxisframework.org/en/library/templates" TargetMode="External"/><Relationship Id="rId11" Type="http://schemas.openxmlformats.org/officeDocument/2006/relationships/image" Target="../media/image23.png"/><Relationship Id="rId24" Type="http://schemas.openxmlformats.org/officeDocument/2006/relationships/hyperlink" Target="https://www.apm.org.uk/book-shop/praxis-framework/" TargetMode="External"/><Relationship Id="rId5" Type="http://schemas.openxmlformats.org/officeDocument/2006/relationships/hyperlink" Target="https://www.praxisframework.org/en/library/encyclopaedia" TargetMode="External"/><Relationship Id="rId15" Type="http://schemas.openxmlformats.org/officeDocument/2006/relationships/image" Target="../media/image25.png"/><Relationship Id="rId23" Type="http://schemas.openxmlformats.org/officeDocument/2006/relationships/image" Target="../media/image30.png"/><Relationship Id="rId28" Type="http://schemas.openxmlformats.org/officeDocument/2006/relationships/image" Target="../media/image33.png"/><Relationship Id="rId10" Type="http://schemas.openxmlformats.org/officeDocument/2006/relationships/image" Target="../media/image22.png"/><Relationship Id="rId19" Type="http://schemas.openxmlformats.org/officeDocument/2006/relationships/hyperlink" Target="https://apmg-international.com/product/praxis-framework" TargetMode="External"/><Relationship Id="rId31" Type="http://schemas.openxmlformats.org/officeDocument/2006/relationships/image" Target="../media/image17.png"/><Relationship Id="rId4" Type="http://schemas.openxmlformats.org/officeDocument/2006/relationships/hyperlink" Target="https://www.praxisframework.org/en/glossary/glossary" TargetMode="External"/><Relationship Id="rId9" Type="http://schemas.openxmlformats.org/officeDocument/2006/relationships/image" Target="../media/image21.png"/><Relationship Id="rId14" Type="http://schemas.openxmlformats.org/officeDocument/2006/relationships/hyperlink" Target="https://www.praxisframework.org/it/library/templates" TargetMode="External"/><Relationship Id="rId22" Type="http://schemas.openxmlformats.org/officeDocument/2006/relationships/hyperlink" Target="https://www.praxisframework.org/it/library/praxis-local" TargetMode="External"/><Relationship Id="rId27" Type="http://schemas.openxmlformats.org/officeDocument/2006/relationships/image" Target="../media/image32.png"/><Relationship Id="rId30" Type="http://schemas.openxmlformats.org/officeDocument/2006/relationships/image" Target="../media/image34.png"/></Relationships>
</file>

<file path=ppt/slides/_rels/slide4.xml.rels><?xml version="1.0" encoding="UTF-8" standalone="yes"?>
<Relationships xmlns="http://schemas.openxmlformats.org/package/2006/relationships"><Relationship Id="rId8" Type="http://schemas.openxmlformats.org/officeDocument/2006/relationships/slide" Target="slide19.xml"/><Relationship Id="rId13" Type="http://schemas.openxmlformats.org/officeDocument/2006/relationships/hyperlink" Target="https://www.praxisframework.org/en/library/sponsorship" TargetMode="External"/><Relationship Id="rId3" Type="http://schemas.openxmlformats.org/officeDocument/2006/relationships/slide" Target="slide5.xml"/><Relationship Id="rId7" Type="http://schemas.openxmlformats.org/officeDocument/2006/relationships/slide" Target="slide30.xml"/><Relationship Id="rId12" Type="http://schemas.openxmlformats.org/officeDocument/2006/relationships/hyperlink" Target="https://www.praxisframework.org/cmsa/topic?id=49" TargetMode="External"/><Relationship Id="rId17" Type="http://schemas.openxmlformats.org/officeDocument/2006/relationships/image" Target="../media/image17.png"/><Relationship Id="rId2" Type="http://schemas.openxmlformats.org/officeDocument/2006/relationships/slide" Target="slide3.xml"/><Relationship Id="rId16" Type="http://schemas.openxmlformats.org/officeDocument/2006/relationships/slide" Target="slide14.xml"/><Relationship Id="rId1" Type="http://schemas.openxmlformats.org/officeDocument/2006/relationships/slideLayout" Target="../slideLayouts/slideLayout6.xml"/><Relationship Id="rId6" Type="http://schemas.openxmlformats.org/officeDocument/2006/relationships/slide" Target="slide31.xml"/><Relationship Id="rId11" Type="http://schemas.openxmlformats.org/officeDocument/2006/relationships/hyperlink" Target="https://www.praxisframework.org/it/competence/sponsor-a-project-or-programme" TargetMode="External"/><Relationship Id="rId5" Type="http://schemas.openxmlformats.org/officeDocument/2006/relationships/slide" Target="slide15.xml"/><Relationship Id="rId15" Type="http://schemas.openxmlformats.org/officeDocument/2006/relationships/slide" Target="slide12.xml"/><Relationship Id="rId10" Type="http://schemas.openxmlformats.org/officeDocument/2006/relationships/hyperlink" Target="https://www.praxisframework.org/files/cmig-sponsorship-process.pdf" TargetMode="External"/><Relationship Id="rId4" Type="http://schemas.openxmlformats.org/officeDocument/2006/relationships/slide" Target="slide2.xml"/><Relationship Id="rId9" Type="http://schemas.openxmlformats.org/officeDocument/2006/relationships/hyperlink" Target="https://www.praxisframework.org/it/method/sponsorship-process" TargetMode="External"/><Relationship Id="rId14" Type="http://schemas.openxmlformats.org/officeDocument/2006/relationships/hyperlink" Target="https://www.praxisframework.org/it/maturity/sponsorship-process" TargetMode="External"/></Relationships>
</file>

<file path=ppt/slides/_rels/slide5.xml.rels><?xml version="1.0" encoding="UTF-8" standalone="yes"?>
<Relationships xmlns="http://schemas.openxmlformats.org/package/2006/relationships"><Relationship Id="rId8" Type="http://schemas.openxmlformats.org/officeDocument/2006/relationships/slide" Target="slide25.xml"/><Relationship Id="rId13" Type="http://schemas.openxmlformats.org/officeDocument/2006/relationships/slide" Target="slide18.xml"/><Relationship Id="rId18" Type="http://schemas.openxmlformats.org/officeDocument/2006/relationships/hyperlink" Target="https://www.praxisframework.org/en/library/definition-process" TargetMode="External"/><Relationship Id="rId3" Type="http://schemas.openxmlformats.org/officeDocument/2006/relationships/slide" Target="slide6.xml"/><Relationship Id="rId21" Type="http://schemas.openxmlformats.org/officeDocument/2006/relationships/image" Target="../media/image17.png"/><Relationship Id="rId7" Type="http://schemas.openxmlformats.org/officeDocument/2006/relationships/slide" Target="slide2.xml"/><Relationship Id="rId12" Type="http://schemas.openxmlformats.org/officeDocument/2006/relationships/slide" Target="slide29.xml"/><Relationship Id="rId17" Type="http://schemas.openxmlformats.org/officeDocument/2006/relationships/hyperlink" Target="https://www.praxisframework.org/cmsa/topic?id=34" TargetMode="External"/><Relationship Id="rId2" Type="http://schemas.openxmlformats.org/officeDocument/2006/relationships/slide" Target="slide4.xml"/><Relationship Id="rId16" Type="http://schemas.openxmlformats.org/officeDocument/2006/relationships/hyperlink" Target="https://www.praxisframework.org/it/competence/define-a-project-or-programme" TargetMode="External"/><Relationship Id="rId20" Type="http://schemas.openxmlformats.org/officeDocument/2006/relationships/slide" Target="slide14.xml"/><Relationship Id="rId1" Type="http://schemas.openxmlformats.org/officeDocument/2006/relationships/slideLayout" Target="../slideLayouts/slideLayout6.xml"/><Relationship Id="rId6" Type="http://schemas.openxmlformats.org/officeDocument/2006/relationships/slide" Target="slide10.xml"/><Relationship Id="rId11" Type="http://schemas.openxmlformats.org/officeDocument/2006/relationships/slide" Target="slide23.xml"/><Relationship Id="rId5" Type="http://schemas.openxmlformats.org/officeDocument/2006/relationships/slide" Target="slide3.xml"/><Relationship Id="rId15" Type="http://schemas.openxmlformats.org/officeDocument/2006/relationships/hyperlink" Target="https://www.praxisframework.org/files/cmig-definition-process.pdf" TargetMode="External"/><Relationship Id="rId10" Type="http://schemas.openxmlformats.org/officeDocument/2006/relationships/slide" Target="slide17.xml"/><Relationship Id="rId19" Type="http://schemas.openxmlformats.org/officeDocument/2006/relationships/hyperlink" Target="https://www.praxisframework.org/it/maturity/definition-process" TargetMode="External"/><Relationship Id="rId4" Type="http://schemas.openxmlformats.org/officeDocument/2006/relationships/slide" Target="slide8.xml"/><Relationship Id="rId9" Type="http://schemas.openxmlformats.org/officeDocument/2006/relationships/slide" Target="slide27.xml"/><Relationship Id="rId14" Type="http://schemas.openxmlformats.org/officeDocument/2006/relationships/hyperlink" Target="https://www.praxisframework.org/it/method/definition-process" TargetMode="External"/></Relationships>
</file>

<file path=ppt/slides/_rels/slide6.xml.rels><?xml version="1.0" encoding="UTF-8" standalone="yes"?>
<Relationships xmlns="http://schemas.openxmlformats.org/package/2006/relationships"><Relationship Id="rId8" Type="http://schemas.openxmlformats.org/officeDocument/2006/relationships/slide" Target="slide31.xml"/><Relationship Id="rId13" Type="http://schemas.openxmlformats.org/officeDocument/2006/relationships/hyperlink" Target="https://www.praxisframework.org/it/competence/deliver-a-project-or-programme" TargetMode="External"/><Relationship Id="rId18" Type="http://schemas.openxmlformats.org/officeDocument/2006/relationships/hyperlink" Target="https://www.praxisframework.org/it/method/boundaries-process" TargetMode="External"/><Relationship Id="rId3" Type="http://schemas.openxmlformats.org/officeDocument/2006/relationships/slide" Target="slide8.xml"/><Relationship Id="rId7" Type="http://schemas.openxmlformats.org/officeDocument/2006/relationships/slide" Target="slide30.xml"/><Relationship Id="rId12" Type="http://schemas.openxmlformats.org/officeDocument/2006/relationships/hyperlink" Target="https://www.praxisframework.org/files/cmig-delivery-process.pdf" TargetMode="External"/><Relationship Id="rId17" Type="http://schemas.openxmlformats.org/officeDocument/2006/relationships/hyperlink" Target="https://www.praxisframework.org/it/method/development-process" TargetMode="External"/><Relationship Id="rId2" Type="http://schemas.openxmlformats.org/officeDocument/2006/relationships/slide" Target="slide4.xml"/><Relationship Id="rId16" Type="http://schemas.openxmlformats.org/officeDocument/2006/relationships/hyperlink" Target="https://www.praxisframework.org/it/maturity/delivery-process" TargetMode="External"/><Relationship Id="rId20" Type="http://schemas.openxmlformats.org/officeDocument/2006/relationships/image" Target="../media/image17.png"/><Relationship Id="rId1" Type="http://schemas.openxmlformats.org/officeDocument/2006/relationships/slideLayout" Target="../slideLayouts/slideLayout6.xml"/><Relationship Id="rId6" Type="http://schemas.openxmlformats.org/officeDocument/2006/relationships/hyperlink" Target="https://www.praxisframework.org/it/library/shewhart-cycle" TargetMode="External"/><Relationship Id="rId11" Type="http://schemas.openxmlformats.org/officeDocument/2006/relationships/hyperlink" Target="https://www.praxisframework.org/it/method/delivery-process" TargetMode="External"/><Relationship Id="rId5" Type="http://schemas.openxmlformats.org/officeDocument/2006/relationships/slide" Target="slide5.xml"/><Relationship Id="rId15" Type="http://schemas.openxmlformats.org/officeDocument/2006/relationships/hyperlink" Target="https://www.praxisframework.org/en/library/delivery-process" TargetMode="External"/><Relationship Id="rId10" Type="http://schemas.openxmlformats.org/officeDocument/2006/relationships/slide" Target="slide2.xml"/><Relationship Id="rId19" Type="http://schemas.openxmlformats.org/officeDocument/2006/relationships/slide" Target="slide12.xml"/><Relationship Id="rId4" Type="http://schemas.openxmlformats.org/officeDocument/2006/relationships/slide" Target="slide7.xml"/><Relationship Id="rId9" Type="http://schemas.openxmlformats.org/officeDocument/2006/relationships/slide" Target="slide21.xml"/><Relationship Id="rId14" Type="http://schemas.openxmlformats.org/officeDocument/2006/relationships/hyperlink" Target="https://www.praxisframework.org/cmsa/topic?id=50"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www.praxisframework.org/it/competence/realise-benefits" TargetMode="External"/><Relationship Id="rId3" Type="http://schemas.openxmlformats.org/officeDocument/2006/relationships/slide" Target="slide6.xml"/><Relationship Id="rId7" Type="http://schemas.openxmlformats.org/officeDocument/2006/relationships/hyperlink" Target="https://www.praxisframework.org/it/method/benefits-realisation-process" TargetMode="External"/><Relationship Id="rId2" Type="http://schemas.openxmlformats.org/officeDocument/2006/relationships/slide" Target="slide8.xml"/><Relationship Id="rId1" Type="http://schemas.openxmlformats.org/officeDocument/2006/relationships/slideLayout" Target="../slideLayouts/slideLayout6.xml"/><Relationship Id="rId6" Type="http://schemas.openxmlformats.org/officeDocument/2006/relationships/slide" Target="slide24.xml"/><Relationship Id="rId5" Type="http://schemas.openxmlformats.org/officeDocument/2006/relationships/slide" Target="slide28.xml"/><Relationship Id="rId10" Type="http://schemas.openxmlformats.org/officeDocument/2006/relationships/slide" Target="slide11.xml"/><Relationship Id="rId4" Type="http://schemas.openxmlformats.org/officeDocument/2006/relationships/slide" Target="slide2.xml"/><Relationship Id="rId9" Type="http://schemas.openxmlformats.org/officeDocument/2006/relationships/hyperlink" Target="https://www.praxisframework.org/it/maturity/benefits-realisation-process"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www.praxisframework.org/cmsa/topic?id=53" TargetMode="External"/><Relationship Id="rId3" Type="http://schemas.openxmlformats.org/officeDocument/2006/relationships/slide" Target="slide2.xml"/><Relationship Id="rId7" Type="http://schemas.openxmlformats.org/officeDocument/2006/relationships/hyperlink" Target="https://www.praxisframework.org/it/competence/close-a-project-or-programme" TargetMode="External"/><Relationship Id="rId2" Type="http://schemas.openxmlformats.org/officeDocument/2006/relationships/slide" Target="slide7.xml"/><Relationship Id="rId1" Type="http://schemas.openxmlformats.org/officeDocument/2006/relationships/slideLayout" Target="../slideLayouts/slideLayout6.xml"/><Relationship Id="rId6" Type="http://schemas.openxmlformats.org/officeDocument/2006/relationships/slide" Target="slide29.xml"/><Relationship Id="rId11" Type="http://schemas.openxmlformats.org/officeDocument/2006/relationships/image" Target="../media/image17.png"/><Relationship Id="rId5" Type="http://schemas.openxmlformats.org/officeDocument/2006/relationships/hyperlink" Target="https://www.praxisframework.org/it/method/closure-process" TargetMode="External"/><Relationship Id="rId10" Type="http://schemas.openxmlformats.org/officeDocument/2006/relationships/hyperlink" Target="https://www.praxisframework.org/it/maturity/closure-process" TargetMode="External"/><Relationship Id="rId4" Type="http://schemas.openxmlformats.org/officeDocument/2006/relationships/slide" Target="slide4.xml"/><Relationship Id="rId9" Type="http://schemas.openxmlformats.org/officeDocument/2006/relationships/hyperlink" Target="https://www.praxisframework.org/files/cmig-closure-process.pdf"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praxisframework.org/it/knowledge/configuration-management" TargetMode="External"/><Relationship Id="rId3" Type="http://schemas.openxmlformats.org/officeDocument/2006/relationships/hyperlink" Target="https://www.praxisframework.org/it/library/templates" TargetMode="External"/><Relationship Id="rId7" Type="http://schemas.openxmlformats.org/officeDocument/2006/relationships/slide" Target="slide22.xml"/><Relationship Id="rId2" Type="http://schemas.openxmlformats.org/officeDocument/2006/relationships/hyperlink" Target="https://www.praxisframework.org/it/method/documentation" TargetMode="External"/><Relationship Id="rId1" Type="http://schemas.openxmlformats.org/officeDocument/2006/relationships/slideLayout" Target="../slideLayouts/slideLayout6.xml"/><Relationship Id="rId6" Type="http://schemas.openxmlformats.org/officeDocument/2006/relationships/slide" Target="slide12.xml"/><Relationship Id="rId5" Type="http://schemas.openxmlformats.org/officeDocument/2006/relationships/slide" Target="slide11.xml"/><Relationship Id="rId4" Type="http://schemas.openxmlformats.org/officeDocument/2006/relationships/slide" Target="slide10.xml"/><Relationship Id="rId9"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0A245ED2-D8E8-4D94-A709-1A4001398AF7}"/>
              </a:ext>
            </a:extLst>
          </p:cNvPr>
          <p:cNvGrpSpPr/>
          <p:nvPr/>
        </p:nvGrpSpPr>
        <p:grpSpPr>
          <a:xfrm>
            <a:off x="2539926" y="2335525"/>
            <a:ext cx="1202234" cy="1186069"/>
            <a:chOff x="3368186" y="2335525"/>
            <a:chExt cx="1202234" cy="1186069"/>
          </a:xfrm>
        </p:grpSpPr>
        <p:sp>
          <p:nvSpPr>
            <p:cNvPr id="7" name="Rectangle 6">
              <a:hlinkClick r:id="rId2" action="ppaction://hlinksldjump"/>
              <a:extLst>
                <a:ext uri="{FF2B5EF4-FFF2-40B4-BE49-F238E27FC236}">
                  <a16:creationId xmlns:a16="http://schemas.microsoft.com/office/drawing/2014/main" id="{8837F09A-919A-47FA-B576-74F524047C22}"/>
                </a:ext>
              </a:extLst>
            </p:cNvPr>
            <p:cNvSpPr/>
            <p:nvPr/>
          </p:nvSpPr>
          <p:spPr>
            <a:xfrm>
              <a:off x="3368186" y="2335525"/>
              <a:ext cx="1186069" cy="118606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F54C026E-458A-47A6-A591-FFB933B2BB4F}"/>
                </a:ext>
              </a:extLst>
            </p:cNvPr>
            <p:cNvSpPr txBox="1"/>
            <p:nvPr/>
          </p:nvSpPr>
          <p:spPr>
            <a:xfrm>
              <a:off x="3381440" y="2335525"/>
              <a:ext cx="1188980" cy="338554"/>
            </a:xfrm>
            <a:prstGeom prst="rect">
              <a:avLst/>
            </a:prstGeom>
            <a:noFill/>
          </p:spPr>
          <p:txBody>
            <a:bodyPr wrap="none" rtlCol="0">
              <a:spAutoFit/>
            </a:bodyPr>
            <a:lstStyle/>
            <a:p>
              <a:r>
                <a:rPr lang="en-GB" sz="1600" dirty="0" err="1">
                  <a:solidFill>
                    <a:schemeClr val="bg1"/>
                  </a:solidFill>
                </a:rPr>
                <a:t>Navigazione</a:t>
              </a:r>
              <a:endParaRPr lang="en-GB" sz="1600" dirty="0">
                <a:solidFill>
                  <a:schemeClr val="bg1"/>
                </a:solidFill>
              </a:endParaRPr>
            </a:p>
          </p:txBody>
        </p:sp>
        <p:pic>
          <p:nvPicPr>
            <p:cNvPr id="38" name="Picture 37">
              <a:hlinkClick r:id="rId2" action="ppaction://hlinksldjump"/>
              <a:extLst>
                <a:ext uri="{FF2B5EF4-FFF2-40B4-BE49-F238E27FC236}">
                  <a16:creationId xmlns:a16="http://schemas.microsoft.com/office/drawing/2014/main" id="{06AD9682-86B0-4AC7-862D-402CEB6DC4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34225" y="2770115"/>
              <a:ext cx="653990" cy="653990"/>
            </a:xfrm>
            <a:prstGeom prst="rect">
              <a:avLst/>
            </a:prstGeom>
          </p:spPr>
        </p:pic>
      </p:grpSp>
      <p:grpSp>
        <p:nvGrpSpPr>
          <p:cNvPr id="52" name="Group 51">
            <a:extLst>
              <a:ext uri="{FF2B5EF4-FFF2-40B4-BE49-F238E27FC236}">
                <a16:creationId xmlns:a16="http://schemas.microsoft.com/office/drawing/2014/main" id="{36969897-B74C-47CB-A2C7-3C2959CCD479}"/>
              </a:ext>
            </a:extLst>
          </p:cNvPr>
          <p:cNvGrpSpPr/>
          <p:nvPr/>
        </p:nvGrpSpPr>
        <p:grpSpPr>
          <a:xfrm>
            <a:off x="5432194" y="2335524"/>
            <a:ext cx="1193617" cy="1186069"/>
            <a:chOff x="6238240" y="2335524"/>
            <a:chExt cx="1193617" cy="1186069"/>
          </a:xfrm>
        </p:grpSpPr>
        <p:sp>
          <p:nvSpPr>
            <p:cNvPr id="14" name="Rectangle 13">
              <a:hlinkClick r:id="rId4" action="ppaction://hlinksldjump"/>
              <a:extLst>
                <a:ext uri="{FF2B5EF4-FFF2-40B4-BE49-F238E27FC236}">
                  <a16:creationId xmlns:a16="http://schemas.microsoft.com/office/drawing/2014/main" id="{CFECD5B5-757D-427C-B64D-198CFEF1D2F8}"/>
                </a:ext>
              </a:extLst>
            </p:cNvPr>
            <p:cNvSpPr/>
            <p:nvPr/>
          </p:nvSpPr>
          <p:spPr>
            <a:xfrm>
              <a:off x="6238240" y="2335524"/>
              <a:ext cx="1186069" cy="1186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0D39B63B-69F5-4139-B6C9-955E2EDA679B}"/>
                </a:ext>
              </a:extLst>
            </p:cNvPr>
            <p:cNvSpPr txBox="1"/>
            <p:nvPr/>
          </p:nvSpPr>
          <p:spPr>
            <a:xfrm>
              <a:off x="6259933" y="2335524"/>
              <a:ext cx="1171924" cy="338554"/>
            </a:xfrm>
            <a:prstGeom prst="rect">
              <a:avLst/>
            </a:prstGeom>
            <a:noFill/>
          </p:spPr>
          <p:txBody>
            <a:bodyPr wrap="none" rtlCol="0">
              <a:spAutoFit/>
            </a:bodyPr>
            <a:lstStyle/>
            <a:p>
              <a:r>
                <a:rPr lang="en-GB" sz="1600" dirty="0" err="1">
                  <a:solidFill>
                    <a:schemeClr val="bg1"/>
                  </a:solidFill>
                </a:rPr>
                <a:t>Conoscenza</a:t>
              </a:r>
              <a:endParaRPr lang="en-GB" sz="1600" dirty="0">
                <a:solidFill>
                  <a:schemeClr val="bg1"/>
                </a:solidFill>
              </a:endParaRPr>
            </a:p>
          </p:txBody>
        </p:sp>
        <p:pic>
          <p:nvPicPr>
            <p:cNvPr id="42" name="Picture 41">
              <a:hlinkClick r:id="rId4" action="ppaction://hlinksldjump"/>
              <a:extLst>
                <a:ext uri="{FF2B5EF4-FFF2-40B4-BE49-F238E27FC236}">
                  <a16:creationId xmlns:a16="http://schemas.microsoft.com/office/drawing/2014/main" id="{4238D2CD-C38C-43F3-ABF6-768C50DCF6C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35803" y="2822570"/>
              <a:ext cx="790943" cy="510457"/>
            </a:xfrm>
            <a:prstGeom prst="rect">
              <a:avLst/>
            </a:prstGeom>
          </p:spPr>
        </p:pic>
      </p:grpSp>
      <p:pic>
        <p:nvPicPr>
          <p:cNvPr id="48" name="Picture 47">
            <a:extLst>
              <a:ext uri="{FF2B5EF4-FFF2-40B4-BE49-F238E27FC236}">
                <a16:creationId xmlns:a16="http://schemas.microsoft.com/office/drawing/2014/main" id="{797DB6A9-27F6-48DF-94DA-B6FF443CC2D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18443" y="4217456"/>
            <a:ext cx="2243896" cy="1183698"/>
          </a:xfrm>
          <a:prstGeom prst="rect">
            <a:avLst/>
          </a:prstGeom>
        </p:spPr>
      </p:pic>
      <p:sp>
        <p:nvSpPr>
          <p:cNvPr id="49" name="TextBox 48">
            <a:extLst>
              <a:ext uri="{FF2B5EF4-FFF2-40B4-BE49-F238E27FC236}">
                <a16:creationId xmlns:a16="http://schemas.microsoft.com/office/drawing/2014/main" id="{793249B7-5704-40B3-AABA-9A9FEE9166EB}"/>
              </a:ext>
            </a:extLst>
          </p:cNvPr>
          <p:cNvSpPr txBox="1"/>
          <p:nvPr/>
        </p:nvSpPr>
        <p:spPr>
          <a:xfrm>
            <a:off x="5398091" y="5407780"/>
            <a:ext cx="1338828" cy="646331"/>
          </a:xfrm>
          <a:prstGeom prst="rect">
            <a:avLst/>
          </a:prstGeom>
          <a:noFill/>
        </p:spPr>
        <p:txBody>
          <a:bodyPr wrap="none" rtlCol="0">
            <a:spAutoFit/>
          </a:bodyPr>
          <a:lstStyle/>
          <a:p>
            <a:r>
              <a:rPr lang="en-GB" sz="3600" b="1" i="1" dirty="0">
                <a:solidFill>
                  <a:srgbClr val="1C1C1C"/>
                </a:solidFill>
                <a:latin typeface="Palatino Linotype" panose="02040502050505030304" pitchFamily="18" charset="0"/>
              </a:rPr>
              <a:t>Local</a:t>
            </a:r>
          </a:p>
        </p:txBody>
      </p:sp>
      <p:grpSp>
        <p:nvGrpSpPr>
          <p:cNvPr id="55" name="Group 54">
            <a:extLst>
              <a:ext uri="{FF2B5EF4-FFF2-40B4-BE49-F238E27FC236}">
                <a16:creationId xmlns:a16="http://schemas.microsoft.com/office/drawing/2014/main" id="{B433E86F-8123-4B19-8F5D-C729AABEA4C7}"/>
              </a:ext>
            </a:extLst>
          </p:cNvPr>
          <p:cNvGrpSpPr/>
          <p:nvPr/>
        </p:nvGrpSpPr>
        <p:grpSpPr>
          <a:xfrm>
            <a:off x="3986060" y="2335524"/>
            <a:ext cx="1186069" cy="1186070"/>
            <a:chOff x="4803213" y="2335524"/>
            <a:chExt cx="1186069" cy="1186070"/>
          </a:xfrm>
        </p:grpSpPr>
        <p:grpSp>
          <p:nvGrpSpPr>
            <p:cNvPr id="51" name="Group 50">
              <a:extLst>
                <a:ext uri="{FF2B5EF4-FFF2-40B4-BE49-F238E27FC236}">
                  <a16:creationId xmlns:a16="http://schemas.microsoft.com/office/drawing/2014/main" id="{CFF6E198-DAE8-456E-B4EA-C8ED1D75CFAF}"/>
                </a:ext>
              </a:extLst>
            </p:cNvPr>
            <p:cNvGrpSpPr/>
            <p:nvPr/>
          </p:nvGrpSpPr>
          <p:grpSpPr>
            <a:xfrm>
              <a:off x="4803213" y="2335524"/>
              <a:ext cx="1186069" cy="1186070"/>
              <a:chOff x="4803213" y="2335524"/>
              <a:chExt cx="1186069" cy="1186070"/>
            </a:xfrm>
          </p:grpSpPr>
          <p:sp>
            <p:nvSpPr>
              <p:cNvPr id="13" name="Rectangle 12">
                <a:hlinkClick r:id="rId7" action="ppaction://hlinksldjump"/>
                <a:extLst>
                  <a:ext uri="{FF2B5EF4-FFF2-40B4-BE49-F238E27FC236}">
                    <a16:creationId xmlns:a16="http://schemas.microsoft.com/office/drawing/2014/main" id="{313ABC82-EC14-4A06-9305-A01B3757F76E}"/>
                  </a:ext>
                </a:extLst>
              </p:cNvPr>
              <p:cNvSpPr/>
              <p:nvPr/>
            </p:nvSpPr>
            <p:spPr>
              <a:xfrm>
                <a:off x="4803213" y="2335525"/>
                <a:ext cx="1186069" cy="1186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8E5D7BE8-E04D-4AD6-A72C-E1CD8E508C52}"/>
                  </a:ext>
                </a:extLst>
              </p:cNvPr>
              <p:cNvSpPr txBox="1"/>
              <p:nvPr/>
            </p:nvSpPr>
            <p:spPr>
              <a:xfrm>
                <a:off x="4975790" y="2335524"/>
                <a:ext cx="864211" cy="338554"/>
              </a:xfrm>
              <a:prstGeom prst="rect">
                <a:avLst/>
              </a:prstGeom>
              <a:noFill/>
            </p:spPr>
            <p:txBody>
              <a:bodyPr wrap="none" rtlCol="0">
                <a:spAutoFit/>
              </a:bodyPr>
              <a:lstStyle/>
              <a:p>
                <a:r>
                  <a:rPr lang="en-GB" sz="1600" dirty="0" err="1">
                    <a:solidFill>
                      <a:schemeClr val="bg1"/>
                    </a:solidFill>
                  </a:rPr>
                  <a:t>Processi</a:t>
                </a:r>
                <a:endParaRPr lang="en-GB" sz="1600" dirty="0">
                  <a:solidFill>
                    <a:schemeClr val="bg1"/>
                  </a:solidFill>
                </a:endParaRPr>
              </a:p>
            </p:txBody>
          </p:sp>
        </p:grpSp>
        <p:pic>
          <p:nvPicPr>
            <p:cNvPr id="54" name="Picture 53">
              <a:hlinkClick r:id="rId7" action="ppaction://hlinksldjump"/>
              <a:extLst>
                <a:ext uri="{FF2B5EF4-FFF2-40B4-BE49-F238E27FC236}">
                  <a16:creationId xmlns:a16="http://schemas.microsoft.com/office/drawing/2014/main" id="{161A5B86-1D5D-46AD-A732-900C1DFF34D8}"/>
                </a:ext>
              </a:extLst>
            </p:cNvPr>
            <p:cNvPicPr>
              <a:picLocks noChangeAspect="1"/>
            </p:cNvPicPr>
            <p:nvPr/>
          </p:nvPicPr>
          <p:blipFill>
            <a:blip r:embed="rId8"/>
            <a:stretch>
              <a:fillRect/>
            </a:stretch>
          </p:blipFill>
          <p:spPr>
            <a:xfrm>
              <a:off x="4920173" y="2822226"/>
              <a:ext cx="975445" cy="493819"/>
            </a:xfrm>
            <a:prstGeom prst="rect">
              <a:avLst/>
            </a:prstGeom>
          </p:spPr>
        </p:pic>
      </p:grpSp>
      <p:grpSp>
        <p:nvGrpSpPr>
          <p:cNvPr id="2" name="Group 1">
            <a:extLst>
              <a:ext uri="{FF2B5EF4-FFF2-40B4-BE49-F238E27FC236}">
                <a16:creationId xmlns:a16="http://schemas.microsoft.com/office/drawing/2014/main" id="{8E138B61-2B80-4D20-A058-050E30D45CBA}"/>
              </a:ext>
            </a:extLst>
          </p:cNvPr>
          <p:cNvGrpSpPr/>
          <p:nvPr/>
        </p:nvGrpSpPr>
        <p:grpSpPr>
          <a:xfrm>
            <a:off x="6878328" y="2330160"/>
            <a:ext cx="1186069" cy="1186069"/>
            <a:chOff x="7696563" y="2330160"/>
            <a:chExt cx="1186069" cy="1186069"/>
          </a:xfrm>
        </p:grpSpPr>
        <p:grpSp>
          <p:nvGrpSpPr>
            <p:cNvPr id="53" name="Group 52">
              <a:extLst>
                <a:ext uri="{FF2B5EF4-FFF2-40B4-BE49-F238E27FC236}">
                  <a16:creationId xmlns:a16="http://schemas.microsoft.com/office/drawing/2014/main" id="{7608D798-EA40-48B0-B2D4-56A11E5590B4}"/>
                </a:ext>
              </a:extLst>
            </p:cNvPr>
            <p:cNvGrpSpPr/>
            <p:nvPr/>
          </p:nvGrpSpPr>
          <p:grpSpPr>
            <a:xfrm>
              <a:off x="7696563" y="2330160"/>
              <a:ext cx="1186069" cy="1186069"/>
              <a:chOff x="7696563" y="2330160"/>
              <a:chExt cx="1186069" cy="1186069"/>
            </a:xfrm>
          </p:grpSpPr>
          <p:sp>
            <p:nvSpPr>
              <p:cNvPr id="43" name="Rectangle 42">
                <a:hlinkClick r:id="rId9" action="ppaction://hlinksldjump"/>
                <a:extLst>
                  <a:ext uri="{FF2B5EF4-FFF2-40B4-BE49-F238E27FC236}">
                    <a16:creationId xmlns:a16="http://schemas.microsoft.com/office/drawing/2014/main" id="{B87A2E1C-E079-41DB-85F3-8F1DE3DB6FEE}"/>
                  </a:ext>
                </a:extLst>
              </p:cNvPr>
              <p:cNvSpPr/>
              <p:nvPr/>
            </p:nvSpPr>
            <p:spPr>
              <a:xfrm>
                <a:off x="7696563" y="2330160"/>
                <a:ext cx="1186069" cy="1186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TextBox 43">
                <a:extLst>
                  <a:ext uri="{FF2B5EF4-FFF2-40B4-BE49-F238E27FC236}">
                    <a16:creationId xmlns:a16="http://schemas.microsoft.com/office/drawing/2014/main" id="{9E7C8611-1917-4E63-8DC8-39EBC2D4D7E8}"/>
                  </a:ext>
                </a:extLst>
              </p:cNvPr>
              <p:cNvSpPr txBox="1"/>
              <p:nvPr/>
            </p:nvSpPr>
            <p:spPr>
              <a:xfrm>
                <a:off x="7722134" y="2330160"/>
                <a:ext cx="1101264" cy="338554"/>
              </a:xfrm>
              <a:prstGeom prst="rect">
                <a:avLst/>
              </a:prstGeom>
              <a:noFill/>
            </p:spPr>
            <p:txBody>
              <a:bodyPr wrap="none" rtlCol="0">
                <a:spAutoFit/>
              </a:bodyPr>
              <a:lstStyle/>
              <a:p>
                <a:r>
                  <a:rPr lang="en-GB" sz="1600" dirty="0">
                    <a:solidFill>
                      <a:schemeClr val="bg1"/>
                    </a:solidFill>
                  </a:rPr>
                  <a:t>Documenti</a:t>
                </a:r>
              </a:p>
            </p:txBody>
          </p:sp>
        </p:grpSp>
        <p:pic>
          <p:nvPicPr>
            <p:cNvPr id="56" name="Picture 55">
              <a:hlinkClick r:id="rId9" action="ppaction://hlinksldjump"/>
              <a:extLst>
                <a:ext uri="{FF2B5EF4-FFF2-40B4-BE49-F238E27FC236}">
                  <a16:creationId xmlns:a16="http://schemas.microsoft.com/office/drawing/2014/main" id="{1CCEFDE1-3A3D-4FA9-87AF-B3A4ABF2E3C9}"/>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002525" y="2749524"/>
              <a:ext cx="606869" cy="606869"/>
            </a:xfrm>
            <a:prstGeom prst="rect">
              <a:avLst/>
            </a:prstGeom>
          </p:spPr>
        </p:pic>
      </p:grpSp>
      <p:grpSp>
        <p:nvGrpSpPr>
          <p:cNvPr id="19" name="Group 18">
            <a:extLst>
              <a:ext uri="{FF2B5EF4-FFF2-40B4-BE49-F238E27FC236}">
                <a16:creationId xmlns:a16="http://schemas.microsoft.com/office/drawing/2014/main" id="{030C2E06-9AEE-4686-9B06-6E72EC786C92}"/>
              </a:ext>
            </a:extLst>
          </p:cNvPr>
          <p:cNvGrpSpPr/>
          <p:nvPr/>
        </p:nvGrpSpPr>
        <p:grpSpPr>
          <a:xfrm>
            <a:off x="8324461" y="2330160"/>
            <a:ext cx="1186069" cy="1186069"/>
            <a:chOff x="8324461" y="2330160"/>
            <a:chExt cx="1186069" cy="1186069"/>
          </a:xfrm>
        </p:grpSpPr>
        <p:grpSp>
          <p:nvGrpSpPr>
            <p:cNvPr id="24" name="Group 23">
              <a:extLst>
                <a:ext uri="{FF2B5EF4-FFF2-40B4-BE49-F238E27FC236}">
                  <a16:creationId xmlns:a16="http://schemas.microsoft.com/office/drawing/2014/main" id="{1609CE6A-CDDE-421A-A0EE-082E8A44B848}"/>
                </a:ext>
              </a:extLst>
            </p:cNvPr>
            <p:cNvGrpSpPr/>
            <p:nvPr/>
          </p:nvGrpSpPr>
          <p:grpSpPr>
            <a:xfrm>
              <a:off x="8324461" y="2330160"/>
              <a:ext cx="1186069" cy="1186069"/>
              <a:chOff x="3368186" y="2335525"/>
              <a:chExt cx="1186069" cy="1186069"/>
            </a:xfrm>
            <a:solidFill>
              <a:srgbClr val="FF6600"/>
            </a:solidFill>
          </p:grpSpPr>
          <p:sp>
            <p:nvSpPr>
              <p:cNvPr id="25" name="Rectangle 24">
                <a:hlinkClick r:id="rId11" action="ppaction://hlinksldjump"/>
                <a:extLst>
                  <a:ext uri="{FF2B5EF4-FFF2-40B4-BE49-F238E27FC236}">
                    <a16:creationId xmlns:a16="http://schemas.microsoft.com/office/drawing/2014/main" id="{0C605E4F-50DA-494A-A2CD-92F804092D41}"/>
                  </a:ext>
                </a:extLst>
              </p:cNvPr>
              <p:cNvSpPr/>
              <p:nvPr/>
            </p:nvSpPr>
            <p:spPr>
              <a:xfrm>
                <a:off x="3368186" y="2335525"/>
                <a:ext cx="1186069" cy="1186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a:extLst>
                  <a:ext uri="{FF2B5EF4-FFF2-40B4-BE49-F238E27FC236}">
                    <a16:creationId xmlns:a16="http://schemas.microsoft.com/office/drawing/2014/main" id="{00967956-70D8-4EEE-898E-C877E5DB06B8}"/>
                  </a:ext>
                </a:extLst>
              </p:cNvPr>
              <p:cNvSpPr txBox="1"/>
              <p:nvPr/>
            </p:nvSpPr>
            <p:spPr>
              <a:xfrm>
                <a:off x="3566075" y="2335525"/>
                <a:ext cx="783869" cy="338554"/>
              </a:xfrm>
              <a:prstGeom prst="rect">
                <a:avLst/>
              </a:prstGeom>
              <a:grpFill/>
            </p:spPr>
            <p:txBody>
              <a:bodyPr wrap="none" rtlCol="0">
                <a:spAutoFit/>
              </a:bodyPr>
              <a:lstStyle/>
              <a:p>
                <a:r>
                  <a:rPr lang="en-GB" sz="1600" dirty="0" err="1">
                    <a:solidFill>
                      <a:schemeClr val="bg1"/>
                    </a:solidFill>
                  </a:rPr>
                  <a:t>Risorse</a:t>
                </a:r>
                <a:endParaRPr lang="en-GB" sz="1600" dirty="0">
                  <a:solidFill>
                    <a:schemeClr val="bg1"/>
                  </a:solidFill>
                </a:endParaRPr>
              </a:p>
            </p:txBody>
          </p:sp>
        </p:grpSp>
        <p:pic>
          <p:nvPicPr>
            <p:cNvPr id="18" name="Picture 17">
              <a:hlinkClick r:id="rId11" action="ppaction://hlinksldjump"/>
              <a:extLst>
                <a:ext uri="{FF2B5EF4-FFF2-40B4-BE49-F238E27FC236}">
                  <a16:creationId xmlns:a16="http://schemas.microsoft.com/office/drawing/2014/main" id="{87CC2DF3-AA1C-4A89-9234-B27D7FA18B1E}"/>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8776176" y="2729505"/>
              <a:ext cx="607943" cy="564071"/>
            </a:xfrm>
            <a:prstGeom prst="rect">
              <a:avLst/>
            </a:prstGeom>
          </p:spPr>
        </p:pic>
        <p:pic>
          <p:nvPicPr>
            <p:cNvPr id="8" name="Picture 7">
              <a:hlinkClick r:id="rId11" action="ppaction://hlinksldjump"/>
              <a:extLst>
                <a:ext uri="{FF2B5EF4-FFF2-40B4-BE49-F238E27FC236}">
                  <a16:creationId xmlns:a16="http://schemas.microsoft.com/office/drawing/2014/main" id="{4467D9BB-5FBA-44EB-87E7-E197839C008D}"/>
                </a:ext>
              </a:extLst>
            </p:cNvPr>
            <p:cNvPicPr>
              <a:picLocks noChangeAspect="1"/>
            </p:cNvPicPr>
            <p:nvPr/>
          </p:nvPicPr>
          <p:blipFill rotWithShape="1">
            <a:blip r:embed="rId13" cstate="print">
              <a:extLst>
                <a:ext uri="{28A0092B-C50C-407E-A947-70E740481C1C}">
                  <a14:useLocalDpi xmlns:a14="http://schemas.microsoft.com/office/drawing/2010/main" val="0"/>
                </a:ext>
                <a:ext uri="{837473B0-CC2E-450A-ABE3-18F120FF3D39}">
                  <a1611:picAttrSrcUrl xmlns:a1611="http://schemas.microsoft.com/office/drawing/2016/11/main" r:id="rId14"/>
                </a:ext>
              </a:extLst>
            </a:blip>
            <a:srcRect l="11919" t="24749" r="13051" b="24518"/>
            <a:stretch/>
          </p:blipFill>
          <p:spPr>
            <a:xfrm>
              <a:off x="8417538" y="2969870"/>
              <a:ext cx="662609" cy="346175"/>
            </a:xfrm>
            <a:prstGeom prst="rect">
              <a:avLst/>
            </a:prstGeom>
          </p:spPr>
        </p:pic>
      </p:grpSp>
      <p:pic>
        <p:nvPicPr>
          <p:cNvPr id="28" name="Picture 27">
            <a:extLst>
              <a:ext uri="{FF2B5EF4-FFF2-40B4-BE49-F238E27FC236}">
                <a16:creationId xmlns:a16="http://schemas.microsoft.com/office/drawing/2014/main" id="{EFD447A2-C08A-45D3-960E-3C97D7B0EBE3}"/>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81435" y="6433294"/>
            <a:ext cx="686922" cy="241984"/>
          </a:xfrm>
          <a:prstGeom prst="rect">
            <a:avLst/>
          </a:prstGeom>
        </p:spPr>
      </p:pic>
    </p:spTree>
    <p:extLst>
      <p:ext uri="{BB962C8B-B14F-4D97-AF65-F5344CB8AC3E}">
        <p14:creationId xmlns:p14="http://schemas.microsoft.com/office/powerpoint/2010/main" val="330055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Piani</a:t>
            </a:r>
            <a:r>
              <a:rPr lang="en-GB" dirty="0"/>
              <a:t> di </a:t>
            </a:r>
            <a:r>
              <a:rPr lang="en-GB" dirty="0" err="1"/>
              <a:t>gestione</a:t>
            </a:r>
            <a:r>
              <a:rPr lang="en-GB" dirty="0"/>
              <a:t> (governance)</a:t>
            </a:r>
          </a:p>
        </p:txBody>
      </p:sp>
      <p:graphicFrame>
        <p:nvGraphicFramePr>
          <p:cNvPr id="5" name="Table 4"/>
          <p:cNvGraphicFramePr>
            <a:graphicFrameLocks noGrp="1"/>
          </p:cNvGraphicFramePr>
          <p:nvPr>
            <p:extLst>
              <p:ext uri="{D42A27DB-BD31-4B8C-83A1-F6EECF244321}">
                <p14:modId xmlns:p14="http://schemas.microsoft.com/office/powerpoint/2010/main" val="4201424026"/>
              </p:ext>
            </p:extLst>
          </p:nvPr>
        </p:nvGraphicFramePr>
        <p:xfrm>
          <a:off x="5334000" y="3978019"/>
          <a:ext cx="4585251" cy="2570480"/>
        </p:xfrm>
        <a:graphic>
          <a:graphicData uri="http://schemas.openxmlformats.org/drawingml/2006/table">
            <a:tbl>
              <a:tblPr firstRow="1" bandRow="1">
                <a:tableStyleId>{8799B23B-EC83-4686-B30A-512413B5E67A}</a:tableStyleId>
              </a:tblPr>
              <a:tblGrid>
                <a:gridCol w="2286278">
                  <a:extLst>
                    <a:ext uri="{9D8B030D-6E8A-4147-A177-3AD203B41FA5}">
                      <a16:colId xmlns:a16="http://schemas.microsoft.com/office/drawing/2014/main" val="20000"/>
                    </a:ext>
                  </a:extLst>
                </a:gridCol>
                <a:gridCol w="2298973">
                  <a:extLst>
                    <a:ext uri="{9D8B030D-6E8A-4147-A177-3AD203B41FA5}">
                      <a16:colId xmlns:a16="http://schemas.microsoft.com/office/drawing/2014/main" val="20001"/>
                    </a:ext>
                  </a:extLst>
                </a:gridCol>
              </a:tblGrid>
              <a:tr h="370840">
                <a:tc>
                  <a:txBody>
                    <a:bodyPr/>
                    <a:lstStyle/>
                    <a:p>
                      <a:r>
                        <a:rPr lang="en-GB" sz="1200" b="0" dirty="0">
                          <a:hlinkClick r:id="rId2"/>
                        </a:rPr>
                        <a:t>Piano di </a:t>
                      </a:r>
                      <a:r>
                        <a:rPr lang="en-GB" sz="1200" b="0" dirty="0" err="1">
                          <a:hlinkClick r:id="rId2"/>
                        </a:rPr>
                        <a:t>gestione</a:t>
                      </a:r>
                      <a:r>
                        <a:rPr lang="en-GB" sz="1200" b="0" dirty="0">
                          <a:hlinkClick r:id="rId2"/>
                        </a:rPr>
                        <a:t> </a:t>
                      </a:r>
                      <a:r>
                        <a:rPr lang="en-GB" sz="1200" b="0" dirty="0" err="1">
                          <a:hlinkClick r:id="rId2"/>
                        </a:rPr>
                        <a:t>dell’organizzazione</a:t>
                      </a:r>
                      <a:endParaRPr lang="en-GB" sz="1200" b="0" dirty="0"/>
                    </a:p>
                  </a:txBody>
                  <a:tcPr anchor="ctr">
                    <a:lnB w="9525" cap="flat" cmpd="sng" algn="ctr">
                      <a:solidFill>
                        <a:schemeClr val="accent3"/>
                      </a:solidFill>
                      <a:prstDash val="solid"/>
                      <a:round/>
                      <a:headEnd type="none" w="med" len="med"/>
                      <a:tailEnd type="none" w="med" len="med"/>
                    </a:lnB>
                  </a:tcPr>
                </a:tc>
                <a:tc>
                  <a:txBody>
                    <a:bodyPr/>
                    <a:lstStyle/>
                    <a:p>
                      <a:r>
                        <a:rPr lang="it-IT" sz="1200" b="0" dirty="0">
                          <a:hlinkClick r:id="rId3"/>
                        </a:rPr>
                        <a:t>Piano di gestione dei benefici</a:t>
                      </a:r>
                      <a:endParaRPr lang="en-GB" sz="1200" b="0" dirty="0"/>
                    </a:p>
                  </a:txBody>
                  <a:tcPr anchor="ctr">
                    <a:lnB w="9525"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it-IT" sz="1200" dirty="0">
                          <a:hlinkClick r:id="rId4"/>
                        </a:rPr>
                        <a:t>Piano di gestione degli stakeholder</a:t>
                      </a:r>
                      <a:endParaRPr lang="en-GB" sz="1200" dirty="0"/>
                    </a:p>
                  </a:txBody>
                  <a:tcPr anchor="ctr">
                    <a:lnT w="9525" cap="flat" cmpd="sng" algn="ctr">
                      <a:solidFill>
                        <a:schemeClr val="accent3"/>
                      </a:solidFill>
                      <a:prstDash val="solid"/>
                      <a:round/>
                      <a:headEnd type="none" w="med" len="med"/>
                      <a:tailEnd type="none" w="med" len="med"/>
                    </a:lnT>
                  </a:tcPr>
                </a:tc>
                <a:tc>
                  <a:txBody>
                    <a:bodyPr/>
                    <a:lstStyle/>
                    <a:p>
                      <a:r>
                        <a:rPr lang="it-IT" sz="1200" dirty="0">
                          <a:hlinkClick r:id="rId5"/>
                        </a:rPr>
                        <a:t>Piano di gestione della schedulazione</a:t>
                      </a:r>
                      <a:endParaRPr lang="en-GB" sz="1200" dirty="0"/>
                    </a:p>
                  </a:txBody>
                  <a:tcPr anchor="ctr">
                    <a:lnT w="9525" cap="flat" cmpd="sng" algn="ctr">
                      <a:solidFill>
                        <a:schemeClr val="accent3"/>
                      </a:solidFill>
                      <a:prstDash val="solid"/>
                      <a:round/>
                      <a:headEnd type="none" w="med" len="med"/>
                      <a:tailEnd type="none" w="med" len="med"/>
                    </a:lnT>
                  </a:tcPr>
                </a:tc>
                <a:extLst>
                  <a:ext uri="{0D108BD9-81ED-4DB2-BD59-A6C34878D82A}">
                    <a16:rowId xmlns:a16="http://schemas.microsoft.com/office/drawing/2014/main" val="10002"/>
                  </a:ext>
                </a:extLst>
              </a:tr>
              <a:tr h="370840">
                <a:tc>
                  <a:txBody>
                    <a:bodyPr/>
                    <a:lstStyle/>
                    <a:p>
                      <a:r>
                        <a:rPr lang="it-IT" sz="1200" dirty="0">
                          <a:hlinkClick r:id="rId6"/>
                        </a:rPr>
                        <a:t>Piano di gestione del controllo</a:t>
                      </a:r>
                      <a:endParaRPr lang="en-GB" sz="1200" dirty="0"/>
                    </a:p>
                  </a:txBody>
                  <a:tcPr anchor="ctr"/>
                </a:tc>
                <a:tc>
                  <a:txBody>
                    <a:bodyPr/>
                    <a:lstStyle/>
                    <a:p>
                      <a:r>
                        <a:rPr lang="en-GB" sz="1200" dirty="0">
                          <a:hlinkClick r:id="rId7"/>
                        </a:rPr>
                        <a:t>Piano di </a:t>
                      </a:r>
                      <a:r>
                        <a:rPr lang="en-GB" sz="1200" dirty="0" err="1">
                          <a:hlinkClick r:id="rId7"/>
                        </a:rPr>
                        <a:t>gestione</a:t>
                      </a:r>
                      <a:r>
                        <a:rPr lang="en-GB" sz="1200" dirty="0">
                          <a:hlinkClick r:id="rId7"/>
                        </a:rPr>
                        <a:t> </a:t>
                      </a:r>
                      <a:r>
                        <a:rPr lang="en-GB" sz="1200" dirty="0" err="1">
                          <a:hlinkClick r:id="rId7"/>
                        </a:rPr>
                        <a:t>finanziaria</a:t>
                      </a:r>
                      <a:endParaRPr lang="en-GB" sz="1200" dirty="0"/>
                    </a:p>
                  </a:txBody>
                  <a:tcPr anchor="ctr"/>
                </a:tc>
                <a:extLst>
                  <a:ext uri="{0D108BD9-81ED-4DB2-BD59-A6C34878D82A}">
                    <a16:rowId xmlns:a16="http://schemas.microsoft.com/office/drawing/2014/main" val="10003"/>
                  </a:ext>
                </a:extLst>
              </a:tr>
              <a:tr h="370840">
                <a:tc>
                  <a:txBody>
                    <a:bodyPr/>
                    <a:lstStyle/>
                    <a:p>
                      <a:r>
                        <a:rPr lang="it-IT" sz="1200" dirty="0">
                          <a:hlinkClick r:id="rId8"/>
                        </a:rPr>
                        <a:t>Piano di gestione delle informazioni</a:t>
                      </a:r>
                      <a:endParaRPr lang="en-GB" sz="1200" dirty="0"/>
                    </a:p>
                  </a:txBody>
                  <a:tcPr anchor="ctr"/>
                </a:tc>
                <a:tc>
                  <a:txBody>
                    <a:bodyPr/>
                    <a:lstStyle/>
                    <a:p>
                      <a:r>
                        <a:rPr lang="it-IT" sz="1200" dirty="0">
                          <a:hlinkClick r:id="rId9"/>
                        </a:rPr>
                        <a:t>Piano di gestione del rischio</a:t>
                      </a:r>
                      <a:endParaRPr lang="en-GB" sz="1200" dirty="0"/>
                    </a:p>
                  </a:txBody>
                  <a:tcPr anchor="ctr"/>
                </a:tc>
                <a:extLst>
                  <a:ext uri="{0D108BD9-81ED-4DB2-BD59-A6C34878D82A}">
                    <a16:rowId xmlns:a16="http://schemas.microsoft.com/office/drawing/2014/main" val="10004"/>
                  </a:ext>
                </a:extLst>
              </a:tr>
              <a:tr h="370840">
                <a:tc>
                  <a:txBody>
                    <a:bodyPr/>
                    <a:lstStyle/>
                    <a:p>
                      <a:r>
                        <a:rPr lang="it-IT" sz="1200" dirty="0">
                          <a:hlinkClick r:id="rId10"/>
                        </a:rPr>
                        <a:t>Piano di gestione della garanzia</a:t>
                      </a:r>
                      <a:endParaRPr lang="en-GB" sz="1200" dirty="0"/>
                    </a:p>
                  </a:txBody>
                  <a:tcPr anchor="ctr"/>
                </a:tc>
                <a:tc>
                  <a:txBody>
                    <a:bodyPr/>
                    <a:lstStyle/>
                    <a:p>
                      <a:r>
                        <a:rPr lang="it-IT" sz="1200" dirty="0">
                          <a:hlinkClick r:id="rId11"/>
                        </a:rPr>
                        <a:t>Piano di gestione del cambiamento</a:t>
                      </a:r>
                      <a:endParaRPr lang="en-GB" sz="1200" dirty="0"/>
                    </a:p>
                  </a:txBody>
                  <a:tcPr anchor="ctr"/>
                </a:tc>
                <a:extLst>
                  <a:ext uri="{0D108BD9-81ED-4DB2-BD59-A6C34878D82A}">
                    <a16:rowId xmlns:a16="http://schemas.microsoft.com/office/drawing/2014/main" val="10005"/>
                  </a:ext>
                </a:extLst>
              </a:tr>
              <a:tr h="370840">
                <a:tc>
                  <a:txBody>
                    <a:bodyPr/>
                    <a:lstStyle/>
                    <a:p>
                      <a:r>
                        <a:rPr lang="en-GB" sz="1200" dirty="0">
                          <a:hlinkClick r:id="rId12"/>
                        </a:rPr>
                        <a:t>Piano di </a:t>
                      </a:r>
                      <a:r>
                        <a:rPr lang="en-GB" sz="1200" dirty="0" err="1">
                          <a:hlinkClick r:id="rId12"/>
                        </a:rPr>
                        <a:t>gestione</a:t>
                      </a:r>
                      <a:r>
                        <a:rPr lang="en-GB" sz="1200" dirty="0">
                          <a:hlinkClick r:id="rId12"/>
                        </a:rPr>
                        <a:t> </a:t>
                      </a:r>
                      <a:r>
                        <a:rPr lang="en-GB" sz="1200" dirty="0" err="1">
                          <a:hlinkClick r:id="rId12"/>
                        </a:rPr>
                        <a:t>dell’ambito</a:t>
                      </a:r>
                      <a:endParaRPr lang="en-GB" sz="1200" dirty="0"/>
                    </a:p>
                  </a:txBody>
                  <a:tcPr anchor="ctr"/>
                </a:tc>
                <a:tc>
                  <a:txBody>
                    <a:bodyPr/>
                    <a:lstStyle/>
                    <a:p>
                      <a:r>
                        <a:rPr lang="it-IT" sz="1200" dirty="0">
                          <a:hlinkClick r:id="rId13"/>
                        </a:rPr>
                        <a:t>Piano di gestione delle risorse</a:t>
                      </a:r>
                      <a:endParaRPr lang="en-GB" sz="1200" dirty="0"/>
                    </a:p>
                  </a:txBody>
                  <a:tcPr anchor="ctr"/>
                </a:tc>
                <a:extLst>
                  <a:ext uri="{0D108BD9-81ED-4DB2-BD59-A6C34878D82A}">
                    <a16:rowId xmlns:a16="http://schemas.microsoft.com/office/drawing/2014/main" val="10006"/>
                  </a:ext>
                </a:extLst>
              </a:tr>
            </a:tbl>
          </a:graphicData>
        </a:graphic>
      </p:graphicFrame>
      <p:sp>
        <p:nvSpPr>
          <p:cNvPr id="3" name="Rectangle 2"/>
          <p:cNvSpPr/>
          <p:nvPr/>
        </p:nvSpPr>
        <p:spPr>
          <a:xfrm>
            <a:off x="136358" y="1111859"/>
            <a:ext cx="4856428" cy="2672398"/>
          </a:xfrm>
          <a:prstGeom prst="rect">
            <a:avLst/>
          </a:prstGeom>
        </p:spPr>
        <p:txBody>
          <a:bodyPr wrap="square">
            <a:spAutoFit/>
          </a:bodyPr>
          <a:lstStyle/>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Questi documenti definiscono la modalità di gestione di una funzione. Le due sezioni principali riguardano la politica e la procedura della funzione, i cui dettagli saranno adattati al contenuto del lavoro. Si tratta di una cosa diversa dal piano di consegna, che spiega invece nel dettaglio come sarà consegnata una specifica parte del lavoro</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La politica include delle sezioni sui ruoli e le responsabilità, sulla gestione dell’informazione, sulla garanzia, sul budget e sulle interfacce con le altre funzioni.</a:t>
            </a: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Le procedure iniziano con la definizione dei passi che devono essere utilizzati per l’esecuzione della funzione, seguita da raccomandazioni dettagliate sugli strumenti e le tecniche da utilizzare in ciascun passo</a:t>
            </a:r>
            <a:r>
              <a:rPr lang="en-GB" sz="1200" dirty="0">
                <a:latin typeface="Calibri" panose="020F0502020204030204" pitchFamily="34" charset="0"/>
                <a:ea typeface="Calibri" panose="020F0502020204030204" pitchFamily="34" charset="0"/>
                <a:cs typeface="Times New Roman" panose="02020603050405020304" pitchFamily="18" charset="0"/>
              </a:rPr>
              <a:t>.</a:t>
            </a:r>
          </a:p>
        </p:txBody>
      </p:sp>
      <p:sp>
        <p:nvSpPr>
          <p:cNvPr id="4" name="Rectangle 3"/>
          <p:cNvSpPr/>
          <p:nvPr/>
        </p:nvSpPr>
        <p:spPr>
          <a:xfrm>
            <a:off x="5258755" y="1111859"/>
            <a:ext cx="4853872" cy="2119426"/>
          </a:xfrm>
          <a:prstGeom prst="rect">
            <a:avLst/>
          </a:prstGeom>
        </p:spPr>
        <p:txBody>
          <a:bodyPr wrap="square">
            <a:spAutoFit/>
          </a:bodyPr>
          <a:lstStyle/>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I piani di gestione sono redatti in base alle esigenze del lavoro. Se del caso, alcune funzioni possono essere unite in un unico piano o viceversa una funzione può essere suddivisa in più sezioni</a:t>
            </a:r>
            <a:r>
              <a:rPr lang="en-GB" sz="1200" dirty="0">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Esiste il pericolo che la lista dei piani di gestione che segue in questa sezione possa apparire eccessivamente burocratica e dispendiosa in termini di tempo. Il principio è semplicemente quello che ci sono molte funzioni che devono essere gestite ed è importante pensare a come lo si farà. La gamma ed il livello di dettaglio dei piani di gestione dovrebbe essere in ogni caso coerente con la complessità del lavoro</a:t>
            </a:r>
            <a:r>
              <a:rPr lang="en-GB" sz="1200" dirty="0">
                <a:latin typeface="Calibri" panose="020F0502020204030204" pitchFamily="34" charset="0"/>
                <a:ea typeface="Calibri" panose="020F0502020204030204" pitchFamily="34" charset="0"/>
                <a:cs typeface="Times New Roman" panose="02020603050405020304" pitchFamily="18" charset="0"/>
              </a:rPr>
              <a:t>.</a:t>
            </a:r>
          </a:p>
        </p:txBody>
      </p:sp>
      <p:sp>
        <p:nvSpPr>
          <p:cNvPr id="7" name="Right Arrow 6">
            <a:hlinkClick r:id="rId14" action="ppaction://hlinksldjump"/>
          </p:cNvPr>
          <p:cNvSpPr/>
          <p:nvPr/>
        </p:nvSpPr>
        <p:spPr>
          <a:xfrm rot="5400000" flipH="1">
            <a:off x="11205550" y="6079024"/>
            <a:ext cx="344496" cy="38059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AEDE5F7B-6673-4540-B95F-D03DB37E8F8D}"/>
              </a:ext>
            </a:extLst>
          </p:cNvPr>
          <p:cNvSpPr/>
          <p:nvPr/>
        </p:nvSpPr>
        <p:spPr>
          <a:xfrm>
            <a:off x="5258755" y="3283868"/>
            <a:ext cx="4573207" cy="461665"/>
          </a:xfrm>
          <a:prstGeom prst="rect">
            <a:avLst/>
          </a:prstGeom>
        </p:spPr>
        <p:txBody>
          <a:bodyPr wrap="square">
            <a:spAutoFit/>
          </a:bodyPr>
          <a:lstStyle/>
          <a:p>
            <a:pPr>
              <a:spcAft>
                <a:spcPts val="600"/>
              </a:spcAft>
            </a:pPr>
            <a:r>
              <a:rPr lang="it-IT" sz="1200" i="1" dirty="0"/>
              <a:t>I collegamenti presenti in questa tabella puntano al sito Web di </a:t>
            </a:r>
            <a:r>
              <a:rPr lang="it-IT" sz="1200" i="1" dirty="0" err="1"/>
              <a:t>Praxis</a:t>
            </a:r>
            <a:r>
              <a:rPr lang="it-IT" sz="1200" i="1" dirty="0"/>
              <a:t> Framework in cui sono disponibili modelli in bianco e annotati</a:t>
            </a:r>
            <a:r>
              <a:rPr lang="en-GB" sz="1200" i="1" dirty="0"/>
              <a:t>.</a:t>
            </a:r>
          </a:p>
        </p:txBody>
      </p:sp>
      <p:sp>
        <p:nvSpPr>
          <p:cNvPr id="9" name="Rectangle 8">
            <a:hlinkClick r:id="rId15"/>
            <a:extLst>
              <a:ext uri="{FF2B5EF4-FFF2-40B4-BE49-F238E27FC236}">
                <a16:creationId xmlns:a16="http://schemas.microsoft.com/office/drawing/2014/main" id="{5ACEDA39-A863-4A2C-9756-CCE482B607FE}"/>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05485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Documenti </a:t>
            </a:r>
            <a:r>
              <a:rPr lang="en-GB" dirty="0" err="1"/>
              <a:t>sull’ambito</a:t>
            </a:r>
            <a:endParaRPr lang="en-GB" dirty="0"/>
          </a:p>
        </p:txBody>
      </p:sp>
      <p:sp>
        <p:nvSpPr>
          <p:cNvPr id="3" name="Rectangle 2"/>
          <p:cNvSpPr/>
          <p:nvPr/>
        </p:nvSpPr>
        <p:spPr>
          <a:xfrm>
            <a:off x="136358" y="1036533"/>
            <a:ext cx="4940739" cy="1646605"/>
          </a:xfrm>
          <a:prstGeom prst="rect">
            <a:avLst/>
          </a:prstGeom>
        </p:spPr>
        <p:txBody>
          <a:bodyPr wrap="square">
            <a:spAutoFit/>
          </a:bodyPr>
          <a:lstStyle/>
          <a:p>
            <a:pPr>
              <a:spcAft>
                <a:spcPts val="600"/>
              </a:spcAft>
            </a:pPr>
            <a:r>
              <a:rPr lang="it-IT" sz="1200" dirty="0"/>
              <a:t>I documenti relativi all’ambito descrivono gli obiettivi del lavoro. In molti casi è possibile definire una documentazione standard che è indipendente dall’ambiente, ad esempio il business case o il profilo dei benefici. In altri casi, il contenuto dipende completamente dalla natura tecnica del lavoro e quindi </a:t>
            </a:r>
            <a:r>
              <a:rPr lang="it-IT" sz="1200" dirty="0" err="1"/>
              <a:t>Praxis</a:t>
            </a:r>
            <a:r>
              <a:rPr lang="it-IT" sz="1200" dirty="0"/>
              <a:t> si limita semplicemente a descrivere cosa deve essere realizzato dal documento ma non ne può definire alcun dettaglio, come ad esempio nella caso di una specifica</a:t>
            </a:r>
            <a:r>
              <a:rPr lang="en-GB" sz="1200" dirty="0"/>
              <a:t>.</a:t>
            </a:r>
          </a:p>
          <a:p>
            <a:r>
              <a:rPr lang="en-GB" sz="1200" dirty="0"/>
              <a:t>I </a:t>
            </a:r>
            <a:r>
              <a:rPr lang="en-GB" sz="1200" dirty="0" err="1"/>
              <a:t>documenti</a:t>
            </a:r>
            <a:r>
              <a:rPr lang="en-GB" sz="1200" dirty="0"/>
              <a:t> </a:t>
            </a:r>
            <a:r>
              <a:rPr lang="en-GB" sz="1200" dirty="0" err="1"/>
              <a:t>sull'ambito</a:t>
            </a:r>
            <a:r>
              <a:rPr lang="en-GB" sz="1200" dirty="0"/>
              <a:t> standard in Praxis </a:t>
            </a:r>
            <a:r>
              <a:rPr lang="en-GB" sz="1200" dirty="0" err="1"/>
              <a:t>sono</a:t>
            </a:r>
            <a:r>
              <a:rPr lang="en-GB" sz="1200" dirty="0"/>
              <a:t>:</a:t>
            </a:r>
          </a:p>
        </p:txBody>
      </p:sp>
      <p:graphicFrame>
        <p:nvGraphicFramePr>
          <p:cNvPr id="5" name="Table 4"/>
          <p:cNvGraphicFramePr>
            <a:graphicFrameLocks noGrp="1"/>
          </p:cNvGraphicFramePr>
          <p:nvPr>
            <p:extLst>
              <p:ext uri="{D42A27DB-BD31-4B8C-83A1-F6EECF244321}">
                <p14:modId xmlns:p14="http://schemas.microsoft.com/office/powerpoint/2010/main" val="3421549669"/>
              </p:ext>
            </p:extLst>
          </p:nvPr>
        </p:nvGraphicFramePr>
        <p:xfrm>
          <a:off x="190950" y="2863185"/>
          <a:ext cx="4856428" cy="3388360"/>
        </p:xfrm>
        <a:graphic>
          <a:graphicData uri="http://schemas.openxmlformats.org/drawingml/2006/table">
            <a:tbl>
              <a:tblPr firstRow="1" bandRow="1">
                <a:tableStyleId>{F5AB1C69-6EDB-4FF4-983F-18BD219EF322}</a:tableStyleId>
              </a:tblPr>
              <a:tblGrid>
                <a:gridCol w="1409221">
                  <a:extLst>
                    <a:ext uri="{9D8B030D-6E8A-4147-A177-3AD203B41FA5}">
                      <a16:colId xmlns:a16="http://schemas.microsoft.com/office/drawing/2014/main" val="20000"/>
                    </a:ext>
                  </a:extLst>
                </a:gridCol>
                <a:gridCol w="3447207">
                  <a:extLst>
                    <a:ext uri="{9D8B030D-6E8A-4147-A177-3AD203B41FA5}">
                      <a16:colId xmlns:a16="http://schemas.microsoft.com/office/drawing/2014/main" val="20001"/>
                    </a:ext>
                  </a:extLst>
                </a:gridCol>
              </a:tblGrid>
              <a:tr h="370840">
                <a:tc>
                  <a:txBody>
                    <a:bodyPr/>
                    <a:lstStyle/>
                    <a:p>
                      <a:r>
                        <a:rPr lang="en-GB" sz="1200" dirty="0" err="1"/>
                        <a:t>Titolo</a:t>
                      </a:r>
                      <a:endParaRPr lang="en-GB" sz="1200" dirty="0"/>
                    </a:p>
                  </a:txBody>
                  <a:tcPr/>
                </a:tc>
                <a:tc>
                  <a:txBody>
                    <a:bodyPr/>
                    <a:lstStyle/>
                    <a:p>
                      <a:r>
                        <a:rPr lang="en-GB" sz="1200" dirty="0" err="1"/>
                        <a:t>Contenuto</a:t>
                      </a:r>
                      <a:endParaRPr lang="en-GB" sz="1200" dirty="0"/>
                    </a:p>
                  </a:txBody>
                  <a:tcPr/>
                </a:tc>
                <a:extLst>
                  <a:ext uri="{0D108BD9-81ED-4DB2-BD59-A6C34878D82A}">
                    <a16:rowId xmlns:a16="http://schemas.microsoft.com/office/drawing/2014/main" val="10000"/>
                  </a:ext>
                </a:extLst>
              </a:tr>
              <a:tr h="370840">
                <a:tc>
                  <a:txBody>
                    <a:bodyPr/>
                    <a:lstStyle/>
                    <a:p>
                      <a:r>
                        <a:rPr lang="en-GB" sz="1200" dirty="0">
                          <a:hlinkClick r:id="rId2"/>
                        </a:rPr>
                        <a:t>Mandato</a:t>
                      </a:r>
                      <a:endParaRPr lang="en-GB" sz="1200" dirty="0"/>
                    </a:p>
                  </a:txBody>
                  <a:tcPr/>
                </a:tc>
                <a:tc>
                  <a:txBody>
                    <a:bodyPr/>
                    <a:lstStyle/>
                    <a:p>
                      <a:r>
                        <a:rPr lang="en-GB" sz="1200" dirty="0"/>
                        <a:t>Il </a:t>
                      </a:r>
                      <a:r>
                        <a:rPr lang="en-GB" sz="1200" dirty="0" err="1"/>
                        <a:t>mandato</a:t>
                      </a:r>
                      <a:r>
                        <a:rPr lang="en-GB" sz="1200" dirty="0"/>
                        <a:t> è </a:t>
                      </a:r>
                      <a:r>
                        <a:rPr lang="en-GB" sz="1200" dirty="0" err="1"/>
                        <a:t>il</a:t>
                      </a:r>
                      <a:r>
                        <a:rPr lang="en-GB" sz="1200" dirty="0"/>
                        <a:t> ‘</a:t>
                      </a:r>
                      <a:r>
                        <a:rPr lang="en-GB" sz="1200" dirty="0" err="1"/>
                        <a:t>documento</a:t>
                      </a:r>
                      <a:r>
                        <a:rPr lang="en-GB" sz="1200" dirty="0"/>
                        <a:t>’ </a:t>
                      </a:r>
                      <a:r>
                        <a:rPr lang="en-GB" sz="1200" dirty="0" err="1"/>
                        <a:t>che</a:t>
                      </a:r>
                      <a:r>
                        <a:rPr lang="en-GB" sz="1200" dirty="0"/>
                        <a:t> </a:t>
                      </a:r>
                      <a:r>
                        <a:rPr lang="en-GB" sz="1200" dirty="0" err="1"/>
                        <a:t>innesca</a:t>
                      </a:r>
                      <a:r>
                        <a:rPr lang="en-GB" sz="1200" dirty="0"/>
                        <a:t> </a:t>
                      </a:r>
                      <a:r>
                        <a:rPr lang="en-GB" sz="1200" dirty="0" err="1"/>
                        <a:t>l'inizio</a:t>
                      </a:r>
                      <a:r>
                        <a:rPr lang="en-GB" sz="1200" dirty="0"/>
                        <a:t> </a:t>
                      </a:r>
                      <a:r>
                        <a:rPr lang="en-GB" sz="1200" baseline="0" dirty="0"/>
                        <a:t>del </a:t>
                      </a:r>
                      <a:r>
                        <a:rPr lang="en-GB" sz="1200" dirty="0" err="1">
                          <a:hlinkClick r:id="rId3" action="ppaction://hlinksldjump"/>
                        </a:rPr>
                        <a:t>processo</a:t>
                      </a:r>
                      <a:r>
                        <a:rPr lang="en-GB" sz="1200" dirty="0">
                          <a:hlinkClick r:id="rId3" action="ppaction://hlinksldjump"/>
                        </a:rPr>
                        <a:t> di </a:t>
                      </a:r>
                      <a:r>
                        <a:rPr lang="en-GB" sz="1200" dirty="0" err="1">
                          <a:hlinkClick r:id="rId3" action="ppaction://hlinksldjump"/>
                        </a:rPr>
                        <a:t>identificazione</a:t>
                      </a:r>
                      <a:r>
                        <a:rPr lang="en-GB" sz="1200" baseline="0" dirty="0"/>
                        <a:t>.</a:t>
                      </a:r>
                      <a:endParaRPr lang="en-GB" sz="1200" dirty="0"/>
                    </a:p>
                  </a:txBody>
                  <a:tcPr/>
                </a:tc>
                <a:extLst>
                  <a:ext uri="{0D108BD9-81ED-4DB2-BD59-A6C34878D82A}">
                    <a16:rowId xmlns:a16="http://schemas.microsoft.com/office/drawing/2014/main" val="10001"/>
                  </a:ext>
                </a:extLst>
              </a:tr>
              <a:tr h="370840">
                <a:tc>
                  <a:txBody>
                    <a:bodyPr/>
                    <a:lstStyle/>
                    <a:p>
                      <a:r>
                        <a:rPr lang="en-GB" sz="1200" dirty="0">
                          <a:hlinkClick r:id="rId4"/>
                        </a:rPr>
                        <a:t>Dichiarazione </a:t>
                      </a:r>
                      <a:r>
                        <a:rPr lang="en-GB" sz="1200" dirty="0" err="1">
                          <a:hlinkClick r:id="rId4"/>
                        </a:rPr>
                        <a:t>della</a:t>
                      </a:r>
                      <a:r>
                        <a:rPr lang="en-GB" sz="1200" dirty="0">
                          <a:hlinkClick r:id="rId4"/>
                        </a:rPr>
                        <a:t> vision</a:t>
                      </a:r>
                      <a:endParaRPr lang="en-GB" sz="1200" dirty="0"/>
                    </a:p>
                  </a:txBody>
                  <a:tcPr/>
                </a:tc>
                <a:tc>
                  <a:txBody>
                    <a:bodyPr/>
                    <a:lstStyle/>
                    <a:p>
                      <a:r>
                        <a:rPr lang="en-GB" sz="1200" dirty="0"/>
                        <a:t>La </a:t>
                      </a:r>
                      <a:r>
                        <a:rPr lang="en-GB" sz="1200" dirty="0" err="1"/>
                        <a:t>dichiarazione</a:t>
                      </a:r>
                      <a:r>
                        <a:rPr lang="en-GB" sz="1200" dirty="0"/>
                        <a:t> </a:t>
                      </a:r>
                      <a:r>
                        <a:rPr lang="en-GB" sz="1200" dirty="0" err="1"/>
                        <a:t>della</a:t>
                      </a:r>
                      <a:r>
                        <a:rPr lang="en-GB" sz="1200" dirty="0"/>
                        <a:t> vision </a:t>
                      </a:r>
                      <a:r>
                        <a:rPr lang="it-IT" sz="1200" dirty="0"/>
                        <a:t>è un mezzo per comunicare l'essenza del lavoro</a:t>
                      </a:r>
                      <a:r>
                        <a:rPr lang="en-GB" sz="1200" dirty="0"/>
                        <a:t> </a:t>
                      </a:r>
                      <a:r>
                        <a:rPr lang="en-GB" sz="1200" dirty="0" err="1"/>
                        <a:t>agli</a:t>
                      </a:r>
                      <a:r>
                        <a:rPr lang="en-GB" sz="1200" dirty="0"/>
                        <a:t> </a:t>
                      </a:r>
                      <a:r>
                        <a:rPr lang="en-GB" sz="1200" baseline="0" dirty="0"/>
                        <a:t>stakeholder.</a:t>
                      </a:r>
                      <a:endParaRPr lang="en-GB" sz="1200" dirty="0"/>
                    </a:p>
                  </a:txBody>
                  <a:tcPr/>
                </a:tc>
                <a:extLst>
                  <a:ext uri="{0D108BD9-81ED-4DB2-BD59-A6C34878D82A}">
                    <a16:rowId xmlns:a16="http://schemas.microsoft.com/office/drawing/2014/main" val="10002"/>
                  </a:ext>
                </a:extLst>
              </a:tr>
              <a:tr h="370840">
                <a:tc>
                  <a:txBody>
                    <a:bodyPr/>
                    <a:lstStyle/>
                    <a:p>
                      <a:r>
                        <a:rPr lang="en-GB" sz="1200" dirty="0">
                          <a:hlinkClick r:id="rId5"/>
                        </a:rPr>
                        <a:t>Specifiche</a:t>
                      </a:r>
                      <a:endParaRPr lang="en-GB" sz="1200" dirty="0"/>
                    </a:p>
                  </a:txBody>
                  <a:tcPr/>
                </a:tc>
                <a:tc>
                  <a:txBody>
                    <a:bodyPr/>
                    <a:lstStyle/>
                    <a:p>
                      <a:r>
                        <a:rPr lang="it-IT" sz="1200" dirty="0"/>
                        <a:t>Le specifiche definiscono i prodotti e sono create dalla procedura di sviluppo delle soluzioni</a:t>
                      </a:r>
                      <a:r>
                        <a:rPr lang="en-GB" sz="1200" dirty="0"/>
                        <a:t>. </a:t>
                      </a:r>
                    </a:p>
                  </a:txBody>
                  <a:tcPr/>
                </a:tc>
                <a:extLst>
                  <a:ext uri="{0D108BD9-81ED-4DB2-BD59-A6C34878D82A}">
                    <a16:rowId xmlns:a16="http://schemas.microsoft.com/office/drawing/2014/main" val="10003"/>
                  </a:ext>
                </a:extLst>
              </a:tr>
              <a:tr h="370840">
                <a:tc>
                  <a:txBody>
                    <a:bodyPr/>
                    <a:lstStyle/>
                    <a:p>
                      <a:r>
                        <a:rPr lang="en-GB" sz="1200" dirty="0">
                          <a:hlinkClick r:id="rId6"/>
                        </a:rPr>
                        <a:t>Documenti di </a:t>
                      </a:r>
                      <a:r>
                        <a:rPr lang="en-GB" sz="1200" dirty="0" err="1">
                          <a:hlinkClick r:id="rId6"/>
                        </a:rPr>
                        <a:t>prodotto</a:t>
                      </a:r>
                      <a:endParaRPr lang="en-GB" sz="1200" dirty="0"/>
                    </a:p>
                  </a:txBody>
                  <a:tcPr/>
                </a:tc>
                <a:tc>
                  <a:txBody>
                    <a:bodyPr/>
                    <a:lstStyle/>
                    <a:p>
                      <a:r>
                        <a:rPr lang="it-IT" sz="1200" dirty="0">
                          <a:effectLst/>
                          <a:latin typeface="Calibri" panose="020F0502020204030204" pitchFamily="34" charset="0"/>
                          <a:ea typeface="Calibri" panose="020F0502020204030204" pitchFamily="34" charset="0"/>
                          <a:cs typeface="Times New Roman" panose="02020603050405020304" pitchFamily="18" charset="0"/>
                        </a:rPr>
                        <a:t>L’estensione ed il dettaglio della documentazione relativa al prodotto dipendono molto dal contesto del lavoro</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r>
                        <a:rPr lang="it-IT" sz="1200" dirty="0" err="1">
                          <a:effectLst/>
                          <a:latin typeface="Calibri" panose="020F0502020204030204" pitchFamily="34" charset="0"/>
                          <a:ea typeface="Calibri" panose="020F0502020204030204" pitchFamily="34" charset="0"/>
                          <a:cs typeface="Times New Roman" panose="02020603050405020304" pitchFamily="18" charset="0"/>
                        </a:rPr>
                        <a:t>Praxis</a:t>
                      </a:r>
                      <a:r>
                        <a:rPr lang="it-IT" sz="1200" dirty="0">
                          <a:effectLst/>
                          <a:latin typeface="Calibri" panose="020F0502020204030204" pitchFamily="34" charset="0"/>
                          <a:ea typeface="Calibri" panose="020F0502020204030204" pitchFamily="34" charset="0"/>
                          <a:cs typeface="Times New Roman" panose="02020603050405020304" pitchFamily="18" charset="0"/>
                        </a:rPr>
                        <a:t> fornisce un elenco di campi da cui devono essere costruiti i documenti idonei</a:t>
                      </a:r>
                      <a:r>
                        <a:rPr lang="en-GB" sz="1200" dirty="0">
                          <a:effectLst/>
                          <a:latin typeface="Calibri" panose="020F0502020204030204" pitchFamily="34" charset="0"/>
                          <a:ea typeface="Calibri" panose="020F0502020204030204" pitchFamily="34" charset="0"/>
                          <a:cs typeface="Times New Roman" panose="02020603050405020304" pitchFamily="18" charset="0"/>
                        </a:rPr>
                        <a:t>.</a:t>
                      </a:r>
                      <a:endParaRPr lang="en-GB" sz="1200" dirty="0"/>
                    </a:p>
                  </a:txBody>
                  <a:tcPr/>
                </a:tc>
                <a:extLst>
                  <a:ext uri="{0D108BD9-81ED-4DB2-BD59-A6C34878D82A}">
                    <a16:rowId xmlns:a16="http://schemas.microsoft.com/office/drawing/2014/main" val="10004"/>
                  </a:ext>
                </a:extLst>
              </a:tr>
              <a:tr h="370840">
                <a:tc>
                  <a:txBody>
                    <a:bodyPr/>
                    <a:lstStyle/>
                    <a:p>
                      <a:r>
                        <a:rPr lang="en-GB" sz="1200" dirty="0">
                          <a:hlinkClick r:id="rId7"/>
                        </a:rPr>
                        <a:t>Blueprint</a:t>
                      </a:r>
                      <a:endParaRPr lang="en-GB" sz="1200" dirty="0"/>
                    </a:p>
                  </a:txBody>
                  <a:tcPr/>
                </a:tc>
                <a:tc>
                  <a:txBody>
                    <a:bodyPr/>
                    <a:lstStyle/>
                    <a:p>
                      <a:r>
                        <a:rPr lang="it-IT" sz="1200" dirty="0">
                          <a:effectLst/>
                          <a:latin typeface="Calibri" panose="020F0502020204030204" pitchFamily="34" charset="0"/>
                          <a:ea typeface="Calibri" panose="020F0502020204030204" pitchFamily="34" charset="0"/>
                          <a:cs typeface="Times New Roman" panose="02020603050405020304" pitchFamily="18" charset="0"/>
                        </a:rPr>
                        <a:t>Un </a:t>
                      </a:r>
                      <a:r>
                        <a:rPr lang="it-IT" sz="1200" dirty="0" err="1">
                          <a:effectLst/>
                          <a:latin typeface="Calibri" panose="020F0502020204030204" pitchFamily="34" charset="0"/>
                          <a:ea typeface="Calibri" panose="020F0502020204030204" pitchFamily="34" charset="0"/>
                          <a:cs typeface="Times New Roman" panose="02020603050405020304" pitchFamily="18" charset="0"/>
                        </a:rPr>
                        <a:t>blueprint</a:t>
                      </a:r>
                      <a:r>
                        <a:rPr lang="it-IT" sz="1200" dirty="0">
                          <a:effectLst/>
                          <a:latin typeface="Calibri" panose="020F0502020204030204" pitchFamily="34" charset="0"/>
                          <a:ea typeface="Calibri" panose="020F0502020204030204" pitchFamily="34" charset="0"/>
                          <a:cs typeface="Times New Roman" panose="02020603050405020304" pitchFamily="18" charset="0"/>
                        </a:rPr>
                        <a:t> è una forma di specifica. Si adotta nei programmi di cambiamento del business che hanno come obiettivo finale un cambiamento dell’organizzazione e dei metodi di lavoro</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p>
                  </a:txBody>
                  <a:tcPr/>
                </a:tc>
                <a:extLst>
                  <a:ext uri="{0D108BD9-81ED-4DB2-BD59-A6C34878D82A}">
                    <a16:rowId xmlns:a16="http://schemas.microsoft.com/office/drawing/2014/main" val="10005"/>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59002866"/>
              </p:ext>
            </p:extLst>
          </p:nvPr>
        </p:nvGraphicFramePr>
        <p:xfrm>
          <a:off x="5330600" y="2863185"/>
          <a:ext cx="4853872" cy="3114040"/>
        </p:xfrm>
        <a:graphic>
          <a:graphicData uri="http://schemas.openxmlformats.org/drawingml/2006/table">
            <a:tbl>
              <a:tblPr firstRow="1" bandRow="1">
                <a:tableStyleId>{F5AB1C69-6EDB-4FF4-983F-18BD219EF322}</a:tableStyleId>
              </a:tblPr>
              <a:tblGrid>
                <a:gridCol w="1472750">
                  <a:extLst>
                    <a:ext uri="{9D8B030D-6E8A-4147-A177-3AD203B41FA5}">
                      <a16:colId xmlns:a16="http://schemas.microsoft.com/office/drawing/2014/main" val="20000"/>
                    </a:ext>
                  </a:extLst>
                </a:gridCol>
                <a:gridCol w="3381122">
                  <a:extLst>
                    <a:ext uri="{9D8B030D-6E8A-4147-A177-3AD203B41FA5}">
                      <a16:colId xmlns:a16="http://schemas.microsoft.com/office/drawing/2014/main" val="20001"/>
                    </a:ext>
                  </a:extLst>
                </a:gridCol>
              </a:tblGrid>
              <a:tr h="370840">
                <a:tc>
                  <a:txBody>
                    <a:bodyPr/>
                    <a:lstStyle/>
                    <a:p>
                      <a:r>
                        <a:rPr lang="en-GB" sz="1200" dirty="0" err="1"/>
                        <a:t>Titolo</a:t>
                      </a:r>
                      <a:endParaRPr lang="en-GB" sz="1200" dirty="0"/>
                    </a:p>
                  </a:txBody>
                  <a:tcPr/>
                </a:tc>
                <a:tc>
                  <a:txBody>
                    <a:bodyPr/>
                    <a:lstStyle/>
                    <a:p>
                      <a:r>
                        <a:rPr lang="en-GB" sz="1200" dirty="0" err="1"/>
                        <a:t>Contenuto</a:t>
                      </a:r>
                      <a:endParaRPr lang="en-GB" sz="1200" dirty="0"/>
                    </a:p>
                  </a:txBody>
                  <a:tcPr/>
                </a:tc>
                <a:extLst>
                  <a:ext uri="{0D108BD9-81ED-4DB2-BD59-A6C34878D82A}">
                    <a16:rowId xmlns:a16="http://schemas.microsoft.com/office/drawing/2014/main" val="10000"/>
                  </a:ext>
                </a:extLst>
              </a:tr>
              <a:tr h="370840">
                <a:tc>
                  <a:txBody>
                    <a:bodyPr/>
                    <a:lstStyle/>
                    <a:p>
                      <a:r>
                        <a:rPr lang="en-GB" sz="1200" dirty="0" err="1">
                          <a:hlinkClick r:id="rId8"/>
                        </a:rPr>
                        <a:t>Mappa</a:t>
                      </a:r>
                      <a:r>
                        <a:rPr lang="en-GB" sz="1200" dirty="0">
                          <a:hlinkClick r:id="rId8"/>
                        </a:rPr>
                        <a:t> dei benefici</a:t>
                      </a:r>
                      <a:endParaRPr lang="en-GB" sz="1200" dirty="0"/>
                    </a:p>
                  </a:txBody>
                  <a:tcPr/>
                </a:tc>
                <a:tc>
                  <a:txBody>
                    <a:bodyPr/>
                    <a:lstStyle/>
                    <a:p>
                      <a:r>
                        <a:rPr lang="en-GB" sz="1200" dirty="0">
                          <a:effectLst/>
                          <a:latin typeface="Calibri" panose="020F0502020204030204" pitchFamily="34" charset="0"/>
                          <a:ea typeface="Calibri" panose="020F0502020204030204" pitchFamily="34" charset="0"/>
                          <a:cs typeface="Times New Roman" panose="02020603050405020304" pitchFamily="18" charset="0"/>
                        </a:rPr>
                        <a:t>Una </a:t>
                      </a:r>
                      <a:r>
                        <a:rPr lang="en-GB" sz="1200" dirty="0" err="1">
                          <a:effectLst/>
                          <a:latin typeface="Calibri" panose="020F0502020204030204" pitchFamily="34" charset="0"/>
                          <a:ea typeface="Calibri" panose="020F0502020204030204" pitchFamily="34" charset="0"/>
                          <a:cs typeface="Times New Roman" panose="02020603050405020304" pitchFamily="18" charset="0"/>
                        </a:rPr>
                        <a:t>mappa</a:t>
                      </a:r>
                      <a:r>
                        <a:rPr lang="en-GB" sz="1200" dirty="0">
                          <a:effectLst/>
                          <a:latin typeface="Calibri" panose="020F0502020204030204" pitchFamily="34" charset="0"/>
                          <a:ea typeface="Calibri" panose="020F0502020204030204" pitchFamily="34" charset="0"/>
                          <a:cs typeface="Times New Roman" panose="02020603050405020304" pitchFamily="18" charset="0"/>
                        </a:rPr>
                        <a:t> dei benefici è </a:t>
                      </a:r>
                      <a:r>
                        <a:rPr lang="en-GB" sz="1200" dirty="0" err="1">
                          <a:effectLst/>
                          <a:latin typeface="Calibri" panose="020F0502020204030204" pitchFamily="34" charset="0"/>
                          <a:ea typeface="Calibri" panose="020F0502020204030204" pitchFamily="34" charset="0"/>
                          <a:cs typeface="Times New Roman" panose="02020603050405020304" pitchFamily="18" charset="0"/>
                        </a:rPr>
                        <a:t>necessaria</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r>
                        <a:rPr lang="it-IT" sz="1200" dirty="0">
                          <a:effectLst/>
                          <a:latin typeface="Calibri" panose="020F0502020204030204" pitchFamily="34" charset="0"/>
                          <a:ea typeface="Calibri" panose="020F0502020204030204" pitchFamily="34" charset="0"/>
                          <a:cs typeface="Times New Roman" panose="02020603050405020304" pitchFamily="18" charset="0"/>
                        </a:rPr>
                        <a:t>quando esistono relazioni complesse fra molteplici prodotti, benefici e gli obiettivi strategici </a:t>
                      </a:r>
                      <a:r>
                        <a:rPr lang="en-GB" sz="1200" dirty="0">
                          <a:effectLst/>
                          <a:latin typeface="Calibri" panose="020F0502020204030204" pitchFamily="34" charset="0"/>
                          <a:ea typeface="Calibri" panose="020F0502020204030204" pitchFamily="34" charset="0"/>
                          <a:cs typeface="Times New Roman" panose="02020603050405020304" pitchFamily="18" charset="0"/>
                        </a:rPr>
                        <a:t>.</a:t>
                      </a:r>
                      <a:endParaRPr lang="en-GB" sz="1200" dirty="0"/>
                    </a:p>
                  </a:txBody>
                  <a:tcPr/>
                </a:tc>
                <a:extLst>
                  <a:ext uri="{0D108BD9-81ED-4DB2-BD59-A6C34878D82A}">
                    <a16:rowId xmlns:a16="http://schemas.microsoft.com/office/drawing/2014/main" val="10001"/>
                  </a:ext>
                </a:extLst>
              </a:tr>
              <a:tr h="370840">
                <a:tc>
                  <a:txBody>
                    <a:bodyPr/>
                    <a:lstStyle/>
                    <a:p>
                      <a:r>
                        <a:rPr lang="en-GB" sz="1200" dirty="0" err="1">
                          <a:hlinkClick r:id="rId9"/>
                        </a:rPr>
                        <a:t>Profilo</a:t>
                      </a:r>
                      <a:r>
                        <a:rPr lang="en-GB" sz="1200" dirty="0">
                          <a:hlinkClick r:id="rId9"/>
                        </a:rPr>
                        <a:t> dei benefici</a:t>
                      </a:r>
                      <a:endParaRPr lang="en-GB" sz="1200" dirty="0"/>
                    </a:p>
                  </a:txBody>
                  <a:tcPr/>
                </a:tc>
                <a:tc>
                  <a:txBody>
                    <a:bodyPr/>
                    <a:lstStyle/>
                    <a:p>
                      <a:r>
                        <a:rPr lang="it-IT" sz="1200" dirty="0">
                          <a:effectLst/>
                          <a:latin typeface="Calibri" panose="020F0502020204030204" pitchFamily="34" charset="0"/>
                          <a:ea typeface="Calibri" panose="020F0502020204030204" pitchFamily="34" charset="0"/>
                          <a:cs typeface="Times New Roman" panose="02020603050405020304" pitchFamily="18" charset="0"/>
                        </a:rPr>
                        <a:t>Il profilo dei benefici si utilizza per definire sia i benefici che i contro-benefici</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p>
                  </a:txBody>
                  <a:tcPr/>
                </a:tc>
                <a:extLst>
                  <a:ext uri="{0D108BD9-81ED-4DB2-BD59-A6C34878D82A}">
                    <a16:rowId xmlns:a16="http://schemas.microsoft.com/office/drawing/2014/main" val="10002"/>
                  </a:ext>
                </a:extLst>
              </a:tr>
              <a:tr h="370840">
                <a:tc>
                  <a:txBody>
                    <a:bodyPr/>
                    <a:lstStyle/>
                    <a:p>
                      <a:r>
                        <a:rPr lang="en-GB" sz="1200" dirty="0">
                          <a:hlinkClick r:id="rId10"/>
                        </a:rPr>
                        <a:t>Business case</a:t>
                      </a:r>
                      <a:endParaRPr lang="en-GB" sz="1200" dirty="0"/>
                    </a:p>
                  </a:txBody>
                  <a:tcPr/>
                </a:tc>
                <a:tc>
                  <a:txBody>
                    <a:bodyPr/>
                    <a:lstStyle/>
                    <a:p>
                      <a:r>
                        <a:rPr lang="it-IT" sz="1200" dirty="0">
                          <a:effectLst/>
                          <a:latin typeface="Calibri" panose="020F0502020204030204" pitchFamily="34" charset="0"/>
                          <a:ea typeface="Calibri" panose="020F0502020204030204" pitchFamily="34" charset="0"/>
                          <a:cs typeface="Times New Roman" panose="02020603050405020304" pitchFamily="18" charset="0"/>
                        </a:rPr>
                        <a:t>Il business case è il documento centrale del ciclo di vita di un progetto</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r>
                        <a:rPr lang="it-IT" sz="1200" dirty="0">
                          <a:effectLst/>
                          <a:latin typeface="Calibri" panose="020F0502020204030204" pitchFamily="34" charset="0"/>
                          <a:ea typeface="Calibri" panose="020F0502020204030204" pitchFamily="34" charset="0"/>
                          <a:cs typeface="Times New Roman" panose="02020603050405020304" pitchFamily="18" charset="0"/>
                        </a:rPr>
                        <a:t>Descrive il valore atteso dei benefici e conferma la loro desiderabilità, raggiungibilità e fattibilità</a:t>
                      </a:r>
                      <a:r>
                        <a:rPr lang="en-GB" sz="1200" dirty="0">
                          <a:effectLst/>
                          <a:latin typeface="Calibri" panose="020F0502020204030204" pitchFamily="34" charset="0"/>
                          <a:ea typeface="Calibri" panose="020F0502020204030204" pitchFamily="34" charset="0"/>
                          <a:cs typeface="Times New Roman" panose="02020603050405020304" pitchFamily="18" charset="0"/>
                        </a:rPr>
                        <a:t>.</a:t>
                      </a:r>
                      <a:endParaRPr lang="en-GB" sz="1200" dirty="0"/>
                    </a:p>
                  </a:txBody>
                  <a:tcPr/>
                </a:tc>
                <a:extLst>
                  <a:ext uri="{0D108BD9-81ED-4DB2-BD59-A6C34878D82A}">
                    <a16:rowId xmlns:a16="http://schemas.microsoft.com/office/drawing/2014/main" val="10003"/>
                  </a:ext>
                </a:extLst>
              </a:tr>
              <a:tr h="370840">
                <a:tc>
                  <a:txBody>
                    <a:bodyPr/>
                    <a:lstStyle/>
                    <a:p>
                      <a:r>
                        <a:rPr lang="en-GB" sz="1200" dirty="0">
                          <a:hlinkClick r:id="rId11"/>
                        </a:rPr>
                        <a:t>Brief</a:t>
                      </a:r>
                      <a:endParaRPr lang="en-GB" sz="1200" dirty="0"/>
                    </a:p>
                  </a:txBody>
                  <a:tcPr/>
                </a:tc>
                <a:tc>
                  <a:txBody>
                    <a:bodyPr/>
                    <a:lstStyle/>
                    <a:p>
                      <a:r>
                        <a:rPr lang="en-GB" sz="1200" dirty="0"/>
                        <a:t>Il brief è </a:t>
                      </a:r>
                      <a:r>
                        <a:rPr lang="en-GB" sz="1200" dirty="0" err="1"/>
                        <a:t>creato</a:t>
                      </a:r>
                      <a:r>
                        <a:rPr lang="en-GB" sz="1200" dirty="0"/>
                        <a:t> dal </a:t>
                      </a:r>
                      <a:r>
                        <a:rPr lang="en-GB" sz="1200" dirty="0" err="1">
                          <a:hlinkClick r:id="rId3" action="ppaction://hlinksldjump"/>
                        </a:rPr>
                        <a:t>processo</a:t>
                      </a:r>
                      <a:r>
                        <a:rPr lang="en-GB" sz="1200" dirty="0">
                          <a:hlinkClick r:id="rId3" action="ppaction://hlinksldjump"/>
                        </a:rPr>
                        <a:t> di </a:t>
                      </a:r>
                      <a:r>
                        <a:rPr lang="en-GB" sz="1200" dirty="0" err="1">
                          <a:hlinkClick r:id="rId3" action="ppaction://hlinksldjump"/>
                        </a:rPr>
                        <a:t>identificazione</a:t>
                      </a:r>
                      <a:r>
                        <a:rPr lang="en-GB" sz="1200" dirty="0"/>
                        <a:t> ed è </a:t>
                      </a:r>
                      <a:r>
                        <a:rPr lang="en-GB" sz="1200" dirty="0" err="1"/>
                        <a:t>uno</a:t>
                      </a:r>
                      <a:r>
                        <a:rPr lang="en-GB" sz="1200" dirty="0"/>
                        <a:t> dei </a:t>
                      </a:r>
                      <a:r>
                        <a:rPr lang="en-GB" sz="1200" dirty="0" err="1"/>
                        <a:t>documenti</a:t>
                      </a:r>
                      <a:r>
                        <a:rPr lang="en-GB" sz="1200" dirty="0"/>
                        <a:t> </a:t>
                      </a:r>
                      <a:r>
                        <a:rPr lang="en-GB" sz="1200" dirty="0" err="1"/>
                        <a:t>sottoposti</a:t>
                      </a:r>
                      <a:r>
                        <a:rPr lang="en-GB" sz="1200" dirty="0"/>
                        <a:t> </a:t>
                      </a:r>
                      <a:r>
                        <a:rPr lang="en-GB" sz="1200" dirty="0" err="1"/>
                        <a:t>allo</a:t>
                      </a:r>
                      <a:r>
                        <a:rPr lang="en-GB" sz="1200" dirty="0"/>
                        <a:t> sponsor </a:t>
                      </a:r>
                      <a:r>
                        <a:rPr lang="it-IT" sz="1200" dirty="0"/>
                        <a:t>per ottenere l'approvazione ad iniziare </a:t>
                      </a:r>
                      <a:r>
                        <a:rPr lang="en-GB" sz="1200" dirty="0" err="1"/>
                        <a:t>il</a:t>
                      </a:r>
                      <a:r>
                        <a:rPr lang="en-GB" sz="1200" dirty="0"/>
                        <a:t> </a:t>
                      </a:r>
                      <a:r>
                        <a:rPr lang="en-GB" sz="1200" dirty="0" err="1">
                          <a:hlinkClick r:id="rId12" action="ppaction://hlinksldjump"/>
                        </a:rPr>
                        <a:t>processo</a:t>
                      </a:r>
                      <a:r>
                        <a:rPr lang="en-GB" sz="1200" dirty="0">
                          <a:hlinkClick r:id="rId12" action="ppaction://hlinksldjump"/>
                        </a:rPr>
                        <a:t> di </a:t>
                      </a:r>
                      <a:r>
                        <a:rPr lang="en-GB" sz="1200" dirty="0" err="1">
                          <a:hlinkClick r:id="rId12" action="ppaction://hlinksldjump"/>
                        </a:rPr>
                        <a:t>definizione</a:t>
                      </a:r>
                      <a:r>
                        <a:rPr lang="en-GB" sz="1200" dirty="0"/>
                        <a:t>.</a:t>
                      </a:r>
                    </a:p>
                  </a:txBody>
                  <a:tcPr/>
                </a:tc>
                <a:extLst>
                  <a:ext uri="{0D108BD9-81ED-4DB2-BD59-A6C34878D82A}">
                    <a16:rowId xmlns:a16="http://schemas.microsoft.com/office/drawing/2014/main" val="10004"/>
                  </a:ext>
                </a:extLst>
              </a:tr>
            </a:tbl>
          </a:graphicData>
        </a:graphic>
      </p:graphicFrame>
      <p:sp>
        <p:nvSpPr>
          <p:cNvPr id="8" name="Rectangle 7">
            <a:extLst>
              <a:ext uri="{FF2B5EF4-FFF2-40B4-BE49-F238E27FC236}">
                <a16:creationId xmlns:a16="http://schemas.microsoft.com/office/drawing/2014/main" id="{2250F457-F85A-4DCD-8A7E-608D0D15E763}"/>
              </a:ext>
            </a:extLst>
          </p:cNvPr>
          <p:cNvSpPr/>
          <p:nvPr/>
        </p:nvSpPr>
        <p:spPr>
          <a:xfrm>
            <a:off x="5276008" y="2161077"/>
            <a:ext cx="4573207" cy="461665"/>
          </a:xfrm>
          <a:prstGeom prst="rect">
            <a:avLst/>
          </a:prstGeom>
        </p:spPr>
        <p:txBody>
          <a:bodyPr wrap="square">
            <a:spAutoFit/>
          </a:bodyPr>
          <a:lstStyle/>
          <a:p>
            <a:pPr>
              <a:spcAft>
                <a:spcPts val="600"/>
              </a:spcAft>
            </a:pPr>
            <a:r>
              <a:rPr lang="it-IT" sz="1200" i="1" dirty="0"/>
              <a:t>I collegamenti presenti nella colonna 'Titolo' di queste tabelle puntano al sito Web di </a:t>
            </a:r>
            <a:r>
              <a:rPr lang="it-IT" sz="1200" i="1" dirty="0" err="1"/>
              <a:t>Praxis</a:t>
            </a:r>
            <a:r>
              <a:rPr lang="it-IT" sz="1200" i="1" dirty="0"/>
              <a:t> Framework</a:t>
            </a:r>
            <a:r>
              <a:rPr lang="en-GB" sz="1200" i="1" dirty="0"/>
              <a:t>.</a:t>
            </a:r>
          </a:p>
        </p:txBody>
      </p:sp>
      <p:sp>
        <p:nvSpPr>
          <p:cNvPr id="9" name="Rectangle 8">
            <a:hlinkClick r:id="rId13"/>
            <a:extLst>
              <a:ext uri="{FF2B5EF4-FFF2-40B4-BE49-F238E27FC236}">
                <a16:creationId xmlns:a16="http://schemas.microsoft.com/office/drawing/2014/main" id="{9567EF33-E85A-437F-8B0B-19DE636FBEB3}"/>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ight Arrow 6">
            <a:hlinkClick r:id="rId14" action="ppaction://hlinksldjump"/>
            <a:extLst>
              <a:ext uri="{FF2B5EF4-FFF2-40B4-BE49-F238E27FC236}">
                <a16:creationId xmlns:a16="http://schemas.microsoft.com/office/drawing/2014/main" id="{0326C71C-6A0C-4D2E-BEE7-B25BDBFB6692}"/>
              </a:ext>
            </a:extLst>
          </p:cNvPr>
          <p:cNvSpPr/>
          <p:nvPr/>
        </p:nvSpPr>
        <p:spPr>
          <a:xfrm rot="5400000" flipH="1">
            <a:off x="11205550" y="6079024"/>
            <a:ext cx="344496" cy="38059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77501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Documenti di </a:t>
            </a:r>
            <a:r>
              <a:rPr lang="en-GB" dirty="0" err="1"/>
              <a:t>consegna</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519381255"/>
              </p:ext>
            </p:extLst>
          </p:nvPr>
        </p:nvGraphicFramePr>
        <p:xfrm>
          <a:off x="136358" y="2883691"/>
          <a:ext cx="4856428" cy="3817747"/>
        </p:xfrm>
        <a:graphic>
          <a:graphicData uri="http://schemas.openxmlformats.org/drawingml/2006/table">
            <a:tbl>
              <a:tblPr firstRow="1" bandRow="1">
                <a:tableStyleId>{F5AB1C69-6EDB-4FF4-983F-18BD219EF322}</a:tableStyleId>
              </a:tblPr>
              <a:tblGrid>
                <a:gridCol w="1261619">
                  <a:extLst>
                    <a:ext uri="{9D8B030D-6E8A-4147-A177-3AD203B41FA5}">
                      <a16:colId xmlns:a16="http://schemas.microsoft.com/office/drawing/2014/main" val="20000"/>
                    </a:ext>
                  </a:extLst>
                </a:gridCol>
                <a:gridCol w="3594809">
                  <a:extLst>
                    <a:ext uri="{9D8B030D-6E8A-4147-A177-3AD203B41FA5}">
                      <a16:colId xmlns:a16="http://schemas.microsoft.com/office/drawing/2014/main" val="20001"/>
                    </a:ext>
                  </a:extLst>
                </a:gridCol>
              </a:tblGrid>
              <a:tr h="370840">
                <a:tc>
                  <a:txBody>
                    <a:bodyPr/>
                    <a:lstStyle/>
                    <a:p>
                      <a:r>
                        <a:rPr lang="en-GB" sz="1200" dirty="0" err="1"/>
                        <a:t>Titolo</a:t>
                      </a:r>
                      <a:endParaRPr lang="en-GB" sz="1200" dirty="0"/>
                    </a:p>
                  </a:txBody>
                  <a:tcPr/>
                </a:tc>
                <a:tc>
                  <a:txBody>
                    <a:bodyPr/>
                    <a:lstStyle/>
                    <a:p>
                      <a:r>
                        <a:rPr lang="en-GB" sz="1200" dirty="0" err="1"/>
                        <a:t>Contenuto</a:t>
                      </a:r>
                      <a:endParaRPr lang="en-GB" sz="1200" dirty="0"/>
                    </a:p>
                  </a:txBody>
                  <a:tcPr/>
                </a:tc>
                <a:extLst>
                  <a:ext uri="{0D108BD9-81ED-4DB2-BD59-A6C34878D82A}">
                    <a16:rowId xmlns:a16="http://schemas.microsoft.com/office/drawing/2014/main" val="10000"/>
                  </a:ext>
                </a:extLst>
              </a:tr>
              <a:tr h="370840">
                <a:tc>
                  <a:txBody>
                    <a:bodyPr/>
                    <a:lstStyle/>
                    <a:p>
                      <a:r>
                        <a:rPr lang="en-GB" sz="1200" dirty="0">
                          <a:hlinkClick r:id="rId2"/>
                        </a:rPr>
                        <a:t>Piano di </a:t>
                      </a:r>
                      <a:r>
                        <a:rPr lang="en-GB" sz="1200" dirty="0" err="1">
                          <a:hlinkClick r:id="rId2"/>
                        </a:rPr>
                        <a:t>definizione</a:t>
                      </a:r>
                      <a:endParaRPr lang="en-GB" sz="1200" dirty="0"/>
                    </a:p>
                  </a:txBody>
                  <a:tcPr/>
                </a:tc>
                <a:tc>
                  <a:txBody>
                    <a:bodyPr/>
                    <a:lstStyle/>
                    <a:p>
                      <a:r>
                        <a:rPr lang="it-IT" sz="1200" dirty="0">
                          <a:effectLst/>
                          <a:latin typeface="Calibri" panose="020F0502020204030204" pitchFamily="34" charset="0"/>
                          <a:ea typeface="Calibri" panose="020F0502020204030204" pitchFamily="34" charset="0"/>
                          <a:cs typeface="Times New Roman" panose="02020603050405020304" pitchFamily="18" charset="0"/>
                        </a:rPr>
                        <a:t>Assieme al brief, viene inviato allo sponsor per ottenere l'approvazione del</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r>
                        <a:rPr lang="en-GB" sz="1200" dirty="0" err="1">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processo</a:t>
                      </a:r>
                      <a:r>
                        <a:rPr lang="en-GB" sz="1200" dirty="0">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 di </a:t>
                      </a:r>
                      <a:r>
                        <a:rPr lang="en-GB" sz="1200" dirty="0" err="1">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definizione</a:t>
                      </a:r>
                      <a:r>
                        <a:rPr lang="en-GB" sz="1200" dirty="0">
                          <a:effectLst/>
                          <a:latin typeface="Calibri" panose="020F0502020204030204" pitchFamily="34" charset="0"/>
                          <a:ea typeface="Calibri" panose="020F0502020204030204" pitchFamily="34" charset="0"/>
                          <a:cs typeface="Times New Roman" panose="02020603050405020304" pitchFamily="18" charset="0"/>
                        </a:rPr>
                        <a:t>.</a:t>
                      </a:r>
                      <a:endParaRPr lang="en-GB" sz="1200" dirty="0"/>
                    </a:p>
                  </a:txBody>
                  <a:tcPr/>
                </a:tc>
                <a:extLst>
                  <a:ext uri="{0D108BD9-81ED-4DB2-BD59-A6C34878D82A}">
                    <a16:rowId xmlns:a16="http://schemas.microsoft.com/office/drawing/2014/main" val="10001"/>
                  </a:ext>
                </a:extLst>
              </a:tr>
              <a:tr h="370840">
                <a:tc>
                  <a:txBody>
                    <a:bodyPr/>
                    <a:lstStyle/>
                    <a:p>
                      <a:r>
                        <a:rPr lang="en-GB" sz="1200" dirty="0">
                          <a:hlinkClick r:id="rId4"/>
                        </a:rPr>
                        <a:t>Piano </a:t>
                      </a:r>
                      <a:r>
                        <a:rPr lang="en-GB" sz="1200" dirty="0" err="1">
                          <a:hlinkClick r:id="rId4"/>
                        </a:rPr>
                        <a:t>delle</a:t>
                      </a:r>
                      <a:r>
                        <a:rPr lang="en-GB" sz="1200" dirty="0">
                          <a:hlinkClick r:id="rId4"/>
                        </a:rPr>
                        <a:t> </a:t>
                      </a:r>
                      <a:r>
                        <a:rPr lang="en-GB" sz="1200" dirty="0" err="1">
                          <a:hlinkClick r:id="rId4"/>
                        </a:rPr>
                        <a:t>comunicazioni</a:t>
                      </a:r>
                      <a:endParaRPr lang="en-GB" sz="1200" dirty="0"/>
                    </a:p>
                  </a:txBody>
                  <a:tcPr/>
                </a:tc>
                <a:tc>
                  <a:txBody>
                    <a:bodyPr/>
                    <a:lstStyle/>
                    <a:p>
                      <a:r>
                        <a:rPr lang="it-IT" sz="1200" dirty="0"/>
                        <a:t>Una forma di piano di consegna focalizzata sulla comunicazione con gli stakeholder</a:t>
                      </a:r>
                      <a:r>
                        <a:rPr lang="en-GB" sz="1200" dirty="0"/>
                        <a:t>.</a:t>
                      </a:r>
                    </a:p>
                  </a:txBody>
                  <a:tcPr/>
                </a:tc>
                <a:extLst>
                  <a:ext uri="{0D108BD9-81ED-4DB2-BD59-A6C34878D82A}">
                    <a16:rowId xmlns:a16="http://schemas.microsoft.com/office/drawing/2014/main" val="10002"/>
                  </a:ext>
                </a:extLst>
              </a:tr>
              <a:tr h="370840">
                <a:tc>
                  <a:txBody>
                    <a:bodyPr/>
                    <a:lstStyle/>
                    <a:p>
                      <a:r>
                        <a:rPr lang="en-GB" sz="1200" dirty="0" err="1">
                          <a:hlinkClick r:id="rId5"/>
                        </a:rPr>
                        <a:t>Registro</a:t>
                      </a:r>
                      <a:r>
                        <a:rPr lang="en-GB" sz="1200" dirty="0">
                          <a:hlinkClick r:id="rId5"/>
                        </a:rPr>
                        <a:t> </a:t>
                      </a:r>
                      <a:r>
                        <a:rPr lang="en-GB" sz="1200" dirty="0" err="1">
                          <a:hlinkClick r:id="rId5"/>
                        </a:rPr>
                        <a:t>degli</a:t>
                      </a:r>
                      <a:r>
                        <a:rPr lang="en-GB" sz="1200" dirty="0">
                          <a:hlinkClick r:id="rId5"/>
                        </a:rPr>
                        <a:t> stakeholder</a:t>
                      </a:r>
                      <a:endParaRPr lang="en-GB" sz="1200" dirty="0"/>
                    </a:p>
                  </a:txBody>
                  <a:tcPr/>
                </a:tc>
                <a:tc>
                  <a:txBody>
                    <a:bodyPr/>
                    <a:lstStyle/>
                    <a:p>
                      <a:pPr>
                        <a:lnSpc>
                          <a:spcPct val="115000"/>
                        </a:lnSpc>
                        <a:spcAft>
                          <a:spcPts val="1000"/>
                        </a:spcAft>
                      </a:pPr>
                      <a:r>
                        <a:rPr lang="it-IT" sz="1200" dirty="0">
                          <a:effectLst/>
                          <a:latin typeface="Calibri" panose="020F0502020204030204" pitchFamily="34" charset="0"/>
                          <a:ea typeface="Calibri" panose="020F0502020204030204" pitchFamily="34" charset="0"/>
                          <a:cs typeface="Times New Roman" panose="02020603050405020304" pitchFamily="18" charset="0"/>
                        </a:rPr>
                        <a:t>Il registro degli stakeholder riporta informazioni relative ai singoli o ai gruppi che sono interessati al lavoro svolto.</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003"/>
                  </a:ext>
                </a:extLst>
              </a:tr>
              <a:tr h="370840">
                <a:tc>
                  <a:txBody>
                    <a:bodyPr/>
                    <a:lstStyle/>
                    <a:p>
                      <a:r>
                        <a:rPr lang="en-GB" sz="1200" dirty="0" err="1">
                          <a:hlinkClick r:id="rId6"/>
                        </a:rPr>
                        <a:t>Registro</a:t>
                      </a:r>
                      <a:r>
                        <a:rPr lang="en-GB" sz="1200" dirty="0">
                          <a:hlinkClick r:id="rId6"/>
                        </a:rPr>
                        <a:t> dei </a:t>
                      </a:r>
                      <a:r>
                        <a:rPr lang="en-GB" sz="1200" dirty="0" err="1">
                          <a:hlinkClick r:id="rId6"/>
                        </a:rPr>
                        <a:t>rischi</a:t>
                      </a:r>
                      <a:endParaRPr lang="en-GB" sz="1200" dirty="0"/>
                    </a:p>
                  </a:txBody>
                  <a:tcPr/>
                </a:tc>
                <a:tc>
                  <a:txBody>
                    <a:bodyPr/>
                    <a:lstStyle/>
                    <a:p>
                      <a:pPr>
                        <a:lnSpc>
                          <a:spcPct val="115000"/>
                        </a:lnSpc>
                        <a:spcAft>
                          <a:spcPts val="1000"/>
                        </a:spcAft>
                      </a:pPr>
                      <a:r>
                        <a:rPr lang="en-GB" sz="1200" dirty="0" err="1">
                          <a:effectLst/>
                          <a:latin typeface="Calibri" panose="020F0502020204030204" pitchFamily="34" charset="0"/>
                          <a:ea typeface="Calibri" panose="020F0502020204030204" pitchFamily="34" charset="0"/>
                          <a:cs typeface="Times New Roman" panose="02020603050405020304" pitchFamily="18" charset="0"/>
                        </a:rPr>
                        <a:t>Questo</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r>
                        <a:rPr lang="en-GB" sz="1200" dirty="0" err="1">
                          <a:effectLst/>
                          <a:latin typeface="Calibri" panose="020F0502020204030204" pitchFamily="34" charset="0"/>
                          <a:ea typeface="Calibri" panose="020F0502020204030204" pitchFamily="34" charset="0"/>
                          <a:cs typeface="Times New Roman" panose="02020603050405020304" pitchFamily="18" charset="0"/>
                        </a:rPr>
                        <a:t>documento</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r>
                        <a:rPr lang="it-IT" sz="1200" dirty="0">
                          <a:effectLst/>
                          <a:latin typeface="Calibri" panose="020F0502020204030204" pitchFamily="34" charset="0"/>
                          <a:ea typeface="Calibri" panose="020F0502020204030204" pitchFamily="34" charset="0"/>
                          <a:cs typeface="Times New Roman" panose="02020603050405020304" pitchFamily="18" charset="0"/>
                        </a:rPr>
                        <a:t>registra le informazioni riguardanti gli eventi di rischio </a:t>
                      </a:r>
                      <a:r>
                        <a:rPr lang="en-GB" sz="1200" dirty="0" err="1">
                          <a:effectLst/>
                          <a:latin typeface="Calibri" panose="020F0502020204030204" pitchFamily="34" charset="0"/>
                          <a:ea typeface="Calibri" panose="020F0502020204030204" pitchFamily="34" charset="0"/>
                          <a:cs typeface="Times New Roman" panose="02020603050405020304" pitchFamily="18" charset="0"/>
                        </a:rPr>
                        <a:t>identificati</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a:tc>
                <a:extLst>
                  <a:ext uri="{0D108BD9-81ED-4DB2-BD59-A6C34878D82A}">
                    <a16:rowId xmlns:a16="http://schemas.microsoft.com/office/drawing/2014/main" val="10004"/>
                  </a:ext>
                </a:extLst>
              </a:tr>
              <a:tr h="370840">
                <a:tc>
                  <a:txBody>
                    <a:bodyPr/>
                    <a:lstStyle/>
                    <a:p>
                      <a:r>
                        <a:rPr lang="en-GB" sz="1200" dirty="0">
                          <a:hlinkClick r:id="rId7"/>
                        </a:rPr>
                        <a:t>Piano di </a:t>
                      </a:r>
                      <a:r>
                        <a:rPr lang="en-GB" sz="1200" dirty="0" err="1">
                          <a:hlinkClick r:id="rId7"/>
                        </a:rPr>
                        <a:t>consegna</a:t>
                      </a:r>
                      <a:endParaRPr lang="en-GB" sz="1200" dirty="0"/>
                    </a:p>
                  </a:txBody>
                  <a:tcPr/>
                </a:tc>
                <a:tc>
                  <a:txBody>
                    <a:bodyPr/>
                    <a:lstStyle/>
                    <a:p>
                      <a:r>
                        <a:rPr lang="it-IT" sz="1200" dirty="0">
                          <a:effectLst/>
                          <a:latin typeface="Calibri" panose="020F0502020204030204" pitchFamily="34" charset="0"/>
                          <a:ea typeface="Calibri" panose="020F0502020204030204" pitchFamily="34" charset="0"/>
                          <a:cs typeface="Times New Roman" panose="02020603050405020304" pitchFamily="18" charset="0"/>
                        </a:rPr>
                        <a:t>I piani di consegna assumono varie forme e dimensioni</a:t>
                      </a:r>
                      <a:r>
                        <a:rPr lang="en-GB" sz="1200" dirty="0">
                          <a:effectLst/>
                          <a:latin typeface="Calibri" panose="020F0502020204030204" pitchFamily="34" charset="0"/>
                          <a:ea typeface="Calibri" panose="020F0502020204030204" pitchFamily="34" charset="0"/>
                          <a:cs typeface="Times New Roman" panose="02020603050405020304" pitchFamily="18" charset="0"/>
                        </a:rPr>
                        <a:t>, p.es. un piano di </a:t>
                      </a:r>
                      <a:r>
                        <a:rPr lang="en-GB" sz="1200" dirty="0" err="1">
                          <a:effectLst/>
                          <a:latin typeface="Calibri" panose="020F0502020204030204" pitchFamily="34" charset="0"/>
                          <a:ea typeface="Calibri" panose="020F0502020204030204" pitchFamily="34" charset="0"/>
                          <a:cs typeface="Times New Roman" panose="02020603050405020304" pitchFamily="18" charset="0"/>
                        </a:rPr>
                        <a:t>definizione</a:t>
                      </a:r>
                      <a:r>
                        <a:rPr lang="en-GB" sz="1200" dirty="0">
                          <a:effectLst/>
                          <a:latin typeface="Calibri" panose="020F0502020204030204" pitchFamily="34" charset="0"/>
                          <a:ea typeface="Calibri" panose="020F0502020204030204" pitchFamily="34" charset="0"/>
                          <a:cs typeface="Times New Roman" panose="02020603050405020304" pitchFamily="18" charset="0"/>
                        </a:rPr>
                        <a:t> o un piano di </a:t>
                      </a:r>
                      <a:r>
                        <a:rPr lang="en-GB" sz="1200" dirty="0" err="1">
                          <a:effectLst/>
                          <a:latin typeface="Calibri" panose="020F0502020204030204" pitchFamily="34" charset="0"/>
                          <a:ea typeface="Calibri" panose="020F0502020204030204" pitchFamily="34" charset="0"/>
                          <a:cs typeface="Times New Roman" panose="02020603050405020304" pitchFamily="18" charset="0"/>
                        </a:rPr>
                        <a:t>comunicazione</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r>
                        <a:rPr lang="it-IT" sz="1200" dirty="0">
                          <a:effectLst/>
                          <a:latin typeface="Calibri" panose="020F0502020204030204" pitchFamily="34" charset="0"/>
                          <a:ea typeface="Calibri" panose="020F0502020204030204" pitchFamily="34" charset="0"/>
                          <a:cs typeface="Times New Roman" panose="02020603050405020304" pitchFamily="18" charset="0"/>
                        </a:rPr>
                        <a:t>È utile seguire un formato coerente per tutti i tipi di piano</a:t>
                      </a:r>
                      <a:r>
                        <a:rPr lang="en-GB" sz="1200" dirty="0">
                          <a:effectLst/>
                          <a:latin typeface="Calibri" panose="020F0502020204030204" pitchFamily="34" charset="0"/>
                          <a:ea typeface="Calibri" panose="020F0502020204030204" pitchFamily="34" charset="0"/>
                          <a:cs typeface="Times New Roman" panose="02020603050405020304" pitchFamily="18" charset="0"/>
                        </a:rPr>
                        <a:t>.</a:t>
                      </a:r>
                      <a:endParaRPr lang="en-GB" sz="1200" dirty="0"/>
                    </a:p>
                  </a:txBody>
                  <a:tcPr/>
                </a:tc>
                <a:extLst>
                  <a:ext uri="{0D108BD9-81ED-4DB2-BD59-A6C34878D82A}">
                    <a16:rowId xmlns:a16="http://schemas.microsoft.com/office/drawing/2014/main" val="10005"/>
                  </a:ext>
                </a:extLst>
              </a:tr>
              <a:tr h="370840">
                <a:tc>
                  <a:txBody>
                    <a:bodyPr/>
                    <a:lstStyle/>
                    <a:p>
                      <a:r>
                        <a:rPr lang="en-GB" sz="1200" dirty="0" err="1">
                          <a:hlinkClick r:id="rId8"/>
                        </a:rPr>
                        <a:t>Registro</a:t>
                      </a:r>
                      <a:r>
                        <a:rPr lang="en-GB" sz="1200" dirty="0">
                          <a:hlinkClick r:id="rId8"/>
                        </a:rPr>
                        <a:t> </a:t>
                      </a:r>
                      <a:r>
                        <a:rPr lang="en-GB" sz="1200" dirty="0" err="1">
                          <a:hlinkClick r:id="rId8"/>
                        </a:rPr>
                        <a:t>delle</a:t>
                      </a:r>
                      <a:r>
                        <a:rPr lang="en-GB" sz="1200" dirty="0">
                          <a:hlinkClick r:id="rId8"/>
                        </a:rPr>
                        <a:t> </a:t>
                      </a:r>
                      <a:r>
                        <a:rPr lang="en-GB" sz="1200" dirty="0" err="1">
                          <a:hlinkClick r:id="rId8"/>
                        </a:rPr>
                        <a:t>questioni</a:t>
                      </a:r>
                      <a:r>
                        <a:rPr lang="en-GB" sz="1200" dirty="0">
                          <a:hlinkClick r:id="rId8"/>
                        </a:rPr>
                        <a:t> (issue)</a:t>
                      </a:r>
                      <a:endParaRPr lang="en-GB" sz="1200" dirty="0"/>
                    </a:p>
                  </a:txBody>
                  <a:tcPr/>
                </a:tc>
                <a:tc>
                  <a:txBody>
                    <a:bodyPr/>
                    <a:lstStyle/>
                    <a:p>
                      <a:pPr>
                        <a:lnSpc>
                          <a:spcPct val="115000"/>
                        </a:lnSpc>
                        <a:spcAft>
                          <a:spcPts val="1000"/>
                        </a:spcAft>
                      </a:pPr>
                      <a:r>
                        <a:rPr lang="en-GB" sz="1200" dirty="0" err="1">
                          <a:effectLst/>
                          <a:latin typeface="Calibri" panose="020F0502020204030204" pitchFamily="34" charset="0"/>
                          <a:ea typeface="Calibri" panose="020F0502020204030204" pitchFamily="34" charset="0"/>
                          <a:cs typeface="Times New Roman" panose="02020603050405020304" pitchFamily="18" charset="0"/>
                        </a:rPr>
                        <a:t>Questo</a:t>
                      </a:r>
                      <a:r>
                        <a:rPr lang="en-GB" sz="1200" dirty="0">
                          <a:effectLst/>
                          <a:latin typeface="Calibri" panose="020F0502020204030204" pitchFamily="34" charset="0"/>
                          <a:ea typeface="Calibri" panose="020F0502020204030204" pitchFamily="34" charset="0"/>
                          <a:cs typeface="Times New Roman" panose="02020603050405020304" pitchFamily="18" charset="0"/>
                        </a:rPr>
                        <a:t> document </a:t>
                      </a:r>
                      <a:r>
                        <a:rPr lang="it-IT" sz="1200" dirty="0">
                          <a:effectLst/>
                          <a:latin typeface="Calibri" panose="020F0502020204030204" pitchFamily="34" charset="0"/>
                          <a:ea typeface="Calibri" panose="020F0502020204030204" pitchFamily="34" charset="0"/>
                          <a:cs typeface="Times New Roman" panose="02020603050405020304" pitchFamily="18" charset="0"/>
                        </a:rPr>
                        <a:t>registra tutti i problemi che devono essere scalati da un livello di gestione ad un altro</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a:tc>
                <a:extLst>
                  <a:ext uri="{0D108BD9-81ED-4DB2-BD59-A6C34878D82A}">
                    <a16:rowId xmlns:a16="http://schemas.microsoft.com/office/drawing/2014/main" val="10006"/>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017457562"/>
              </p:ext>
            </p:extLst>
          </p:nvPr>
        </p:nvGraphicFramePr>
        <p:xfrm>
          <a:off x="5276008" y="2883691"/>
          <a:ext cx="5010992" cy="3732657"/>
        </p:xfrm>
        <a:graphic>
          <a:graphicData uri="http://schemas.openxmlformats.org/drawingml/2006/table">
            <a:tbl>
              <a:tblPr firstRow="1" bandRow="1">
                <a:tableStyleId>{F5AB1C69-6EDB-4FF4-983F-18BD219EF322}</a:tableStyleId>
              </a:tblPr>
              <a:tblGrid>
                <a:gridCol w="1520423">
                  <a:extLst>
                    <a:ext uri="{9D8B030D-6E8A-4147-A177-3AD203B41FA5}">
                      <a16:colId xmlns:a16="http://schemas.microsoft.com/office/drawing/2014/main" val="20000"/>
                    </a:ext>
                  </a:extLst>
                </a:gridCol>
                <a:gridCol w="3490569">
                  <a:extLst>
                    <a:ext uri="{9D8B030D-6E8A-4147-A177-3AD203B41FA5}">
                      <a16:colId xmlns:a16="http://schemas.microsoft.com/office/drawing/2014/main" val="20001"/>
                    </a:ext>
                  </a:extLst>
                </a:gridCol>
              </a:tblGrid>
              <a:tr h="370840">
                <a:tc>
                  <a:txBody>
                    <a:bodyPr/>
                    <a:lstStyle/>
                    <a:p>
                      <a:r>
                        <a:rPr lang="en-GB" sz="1200" dirty="0" err="1"/>
                        <a:t>Titolo</a:t>
                      </a:r>
                      <a:endParaRPr lang="en-GB" sz="1200" dirty="0"/>
                    </a:p>
                  </a:txBody>
                  <a:tcPr/>
                </a:tc>
                <a:tc>
                  <a:txBody>
                    <a:bodyPr/>
                    <a:lstStyle/>
                    <a:p>
                      <a:r>
                        <a:rPr lang="en-GB" sz="1200" dirty="0" err="1"/>
                        <a:t>Contenuto</a:t>
                      </a:r>
                      <a:endParaRPr lang="en-GB" sz="1200" dirty="0"/>
                    </a:p>
                  </a:txBody>
                  <a:tcPr/>
                </a:tc>
                <a:extLst>
                  <a:ext uri="{0D108BD9-81ED-4DB2-BD59-A6C34878D82A}">
                    <a16:rowId xmlns:a16="http://schemas.microsoft.com/office/drawing/2014/main" val="10000"/>
                  </a:ext>
                </a:extLst>
              </a:tr>
              <a:tr h="370840">
                <a:tc>
                  <a:txBody>
                    <a:bodyPr/>
                    <a:lstStyle/>
                    <a:p>
                      <a:r>
                        <a:rPr lang="en-GB" sz="1200" dirty="0" err="1">
                          <a:hlinkClick r:id="rId9"/>
                        </a:rPr>
                        <a:t>Registro</a:t>
                      </a:r>
                      <a:r>
                        <a:rPr lang="en-GB" sz="1200" dirty="0">
                          <a:hlinkClick r:id="rId9"/>
                        </a:rPr>
                        <a:t> </a:t>
                      </a:r>
                      <a:r>
                        <a:rPr lang="en-GB" sz="1200" dirty="0" err="1">
                          <a:hlinkClick r:id="rId9"/>
                        </a:rPr>
                        <a:t>delle</a:t>
                      </a:r>
                      <a:r>
                        <a:rPr lang="en-GB" sz="1200" dirty="0">
                          <a:hlinkClick r:id="rId9"/>
                        </a:rPr>
                        <a:t> </a:t>
                      </a:r>
                      <a:r>
                        <a:rPr lang="en-GB" sz="1200" dirty="0" err="1">
                          <a:hlinkClick r:id="rId9"/>
                        </a:rPr>
                        <a:t>lezioni</a:t>
                      </a:r>
                      <a:endParaRPr lang="en-GB" sz="1200" dirty="0"/>
                    </a:p>
                  </a:txBody>
                  <a:tcPr/>
                </a:tc>
                <a:tc>
                  <a:txBody>
                    <a:bodyPr/>
                    <a:lstStyle/>
                    <a:p>
                      <a:r>
                        <a:rPr lang="en-GB" sz="1200" dirty="0"/>
                        <a:t>Un </a:t>
                      </a:r>
                      <a:r>
                        <a:rPr lang="en-GB" sz="1200" dirty="0" err="1"/>
                        <a:t>registro</a:t>
                      </a:r>
                      <a:r>
                        <a:rPr lang="en-GB" sz="1200" dirty="0"/>
                        <a:t> </a:t>
                      </a:r>
                      <a:r>
                        <a:rPr lang="en-GB" sz="1200" dirty="0" err="1"/>
                        <a:t>delle</a:t>
                      </a:r>
                      <a:r>
                        <a:rPr lang="en-GB" sz="1200" dirty="0"/>
                        <a:t> </a:t>
                      </a:r>
                      <a:r>
                        <a:rPr lang="en-GB" sz="1200" dirty="0" err="1"/>
                        <a:t>lezioni</a:t>
                      </a:r>
                      <a:r>
                        <a:rPr lang="en-GB" sz="1200" dirty="0"/>
                        <a:t> </a:t>
                      </a:r>
                      <a:r>
                        <a:rPr lang="en-GB" sz="1200" dirty="0" err="1"/>
                        <a:t>registra</a:t>
                      </a:r>
                      <a:r>
                        <a:rPr lang="en-GB" sz="1200" dirty="0"/>
                        <a:t> </a:t>
                      </a:r>
                      <a:r>
                        <a:rPr lang="it-IT" sz="1200" baseline="0" dirty="0"/>
                        <a:t>le lezioni precedenti apprese che sono pertinenti e registra le nuove lezioni apprese</a:t>
                      </a:r>
                      <a:r>
                        <a:rPr lang="en-GB" sz="1200" baseline="0" dirty="0"/>
                        <a:t>.</a:t>
                      </a:r>
                      <a:endParaRPr lang="en-GB" sz="1200" dirty="0"/>
                    </a:p>
                  </a:txBody>
                  <a:tcPr/>
                </a:tc>
                <a:extLst>
                  <a:ext uri="{0D108BD9-81ED-4DB2-BD59-A6C34878D82A}">
                    <a16:rowId xmlns:a16="http://schemas.microsoft.com/office/drawing/2014/main" val="10001"/>
                  </a:ext>
                </a:extLst>
              </a:tr>
              <a:tr h="370840">
                <a:tc>
                  <a:txBody>
                    <a:bodyPr/>
                    <a:lstStyle/>
                    <a:p>
                      <a:r>
                        <a:rPr lang="en-GB" sz="1200" dirty="0" err="1">
                          <a:hlinkClick r:id="rId10"/>
                        </a:rPr>
                        <a:t>Promemoria</a:t>
                      </a:r>
                      <a:r>
                        <a:rPr lang="en-GB" sz="1200" dirty="0">
                          <a:hlinkClick r:id="rId10"/>
                        </a:rPr>
                        <a:t> </a:t>
                      </a:r>
                      <a:r>
                        <a:rPr lang="en-GB" sz="1200" dirty="0" err="1">
                          <a:hlinkClick r:id="rId10"/>
                        </a:rPr>
                        <a:t>giornaliero</a:t>
                      </a:r>
                      <a:endParaRPr lang="en-GB" sz="1200" dirty="0"/>
                    </a:p>
                  </a:txBody>
                  <a:tcPr/>
                </a:tc>
                <a:tc>
                  <a:txBody>
                    <a:bodyPr/>
                    <a:lstStyle/>
                    <a:p>
                      <a:r>
                        <a:rPr lang="it-IT" sz="1200" dirty="0">
                          <a:effectLst/>
                          <a:latin typeface="Calibri" panose="020F0502020204030204" pitchFamily="34" charset="0"/>
                          <a:ea typeface="Calibri" panose="020F0502020204030204" pitchFamily="34" charset="0"/>
                          <a:cs typeface="Times New Roman" panose="02020603050405020304" pitchFamily="18" charset="0"/>
                        </a:rPr>
                        <a:t>Il promemoria giornaliero è un documento personale che registra informazioni informali che non sono riportate in nessuno degli altri documenti definiti</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p>
                  </a:txBody>
                  <a:tcPr/>
                </a:tc>
                <a:extLst>
                  <a:ext uri="{0D108BD9-81ED-4DB2-BD59-A6C34878D82A}">
                    <a16:rowId xmlns:a16="http://schemas.microsoft.com/office/drawing/2014/main" val="10002"/>
                  </a:ext>
                </a:extLst>
              </a:tr>
              <a:tr h="370840">
                <a:tc>
                  <a:txBody>
                    <a:bodyPr/>
                    <a:lstStyle/>
                    <a:p>
                      <a:r>
                        <a:rPr lang="en-GB" sz="1200" dirty="0" err="1">
                          <a:hlinkClick r:id="rId11"/>
                        </a:rPr>
                        <a:t>Registro</a:t>
                      </a:r>
                      <a:r>
                        <a:rPr lang="en-GB" sz="1200" dirty="0">
                          <a:hlinkClick r:id="rId11"/>
                        </a:rPr>
                        <a:t> dei </a:t>
                      </a:r>
                      <a:r>
                        <a:rPr lang="en-GB" sz="1200" dirty="0" err="1">
                          <a:hlinkClick r:id="rId11"/>
                        </a:rPr>
                        <a:t>cambiamenti</a:t>
                      </a:r>
                      <a:endParaRPr lang="en-GB" sz="1200" dirty="0"/>
                    </a:p>
                  </a:txBody>
                  <a:tcPr/>
                </a:tc>
                <a:tc>
                  <a:txBody>
                    <a:bodyPr/>
                    <a:lstStyle/>
                    <a:p>
                      <a:pPr>
                        <a:lnSpc>
                          <a:spcPct val="115000"/>
                        </a:lnSpc>
                        <a:spcAft>
                          <a:spcPts val="1000"/>
                        </a:spcAft>
                      </a:pPr>
                      <a:r>
                        <a:rPr lang="it-IT" sz="1200" dirty="0">
                          <a:effectLst/>
                          <a:latin typeface="Calibri" panose="020F0502020204030204" pitchFamily="34" charset="0"/>
                          <a:ea typeface="Calibri" panose="020F0502020204030204" pitchFamily="34" charset="0"/>
                          <a:cs typeface="Times New Roman" panose="02020603050405020304" pitchFamily="18" charset="0"/>
                        </a:rPr>
                        <a:t>Il registro dei cambiamenti registra tutte le richieste di modifica e il loro stato di avanzamento nel corso della procedura di </a:t>
                      </a:r>
                      <a:r>
                        <a:rPr lang="en-GB" sz="1200" dirty="0" err="1">
                          <a:effectLst/>
                          <a:latin typeface="Calibri" panose="020F0502020204030204" pitchFamily="34" charset="0"/>
                          <a:ea typeface="Calibri" panose="020F0502020204030204" pitchFamily="34" charset="0"/>
                          <a:cs typeface="Times New Roman" panose="02020603050405020304" pitchFamily="18" charset="0"/>
                          <a:hlinkClick r:id="rId12" action="ppaction://hlinksldjump"/>
                        </a:rPr>
                        <a:t>controllo</a:t>
                      </a:r>
                      <a:r>
                        <a:rPr lang="en-GB" sz="1200" dirty="0">
                          <a:effectLst/>
                          <a:latin typeface="Calibri" panose="020F0502020204030204" pitchFamily="34" charset="0"/>
                          <a:ea typeface="Calibri" panose="020F0502020204030204" pitchFamily="34" charset="0"/>
                          <a:cs typeface="Times New Roman" panose="02020603050405020304" pitchFamily="18" charset="0"/>
                          <a:hlinkClick r:id="rId12" action="ppaction://hlinksldjump"/>
                        </a:rPr>
                        <a:t> dei </a:t>
                      </a:r>
                      <a:r>
                        <a:rPr lang="en-GB" sz="1200" dirty="0" err="1">
                          <a:effectLst/>
                          <a:latin typeface="Calibri" panose="020F0502020204030204" pitchFamily="34" charset="0"/>
                          <a:ea typeface="Calibri" panose="020F0502020204030204" pitchFamily="34" charset="0"/>
                          <a:cs typeface="Times New Roman" panose="02020603050405020304" pitchFamily="18" charset="0"/>
                          <a:hlinkClick r:id="rId12" action="ppaction://hlinksldjump"/>
                        </a:rPr>
                        <a:t>cambiamenti</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a:tc>
                <a:extLst>
                  <a:ext uri="{0D108BD9-81ED-4DB2-BD59-A6C34878D82A}">
                    <a16:rowId xmlns:a16="http://schemas.microsoft.com/office/drawing/2014/main" val="10003"/>
                  </a:ext>
                </a:extLst>
              </a:tr>
              <a:tr h="370840">
                <a:tc>
                  <a:txBody>
                    <a:bodyPr/>
                    <a:lstStyle/>
                    <a:p>
                      <a:r>
                        <a:rPr lang="it-IT" sz="1200" u="none" dirty="0">
                          <a:solidFill>
                            <a:schemeClr val="tx1"/>
                          </a:solidFill>
                          <a:hlinkClick r:id="rId13"/>
                        </a:rPr>
                        <a:t>Rapporto sullo stato di avanzamento</a:t>
                      </a:r>
                      <a:endParaRPr lang="en-GB" sz="1200" u="none" dirty="0">
                        <a:solidFill>
                          <a:schemeClr val="tx1"/>
                        </a:solidFill>
                      </a:endParaRPr>
                    </a:p>
                  </a:txBody>
                  <a:tcPr/>
                </a:tc>
                <a:tc>
                  <a:txBody>
                    <a:bodyPr/>
                    <a:lstStyle/>
                    <a:p>
                      <a:r>
                        <a:rPr lang="it-IT" sz="1200" dirty="0"/>
                        <a:t>Rapporti sullo stato di avanzamento a intervalli regolari</a:t>
                      </a:r>
                      <a:r>
                        <a:rPr lang="en-GB" sz="1200" dirty="0"/>
                        <a:t>.</a:t>
                      </a:r>
                    </a:p>
                  </a:txBody>
                  <a:tcPr/>
                </a:tc>
                <a:extLst>
                  <a:ext uri="{0D108BD9-81ED-4DB2-BD59-A6C34878D82A}">
                    <a16:rowId xmlns:a16="http://schemas.microsoft.com/office/drawing/2014/main" val="10004"/>
                  </a:ext>
                </a:extLst>
              </a:tr>
              <a:tr h="370840">
                <a:tc>
                  <a:txBody>
                    <a:bodyPr/>
                    <a:lstStyle/>
                    <a:p>
                      <a:r>
                        <a:rPr lang="en-GB" sz="1200" u="none" dirty="0" err="1">
                          <a:solidFill>
                            <a:schemeClr val="tx1"/>
                          </a:solidFill>
                          <a:hlinkClick r:id="rId14"/>
                        </a:rPr>
                        <a:t>Rapporto</a:t>
                      </a:r>
                      <a:r>
                        <a:rPr lang="en-GB" sz="1200" u="none" dirty="0">
                          <a:solidFill>
                            <a:schemeClr val="tx1"/>
                          </a:solidFill>
                          <a:hlinkClick r:id="rId14"/>
                        </a:rPr>
                        <a:t> </a:t>
                      </a:r>
                      <a:r>
                        <a:rPr lang="en-GB" sz="1200" u="none" dirty="0" err="1">
                          <a:solidFill>
                            <a:schemeClr val="tx1"/>
                          </a:solidFill>
                          <a:hlinkClick r:id="rId14"/>
                        </a:rPr>
                        <a:t>sugli</a:t>
                      </a:r>
                      <a:r>
                        <a:rPr lang="en-GB" sz="1200" u="none" dirty="0">
                          <a:solidFill>
                            <a:schemeClr val="tx1"/>
                          </a:solidFill>
                          <a:hlinkClick r:id="rId14"/>
                        </a:rPr>
                        <a:t> </a:t>
                      </a:r>
                      <a:r>
                        <a:rPr lang="en-GB" sz="1200" u="none" dirty="0" err="1">
                          <a:solidFill>
                            <a:schemeClr val="tx1"/>
                          </a:solidFill>
                          <a:hlinkClick r:id="rId14"/>
                        </a:rPr>
                        <a:t>eventi</a:t>
                      </a:r>
                      <a:endParaRPr lang="en-GB" sz="1200" u="none" dirty="0">
                        <a:solidFill>
                          <a:schemeClr val="tx1"/>
                        </a:solidFill>
                      </a:endParaRPr>
                    </a:p>
                  </a:txBody>
                  <a:tcPr/>
                </a:tc>
                <a:tc>
                  <a:txBody>
                    <a:bodyPr/>
                    <a:lstStyle/>
                    <a:p>
                      <a:r>
                        <a:rPr lang="it-IT" sz="1200" dirty="0"/>
                        <a:t>Rapporti sullo stato di avanzamento di eventi specifici</a:t>
                      </a:r>
                      <a:r>
                        <a:rPr lang="en-GB" sz="1200" dirty="0"/>
                        <a:t>.</a:t>
                      </a:r>
                    </a:p>
                  </a:txBody>
                  <a:tcPr/>
                </a:tc>
                <a:extLst>
                  <a:ext uri="{0D108BD9-81ED-4DB2-BD59-A6C34878D82A}">
                    <a16:rowId xmlns:a16="http://schemas.microsoft.com/office/drawing/2014/main" val="10005"/>
                  </a:ext>
                </a:extLst>
              </a:tr>
              <a:tr h="370840">
                <a:tc>
                  <a:txBody>
                    <a:bodyPr/>
                    <a:lstStyle/>
                    <a:p>
                      <a:r>
                        <a:rPr lang="it-IT" sz="1200" u="none" dirty="0">
                          <a:solidFill>
                            <a:schemeClr val="tx1"/>
                          </a:solidFill>
                          <a:hlinkClick r:id="rId15"/>
                        </a:rPr>
                        <a:t>Rapporto sulle azioni a seguire</a:t>
                      </a:r>
                      <a:endParaRPr lang="en-GB" sz="1200" u="none" dirty="0">
                        <a:solidFill>
                          <a:schemeClr val="tx1"/>
                        </a:solidFill>
                      </a:endParaRPr>
                    </a:p>
                  </a:txBody>
                  <a:tcPr/>
                </a:tc>
                <a:tc>
                  <a:txBody>
                    <a:bodyPr/>
                    <a:lstStyle/>
                    <a:p>
                      <a:r>
                        <a:rPr lang="it-IT" sz="1200" dirty="0">
                          <a:effectLst/>
                          <a:latin typeface="Calibri" panose="020F0502020204030204" pitchFamily="34" charset="0"/>
                          <a:ea typeface="Calibri" panose="020F0502020204030204" pitchFamily="34" charset="0"/>
                          <a:cs typeface="Times New Roman" panose="02020603050405020304" pitchFamily="18" charset="0"/>
                        </a:rPr>
                        <a:t>Questo rapporto elenca le azioni che rimangono in sospeso alla </a:t>
                      </a:r>
                      <a:r>
                        <a:rPr lang="en-GB" sz="1200" dirty="0" err="1">
                          <a:effectLst/>
                          <a:latin typeface="Calibri" panose="020F0502020204030204" pitchFamily="34" charset="0"/>
                          <a:ea typeface="Calibri" panose="020F0502020204030204" pitchFamily="34" charset="0"/>
                          <a:cs typeface="Times New Roman" panose="02020603050405020304" pitchFamily="18" charset="0"/>
                          <a:hlinkClick r:id="rId16" action="ppaction://hlinksldjump"/>
                        </a:rPr>
                        <a:t>smobilitazione</a:t>
                      </a:r>
                      <a:r>
                        <a:rPr lang="it-IT" sz="1200" dirty="0">
                          <a:effectLst/>
                          <a:latin typeface="Calibri" panose="020F0502020204030204" pitchFamily="34" charset="0"/>
                          <a:ea typeface="Calibri" panose="020F0502020204030204" pitchFamily="34" charset="0"/>
                          <a:cs typeface="Times New Roman" panose="02020603050405020304" pitchFamily="18" charset="0"/>
                        </a:rPr>
                        <a:t> del team di progetto</a:t>
                      </a:r>
                      <a:r>
                        <a:rPr lang="en-GB" sz="1200" dirty="0">
                          <a:effectLst/>
                          <a:latin typeface="Calibri" panose="020F0502020204030204" pitchFamily="34" charset="0"/>
                          <a:ea typeface="Calibri" panose="020F0502020204030204" pitchFamily="34" charset="0"/>
                          <a:cs typeface="Times New Roman" panose="02020603050405020304" pitchFamily="18" charset="0"/>
                        </a:rPr>
                        <a:t>.</a:t>
                      </a:r>
                      <a:endParaRPr lang="en-GB" sz="1200" dirty="0"/>
                    </a:p>
                  </a:txBody>
                  <a:tcPr/>
                </a:tc>
                <a:extLst>
                  <a:ext uri="{0D108BD9-81ED-4DB2-BD59-A6C34878D82A}">
                    <a16:rowId xmlns:a16="http://schemas.microsoft.com/office/drawing/2014/main" val="10006"/>
                  </a:ext>
                </a:extLst>
              </a:tr>
            </a:tbl>
          </a:graphicData>
        </a:graphic>
      </p:graphicFrame>
      <p:sp>
        <p:nvSpPr>
          <p:cNvPr id="4" name="Rectangle 3"/>
          <p:cNvSpPr/>
          <p:nvPr/>
        </p:nvSpPr>
        <p:spPr>
          <a:xfrm>
            <a:off x="63260" y="1095693"/>
            <a:ext cx="4929526" cy="1707134"/>
          </a:xfrm>
          <a:prstGeom prst="rect">
            <a:avLst/>
          </a:prstGeom>
        </p:spPr>
        <p:txBody>
          <a:bodyPr wrap="square">
            <a:spAutoFit/>
          </a:bodyPr>
          <a:lstStyle/>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Mentre i piani di gestione stabiliscono i principi di governance per come sarà gestito il lavoro e la documentazione relativa al campo di applicazione definisce ciò che dovrebbe essere realizzato, i documenti di consegna sono al centro sono al centro del lavoro da svolgere</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I piani di gestione definiscono quali documenti di consegna devono essere utilizzati e quale sarà il loro formato. Sono utilizzati principalmente nei processi di consegna, di sviluppo e di gestione dei limiti</a:t>
            </a:r>
            <a:r>
              <a:rPr lang="en-GB" sz="1200" dirty="0">
                <a:latin typeface="Calibri" panose="020F0502020204030204" pitchFamily="34" charset="0"/>
                <a:ea typeface="Calibri" panose="020F0502020204030204" pitchFamily="34" charset="0"/>
                <a:cs typeface="Times New Roman" panose="02020603050405020304" pitchFamily="18" charset="0"/>
              </a:rPr>
              <a:t>.</a:t>
            </a:r>
          </a:p>
        </p:txBody>
      </p:sp>
      <p:sp>
        <p:nvSpPr>
          <p:cNvPr id="8" name="Rectangle 7"/>
          <p:cNvSpPr/>
          <p:nvPr/>
        </p:nvSpPr>
        <p:spPr>
          <a:xfrm>
            <a:off x="5276008" y="1095693"/>
            <a:ext cx="4853872" cy="729430"/>
          </a:xfrm>
          <a:prstGeom prst="rect">
            <a:avLst/>
          </a:prstGeom>
        </p:spPr>
        <p:txBody>
          <a:bodyPr wrap="square">
            <a:spAutoFit/>
          </a:bodyPr>
          <a:lstStyle/>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I documenti di consegna sono i più dinamici dei tre gruppi di documentazione e devono essere mantenuti in conformità con i principi di gestione delle informazioni e della configurazione</a:t>
            </a:r>
            <a:r>
              <a:rPr lang="en-GB" sz="1200" dirty="0">
                <a:latin typeface="Calibri" panose="020F0502020204030204" pitchFamily="34" charset="0"/>
                <a:ea typeface="Calibri" panose="020F0502020204030204" pitchFamily="34" charset="0"/>
                <a:cs typeface="Times New Roman" panose="02020603050405020304" pitchFamily="18" charset="0"/>
              </a:rPr>
              <a:t>.</a:t>
            </a:r>
          </a:p>
        </p:txBody>
      </p:sp>
      <p:sp>
        <p:nvSpPr>
          <p:cNvPr id="9" name="Rectangle 8">
            <a:extLst>
              <a:ext uri="{FF2B5EF4-FFF2-40B4-BE49-F238E27FC236}">
                <a16:creationId xmlns:a16="http://schemas.microsoft.com/office/drawing/2014/main" id="{33807DE0-4CE8-44DB-AC58-18F7F9140182}"/>
              </a:ext>
            </a:extLst>
          </p:cNvPr>
          <p:cNvSpPr/>
          <p:nvPr/>
        </p:nvSpPr>
        <p:spPr>
          <a:xfrm>
            <a:off x="5276008" y="2284877"/>
            <a:ext cx="4573207" cy="461665"/>
          </a:xfrm>
          <a:prstGeom prst="rect">
            <a:avLst/>
          </a:prstGeom>
        </p:spPr>
        <p:txBody>
          <a:bodyPr wrap="square">
            <a:spAutoFit/>
          </a:bodyPr>
          <a:lstStyle/>
          <a:p>
            <a:pPr>
              <a:spcAft>
                <a:spcPts val="600"/>
              </a:spcAft>
            </a:pPr>
            <a:r>
              <a:rPr lang="it-IT" sz="1200" i="1" dirty="0"/>
              <a:t>I collegamenti presenti nella colonna 'Titolo' di queste tabelle puntano al sito Web di </a:t>
            </a:r>
            <a:r>
              <a:rPr lang="it-IT" sz="1200" i="1" dirty="0" err="1"/>
              <a:t>Praxis</a:t>
            </a:r>
            <a:r>
              <a:rPr lang="it-IT" sz="1200" i="1" dirty="0"/>
              <a:t> Framework</a:t>
            </a:r>
            <a:r>
              <a:rPr lang="en-GB" sz="1200" i="1" dirty="0"/>
              <a:t>.</a:t>
            </a:r>
          </a:p>
        </p:txBody>
      </p:sp>
      <p:sp>
        <p:nvSpPr>
          <p:cNvPr id="10" name="Rectangle 9">
            <a:hlinkClick r:id="rId17"/>
            <a:extLst>
              <a:ext uri="{FF2B5EF4-FFF2-40B4-BE49-F238E27FC236}">
                <a16:creationId xmlns:a16="http://schemas.microsoft.com/office/drawing/2014/main" id="{A1FAC691-5A59-4876-87FF-493050BB5E55}"/>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ight Arrow 6">
            <a:hlinkClick r:id="rId18" action="ppaction://hlinksldjump"/>
            <a:extLst>
              <a:ext uri="{FF2B5EF4-FFF2-40B4-BE49-F238E27FC236}">
                <a16:creationId xmlns:a16="http://schemas.microsoft.com/office/drawing/2014/main" id="{12DAD26D-B2B6-49A2-BB83-C30CABBCFE6F}"/>
              </a:ext>
            </a:extLst>
          </p:cNvPr>
          <p:cNvSpPr/>
          <p:nvPr/>
        </p:nvSpPr>
        <p:spPr>
          <a:xfrm rot="5400000" flipH="1">
            <a:off x="11205550" y="6079024"/>
            <a:ext cx="344496" cy="38059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39862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58" y="24064"/>
            <a:ext cx="6798577" cy="826167"/>
          </a:xfrm>
        </p:spPr>
        <p:txBody>
          <a:bodyPr/>
          <a:lstStyle/>
          <a:p>
            <a:r>
              <a:rPr lang="en-GB" dirty="0" err="1"/>
              <a:t>Conoscenza</a:t>
            </a:r>
            <a:endParaRPr lang="en-GB" dirty="0"/>
          </a:p>
        </p:txBody>
      </p:sp>
      <p:sp>
        <p:nvSpPr>
          <p:cNvPr id="3" name="Rectangle 2"/>
          <p:cNvSpPr/>
          <p:nvPr/>
        </p:nvSpPr>
        <p:spPr>
          <a:xfrm>
            <a:off x="136358" y="1059035"/>
            <a:ext cx="5715802" cy="2200602"/>
          </a:xfrm>
          <a:prstGeom prst="rect">
            <a:avLst/>
          </a:prstGeom>
        </p:spPr>
        <p:txBody>
          <a:bodyPr wrap="square">
            <a:spAutoFit/>
          </a:bodyPr>
          <a:lstStyle/>
          <a:p>
            <a:pPr>
              <a:spcAft>
                <a:spcPts val="600"/>
              </a:spcAft>
            </a:pPr>
            <a:r>
              <a:rPr lang="en-GB" sz="1400" dirty="0" err="1">
                <a:solidFill>
                  <a:schemeClr val="accent5"/>
                </a:solidFill>
              </a:rPr>
              <a:t>Panoramica</a:t>
            </a:r>
            <a:r>
              <a:rPr lang="en-GB" sz="1400" dirty="0">
                <a:solidFill>
                  <a:schemeClr val="accent5"/>
                </a:solidFill>
              </a:rPr>
              <a:t> </a:t>
            </a:r>
            <a:endParaRPr lang="en-GB" sz="1200" dirty="0">
              <a:solidFill>
                <a:schemeClr val="accent5"/>
              </a:solidFill>
            </a:endParaRPr>
          </a:p>
          <a:p>
            <a:pPr>
              <a:spcAft>
                <a:spcPts val="600"/>
              </a:spcAft>
            </a:pPr>
            <a:r>
              <a:rPr lang="it-IT" sz="1200" dirty="0"/>
              <a:t>Questa sezione è così intitolata perché si allinea con le guide di solito chiamate ‘Corpi di conoscenza’. L’intento è quello di definire gli elementi costitutivi della disciplina del project, </a:t>
            </a:r>
            <a:r>
              <a:rPr lang="it-IT" sz="1200" dirty="0" err="1"/>
              <a:t>programme</a:t>
            </a:r>
            <a:r>
              <a:rPr lang="it-IT" sz="1200" dirty="0"/>
              <a:t> e portfolio management e si basa sul concetto di analisi delle funzioni. Le funzioni descritte in questa sezione sono suddivise fra funzioni di contesto e funzioni di gestione.</a:t>
            </a:r>
            <a:endParaRPr lang="en-GB" sz="1200" dirty="0"/>
          </a:p>
          <a:p>
            <a:pPr>
              <a:spcAft>
                <a:spcPts val="600"/>
              </a:spcAft>
            </a:pPr>
            <a:r>
              <a:rPr lang="it-IT" sz="1200" dirty="0"/>
              <a:t>Le funzioni di contesto non sono direttamente responsabili del raggiungimento degli obiettivi di progetto</a:t>
            </a:r>
            <a:r>
              <a:rPr lang="en-GB" sz="1200" dirty="0"/>
              <a:t> </a:t>
            </a:r>
            <a:r>
              <a:rPr lang="it-IT" sz="1200" dirty="0"/>
              <a:t>ma fanno parte del contesto che sostiene quell’impresa</a:t>
            </a:r>
            <a:r>
              <a:rPr lang="en-GB" sz="1200" dirty="0"/>
              <a:t>. </a:t>
            </a:r>
            <a:r>
              <a:rPr lang="it-IT" sz="1200" dirty="0"/>
              <a:t>Solo gli argomenti selezionati da questa sezione sono inclusi in </a:t>
            </a:r>
            <a:r>
              <a:rPr lang="it-IT" sz="1200" dirty="0" err="1"/>
              <a:t>Praxis</a:t>
            </a:r>
            <a:r>
              <a:rPr lang="it-IT" sz="1200" dirty="0"/>
              <a:t> Local</a:t>
            </a:r>
            <a:r>
              <a:rPr lang="en-GB" sz="1200" dirty="0"/>
              <a:t>.</a:t>
            </a:r>
          </a:p>
          <a:p>
            <a:pPr>
              <a:spcAft>
                <a:spcPts val="600"/>
              </a:spcAft>
            </a:pPr>
            <a:r>
              <a:rPr lang="it-IT" sz="1200" dirty="0"/>
              <a:t>Le funzioni di gestione sono quelle che vengono applicate nella realizzazione di progetti</a:t>
            </a:r>
            <a:r>
              <a:rPr lang="en-GB" sz="1200" dirty="0"/>
              <a:t>. </a:t>
            </a:r>
          </a:p>
        </p:txBody>
      </p:sp>
      <p:sp>
        <p:nvSpPr>
          <p:cNvPr id="5" name="Rectangle 4">
            <a:hlinkClick r:id="rId2"/>
            <a:extLst>
              <a:ext uri="{FF2B5EF4-FFF2-40B4-BE49-F238E27FC236}">
                <a16:creationId xmlns:a16="http://schemas.microsoft.com/office/drawing/2014/main" id="{983D5215-E78F-4F9F-BFF9-450FF99124D0}"/>
              </a:ext>
            </a:extLst>
          </p:cNvPr>
          <p:cNvSpPr/>
          <p:nvPr/>
        </p:nvSpPr>
        <p:spPr>
          <a:xfrm>
            <a:off x="10767391" y="79513"/>
            <a:ext cx="1311966" cy="715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DD1A2CFA-A1F5-40F1-BBC0-33FCC3765526}"/>
              </a:ext>
            </a:extLst>
          </p:cNvPr>
          <p:cNvSpPr/>
          <p:nvPr/>
        </p:nvSpPr>
        <p:spPr>
          <a:xfrm>
            <a:off x="6435634" y="1361047"/>
            <a:ext cx="3748245" cy="1200329"/>
          </a:xfrm>
          <a:prstGeom prst="rect">
            <a:avLst/>
          </a:prstGeom>
        </p:spPr>
        <p:txBody>
          <a:bodyPr wrap="square">
            <a:spAutoFit/>
          </a:bodyPr>
          <a:lstStyle/>
          <a:p>
            <a:pPr>
              <a:spcAft>
                <a:spcPts val="600"/>
              </a:spcAft>
            </a:pPr>
            <a:r>
              <a:rPr lang="it-IT" sz="1200" dirty="0"/>
              <a:t>La sezione Conoscenza si integra con tutte le altre sezioni di </a:t>
            </a:r>
            <a:r>
              <a:rPr lang="it-IT" sz="1200" dirty="0" err="1"/>
              <a:t>Praxis</a:t>
            </a:r>
            <a:r>
              <a:rPr lang="it-IT" sz="1200" dirty="0"/>
              <a:t>. Ciascuna funzione descrive le procedure, gli strumenti e le tecniche che possono essere utilizzati nei processi di gestione.  Di ritorno la sezione Metodo fornisce uno schema per l’uso delle funzioni all’interno del ciclo di vita</a:t>
            </a:r>
            <a:r>
              <a:rPr lang="en-GB" sz="1200" dirty="0"/>
              <a:t>.</a:t>
            </a:r>
          </a:p>
        </p:txBody>
      </p:sp>
      <p:graphicFrame>
        <p:nvGraphicFramePr>
          <p:cNvPr id="7" name="Table 6">
            <a:extLst>
              <a:ext uri="{FF2B5EF4-FFF2-40B4-BE49-F238E27FC236}">
                <a16:creationId xmlns:a16="http://schemas.microsoft.com/office/drawing/2014/main" id="{A857F8A9-4691-4C2F-B6CF-B743CAD2B815}"/>
              </a:ext>
            </a:extLst>
          </p:cNvPr>
          <p:cNvGraphicFramePr>
            <a:graphicFrameLocks noGrp="1"/>
          </p:cNvGraphicFramePr>
          <p:nvPr>
            <p:extLst>
              <p:ext uri="{D42A27DB-BD31-4B8C-83A1-F6EECF244321}">
                <p14:modId xmlns:p14="http://schemas.microsoft.com/office/powerpoint/2010/main" val="422185830"/>
              </p:ext>
            </p:extLst>
          </p:nvPr>
        </p:nvGraphicFramePr>
        <p:xfrm>
          <a:off x="640522" y="3566709"/>
          <a:ext cx="2824922" cy="1483360"/>
        </p:xfrm>
        <a:graphic>
          <a:graphicData uri="http://schemas.openxmlformats.org/drawingml/2006/table">
            <a:tbl>
              <a:tblPr firstRow="1" bandRow="1">
                <a:tableStyleId>{5C22544A-7EE6-4342-B048-85BDC9FD1C3A}</a:tableStyleId>
              </a:tblPr>
              <a:tblGrid>
                <a:gridCol w="2824922">
                  <a:extLst>
                    <a:ext uri="{9D8B030D-6E8A-4147-A177-3AD203B41FA5}">
                      <a16:colId xmlns:a16="http://schemas.microsoft.com/office/drawing/2014/main" val="3714804455"/>
                    </a:ext>
                  </a:extLst>
                </a:gridCol>
              </a:tblGrid>
              <a:tr h="370840">
                <a:tc>
                  <a:txBody>
                    <a:bodyPr/>
                    <a:lstStyle/>
                    <a:p>
                      <a:r>
                        <a:rPr lang="en-GB" sz="1200" b="0" dirty="0" err="1"/>
                        <a:t>Funzioni</a:t>
                      </a:r>
                      <a:r>
                        <a:rPr lang="en-GB" sz="1200" b="0" dirty="0"/>
                        <a:t> </a:t>
                      </a:r>
                      <a:r>
                        <a:rPr lang="en-GB" sz="1200" b="0" dirty="0" err="1"/>
                        <a:t>contestuali</a:t>
                      </a:r>
                      <a:r>
                        <a:rPr lang="en-GB" sz="1200" b="0" dirty="0"/>
                        <a:t> </a:t>
                      </a:r>
                      <a:r>
                        <a:rPr lang="en-GB" sz="1200" b="0" dirty="0" err="1"/>
                        <a:t>selezionate</a:t>
                      </a:r>
                      <a:endParaRPr lang="en-GB" sz="1200" b="0" dirty="0"/>
                    </a:p>
                  </a:txBody>
                  <a:tcPr anchor="ctr"/>
                </a:tc>
                <a:extLst>
                  <a:ext uri="{0D108BD9-81ED-4DB2-BD59-A6C34878D82A}">
                    <a16:rowId xmlns:a16="http://schemas.microsoft.com/office/drawing/2014/main" val="722976309"/>
                  </a:ext>
                </a:extLst>
              </a:tr>
              <a:tr h="370840">
                <a:tc>
                  <a:txBody>
                    <a:bodyPr/>
                    <a:lstStyle/>
                    <a:p>
                      <a:r>
                        <a:rPr lang="en-GB" sz="1200" dirty="0" err="1">
                          <a:hlinkClick r:id="rId3" action="ppaction://hlinksldjump"/>
                        </a:rPr>
                        <a:t>Ciclo</a:t>
                      </a:r>
                      <a:r>
                        <a:rPr lang="en-GB" sz="1200" dirty="0">
                          <a:hlinkClick r:id="rId3" action="ppaction://hlinksldjump"/>
                        </a:rPr>
                        <a:t> di vita</a:t>
                      </a:r>
                      <a:endParaRPr lang="en-GB" sz="1200" dirty="0"/>
                    </a:p>
                  </a:txBody>
                  <a:tcPr anchor="ctr"/>
                </a:tc>
                <a:extLst>
                  <a:ext uri="{0D108BD9-81ED-4DB2-BD59-A6C34878D82A}">
                    <a16:rowId xmlns:a16="http://schemas.microsoft.com/office/drawing/2014/main" val="2391957868"/>
                  </a:ext>
                </a:extLst>
              </a:tr>
              <a:tr h="370840">
                <a:tc>
                  <a:txBody>
                    <a:bodyPr/>
                    <a:lstStyle/>
                    <a:p>
                      <a:r>
                        <a:rPr lang="en-GB" sz="1200" dirty="0" err="1">
                          <a:hlinkClick r:id="rId4" action="ppaction://hlinksldjump"/>
                        </a:rPr>
                        <a:t>Sponsorizzazione</a:t>
                      </a:r>
                      <a:endParaRPr lang="en-GB" sz="1200" dirty="0"/>
                    </a:p>
                  </a:txBody>
                  <a:tcPr/>
                </a:tc>
                <a:extLst>
                  <a:ext uri="{0D108BD9-81ED-4DB2-BD59-A6C34878D82A}">
                    <a16:rowId xmlns:a16="http://schemas.microsoft.com/office/drawing/2014/main" val="1268580978"/>
                  </a:ext>
                </a:extLst>
              </a:tr>
              <a:tr h="370840">
                <a:tc>
                  <a:txBody>
                    <a:bodyPr/>
                    <a:lstStyle/>
                    <a:p>
                      <a:r>
                        <a:rPr lang="en-GB" sz="1200" dirty="0">
                          <a:hlinkClick r:id="rId5" action="ppaction://hlinksldjump"/>
                        </a:rPr>
                        <a:t>Supporto</a:t>
                      </a:r>
                      <a:endParaRPr lang="en-GB" sz="1200" dirty="0"/>
                    </a:p>
                  </a:txBody>
                  <a:tcPr/>
                </a:tc>
                <a:extLst>
                  <a:ext uri="{0D108BD9-81ED-4DB2-BD59-A6C34878D82A}">
                    <a16:rowId xmlns:a16="http://schemas.microsoft.com/office/drawing/2014/main" val="4217335598"/>
                  </a:ext>
                </a:extLst>
              </a:tr>
            </a:tbl>
          </a:graphicData>
        </a:graphic>
      </p:graphicFrame>
      <p:graphicFrame>
        <p:nvGraphicFramePr>
          <p:cNvPr id="21" name="Table 20">
            <a:extLst>
              <a:ext uri="{FF2B5EF4-FFF2-40B4-BE49-F238E27FC236}">
                <a16:creationId xmlns:a16="http://schemas.microsoft.com/office/drawing/2014/main" id="{7D768119-DFAB-4595-BCE5-6C74631717B3}"/>
              </a:ext>
            </a:extLst>
          </p:cNvPr>
          <p:cNvGraphicFramePr>
            <a:graphicFrameLocks noGrp="1"/>
          </p:cNvGraphicFramePr>
          <p:nvPr>
            <p:extLst>
              <p:ext uri="{D42A27DB-BD31-4B8C-83A1-F6EECF244321}">
                <p14:modId xmlns:p14="http://schemas.microsoft.com/office/powerpoint/2010/main" val="3305285291"/>
              </p:ext>
            </p:extLst>
          </p:nvPr>
        </p:nvGraphicFramePr>
        <p:xfrm>
          <a:off x="3897242" y="3568616"/>
          <a:ext cx="2940879" cy="2966720"/>
        </p:xfrm>
        <a:graphic>
          <a:graphicData uri="http://schemas.openxmlformats.org/drawingml/2006/table">
            <a:tbl>
              <a:tblPr firstRow="1" bandRow="1">
                <a:tableStyleId>{5C22544A-7EE6-4342-B048-85BDC9FD1C3A}</a:tableStyleId>
              </a:tblPr>
              <a:tblGrid>
                <a:gridCol w="2940879">
                  <a:extLst>
                    <a:ext uri="{9D8B030D-6E8A-4147-A177-3AD203B41FA5}">
                      <a16:colId xmlns:a16="http://schemas.microsoft.com/office/drawing/2014/main" val="3714804455"/>
                    </a:ext>
                  </a:extLst>
                </a:gridCol>
              </a:tblGrid>
              <a:tr h="370840">
                <a:tc>
                  <a:txBody>
                    <a:bodyPr/>
                    <a:lstStyle/>
                    <a:p>
                      <a:r>
                        <a:rPr lang="en-GB" sz="1200" b="0" dirty="0"/>
                        <a:t>Top level management functions</a:t>
                      </a:r>
                    </a:p>
                  </a:txBody>
                  <a:tcPr anchor="ctr"/>
                </a:tc>
                <a:extLst>
                  <a:ext uri="{0D108BD9-81ED-4DB2-BD59-A6C34878D82A}">
                    <a16:rowId xmlns:a16="http://schemas.microsoft.com/office/drawing/2014/main" val="722976309"/>
                  </a:ext>
                </a:extLst>
              </a:tr>
              <a:tr h="370840">
                <a:tc>
                  <a:txBody>
                    <a:bodyPr/>
                    <a:lstStyle/>
                    <a:p>
                      <a:pPr>
                        <a:spcBef>
                          <a:spcPts val="300"/>
                        </a:spcBef>
                        <a:spcAft>
                          <a:spcPts val="300"/>
                        </a:spcAft>
                      </a:pPr>
                      <a:r>
                        <a:rPr lang="en-GB" sz="1200" dirty="0" err="1">
                          <a:hlinkClick r:id="rId6" action="ppaction://hlinksldjump"/>
                        </a:rPr>
                        <a:t>Gestione</a:t>
                      </a:r>
                      <a:r>
                        <a:rPr lang="en-GB" sz="1200" dirty="0">
                          <a:hlinkClick r:id="rId6" action="ppaction://hlinksldjump"/>
                        </a:rPr>
                        <a:t> </a:t>
                      </a:r>
                      <a:r>
                        <a:rPr lang="en-GB" sz="1200" dirty="0" err="1">
                          <a:hlinkClick r:id="rId6" action="ppaction://hlinksldjump"/>
                        </a:rPr>
                        <a:t>dell’organizzazione</a:t>
                      </a:r>
                      <a:endParaRPr lang="en-GB" sz="1200" dirty="0"/>
                    </a:p>
                  </a:txBody>
                  <a:tcPr anchor="ctr"/>
                </a:tc>
                <a:extLst>
                  <a:ext uri="{0D108BD9-81ED-4DB2-BD59-A6C34878D82A}">
                    <a16:rowId xmlns:a16="http://schemas.microsoft.com/office/drawing/2014/main" val="2391957868"/>
                  </a:ext>
                </a:extLst>
              </a:tr>
              <a:tr h="370840">
                <a:tc>
                  <a:txBody>
                    <a:bodyPr/>
                    <a:lstStyle/>
                    <a:p>
                      <a:pPr>
                        <a:spcBef>
                          <a:spcPts val="0"/>
                        </a:spcBef>
                        <a:spcAft>
                          <a:spcPts val="0"/>
                        </a:spcAft>
                      </a:pPr>
                      <a:r>
                        <a:rPr lang="en-GB" sz="1200" dirty="0" err="1">
                          <a:hlinkClick r:id="rId7" action="ppaction://hlinksldjump"/>
                        </a:rPr>
                        <a:t>Gestione</a:t>
                      </a:r>
                      <a:r>
                        <a:rPr lang="en-GB" sz="1200" dirty="0">
                          <a:hlinkClick r:id="rId7" action="ppaction://hlinksldjump"/>
                        </a:rPr>
                        <a:t> </a:t>
                      </a:r>
                      <a:r>
                        <a:rPr lang="en-GB" sz="1200" dirty="0" err="1">
                          <a:hlinkClick r:id="rId7" action="ppaction://hlinksldjump"/>
                        </a:rPr>
                        <a:t>degli</a:t>
                      </a:r>
                      <a:r>
                        <a:rPr lang="en-GB" sz="1200" dirty="0">
                          <a:hlinkClick r:id="rId7" action="ppaction://hlinksldjump"/>
                        </a:rPr>
                        <a:t> stakeholder</a:t>
                      </a:r>
                      <a:endParaRPr lang="en-GB" sz="1200" dirty="0"/>
                    </a:p>
                  </a:txBody>
                  <a:tcPr anchor="ctr"/>
                </a:tc>
                <a:extLst>
                  <a:ext uri="{0D108BD9-81ED-4DB2-BD59-A6C34878D82A}">
                    <a16:rowId xmlns:a16="http://schemas.microsoft.com/office/drawing/2014/main" val="1268580978"/>
                  </a:ext>
                </a:extLst>
              </a:tr>
              <a:tr h="370840">
                <a:tc>
                  <a:txBody>
                    <a:bodyPr/>
                    <a:lstStyle/>
                    <a:p>
                      <a:pPr>
                        <a:spcBef>
                          <a:spcPts val="300"/>
                        </a:spcBef>
                        <a:spcAft>
                          <a:spcPts val="300"/>
                        </a:spcAft>
                      </a:pPr>
                      <a:r>
                        <a:rPr lang="en-GB" sz="1200" dirty="0" err="1">
                          <a:hlinkClick r:id="rId8" action="ppaction://hlinksldjump"/>
                        </a:rPr>
                        <a:t>Gestione</a:t>
                      </a:r>
                      <a:r>
                        <a:rPr lang="en-GB" sz="1200" dirty="0">
                          <a:hlinkClick r:id="rId8" action="ppaction://hlinksldjump"/>
                        </a:rPr>
                        <a:t> del business case</a:t>
                      </a:r>
                      <a:endParaRPr lang="en-GB" sz="1200" dirty="0"/>
                    </a:p>
                  </a:txBody>
                  <a:tcPr anchor="ctr"/>
                </a:tc>
                <a:extLst>
                  <a:ext uri="{0D108BD9-81ED-4DB2-BD59-A6C34878D82A}">
                    <a16:rowId xmlns:a16="http://schemas.microsoft.com/office/drawing/2014/main" val="4217335598"/>
                  </a:ext>
                </a:extLst>
              </a:tr>
              <a:tr h="370840">
                <a:tc>
                  <a:txBody>
                    <a:bodyPr/>
                    <a:lstStyle/>
                    <a:p>
                      <a:pPr>
                        <a:spcBef>
                          <a:spcPts val="300"/>
                        </a:spcBef>
                        <a:spcAft>
                          <a:spcPts val="300"/>
                        </a:spcAft>
                      </a:pPr>
                      <a:r>
                        <a:rPr lang="en-GB" sz="1200" dirty="0" err="1">
                          <a:hlinkClick r:id="rId9" action="ppaction://hlinksldjump"/>
                        </a:rPr>
                        <a:t>Pianificazione</a:t>
                      </a:r>
                      <a:endParaRPr lang="en-GB" sz="1200" dirty="0"/>
                    </a:p>
                  </a:txBody>
                  <a:tcPr anchor="ctr"/>
                </a:tc>
                <a:extLst>
                  <a:ext uri="{0D108BD9-81ED-4DB2-BD59-A6C34878D82A}">
                    <a16:rowId xmlns:a16="http://schemas.microsoft.com/office/drawing/2014/main" val="3257191121"/>
                  </a:ext>
                </a:extLst>
              </a:tr>
              <a:tr h="370840">
                <a:tc>
                  <a:txBody>
                    <a:bodyPr/>
                    <a:lstStyle/>
                    <a:p>
                      <a:pPr>
                        <a:spcBef>
                          <a:spcPts val="300"/>
                        </a:spcBef>
                        <a:spcAft>
                          <a:spcPts val="300"/>
                        </a:spcAft>
                      </a:pPr>
                      <a:r>
                        <a:rPr lang="en-GB" sz="1200" dirty="0" err="1">
                          <a:hlinkClick r:id="rId10" action="ppaction://hlinksldjump"/>
                        </a:rPr>
                        <a:t>Controllo</a:t>
                      </a:r>
                      <a:endParaRPr lang="en-GB" sz="1200" dirty="0"/>
                    </a:p>
                  </a:txBody>
                  <a:tcPr anchor="ctr"/>
                </a:tc>
                <a:extLst>
                  <a:ext uri="{0D108BD9-81ED-4DB2-BD59-A6C34878D82A}">
                    <a16:rowId xmlns:a16="http://schemas.microsoft.com/office/drawing/2014/main" val="879317238"/>
                  </a:ext>
                </a:extLst>
              </a:tr>
              <a:tr h="370840">
                <a:tc>
                  <a:txBody>
                    <a:bodyPr/>
                    <a:lstStyle/>
                    <a:p>
                      <a:pPr>
                        <a:spcBef>
                          <a:spcPts val="300"/>
                        </a:spcBef>
                        <a:spcAft>
                          <a:spcPts val="300"/>
                        </a:spcAft>
                      </a:pPr>
                      <a:r>
                        <a:rPr lang="en-GB" sz="1200" dirty="0" err="1">
                          <a:hlinkClick r:id="rId11" action="ppaction://hlinksldjump"/>
                        </a:rPr>
                        <a:t>Gestione</a:t>
                      </a:r>
                      <a:r>
                        <a:rPr lang="en-GB" sz="1200" dirty="0">
                          <a:hlinkClick r:id="rId11" action="ppaction://hlinksldjump"/>
                        </a:rPr>
                        <a:t> </a:t>
                      </a:r>
                      <a:r>
                        <a:rPr lang="en-GB" sz="1200" dirty="0" err="1">
                          <a:hlinkClick r:id="rId11" action="ppaction://hlinksldjump"/>
                        </a:rPr>
                        <a:t>delle</a:t>
                      </a:r>
                      <a:r>
                        <a:rPr lang="en-GB" sz="1200" dirty="0">
                          <a:hlinkClick r:id="rId11" action="ppaction://hlinksldjump"/>
                        </a:rPr>
                        <a:t> </a:t>
                      </a:r>
                      <a:r>
                        <a:rPr lang="en-GB" sz="1200" dirty="0" err="1">
                          <a:hlinkClick r:id="rId11" action="ppaction://hlinksldjump"/>
                        </a:rPr>
                        <a:t>informazioni</a:t>
                      </a:r>
                      <a:endParaRPr lang="en-GB" sz="1200" dirty="0"/>
                    </a:p>
                  </a:txBody>
                  <a:tcPr anchor="ctr"/>
                </a:tc>
                <a:extLst>
                  <a:ext uri="{0D108BD9-81ED-4DB2-BD59-A6C34878D82A}">
                    <a16:rowId xmlns:a16="http://schemas.microsoft.com/office/drawing/2014/main" val="4068206165"/>
                  </a:ext>
                </a:extLst>
              </a:tr>
              <a:tr h="370840">
                <a:tc>
                  <a:txBody>
                    <a:bodyPr/>
                    <a:lstStyle/>
                    <a:p>
                      <a:pPr marL="0" marR="0" lvl="0" indent="0" algn="l" defTabSz="914400" rtl="0" eaLnBrk="1" fontAlgn="auto" latinLnBrk="0" hangingPunct="1">
                        <a:lnSpc>
                          <a:spcPct val="100000"/>
                        </a:lnSpc>
                        <a:spcBef>
                          <a:spcPts val="300"/>
                        </a:spcBef>
                        <a:spcAft>
                          <a:spcPts val="300"/>
                        </a:spcAft>
                        <a:buClrTx/>
                        <a:buSzTx/>
                        <a:buFontTx/>
                        <a:buNone/>
                        <a:tabLst/>
                        <a:defRPr/>
                      </a:pPr>
                      <a:r>
                        <a:rPr lang="en-GB" sz="1200" b="0" dirty="0" err="1">
                          <a:solidFill>
                            <a:schemeClr val="tx1"/>
                          </a:solidFill>
                          <a:hlinkClick r:id="rId12" action="ppaction://hlinksldjump"/>
                        </a:rPr>
                        <a:t>Gestione</a:t>
                      </a:r>
                      <a:r>
                        <a:rPr lang="en-GB" sz="1200" b="0" dirty="0">
                          <a:solidFill>
                            <a:schemeClr val="tx1"/>
                          </a:solidFill>
                          <a:hlinkClick r:id="rId12" action="ppaction://hlinksldjump"/>
                        </a:rPr>
                        <a:t> </a:t>
                      </a:r>
                      <a:r>
                        <a:rPr lang="en-GB" sz="1200" b="0" dirty="0" err="1">
                          <a:solidFill>
                            <a:schemeClr val="tx1"/>
                          </a:solidFill>
                          <a:hlinkClick r:id="rId12" action="ppaction://hlinksldjump"/>
                        </a:rPr>
                        <a:t>dell’ambito</a:t>
                      </a:r>
                      <a:endParaRPr lang="en-GB" sz="1200" b="0" dirty="0">
                        <a:solidFill>
                          <a:schemeClr val="tx1"/>
                        </a:solidFill>
                      </a:endParaRPr>
                    </a:p>
                  </a:txBody>
                  <a:tcPr anchor="ctr"/>
                </a:tc>
                <a:extLst>
                  <a:ext uri="{0D108BD9-81ED-4DB2-BD59-A6C34878D82A}">
                    <a16:rowId xmlns:a16="http://schemas.microsoft.com/office/drawing/2014/main" val="2508371458"/>
                  </a:ext>
                </a:extLst>
              </a:tr>
            </a:tbl>
          </a:graphicData>
        </a:graphic>
      </p:graphicFrame>
      <p:graphicFrame>
        <p:nvGraphicFramePr>
          <p:cNvPr id="8" name="Table 7">
            <a:extLst>
              <a:ext uri="{FF2B5EF4-FFF2-40B4-BE49-F238E27FC236}">
                <a16:creationId xmlns:a16="http://schemas.microsoft.com/office/drawing/2014/main" id="{D6906DF5-6EE5-42D7-81A0-897E14E2C72E}"/>
              </a:ext>
            </a:extLst>
          </p:cNvPr>
          <p:cNvGraphicFramePr>
            <a:graphicFrameLocks noGrp="1"/>
          </p:cNvGraphicFramePr>
          <p:nvPr>
            <p:extLst>
              <p:ext uri="{D42A27DB-BD31-4B8C-83A1-F6EECF244321}">
                <p14:modId xmlns:p14="http://schemas.microsoft.com/office/powerpoint/2010/main" val="1758984388"/>
              </p:ext>
            </p:extLst>
          </p:nvPr>
        </p:nvGraphicFramePr>
        <p:xfrm>
          <a:off x="6999879" y="3565772"/>
          <a:ext cx="2932624" cy="2966720"/>
        </p:xfrm>
        <a:graphic>
          <a:graphicData uri="http://schemas.openxmlformats.org/drawingml/2006/table">
            <a:tbl>
              <a:tblPr firstRow="1" bandRow="1">
                <a:tableStyleId>{5C22544A-7EE6-4342-B048-85BDC9FD1C3A}</a:tableStyleId>
              </a:tblPr>
              <a:tblGrid>
                <a:gridCol w="2932624">
                  <a:extLst>
                    <a:ext uri="{9D8B030D-6E8A-4147-A177-3AD203B41FA5}">
                      <a16:colId xmlns:a16="http://schemas.microsoft.com/office/drawing/2014/main" val="3714804455"/>
                    </a:ext>
                  </a:extLst>
                </a:gridCol>
              </a:tblGrid>
              <a:tr h="370840">
                <a:tc>
                  <a:txBody>
                    <a:bodyPr/>
                    <a:lstStyle/>
                    <a:p>
                      <a:r>
                        <a:rPr lang="en-GB" sz="1200" b="0" dirty="0" err="1">
                          <a:solidFill>
                            <a:schemeClr val="tx1"/>
                          </a:solidFill>
                          <a:hlinkClick r:id="rId13" action="ppaction://hlinksldjump"/>
                        </a:rPr>
                        <a:t>Gestione</a:t>
                      </a:r>
                      <a:r>
                        <a:rPr lang="en-GB" sz="1200" b="0" dirty="0">
                          <a:solidFill>
                            <a:schemeClr val="tx1"/>
                          </a:solidFill>
                          <a:hlinkClick r:id="rId13" action="ppaction://hlinksldjump"/>
                        </a:rPr>
                        <a:t> dei benefici</a:t>
                      </a:r>
                      <a:endParaRPr lang="en-GB" sz="1200" b="0" dirty="0">
                        <a:solidFill>
                          <a:schemeClr val="tx1"/>
                        </a:solidFill>
                      </a:endParaRPr>
                    </a:p>
                  </a:txBody>
                  <a:tcPr anchor="ctr">
                    <a:solidFill>
                      <a:srgbClr val="EBEEF5"/>
                    </a:solidFill>
                  </a:tcPr>
                </a:tc>
                <a:extLst>
                  <a:ext uri="{0D108BD9-81ED-4DB2-BD59-A6C34878D82A}">
                    <a16:rowId xmlns:a16="http://schemas.microsoft.com/office/drawing/2014/main" val="1268580978"/>
                  </a:ext>
                </a:extLst>
              </a:tr>
              <a:tr h="370840">
                <a:tc>
                  <a:txBody>
                    <a:bodyPr/>
                    <a:lstStyle/>
                    <a:p>
                      <a:r>
                        <a:rPr lang="en-GB" sz="1200" dirty="0" err="1">
                          <a:hlinkClick r:id="rId14" action="ppaction://hlinksldjump"/>
                        </a:rPr>
                        <a:t>Gestione</a:t>
                      </a:r>
                      <a:r>
                        <a:rPr lang="en-GB" sz="1200" dirty="0">
                          <a:hlinkClick r:id="rId14" action="ppaction://hlinksldjump"/>
                        </a:rPr>
                        <a:t> </a:t>
                      </a:r>
                      <a:r>
                        <a:rPr lang="en-GB" sz="1200" dirty="0" err="1">
                          <a:hlinkClick r:id="rId14" action="ppaction://hlinksldjump"/>
                        </a:rPr>
                        <a:t>della</a:t>
                      </a:r>
                      <a:r>
                        <a:rPr lang="en-GB" sz="1200" dirty="0">
                          <a:hlinkClick r:id="rId14" action="ppaction://hlinksldjump"/>
                        </a:rPr>
                        <a:t> </a:t>
                      </a:r>
                      <a:r>
                        <a:rPr lang="en-GB" sz="1200" dirty="0" err="1">
                          <a:hlinkClick r:id="rId14" action="ppaction://hlinksldjump"/>
                        </a:rPr>
                        <a:t>schedulazione</a:t>
                      </a:r>
                      <a:endParaRPr lang="en-GB" sz="1200" dirty="0"/>
                    </a:p>
                  </a:txBody>
                  <a:tcPr anchor="ctr"/>
                </a:tc>
                <a:extLst>
                  <a:ext uri="{0D108BD9-81ED-4DB2-BD59-A6C34878D82A}">
                    <a16:rowId xmlns:a16="http://schemas.microsoft.com/office/drawing/2014/main" val="4217335598"/>
                  </a:ext>
                </a:extLst>
              </a:tr>
              <a:tr h="370840">
                <a:tc>
                  <a:txBody>
                    <a:bodyPr/>
                    <a:lstStyle/>
                    <a:p>
                      <a:r>
                        <a:rPr lang="en-GB" sz="1200" dirty="0" err="1">
                          <a:hlinkClick r:id="rId15" action="ppaction://hlinksldjump"/>
                        </a:rPr>
                        <a:t>Gestione</a:t>
                      </a:r>
                      <a:r>
                        <a:rPr lang="en-GB" sz="1200" dirty="0">
                          <a:hlinkClick r:id="rId15" action="ppaction://hlinksldjump"/>
                        </a:rPr>
                        <a:t> </a:t>
                      </a:r>
                      <a:r>
                        <a:rPr lang="en-GB" sz="1200" dirty="0" err="1">
                          <a:hlinkClick r:id="rId15" action="ppaction://hlinksldjump"/>
                        </a:rPr>
                        <a:t>finanziaria</a:t>
                      </a:r>
                      <a:endParaRPr lang="en-GB" sz="1200" dirty="0"/>
                    </a:p>
                  </a:txBody>
                  <a:tcPr anchor="ctr">
                    <a:solidFill>
                      <a:srgbClr val="EBEEF5"/>
                    </a:solidFill>
                  </a:tcPr>
                </a:tc>
                <a:extLst>
                  <a:ext uri="{0D108BD9-81ED-4DB2-BD59-A6C34878D82A}">
                    <a16:rowId xmlns:a16="http://schemas.microsoft.com/office/drawing/2014/main" val="3257191121"/>
                  </a:ext>
                </a:extLst>
              </a:tr>
              <a:tr h="370840">
                <a:tc>
                  <a:txBody>
                    <a:bodyPr/>
                    <a:lstStyle/>
                    <a:p>
                      <a:r>
                        <a:rPr lang="en-GB" sz="1200" dirty="0" err="1">
                          <a:hlinkClick r:id="rId16" action="ppaction://hlinksldjump"/>
                        </a:rPr>
                        <a:t>Gestione</a:t>
                      </a:r>
                      <a:r>
                        <a:rPr lang="en-GB" sz="1200" dirty="0">
                          <a:hlinkClick r:id="rId16" action="ppaction://hlinksldjump"/>
                        </a:rPr>
                        <a:t> del </a:t>
                      </a:r>
                      <a:r>
                        <a:rPr lang="en-GB" sz="1200" dirty="0" err="1">
                          <a:hlinkClick r:id="rId16" action="ppaction://hlinksldjump"/>
                        </a:rPr>
                        <a:t>rischio</a:t>
                      </a:r>
                      <a:endParaRPr lang="en-GB" sz="1200" dirty="0"/>
                    </a:p>
                  </a:txBody>
                  <a:tcPr anchor="ctr"/>
                </a:tc>
                <a:extLst>
                  <a:ext uri="{0D108BD9-81ED-4DB2-BD59-A6C34878D82A}">
                    <a16:rowId xmlns:a16="http://schemas.microsoft.com/office/drawing/2014/main" val="879317238"/>
                  </a:ext>
                </a:extLst>
              </a:tr>
              <a:tr h="370840">
                <a:tc>
                  <a:txBody>
                    <a:bodyPr/>
                    <a:lstStyle/>
                    <a:p>
                      <a:r>
                        <a:rPr lang="en-GB" sz="1200" dirty="0" err="1">
                          <a:hlinkClick r:id="rId17" action="ppaction://hlinksldjump"/>
                        </a:rPr>
                        <a:t>Gestione</a:t>
                      </a:r>
                      <a:r>
                        <a:rPr lang="en-GB" sz="1200" dirty="0">
                          <a:hlinkClick r:id="rId17" action="ppaction://hlinksldjump"/>
                        </a:rPr>
                        <a:t> del </a:t>
                      </a:r>
                      <a:r>
                        <a:rPr lang="en-GB" sz="1200" dirty="0" err="1">
                          <a:hlinkClick r:id="rId17" action="ppaction://hlinksldjump"/>
                        </a:rPr>
                        <a:t>cambiamento</a:t>
                      </a:r>
                      <a:endParaRPr lang="en-GB" sz="1200" dirty="0"/>
                    </a:p>
                  </a:txBody>
                  <a:tcPr anchor="ctr"/>
                </a:tc>
                <a:extLst>
                  <a:ext uri="{0D108BD9-81ED-4DB2-BD59-A6C34878D82A}">
                    <a16:rowId xmlns:a16="http://schemas.microsoft.com/office/drawing/2014/main" val="4068206165"/>
                  </a:ext>
                </a:extLst>
              </a:tr>
              <a:tr h="370840">
                <a:tc>
                  <a:txBody>
                    <a:bodyPr/>
                    <a:lstStyle/>
                    <a:p>
                      <a:r>
                        <a:rPr lang="en-GB" sz="1200" dirty="0" err="1">
                          <a:hlinkClick r:id="rId18" action="ppaction://hlinksldjump"/>
                        </a:rPr>
                        <a:t>Gestione</a:t>
                      </a:r>
                      <a:r>
                        <a:rPr lang="en-GB" sz="1200" dirty="0">
                          <a:hlinkClick r:id="rId18" action="ppaction://hlinksldjump"/>
                        </a:rPr>
                        <a:t> </a:t>
                      </a:r>
                      <a:r>
                        <a:rPr lang="en-GB" sz="1200" dirty="0" err="1">
                          <a:hlinkClick r:id="rId18" action="ppaction://hlinksldjump"/>
                        </a:rPr>
                        <a:t>delle</a:t>
                      </a:r>
                      <a:r>
                        <a:rPr lang="en-GB" sz="1200" dirty="0">
                          <a:hlinkClick r:id="rId18" action="ppaction://hlinksldjump"/>
                        </a:rPr>
                        <a:t> </a:t>
                      </a:r>
                      <a:r>
                        <a:rPr lang="en-GB" sz="1200" dirty="0" err="1">
                          <a:hlinkClick r:id="rId18" action="ppaction://hlinksldjump"/>
                        </a:rPr>
                        <a:t>risorse</a:t>
                      </a:r>
                      <a:endParaRPr lang="en-GB" sz="1200" dirty="0"/>
                    </a:p>
                  </a:txBody>
                  <a:tcPr anchor="ctr"/>
                </a:tc>
                <a:extLst>
                  <a:ext uri="{0D108BD9-81ED-4DB2-BD59-A6C34878D82A}">
                    <a16:rowId xmlns:a16="http://schemas.microsoft.com/office/drawing/2014/main" val="3355124986"/>
                  </a:ext>
                </a:extLst>
              </a:tr>
              <a:tr h="370840">
                <a:tc>
                  <a:txBody>
                    <a:bodyPr/>
                    <a:lstStyle/>
                    <a:p>
                      <a:r>
                        <a:rPr lang="en-GB" sz="1200" dirty="0" err="1">
                          <a:hlinkClick r:id="rId19" action="ppaction://hlinksldjump"/>
                        </a:rPr>
                        <a:t>Garanzia</a:t>
                      </a:r>
                      <a:endParaRPr lang="en-GB" sz="1200" dirty="0"/>
                    </a:p>
                  </a:txBody>
                  <a:tcPr anchor="ctr"/>
                </a:tc>
                <a:extLst>
                  <a:ext uri="{0D108BD9-81ED-4DB2-BD59-A6C34878D82A}">
                    <a16:rowId xmlns:a16="http://schemas.microsoft.com/office/drawing/2014/main" val="1538463035"/>
                  </a:ext>
                </a:extLst>
              </a:tr>
              <a:tr h="370840">
                <a:tc>
                  <a:txBody>
                    <a:bodyPr/>
                    <a:lstStyle/>
                    <a:p>
                      <a:r>
                        <a:rPr lang="en-GB" sz="1200" dirty="0" err="1">
                          <a:hlinkClick r:id="rId20" action="ppaction://hlinksldjump"/>
                        </a:rPr>
                        <a:t>Competenze</a:t>
                      </a:r>
                      <a:r>
                        <a:rPr lang="en-GB" sz="1200" dirty="0">
                          <a:hlinkClick r:id="rId20" action="ppaction://hlinksldjump"/>
                        </a:rPr>
                        <a:t> </a:t>
                      </a:r>
                      <a:r>
                        <a:rPr lang="en-GB" sz="1200" dirty="0" err="1">
                          <a:hlinkClick r:id="rId20" action="ppaction://hlinksldjump"/>
                        </a:rPr>
                        <a:t>interpersonali</a:t>
                      </a:r>
                      <a:endParaRPr lang="en-GB" sz="1200" dirty="0"/>
                    </a:p>
                  </a:txBody>
                  <a:tcPr anchor="ctr"/>
                </a:tc>
                <a:extLst>
                  <a:ext uri="{0D108BD9-81ED-4DB2-BD59-A6C34878D82A}">
                    <a16:rowId xmlns:a16="http://schemas.microsoft.com/office/drawing/2014/main" val="268176928"/>
                  </a:ext>
                </a:extLst>
              </a:tr>
            </a:tbl>
          </a:graphicData>
        </a:graphic>
      </p:graphicFrame>
    </p:spTree>
    <p:extLst>
      <p:ext uri="{BB962C8B-B14F-4D97-AF65-F5344CB8AC3E}">
        <p14:creationId xmlns:p14="http://schemas.microsoft.com/office/powerpoint/2010/main" val="1729052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58" y="24064"/>
            <a:ext cx="6798577" cy="826167"/>
          </a:xfrm>
        </p:spPr>
        <p:txBody>
          <a:bodyPr/>
          <a:lstStyle/>
          <a:p>
            <a:r>
              <a:rPr lang="en-GB" dirty="0" err="1"/>
              <a:t>Ciclo</a:t>
            </a:r>
            <a:r>
              <a:rPr lang="en-GB" dirty="0"/>
              <a:t> di vita</a:t>
            </a:r>
          </a:p>
        </p:txBody>
      </p:sp>
      <p:sp>
        <p:nvSpPr>
          <p:cNvPr id="4" name="Chevron 3"/>
          <p:cNvSpPr/>
          <p:nvPr/>
        </p:nvSpPr>
        <p:spPr>
          <a:xfrm>
            <a:off x="3808237" y="1980583"/>
            <a:ext cx="1259176" cy="855069"/>
          </a:xfrm>
          <a:prstGeom prst="chevron">
            <a:avLst>
              <a:gd name="adj" fmla="val 27320"/>
            </a:avLst>
          </a:prstGeom>
          <a:solidFill>
            <a:schemeClr val="accent5">
              <a:lumMod val="60000"/>
              <a:lumOff val="40000"/>
            </a:schemeClr>
          </a:solidFill>
          <a:ln w="3175">
            <a:no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bg1"/>
              </a:solidFill>
            </a:endParaRPr>
          </a:p>
        </p:txBody>
      </p:sp>
      <p:sp>
        <p:nvSpPr>
          <p:cNvPr id="5" name="Chevron 4"/>
          <p:cNvSpPr/>
          <p:nvPr/>
        </p:nvSpPr>
        <p:spPr>
          <a:xfrm>
            <a:off x="4926903" y="1980583"/>
            <a:ext cx="1199172" cy="855069"/>
          </a:xfrm>
          <a:prstGeom prst="chevron">
            <a:avLst>
              <a:gd name="adj" fmla="val 27320"/>
            </a:avLst>
          </a:prstGeom>
          <a:solidFill>
            <a:schemeClr val="accent5">
              <a:lumMod val="60000"/>
              <a:lumOff val="40000"/>
            </a:schemeClr>
          </a:solidFill>
          <a:ln w="3175">
            <a:no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bg1"/>
              </a:solidFill>
            </a:endParaRPr>
          </a:p>
        </p:txBody>
      </p:sp>
      <p:sp>
        <p:nvSpPr>
          <p:cNvPr id="6" name="Chevron 5"/>
          <p:cNvSpPr/>
          <p:nvPr/>
        </p:nvSpPr>
        <p:spPr>
          <a:xfrm>
            <a:off x="5984739" y="1980583"/>
            <a:ext cx="1199172" cy="855069"/>
          </a:xfrm>
          <a:prstGeom prst="chevron">
            <a:avLst>
              <a:gd name="adj" fmla="val 27320"/>
            </a:avLst>
          </a:prstGeom>
          <a:solidFill>
            <a:schemeClr val="accent5">
              <a:lumMod val="60000"/>
              <a:lumOff val="40000"/>
            </a:schemeClr>
          </a:solidFill>
          <a:ln w="3175">
            <a:no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bg1"/>
              </a:solidFill>
            </a:endParaRPr>
          </a:p>
        </p:txBody>
      </p:sp>
      <p:sp>
        <p:nvSpPr>
          <p:cNvPr id="7" name="Chevron 6"/>
          <p:cNvSpPr/>
          <p:nvPr/>
        </p:nvSpPr>
        <p:spPr>
          <a:xfrm>
            <a:off x="7042574" y="1980583"/>
            <a:ext cx="1199172" cy="855069"/>
          </a:xfrm>
          <a:prstGeom prst="chevron">
            <a:avLst>
              <a:gd name="adj" fmla="val 27320"/>
            </a:avLst>
          </a:prstGeom>
          <a:solidFill>
            <a:schemeClr val="accent5">
              <a:lumMod val="60000"/>
              <a:lumOff val="40000"/>
            </a:schemeClr>
          </a:solidFill>
          <a:ln w="3175">
            <a:no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bg1"/>
              </a:solidFill>
            </a:endParaRPr>
          </a:p>
        </p:txBody>
      </p:sp>
      <p:sp>
        <p:nvSpPr>
          <p:cNvPr id="8" name="Right Arrow 7"/>
          <p:cNvSpPr/>
          <p:nvPr/>
        </p:nvSpPr>
        <p:spPr>
          <a:xfrm>
            <a:off x="3358716" y="1982787"/>
            <a:ext cx="590857" cy="850660"/>
          </a:xfrm>
          <a:prstGeom prst="rightArrow">
            <a:avLst>
              <a:gd name="adj1" fmla="val 50000"/>
              <a:gd name="adj2" fmla="val 41354"/>
            </a:avLst>
          </a:prstGeom>
          <a:solidFill>
            <a:schemeClr val="accent5">
              <a:lumMod val="20000"/>
              <a:lumOff val="80000"/>
            </a:schemeClr>
          </a:solidFill>
          <a:ln w="3175">
            <a:no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Idea</a:t>
            </a:r>
          </a:p>
        </p:txBody>
      </p:sp>
      <p:sp>
        <p:nvSpPr>
          <p:cNvPr id="9" name="Isosceles Triangle 8"/>
          <p:cNvSpPr/>
          <p:nvPr/>
        </p:nvSpPr>
        <p:spPr>
          <a:xfrm flipV="1">
            <a:off x="4811693" y="1770324"/>
            <a:ext cx="160285" cy="156470"/>
          </a:xfrm>
          <a:prstGeom prst="triangle">
            <a:avLst/>
          </a:prstGeom>
          <a:solidFill>
            <a:schemeClr val="accent3">
              <a:lumMod val="75000"/>
            </a:schemeClr>
          </a:solidFill>
          <a:ln>
            <a:no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0" name="Isosceles Triangle 9"/>
          <p:cNvSpPr/>
          <p:nvPr/>
        </p:nvSpPr>
        <p:spPr>
          <a:xfrm flipV="1">
            <a:off x="5870354" y="1770324"/>
            <a:ext cx="160285" cy="156470"/>
          </a:xfrm>
          <a:prstGeom prst="triangle">
            <a:avLst/>
          </a:prstGeom>
          <a:solidFill>
            <a:schemeClr val="accent3">
              <a:lumMod val="75000"/>
            </a:schemeClr>
          </a:solidFill>
          <a:ln>
            <a:no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1" name="TextBox 10"/>
          <p:cNvSpPr txBox="1"/>
          <p:nvPr/>
        </p:nvSpPr>
        <p:spPr>
          <a:xfrm>
            <a:off x="6771701" y="1701402"/>
            <a:ext cx="572529" cy="276999"/>
          </a:xfrm>
          <a:prstGeom prst="rect">
            <a:avLst/>
          </a:prstGeom>
          <a:noFill/>
          <a:ln>
            <a:noFill/>
          </a:ln>
        </p:spPr>
        <p:txBody>
          <a:bodyPr wrap="none" rtlCol="0">
            <a:spAutoFit/>
          </a:bodyPr>
          <a:lstStyle/>
          <a:p>
            <a:r>
              <a:rPr lang="en-GB" sz="1200" dirty="0" err="1"/>
              <a:t>Uscite</a:t>
            </a:r>
            <a:endParaRPr lang="en-GB" sz="1200" dirty="0"/>
          </a:p>
        </p:txBody>
      </p:sp>
      <p:sp>
        <p:nvSpPr>
          <p:cNvPr id="12" name="Rectangle 11"/>
          <p:cNvSpPr/>
          <p:nvPr/>
        </p:nvSpPr>
        <p:spPr>
          <a:xfrm>
            <a:off x="3958207" y="2269618"/>
            <a:ext cx="1122197" cy="276999"/>
          </a:xfrm>
          <a:prstGeom prst="rect">
            <a:avLst/>
          </a:prstGeom>
          <a:ln>
            <a:noFill/>
          </a:ln>
        </p:spPr>
        <p:txBody>
          <a:bodyPr wrap="square">
            <a:spAutoFit/>
          </a:bodyPr>
          <a:lstStyle/>
          <a:p>
            <a:pPr lvl="0" algn="ctr"/>
            <a:r>
              <a:rPr lang="en-GB" sz="1200" dirty="0" err="1">
                <a:solidFill>
                  <a:prstClr val="white"/>
                </a:solidFill>
              </a:rPr>
              <a:t>Identificazione</a:t>
            </a:r>
            <a:endParaRPr lang="en-GB" sz="1200" dirty="0">
              <a:solidFill>
                <a:prstClr val="white"/>
              </a:solidFill>
            </a:endParaRPr>
          </a:p>
        </p:txBody>
      </p:sp>
      <p:sp>
        <p:nvSpPr>
          <p:cNvPr id="13" name="Rectangle 12"/>
          <p:cNvSpPr/>
          <p:nvPr/>
        </p:nvSpPr>
        <p:spPr>
          <a:xfrm>
            <a:off x="5138603" y="2269618"/>
            <a:ext cx="887039" cy="276999"/>
          </a:xfrm>
          <a:prstGeom prst="rect">
            <a:avLst/>
          </a:prstGeom>
          <a:ln>
            <a:noFill/>
          </a:ln>
        </p:spPr>
        <p:txBody>
          <a:bodyPr wrap="none">
            <a:spAutoFit/>
          </a:bodyPr>
          <a:lstStyle/>
          <a:p>
            <a:pPr algn="ctr"/>
            <a:r>
              <a:rPr lang="en-GB" sz="1200" dirty="0" err="1">
                <a:solidFill>
                  <a:schemeClr val="bg1"/>
                </a:solidFill>
              </a:rPr>
              <a:t>Definizione</a:t>
            </a:r>
            <a:endParaRPr lang="en-GB" sz="1200" dirty="0">
              <a:solidFill>
                <a:schemeClr val="bg1"/>
              </a:solidFill>
            </a:endParaRPr>
          </a:p>
        </p:txBody>
      </p:sp>
      <p:sp>
        <p:nvSpPr>
          <p:cNvPr id="15" name="Right Arrow 14"/>
          <p:cNvSpPr/>
          <p:nvPr/>
        </p:nvSpPr>
        <p:spPr>
          <a:xfrm rot="5400000">
            <a:off x="7943151" y="1675439"/>
            <a:ext cx="234770" cy="294159"/>
          </a:xfrm>
          <a:prstGeom prst="rightArrow">
            <a:avLst>
              <a:gd name="adj1" fmla="val 50000"/>
              <a:gd name="adj2" fmla="val 49936"/>
            </a:avLst>
          </a:prstGeom>
          <a:solidFill>
            <a:schemeClr val="accent1">
              <a:lumMod val="60000"/>
              <a:lumOff val="40000"/>
            </a:schemeClr>
          </a:solidFill>
          <a:ln w="3175">
            <a:no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16" name="Rectangle 15"/>
          <p:cNvSpPr/>
          <p:nvPr/>
        </p:nvSpPr>
        <p:spPr>
          <a:xfrm>
            <a:off x="7786044" y="1359589"/>
            <a:ext cx="739561" cy="276999"/>
          </a:xfrm>
          <a:prstGeom prst="rect">
            <a:avLst/>
          </a:prstGeom>
        </p:spPr>
        <p:txBody>
          <a:bodyPr wrap="none">
            <a:spAutoFit/>
          </a:bodyPr>
          <a:lstStyle/>
          <a:p>
            <a:r>
              <a:rPr lang="en-GB" sz="1200" dirty="0" err="1"/>
              <a:t>Prodotto</a:t>
            </a:r>
            <a:endParaRPr lang="en-GB" sz="1200" dirty="0"/>
          </a:p>
        </p:txBody>
      </p:sp>
      <p:sp>
        <p:nvSpPr>
          <p:cNvPr id="18" name="Right Arrow 17"/>
          <p:cNvSpPr/>
          <p:nvPr/>
        </p:nvSpPr>
        <p:spPr>
          <a:xfrm>
            <a:off x="9412198" y="1879112"/>
            <a:ext cx="1025033" cy="1058011"/>
          </a:xfrm>
          <a:prstGeom prst="rightArrow">
            <a:avLst>
              <a:gd name="adj1" fmla="val 50000"/>
              <a:gd name="adj2" fmla="val 31781"/>
            </a:avLst>
          </a:prstGeom>
          <a:solidFill>
            <a:schemeClr val="accent5">
              <a:lumMod val="20000"/>
              <a:lumOff val="80000"/>
            </a:schemeClr>
          </a:solidFill>
          <a:ln w="3175">
            <a:no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19" name="Rectangle 18"/>
          <p:cNvSpPr/>
          <p:nvPr/>
        </p:nvSpPr>
        <p:spPr>
          <a:xfrm>
            <a:off x="9357341" y="2177285"/>
            <a:ext cx="1057740" cy="461665"/>
          </a:xfrm>
          <a:prstGeom prst="rect">
            <a:avLst/>
          </a:prstGeom>
          <a:ln>
            <a:noFill/>
          </a:ln>
        </p:spPr>
        <p:txBody>
          <a:bodyPr wrap="square">
            <a:spAutoFit/>
          </a:bodyPr>
          <a:lstStyle/>
          <a:p>
            <a:pPr algn="ctr"/>
            <a:r>
              <a:rPr lang="en-GB" sz="1200" dirty="0"/>
              <a:t>Benefici a </a:t>
            </a:r>
            <a:r>
              <a:rPr lang="en-GB" sz="1200" dirty="0" err="1"/>
              <a:t>lungo</a:t>
            </a:r>
            <a:r>
              <a:rPr lang="en-GB" sz="1200" dirty="0"/>
              <a:t> </a:t>
            </a:r>
            <a:r>
              <a:rPr lang="en-GB" sz="1200" dirty="0" err="1"/>
              <a:t>termine</a:t>
            </a:r>
            <a:endParaRPr lang="en-GB" sz="1200" dirty="0"/>
          </a:p>
        </p:txBody>
      </p:sp>
      <p:sp>
        <p:nvSpPr>
          <p:cNvPr id="20" name="Isosceles Triangle 19"/>
          <p:cNvSpPr/>
          <p:nvPr/>
        </p:nvSpPr>
        <p:spPr>
          <a:xfrm flipV="1">
            <a:off x="9187493" y="1770324"/>
            <a:ext cx="160285" cy="156470"/>
          </a:xfrm>
          <a:prstGeom prst="triangle">
            <a:avLst/>
          </a:prstGeom>
          <a:solidFill>
            <a:schemeClr val="accent3">
              <a:lumMod val="75000"/>
            </a:schemeClr>
          </a:solidFill>
          <a:ln>
            <a:no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1" name="Rectangle 20"/>
          <p:cNvSpPr/>
          <p:nvPr/>
        </p:nvSpPr>
        <p:spPr>
          <a:xfrm>
            <a:off x="6240954" y="2269618"/>
            <a:ext cx="792205" cy="276999"/>
          </a:xfrm>
          <a:prstGeom prst="rect">
            <a:avLst/>
          </a:prstGeom>
          <a:ln>
            <a:noFill/>
          </a:ln>
        </p:spPr>
        <p:txBody>
          <a:bodyPr wrap="none">
            <a:spAutoFit/>
          </a:bodyPr>
          <a:lstStyle/>
          <a:p>
            <a:pPr algn="ctr"/>
            <a:r>
              <a:rPr lang="en-GB" sz="1200" dirty="0" err="1">
                <a:solidFill>
                  <a:schemeClr val="bg1"/>
                </a:solidFill>
              </a:rPr>
              <a:t>Consegna</a:t>
            </a:r>
            <a:endParaRPr lang="en-GB" sz="1200" dirty="0">
              <a:solidFill>
                <a:schemeClr val="bg1"/>
              </a:solidFill>
            </a:endParaRPr>
          </a:p>
        </p:txBody>
      </p:sp>
      <p:sp>
        <p:nvSpPr>
          <p:cNvPr id="22" name="Rectangle 21"/>
          <p:cNvSpPr/>
          <p:nvPr/>
        </p:nvSpPr>
        <p:spPr>
          <a:xfrm>
            <a:off x="7330142" y="2269618"/>
            <a:ext cx="726546" cy="276999"/>
          </a:xfrm>
          <a:prstGeom prst="rect">
            <a:avLst/>
          </a:prstGeom>
          <a:ln>
            <a:noFill/>
          </a:ln>
        </p:spPr>
        <p:txBody>
          <a:bodyPr wrap="none">
            <a:spAutoFit/>
          </a:bodyPr>
          <a:lstStyle/>
          <a:p>
            <a:pPr algn="ctr"/>
            <a:r>
              <a:rPr lang="en-GB" sz="1200" dirty="0" err="1">
                <a:solidFill>
                  <a:schemeClr val="bg1"/>
                </a:solidFill>
              </a:rPr>
              <a:t>Chiusura</a:t>
            </a:r>
            <a:endParaRPr lang="en-GB" sz="1200" dirty="0">
              <a:solidFill>
                <a:schemeClr val="bg1"/>
              </a:solidFill>
            </a:endParaRPr>
          </a:p>
        </p:txBody>
      </p:sp>
      <p:sp>
        <p:nvSpPr>
          <p:cNvPr id="25" name="Freeform 24"/>
          <p:cNvSpPr/>
          <p:nvPr/>
        </p:nvSpPr>
        <p:spPr>
          <a:xfrm>
            <a:off x="8101195" y="1976162"/>
            <a:ext cx="1211720" cy="863911"/>
          </a:xfrm>
          <a:custGeom>
            <a:avLst/>
            <a:gdLst>
              <a:gd name="connsiteX0" fmla="*/ 0 w 1211720"/>
              <a:gd name="connsiteY0" fmla="*/ 0 h 863911"/>
              <a:gd name="connsiteX1" fmla="*/ 1116353 w 1211720"/>
              <a:gd name="connsiteY1" fmla="*/ 11219 h 863911"/>
              <a:gd name="connsiteX2" fmla="*/ 1211720 w 1211720"/>
              <a:gd name="connsiteY2" fmla="*/ 168294 h 863911"/>
              <a:gd name="connsiteX3" fmla="*/ 1211720 w 1211720"/>
              <a:gd name="connsiteY3" fmla="*/ 712446 h 863911"/>
              <a:gd name="connsiteX4" fmla="*/ 1121963 w 1211720"/>
              <a:gd name="connsiteY4" fmla="*/ 863911 h 863911"/>
              <a:gd name="connsiteX5" fmla="*/ 5609 w 1211720"/>
              <a:gd name="connsiteY5" fmla="*/ 863911 h 863911"/>
              <a:gd name="connsiteX6" fmla="*/ 235612 w 1211720"/>
              <a:gd name="connsiteY6" fmla="*/ 431955 h 863911"/>
              <a:gd name="connsiteX7" fmla="*/ 0 w 1211720"/>
              <a:gd name="connsiteY7" fmla="*/ 0 h 863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1720" h="863911">
                <a:moveTo>
                  <a:pt x="0" y="0"/>
                </a:moveTo>
                <a:lnTo>
                  <a:pt x="1116353" y="11219"/>
                </a:lnTo>
                <a:lnTo>
                  <a:pt x="1211720" y="168294"/>
                </a:lnTo>
                <a:lnTo>
                  <a:pt x="1211720" y="712446"/>
                </a:lnTo>
                <a:lnTo>
                  <a:pt x="1121963" y="863911"/>
                </a:lnTo>
                <a:lnTo>
                  <a:pt x="5609" y="863911"/>
                </a:lnTo>
                <a:lnTo>
                  <a:pt x="235612" y="431955"/>
                </a:lnTo>
                <a:lnTo>
                  <a:pt x="0" y="0"/>
                </a:lnTo>
                <a:close/>
              </a:path>
            </a:pathLst>
          </a:custGeom>
          <a:solidFill>
            <a:schemeClr val="accent5">
              <a:lumMod val="60000"/>
              <a:lumOff val="40000"/>
            </a:schemeClr>
          </a:solidFill>
          <a:ln>
            <a:no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8308162" y="2177285"/>
            <a:ext cx="1039616" cy="461665"/>
          </a:xfrm>
          <a:prstGeom prst="rect">
            <a:avLst/>
          </a:prstGeom>
          <a:ln>
            <a:noFill/>
          </a:ln>
        </p:spPr>
        <p:txBody>
          <a:bodyPr wrap="square">
            <a:spAutoFit/>
          </a:bodyPr>
          <a:lstStyle/>
          <a:p>
            <a:pPr algn="ctr"/>
            <a:r>
              <a:rPr lang="en-GB" sz="1200" dirty="0" err="1">
                <a:solidFill>
                  <a:schemeClr val="bg1"/>
                </a:solidFill>
              </a:rPr>
              <a:t>Realizzazione</a:t>
            </a:r>
            <a:r>
              <a:rPr lang="en-GB" sz="1200" dirty="0">
                <a:solidFill>
                  <a:schemeClr val="bg1"/>
                </a:solidFill>
              </a:rPr>
              <a:t> dei benefici</a:t>
            </a:r>
          </a:p>
        </p:txBody>
      </p:sp>
      <p:sp>
        <p:nvSpPr>
          <p:cNvPr id="26" name="Rectangle 25"/>
          <p:cNvSpPr/>
          <p:nvPr/>
        </p:nvSpPr>
        <p:spPr>
          <a:xfrm>
            <a:off x="137305" y="1021115"/>
            <a:ext cx="2950262" cy="2239074"/>
          </a:xfrm>
          <a:prstGeom prst="rect">
            <a:avLst/>
          </a:prstGeom>
        </p:spPr>
        <p:txBody>
          <a:bodyPr wrap="square">
            <a:spAutoFit/>
          </a:bodyPr>
          <a:lstStyle/>
          <a:p>
            <a:pPr>
              <a:spcAft>
                <a:spcPts val="600"/>
              </a:spcAft>
            </a:pPr>
            <a:r>
              <a:rPr lang="en-GB" sz="1400" dirty="0" err="1">
                <a:solidFill>
                  <a:schemeClr val="accent5"/>
                </a:solidFill>
              </a:rPr>
              <a:t>Obiettivi</a:t>
            </a:r>
            <a:endParaRPr lang="en-GB" sz="1200" dirty="0">
              <a:solidFill>
                <a:schemeClr val="accent5"/>
              </a:solidFill>
            </a:endParaRPr>
          </a:p>
          <a:p>
            <a:pPr>
              <a:spcAft>
                <a:spcPts val="600"/>
              </a:spcAft>
            </a:pPr>
            <a:r>
              <a:rPr lang="en-GB" sz="1200" dirty="0"/>
              <a:t>Un </a:t>
            </a:r>
            <a:r>
              <a:rPr lang="en-GB" sz="1200" dirty="0" err="1"/>
              <a:t>ciclo</a:t>
            </a:r>
            <a:r>
              <a:rPr lang="en-GB" sz="1200" dirty="0"/>
              <a:t> di vita P3 </a:t>
            </a:r>
            <a:r>
              <a:rPr lang="it-IT" sz="1200" dirty="0"/>
              <a:t>illustra le varie fasi che formulano un’idea iniziale, raccolgono i requisiti degli stakeholder, sviluppano un complesso di obiettivi e poi li realizzano</a:t>
            </a:r>
            <a:r>
              <a:rPr lang="en-GB" sz="1200" dirty="0"/>
              <a:t>.</a:t>
            </a:r>
          </a:p>
          <a:p>
            <a:pPr>
              <a:spcAft>
                <a:spcPts val="600"/>
              </a:spcAft>
            </a:pPr>
            <a:r>
              <a:rPr lang="it-IT" sz="1200" dirty="0"/>
              <a:t>Gli scopi della gestione del ciclo di vita sono</a:t>
            </a:r>
            <a:r>
              <a:rPr lang="en-GB" sz="1200" dirty="0"/>
              <a:t>:</a:t>
            </a:r>
          </a:p>
          <a:p>
            <a:pPr marL="179388" indent="-179388">
              <a:spcAft>
                <a:spcPts val="300"/>
              </a:spcAft>
            </a:pPr>
            <a:r>
              <a:rPr lang="en-GB" sz="1200" dirty="0"/>
              <a:t>•	</a:t>
            </a:r>
            <a:r>
              <a:rPr lang="it-IT" sz="1200" dirty="0"/>
              <a:t>Identificare le fasi del ciclo di vita adeguate al contesto del lavoro;</a:t>
            </a:r>
          </a:p>
          <a:p>
            <a:pPr marL="179388" indent="-179388">
              <a:spcAft>
                <a:spcPts val="300"/>
              </a:spcAft>
              <a:buFont typeface="Arial" panose="020B0604020202020204" pitchFamily="34" charset="0"/>
              <a:buChar char="•"/>
            </a:pPr>
            <a:r>
              <a:rPr lang="it-IT" sz="1200" dirty="0"/>
              <a:t>Strutturare le attività di governance in conformità alle fasi del ciclo di vita.</a:t>
            </a:r>
            <a:endParaRPr lang="en-GB" sz="1200" dirty="0"/>
          </a:p>
        </p:txBody>
      </p:sp>
      <p:sp>
        <p:nvSpPr>
          <p:cNvPr id="27" name="Rectangle 26"/>
          <p:cNvSpPr/>
          <p:nvPr/>
        </p:nvSpPr>
        <p:spPr>
          <a:xfrm>
            <a:off x="136358" y="3313978"/>
            <a:ext cx="4944046" cy="3493264"/>
          </a:xfrm>
          <a:prstGeom prst="rect">
            <a:avLst/>
          </a:prstGeom>
        </p:spPr>
        <p:txBody>
          <a:bodyPr wrap="square">
            <a:spAutoFit/>
          </a:bodyPr>
          <a:lstStyle/>
          <a:p>
            <a:pPr>
              <a:spcAft>
                <a:spcPts val="600"/>
              </a:spcAft>
            </a:pPr>
            <a:r>
              <a:rPr lang="en-GB" sz="1400" dirty="0" err="1">
                <a:solidFill>
                  <a:schemeClr val="accent5"/>
                </a:solidFill>
              </a:rPr>
              <a:t>Panoramica</a:t>
            </a:r>
            <a:endParaRPr lang="en-GB" sz="1200" dirty="0">
              <a:solidFill>
                <a:schemeClr val="accent5"/>
              </a:solidFill>
            </a:endParaRPr>
          </a:p>
          <a:p>
            <a:pPr>
              <a:spcAft>
                <a:spcPts val="600"/>
              </a:spcAft>
            </a:pPr>
            <a:r>
              <a:rPr lang="it-IT" sz="1200" dirty="0"/>
              <a:t>Tutto inizia con qualcuno che ha un’idea che vale la pena di essere studiata. Questo innesca la gestione dei requisiti di alto livello e la valutazione della fattibilità dell’idea per creare un business case. Alla fine della fase c’è un gate (potremmo definirla via d’uscita), in corrispondenza del quale viene presa una decisione se procedere o meno con una definizione più dettagliata (e perciò più costosa) del lavoro</a:t>
            </a:r>
            <a:r>
              <a:rPr lang="en-GB" sz="1200" dirty="0"/>
              <a:t>.</a:t>
            </a:r>
          </a:p>
          <a:p>
            <a:pPr>
              <a:spcAft>
                <a:spcPts val="600"/>
              </a:spcAft>
            </a:pPr>
            <a:r>
              <a:rPr lang="it-IT" sz="1200" dirty="0"/>
              <a:t>Se l’idea è sufficientemente buona, il lavoro continuerà fino alla definizione di dettaglio che produce una piena giustificazione del lavoro. Ancora una volta questa fase terminerà in un gate in corrispondenza del quale viene presa una decisione se procedere o meno con la fase di consegna</a:t>
            </a:r>
            <a:r>
              <a:rPr lang="en-GB" sz="1200" dirty="0"/>
              <a:t>. </a:t>
            </a:r>
            <a:r>
              <a:rPr lang="it-IT" sz="1200" dirty="0"/>
              <a:t>Una volta che è stato realizzato, il prodotto è di solito sottoposto ad un processo di accettazione prima di essere formalmente consegnato al suo nuovo proprietario. Il ciclo di vita si conclude con la chiusura del progetto</a:t>
            </a:r>
            <a:r>
              <a:rPr lang="en-GB" sz="1200" dirty="0"/>
              <a:t>.</a:t>
            </a:r>
          </a:p>
          <a:p>
            <a:pPr>
              <a:spcAft>
                <a:spcPts val="600"/>
              </a:spcAft>
            </a:pPr>
            <a:r>
              <a:rPr lang="it-IT" sz="1200" dirty="0"/>
              <a:t>Tutti i prodotti sono destinati a realizzare benefici e questo aspetto può essere rappresentato come una fase aggiuntiva</a:t>
            </a:r>
            <a:r>
              <a:rPr lang="en-GB" sz="1200" dirty="0"/>
              <a:t> </a:t>
            </a:r>
            <a:r>
              <a:rPr lang="it-IT" sz="1200" dirty="0"/>
              <a:t>anche se spesso funzionerà parzialmente in parallelo con la consegna</a:t>
            </a:r>
            <a:r>
              <a:rPr lang="en-GB" sz="1200" dirty="0"/>
              <a:t>. </a:t>
            </a:r>
          </a:p>
        </p:txBody>
      </p:sp>
      <p:sp>
        <p:nvSpPr>
          <p:cNvPr id="28" name="Rectangle 27"/>
          <p:cNvSpPr/>
          <p:nvPr/>
        </p:nvSpPr>
        <p:spPr>
          <a:xfrm>
            <a:off x="5142957" y="3589876"/>
            <a:ext cx="5214390" cy="3093154"/>
          </a:xfrm>
          <a:prstGeom prst="rect">
            <a:avLst/>
          </a:prstGeom>
        </p:spPr>
        <p:txBody>
          <a:bodyPr wrap="square">
            <a:spAutoFit/>
          </a:bodyPr>
          <a:lstStyle/>
          <a:p>
            <a:pPr>
              <a:spcAft>
                <a:spcPts val="600"/>
              </a:spcAft>
            </a:pPr>
            <a:r>
              <a:rPr lang="it-IT" sz="1200" dirty="0"/>
              <a:t>La struttura per fasi dei cicli di vita facilita la creazione di meccanismi di governance, come</a:t>
            </a:r>
            <a:r>
              <a:rPr lang="en-GB" sz="1200" dirty="0"/>
              <a:t>:</a:t>
            </a:r>
          </a:p>
          <a:p>
            <a:pPr marL="180975" indent="-180975">
              <a:spcAft>
                <a:spcPts val="300"/>
              </a:spcAft>
            </a:pPr>
            <a:r>
              <a:rPr lang="en-GB" sz="1200" dirty="0"/>
              <a:t>•	</a:t>
            </a:r>
            <a:r>
              <a:rPr lang="it-IT" sz="1200" dirty="0"/>
              <a:t>Processi definiti – la gestione di ciascuna fase può essere descritta come un processo costituito da una serie di attività pertinenti</a:t>
            </a:r>
            <a:r>
              <a:rPr lang="en-GB" sz="1200" dirty="0"/>
              <a:t>. </a:t>
            </a:r>
          </a:p>
          <a:p>
            <a:pPr marL="180975" indent="-180975">
              <a:spcAft>
                <a:spcPts val="300"/>
              </a:spcAft>
            </a:pPr>
            <a:r>
              <a:rPr lang="en-GB" sz="1200" dirty="0"/>
              <a:t>•	</a:t>
            </a:r>
            <a:r>
              <a:rPr lang="it-IT" sz="1200" dirty="0"/>
              <a:t>Fasi e tranche – la fase di consegna può essere suddivisa in pacchetti di lavoro, chiamati tipicamente “fasi” </a:t>
            </a:r>
            <a:r>
              <a:rPr lang="en-GB" sz="1200" dirty="0"/>
              <a:t>in un </a:t>
            </a:r>
            <a:r>
              <a:rPr lang="en-GB" sz="1200" dirty="0" err="1"/>
              <a:t>progetto</a:t>
            </a:r>
            <a:r>
              <a:rPr lang="en-GB" sz="1200" dirty="0"/>
              <a:t> e “tranche” in un </a:t>
            </a:r>
            <a:r>
              <a:rPr lang="en-GB" sz="1200" dirty="0" err="1"/>
              <a:t>programma</a:t>
            </a:r>
            <a:r>
              <a:rPr lang="en-GB" sz="1200" dirty="0"/>
              <a:t>.</a:t>
            </a:r>
          </a:p>
          <a:p>
            <a:pPr marL="180975" indent="-180975">
              <a:spcAft>
                <a:spcPts val="300"/>
              </a:spcAft>
            </a:pPr>
            <a:r>
              <a:rPr lang="en-GB" sz="1200" dirty="0"/>
              <a:t>•	</a:t>
            </a:r>
            <a:r>
              <a:rPr lang="it-IT" sz="1200" dirty="0"/>
              <a:t>Gate review – queste verifiche sono condotte alla fine di una fase o tranche. Lo sponsor prenderà in esame la prestazione alla data attuale e pianificherà la fase successiva prima di decidere se il business case rimane fattibile, utile e realizzabile</a:t>
            </a:r>
            <a:r>
              <a:rPr lang="en-GB" sz="1200" dirty="0"/>
              <a:t>.</a:t>
            </a:r>
          </a:p>
          <a:p>
            <a:pPr marL="180975" indent="-180975">
              <a:spcAft>
                <a:spcPts val="300"/>
              </a:spcAft>
            </a:pPr>
            <a:r>
              <a:rPr lang="en-GB" sz="1200" dirty="0"/>
              <a:t>•	</a:t>
            </a:r>
            <a:r>
              <a:rPr lang="it-IT" sz="1200" dirty="0"/>
              <a:t>Post-review (verifiche ex post) – imparare dall’esperienza è un fattore chiave della </a:t>
            </a:r>
            <a:r>
              <a:rPr lang="it-IT" sz="1200" dirty="0" err="1"/>
              <a:t>maturity</a:t>
            </a:r>
            <a:r>
              <a:rPr lang="it-IT" sz="1200" dirty="0"/>
              <a:t>. Le verifiche post-progetto documentano le lezioni apprese da utilizzare in futuro</a:t>
            </a:r>
            <a:r>
              <a:rPr lang="en-GB" sz="1200" dirty="0"/>
              <a:t>.</a:t>
            </a:r>
          </a:p>
          <a:p>
            <a:pPr marL="180975" indent="-180975"/>
            <a:r>
              <a:rPr lang="en-GB" sz="1200" dirty="0"/>
              <a:t>•	</a:t>
            </a:r>
            <a:r>
              <a:rPr lang="it-IT" sz="1200" dirty="0"/>
              <a:t>Verifiche dei benefici – misurano la realizzazione dei benefici rispetto al business case</a:t>
            </a:r>
            <a:r>
              <a:rPr lang="en-GB" sz="1200" dirty="0"/>
              <a:t>.</a:t>
            </a:r>
          </a:p>
        </p:txBody>
      </p:sp>
      <p:sp>
        <p:nvSpPr>
          <p:cNvPr id="29" name="Rectangle 28">
            <a:hlinkClick r:id="rId2"/>
            <a:extLst>
              <a:ext uri="{FF2B5EF4-FFF2-40B4-BE49-F238E27FC236}">
                <a16:creationId xmlns:a16="http://schemas.microsoft.com/office/drawing/2014/main" id="{E6740A0C-2DFB-485F-8E3E-86410A709C8A}"/>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a:hlinkClick r:id="rId3"/>
            <a:extLst>
              <a:ext uri="{FF2B5EF4-FFF2-40B4-BE49-F238E27FC236}">
                <a16:creationId xmlns:a16="http://schemas.microsoft.com/office/drawing/2014/main" id="{5F325629-D6A7-4DF3-B895-46AC1A7AAFBA}"/>
              </a:ext>
            </a:extLst>
          </p:cNvPr>
          <p:cNvSpPr txBox="1"/>
          <p:nvPr/>
        </p:nvSpPr>
        <p:spPr>
          <a:xfrm>
            <a:off x="10707096" y="1306938"/>
            <a:ext cx="634084" cy="276999"/>
          </a:xfrm>
          <a:prstGeom prst="rect">
            <a:avLst/>
          </a:prstGeom>
          <a:noFill/>
        </p:spPr>
        <p:txBody>
          <a:bodyPr wrap="none" rtlCol="0">
            <a:spAutoFit/>
          </a:bodyPr>
          <a:lstStyle/>
          <a:p>
            <a:r>
              <a:rPr lang="en-GB" sz="1200" dirty="0" err="1"/>
              <a:t>Risorse</a:t>
            </a:r>
            <a:endParaRPr lang="en-GB" sz="1200" dirty="0"/>
          </a:p>
        </p:txBody>
      </p:sp>
      <p:sp>
        <p:nvSpPr>
          <p:cNvPr id="35" name="TextBox 34">
            <a:extLst>
              <a:ext uri="{FF2B5EF4-FFF2-40B4-BE49-F238E27FC236}">
                <a16:creationId xmlns:a16="http://schemas.microsoft.com/office/drawing/2014/main" id="{4CF9177C-131F-4609-A9DB-2F8F2B4C877A}"/>
              </a:ext>
            </a:extLst>
          </p:cNvPr>
          <p:cNvSpPr txBox="1"/>
          <p:nvPr/>
        </p:nvSpPr>
        <p:spPr>
          <a:xfrm>
            <a:off x="10580417" y="1017186"/>
            <a:ext cx="1589374" cy="307777"/>
          </a:xfrm>
          <a:prstGeom prst="rect">
            <a:avLst/>
          </a:prstGeom>
          <a:noFill/>
        </p:spPr>
        <p:txBody>
          <a:bodyPr wrap="square" rtlCol="0">
            <a:spAutoFit/>
          </a:bodyPr>
          <a:lstStyle/>
          <a:p>
            <a:pPr algn="ctr"/>
            <a:r>
              <a:rPr lang="en-GB" sz="1400" b="1" dirty="0" err="1">
                <a:solidFill>
                  <a:schemeClr val="accent1"/>
                </a:solidFill>
              </a:rPr>
              <a:t>Applicazione</a:t>
            </a:r>
            <a:endParaRPr lang="en-GB" sz="1400" b="1" dirty="0">
              <a:solidFill>
                <a:schemeClr val="accent1"/>
              </a:solidFill>
            </a:endParaRPr>
          </a:p>
        </p:txBody>
      </p:sp>
      <p:pic>
        <p:nvPicPr>
          <p:cNvPr id="33" name="Picture 32">
            <a:extLst>
              <a:ext uri="{FF2B5EF4-FFF2-40B4-BE49-F238E27FC236}">
                <a16:creationId xmlns:a16="http://schemas.microsoft.com/office/drawing/2014/main" id="{B94C4C1E-939D-4586-91DD-93783ED03F0F}"/>
              </a:ext>
            </a:extLst>
          </p:cNvPr>
          <p:cNvPicPr>
            <a:picLocks noChangeAspect="1"/>
          </p:cNvPicPr>
          <p:nvPr/>
        </p:nvPicPr>
        <p:blipFill rotWithShape="1">
          <a:blip r:embed="rId4"/>
          <a:srcRect r="9406"/>
          <a:stretch/>
        </p:blipFill>
        <p:spPr>
          <a:xfrm>
            <a:off x="11651595" y="1420318"/>
            <a:ext cx="139317" cy="91809"/>
          </a:xfrm>
          <a:prstGeom prst="rect">
            <a:avLst/>
          </a:prstGeom>
        </p:spPr>
      </p:pic>
    </p:spTree>
    <p:extLst>
      <p:ext uri="{BB962C8B-B14F-4D97-AF65-F5344CB8AC3E}">
        <p14:creationId xmlns:p14="http://schemas.microsoft.com/office/powerpoint/2010/main" val="4156646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58" y="24064"/>
            <a:ext cx="6798577" cy="826167"/>
          </a:xfrm>
        </p:spPr>
        <p:txBody>
          <a:bodyPr/>
          <a:lstStyle/>
          <a:p>
            <a:r>
              <a:rPr lang="en-GB" dirty="0" err="1"/>
              <a:t>Sponsorizzazione</a:t>
            </a:r>
            <a:endParaRPr lang="en-GB" dirty="0"/>
          </a:p>
        </p:txBody>
      </p:sp>
      <p:sp>
        <p:nvSpPr>
          <p:cNvPr id="3" name="Rectangle 2"/>
          <p:cNvSpPr/>
          <p:nvPr/>
        </p:nvSpPr>
        <p:spPr>
          <a:xfrm>
            <a:off x="227162" y="994806"/>
            <a:ext cx="4896929" cy="4980851"/>
          </a:xfrm>
          <a:prstGeom prst="rect">
            <a:avLst/>
          </a:prstGeom>
        </p:spPr>
        <p:txBody>
          <a:bodyPr wrap="square">
            <a:spAutoFit/>
          </a:bodyPr>
          <a:lstStyle/>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Lo Sponsor è il proprietario ed il responsabile ultimo del </a:t>
            </a:r>
            <a:r>
              <a:rPr lang="en-GB" sz="1200" dirty="0">
                <a:latin typeface="Calibri" panose="020F0502020204030204" pitchFamily="34" charset="0"/>
                <a:ea typeface="Calibri" panose="020F0502020204030204" pitchFamily="34" charset="0"/>
                <a:cs typeface="Times New Roman" panose="02020603050405020304" pitchFamily="18" charset="0"/>
                <a:hlinkClick r:id="rId2" action="ppaction://hlinksldjump"/>
              </a:rPr>
              <a:t>business case </a:t>
            </a:r>
            <a:r>
              <a:rPr lang="it-IT" sz="1200" dirty="0">
                <a:latin typeface="Calibri" panose="020F0502020204030204" pitchFamily="34" charset="0"/>
                <a:ea typeface="Calibri" panose="020F0502020204030204" pitchFamily="34" charset="0"/>
                <a:cs typeface="Times New Roman" panose="02020603050405020304" pitchFamily="18" charset="0"/>
              </a:rPr>
              <a:t>ed assicura che il lavoro sia diretto in maniera efficace</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Gli obiettivi della sponsorizzazione sono</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Fornire un proprietario al business case;</a:t>
            </a:r>
          </a:p>
          <a:p>
            <a:pPr marL="342900" lvl="0" indent="-342900">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Farsi sostenitore e garante degli obiettivi del progetto, programma o portfolio;</a:t>
            </a:r>
          </a:p>
          <a:p>
            <a:pPr marL="342900" lvl="0" indent="-342900">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Prendere decisioni di tipo go/no go in punti rilevanti del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3" action="ppaction://hlinksldjump"/>
              </a:rPr>
              <a:t>ciclo</a:t>
            </a:r>
            <a:r>
              <a:rPr lang="en-GB" sz="1200" dirty="0">
                <a:latin typeface="Calibri" panose="020F0502020204030204" pitchFamily="34" charset="0"/>
                <a:ea typeface="Calibri" panose="020F0502020204030204" pitchFamily="34" charset="0"/>
                <a:cs typeface="Times New Roman" panose="02020603050405020304" pitchFamily="18" charset="0"/>
                <a:hlinkClick r:id="rId3" action="ppaction://hlinksldjump"/>
              </a:rPr>
              <a:t> di vita</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Portare all’attenzione dell’autorità di gestione gli argomenti che fuoriescono dall’ambito;</a:t>
            </a:r>
          </a:p>
          <a:p>
            <a:pPr marL="342900" lvl="0" indent="-342900">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Sovrintendere alla garanzia</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15000"/>
              </a:lnSpc>
              <a:spcAft>
                <a:spcPts val="100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Fornire supporto ad-hoc al team di gestione</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Al ruolo che fornisce la sponsorizzazione vengono assegnati vari nomi, quali: executive, senior </a:t>
            </a:r>
            <a:r>
              <a:rPr lang="it-IT" sz="1200" dirty="0" err="1">
                <a:latin typeface="Calibri" panose="020F0502020204030204" pitchFamily="34" charset="0"/>
                <a:ea typeface="Calibri" panose="020F0502020204030204" pitchFamily="34" charset="0"/>
                <a:cs typeface="Times New Roman" panose="02020603050405020304" pitchFamily="18" charset="0"/>
              </a:rPr>
              <a:t>responsible</a:t>
            </a:r>
            <a:r>
              <a:rPr lang="it-IT"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err="1">
                <a:latin typeface="Calibri" panose="020F0502020204030204" pitchFamily="34" charset="0"/>
                <a:ea typeface="Calibri" panose="020F0502020204030204" pitchFamily="34" charset="0"/>
                <a:cs typeface="Times New Roman" panose="02020603050405020304" pitchFamily="18" charset="0"/>
              </a:rPr>
              <a:t>owner</a:t>
            </a:r>
            <a:r>
              <a:rPr lang="it-IT"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err="1">
                <a:latin typeface="Calibri" panose="020F0502020204030204" pitchFamily="34" charset="0"/>
                <a:ea typeface="Calibri" panose="020F0502020204030204" pitchFamily="34" charset="0"/>
                <a:cs typeface="Times New Roman" panose="02020603050405020304" pitchFamily="18" charset="0"/>
              </a:rPr>
              <a:t>reponsabile</a:t>
            </a:r>
            <a:r>
              <a:rPr lang="it-IT"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err="1">
                <a:latin typeface="Calibri" panose="020F0502020204030204" pitchFamily="34" charset="0"/>
                <a:ea typeface="Calibri" panose="020F0502020204030204" pitchFamily="34" charset="0"/>
                <a:cs typeface="Times New Roman" panose="02020603050405020304" pitchFamily="18" charset="0"/>
              </a:rPr>
              <a:t>owner</a:t>
            </a:r>
            <a:r>
              <a:rPr lang="it-IT" sz="1200" dirty="0">
                <a:latin typeface="Calibri" panose="020F0502020204030204" pitchFamily="34" charset="0"/>
                <a:ea typeface="Calibri" panose="020F0502020204030204" pitchFamily="34" charset="0"/>
                <a:cs typeface="Times New Roman" panose="02020603050405020304" pitchFamily="18" charset="0"/>
              </a:rPr>
              <a:t> senior) o cliente. In </a:t>
            </a:r>
            <a:r>
              <a:rPr lang="it-IT" sz="1200" dirty="0" err="1">
                <a:latin typeface="Calibri" panose="020F0502020204030204" pitchFamily="34" charset="0"/>
                <a:ea typeface="Calibri" panose="020F0502020204030204" pitchFamily="34" charset="0"/>
                <a:cs typeface="Times New Roman" panose="02020603050405020304" pitchFamily="18" charset="0"/>
              </a:rPr>
              <a:t>Praxis</a:t>
            </a:r>
            <a:r>
              <a:rPr lang="it-IT" sz="1200" dirty="0">
                <a:latin typeface="Calibri" panose="020F0502020204030204" pitchFamily="34" charset="0"/>
                <a:ea typeface="Calibri" panose="020F0502020204030204" pitchFamily="34" charset="0"/>
                <a:cs typeface="Times New Roman" panose="02020603050405020304" pitchFamily="18" charset="0"/>
              </a:rPr>
              <a:t> questo ruolo si chiama sponsor</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Nelle organizzazioni meno mature una tipica causa di insuccesso si verifica nei casi in cui il ruolo dello sponsor non viene preso sul serio. Questo deve essere un ruolo operativo ricoperto da qualcuno che si prende l’impegno di portare avanti le attività avviate nel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4" action="ppaction://hlinksldjump"/>
              </a:rPr>
              <a:t>processo</a:t>
            </a:r>
            <a:r>
              <a:rPr lang="en-GB" sz="1200" dirty="0">
                <a:latin typeface="Calibri" panose="020F0502020204030204" pitchFamily="34" charset="0"/>
                <a:ea typeface="Calibri" panose="020F0502020204030204" pitchFamily="34" charset="0"/>
                <a:cs typeface="Times New Roman" panose="02020603050405020304" pitchFamily="18" charset="0"/>
                <a:hlinkClick r:id="rId4" action="ppaction://hlinksldjump"/>
              </a:rPr>
              <a:t> di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4" action="ppaction://hlinksldjump"/>
              </a:rPr>
              <a:t>sponsorizzazione</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Dipenderà dal contesto del lavoro se la sponsorizzazione sarà fornita da un soggetto singolarmente o con il supporto di altri</a:t>
            </a:r>
            <a:r>
              <a:rPr lang="en-GB" sz="1200" dirty="0">
                <a:latin typeface="Calibri" panose="020F0502020204030204" pitchFamily="34" charset="0"/>
                <a:ea typeface="Calibri" panose="020F0502020204030204" pitchFamily="34" charset="0"/>
                <a:cs typeface="Times New Roman" panose="02020603050405020304" pitchFamily="18" charset="0"/>
              </a:rPr>
              <a:t>.</a:t>
            </a:r>
          </a:p>
        </p:txBody>
      </p:sp>
      <p:sp>
        <p:nvSpPr>
          <p:cNvPr id="4" name="Rectangle 3"/>
          <p:cNvSpPr/>
          <p:nvPr/>
        </p:nvSpPr>
        <p:spPr>
          <a:xfrm>
            <a:off x="5344514" y="994806"/>
            <a:ext cx="4964052" cy="4852610"/>
          </a:xfrm>
          <a:prstGeom prst="rect">
            <a:avLst/>
          </a:prstGeom>
        </p:spPr>
        <p:txBody>
          <a:bodyPr wrap="square">
            <a:spAutoFit/>
          </a:bodyPr>
          <a:lstStyle/>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Quando uno sponsor è coadiuvato da altri manager queste figure vengono collettivamente definite come comitato di progetto</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All’interno del Comitato lo sponsor mantiene la proprietà e la responsabilità ultima del business case</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Anche se il ruolo fondamentale dello sponsor è quello di assicurare che il business case continui a fornire la giustificazione dell’iniziativa per tutto il ciclo di vita, ciò non sarebbe possibile senza una efficace relazione di lavoro con il project manager</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Al punto che, se il business case cessa di giustificare la prosecuzione dell’investimento, lo sponsor ha necessità di lavorare con il manager per ridefinire o chiudere prematuramente il progetto</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Lo sponsor di solito si assume la responsabilità nei confronti di altri della stessa organizzazione sede o magari anche verso un cliente esterno. Questa responsabilità comprende l’assicurazione che il lavoro venga gestito in maniera efficace. Lo sponsor realizza questo aspetto attraverso la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5" action="ppaction://hlinksldjump"/>
              </a:rPr>
              <a:t>garanzia</a:t>
            </a:r>
            <a:r>
              <a:rPr lang="it-IT" sz="1200" dirty="0">
                <a:latin typeface="Calibri" panose="020F0502020204030204" pitchFamily="34" charset="0"/>
                <a:ea typeface="Calibri" panose="020F0502020204030204" pitchFamily="34" charset="0"/>
                <a:cs typeface="Times New Roman" panose="02020603050405020304" pitchFamily="18" charset="0"/>
              </a:rPr>
              <a:t>, che è una revisione indipendente delle modalità di gestione del lavoro</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Uno sponsor è una persona che</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Ha una credibilità tale da esercitare una leadership che va oltre i confini aziendali e dipartimentali;</a:t>
            </a:r>
          </a:p>
          <a:p>
            <a:pPr marL="342900" lvl="0" indent="-342900">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È sinceramente entusiasta degli obiettivi del progetto o programma;</a:t>
            </a:r>
          </a:p>
          <a:p>
            <a:pPr marL="342900" lvl="0" indent="-342900">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È in grado di impegnare tempo ed energie per adempiere al ruolo ed è disponibile a farlo</a:t>
            </a:r>
            <a:r>
              <a:rPr lang="en-GB" sz="1200" dirty="0">
                <a:latin typeface="Calibri" panose="020F0502020204030204" pitchFamily="34" charset="0"/>
                <a:ea typeface="Calibri" panose="020F0502020204030204" pitchFamily="34" charset="0"/>
                <a:cs typeface="Times New Roman" panose="02020603050405020304" pitchFamily="18" charset="0"/>
              </a:rPr>
              <a:t>.</a:t>
            </a:r>
          </a:p>
        </p:txBody>
      </p:sp>
      <p:sp>
        <p:nvSpPr>
          <p:cNvPr id="5" name="Rectangle 4"/>
          <p:cNvSpPr/>
          <p:nvPr/>
        </p:nvSpPr>
        <p:spPr>
          <a:xfrm>
            <a:off x="7526887" y="5801850"/>
            <a:ext cx="2288738" cy="830997"/>
          </a:xfrm>
          <a:prstGeom prst="rect">
            <a:avLst/>
          </a:prstGeom>
          <a:solidFill>
            <a:schemeClr val="accent6">
              <a:lumMod val="20000"/>
              <a:lumOff val="80000"/>
            </a:schemeClr>
          </a:solidFill>
        </p:spPr>
        <p:txBody>
          <a:bodyPr wrap="square">
            <a:spAutoFit/>
          </a:bodyPr>
          <a:lstStyle/>
          <a:p>
            <a:pPr>
              <a:spcAft>
                <a:spcPts val="600"/>
              </a:spcAft>
            </a:pPr>
            <a:r>
              <a:rPr lang="en-GB" sz="1400" dirty="0" err="1">
                <a:solidFill>
                  <a:schemeClr val="accent5"/>
                </a:solidFill>
              </a:rPr>
              <a:t>Vedi</a:t>
            </a:r>
            <a:r>
              <a:rPr lang="en-GB" sz="1400" dirty="0">
                <a:solidFill>
                  <a:schemeClr val="accent5"/>
                </a:solidFill>
              </a:rPr>
              <a:t> </a:t>
            </a:r>
            <a:r>
              <a:rPr lang="en-GB" sz="1400" dirty="0" err="1">
                <a:solidFill>
                  <a:schemeClr val="accent5"/>
                </a:solidFill>
              </a:rPr>
              <a:t>anche</a:t>
            </a:r>
            <a:endParaRPr lang="en-GB" sz="1200" dirty="0">
              <a:solidFill>
                <a:schemeClr val="accent5"/>
              </a:solidFill>
            </a:endParaRPr>
          </a:p>
          <a:p>
            <a:pPr marL="171450" indent="-171450">
              <a:spcAft>
                <a:spcPts val="600"/>
              </a:spcAft>
              <a:buFont typeface="Arial" panose="020B0604020202020204" pitchFamily="34" charset="0"/>
              <a:buChar char="•"/>
            </a:pPr>
            <a:r>
              <a:rPr lang="en-GB" sz="1200" dirty="0" err="1">
                <a:hlinkClick r:id="rId6" action="ppaction://hlinksldjump"/>
              </a:rPr>
              <a:t>Gestione</a:t>
            </a:r>
            <a:r>
              <a:rPr lang="en-GB" sz="1200" dirty="0">
                <a:hlinkClick r:id="rId6" action="ppaction://hlinksldjump"/>
              </a:rPr>
              <a:t> </a:t>
            </a:r>
            <a:r>
              <a:rPr lang="en-GB" sz="1200" dirty="0" err="1">
                <a:hlinkClick r:id="rId6" action="ppaction://hlinksldjump"/>
              </a:rPr>
              <a:t>dell’organizzazione</a:t>
            </a:r>
            <a:endParaRPr lang="en-GB" sz="1200" dirty="0"/>
          </a:p>
          <a:p>
            <a:pPr marL="171450" indent="-171450">
              <a:spcAft>
                <a:spcPts val="600"/>
              </a:spcAft>
              <a:buFont typeface="Arial" panose="020B0604020202020204" pitchFamily="34" charset="0"/>
              <a:buChar char="•"/>
            </a:pPr>
            <a:r>
              <a:rPr lang="en-GB" sz="1200" dirty="0" err="1">
                <a:hlinkClick r:id="rId7" action="ppaction://hlinksldjump"/>
              </a:rPr>
              <a:t>Gestione</a:t>
            </a:r>
            <a:r>
              <a:rPr lang="en-GB" sz="1200" dirty="0">
                <a:hlinkClick r:id="rId7" action="ppaction://hlinksldjump"/>
              </a:rPr>
              <a:t> del business case</a:t>
            </a:r>
            <a:endParaRPr lang="en-GB" sz="1200" dirty="0"/>
          </a:p>
        </p:txBody>
      </p:sp>
      <p:sp>
        <p:nvSpPr>
          <p:cNvPr id="16" name="Rectangle 15">
            <a:hlinkClick r:id="rId8"/>
            <a:extLst>
              <a:ext uri="{FF2B5EF4-FFF2-40B4-BE49-F238E27FC236}">
                <a16:creationId xmlns:a16="http://schemas.microsoft.com/office/drawing/2014/main" id="{DC3C29FB-B783-4F42-B057-44A2F274C96F}"/>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hlinkClick r:id="rId9"/>
            <a:extLst>
              <a:ext uri="{FF2B5EF4-FFF2-40B4-BE49-F238E27FC236}">
                <a16:creationId xmlns:a16="http://schemas.microsoft.com/office/drawing/2014/main" id="{08F606C7-CAEC-43BE-B762-DE1E4DB43E37}"/>
              </a:ext>
            </a:extLst>
          </p:cNvPr>
          <p:cNvSpPr txBox="1"/>
          <p:nvPr/>
        </p:nvSpPr>
        <p:spPr>
          <a:xfrm>
            <a:off x="10707096" y="2376667"/>
            <a:ext cx="740780" cy="276999"/>
          </a:xfrm>
          <a:prstGeom prst="rect">
            <a:avLst/>
          </a:prstGeom>
          <a:noFill/>
        </p:spPr>
        <p:txBody>
          <a:bodyPr wrap="none" rtlCol="0">
            <a:spAutoFit/>
          </a:bodyPr>
          <a:lstStyle/>
          <a:p>
            <a:r>
              <a:rPr lang="en-GB" sz="1200" dirty="0"/>
              <a:t>Checklist</a:t>
            </a:r>
          </a:p>
        </p:txBody>
      </p:sp>
      <p:sp>
        <p:nvSpPr>
          <p:cNvPr id="18" name="TextBox 17">
            <a:hlinkClick r:id="rId8"/>
            <a:extLst>
              <a:ext uri="{FF2B5EF4-FFF2-40B4-BE49-F238E27FC236}">
                <a16:creationId xmlns:a16="http://schemas.microsoft.com/office/drawing/2014/main" id="{B85930DD-F918-4CF2-82F2-396A55FDA287}"/>
              </a:ext>
            </a:extLst>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19" name="TextBox 18">
            <a:hlinkClick r:id="rId10"/>
            <a:extLst>
              <a:ext uri="{FF2B5EF4-FFF2-40B4-BE49-F238E27FC236}">
                <a16:creationId xmlns:a16="http://schemas.microsoft.com/office/drawing/2014/main" id="{FABC3EFC-BAB5-4C37-ADCA-FA8EB46E8A0B}"/>
              </a:ext>
            </a:extLst>
          </p:cNvPr>
          <p:cNvSpPr txBox="1"/>
          <p:nvPr/>
        </p:nvSpPr>
        <p:spPr>
          <a:xfrm>
            <a:off x="10707097" y="1841802"/>
            <a:ext cx="909993" cy="276999"/>
          </a:xfrm>
          <a:prstGeom prst="rect">
            <a:avLst/>
          </a:prstGeom>
          <a:noFill/>
        </p:spPr>
        <p:txBody>
          <a:bodyPr wrap="none" rtlCol="0">
            <a:spAutoFit/>
          </a:bodyPr>
          <a:lstStyle/>
          <a:p>
            <a:r>
              <a:rPr lang="en-GB" sz="1200" dirty="0"/>
              <a:t>Valutazione</a:t>
            </a:r>
          </a:p>
        </p:txBody>
      </p:sp>
      <p:sp>
        <p:nvSpPr>
          <p:cNvPr id="20" name="TextBox 19">
            <a:hlinkClick r:id="rId11"/>
            <a:extLst>
              <a:ext uri="{FF2B5EF4-FFF2-40B4-BE49-F238E27FC236}">
                <a16:creationId xmlns:a16="http://schemas.microsoft.com/office/drawing/2014/main" id="{62734E36-891F-43B7-8170-FF8EA193E393}"/>
              </a:ext>
            </a:extLst>
          </p:cNvPr>
          <p:cNvSpPr txBox="1"/>
          <p:nvPr/>
        </p:nvSpPr>
        <p:spPr>
          <a:xfrm>
            <a:off x="10707097" y="2109234"/>
            <a:ext cx="634084" cy="276999"/>
          </a:xfrm>
          <a:prstGeom prst="rect">
            <a:avLst/>
          </a:prstGeom>
          <a:noFill/>
        </p:spPr>
        <p:txBody>
          <a:bodyPr wrap="none" rtlCol="0">
            <a:spAutoFit/>
          </a:bodyPr>
          <a:lstStyle/>
          <a:p>
            <a:r>
              <a:rPr lang="en-GB" sz="1200" dirty="0" err="1"/>
              <a:t>Risorse</a:t>
            </a:r>
            <a:endParaRPr lang="en-GB" sz="1200" dirty="0"/>
          </a:p>
        </p:txBody>
      </p:sp>
      <p:sp>
        <p:nvSpPr>
          <p:cNvPr id="21" name="TextBox 20">
            <a:hlinkClick r:id="rId12"/>
            <a:extLst>
              <a:ext uri="{FF2B5EF4-FFF2-40B4-BE49-F238E27FC236}">
                <a16:creationId xmlns:a16="http://schemas.microsoft.com/office/drawing/2014/main" id="{0596EBF4-4824-4F60-8AFB-44104656640C}"/>
              </a:ext>
            </a:extLst>
          </p:cNvPr>
          <p:cNvSpPr txBox="1"/>
          <p:nvPr/>
        </p:nvSpPr>
        <p:spPr>
          <a:xfrm>
            <a:off x="10707096" y="1574370"/>
            <a:ext cx="731226" cy="276999"/>
          </a:xfrm>
          <a:prstGeom prst="rect">
            <a:avLst/>
          </a:prstGeom>
          <a:noFill/>
        </p:spPr>
        <p:txBody>
          <a:bodyPr wrap="none" rtlCol="0">
            <a:spAutoFit/>
          </a:bodyPr>
          <a:lstStyle/>
          <a:p>
            <a:r>
              <a:rPr lang="en-GB" sz="1200" dirty="0"/>
              <a:t>Maturità</a:t>
            </a:r>
          </a:p>
        </p:txBody>
      </p:sp>
      <p:sp>
        <p:nvSpPr>
          <p:cNvPr id="22" name="TextBox 21">
            <a:extLst>
              <a:ext uri="{FF2B5EF4-FFF2-40B4-BE49-F238E27FC236}">
                <a16:creationId xmlns:a16="http://schemas.microsoft.com/office/drawing/2014/main" id="{4B2EAC47-5C53-40BD-9436-070EAFEB8CCA}"/>
              </a:ext>
            </a:extLst>
          </p:cNvPr>
          <p:cNvSpPr txBox="1"/>
          <p:nvPr/>
        </p:nvSpPr>
        <p:spPr>
          <a:xfrm>
            <a:off x="10580417" y="1017186"/>
            <a:ext cx="1589374" cy="307777"/>
          </a:xfrm>
          <a:prstGeom prst="rect">
            <a:avLst/>
          </a:prstGeom>
          <a:noFill/>
        </p:spPr>
        <p:txBody>
          <a:bodyPr wrap="square" rtlCol="0">
            <a:spAutoFit/>
          </a:bodyPr>
          <a:lstStyle/>
          <a:p>
            <a:pPr algn="ctr"/>
            <a:r>
              <a:rPr lang="en-GB" sz="1400" b="1" dirty="0" err="1">
                <a:solidFill>
                  <a:schemeClr val="accent1"/>
                </a:solidFill>
              </a:rPr>
              <a:t>Applicazione</a:t>
            </a:r>
            <a:endParaRPr lang="en-GB" sz="1400" b="1" dirty="0">
              <a:solidFill>
                <a:schemeClr val="accent1"/>
              </a:solidFill>
            </a:endParaRPr>
          </a:p>
        </p:txBody>
      </p:sp>
      <p:sp>
        <p:nvSpPr>
          <p:cNvPr id="14" name="TextBox 13">
            <a:hlinkClick r:id="rId13"/>
            <a:extLst>
              <a:ext uri="{FF2B5EF4-FFF2-40B4-BE49-F238E27FC236}">
                <a16:creationId xmlns:a16="http://schemas.microsoft.com/office/drawing/2014/main" id="{E917F231-3E55-4BC8-9987-7F70E9232990}"/>
              </a:ext>
            </a:extLst>
          </p:cNvPr>
          <p:cNvSpPr txBox="1"/>
          <p:nvPr/>
        </p:nvSpPr>
        <p:spPr>
          <a:xfrm>
            <a:off x="10707096" y="2672768"/>
            <a:ext cx="921471" cy="276999"/>
          </a:xfrm>
          <a:prstGeom prst="rect">
            <a:avLst/>
          </a:prstGeom>
          <a:noFill/>
        </p:spPr>
        <p:txBody>
          <a:bodyPr wrap="none" rtlCol="0">
            <a:spAutoFit/>
          </a:bodyPr>
          <a:lstStyle/>
          <a:p>
            <a:r>
              <a:rPr lang="en-GB" sz="1200" dirty="0"/>
              <a:t>Team Praxis</a:t>
            </a:r>
          </a:p>
        </p:txBody>
      </p:sp>
      <p:pic>
        <p:nvPicPr>
          <p:cNvPr id="15" name="Picture 14">
            <a:extLst>
              <a:ext uri="{FF2B5EF4-FFF2-40B4-BE49-F238E27FC236}">
                <a16:creationId xmlns:a16="http://schemas.microsoft.com/office/drawing/2014/main" id="{81D5B7BD-C55D-4724-AC5D-00A9C27ADF89}"/>
              </a:ext>
            </a:extLst>
          </p:cNvPr>
          <p:cNvPicPr>
            <a:picLocks noChangeAspect="1"/>
          </p:cNvPicPr>
          <p:nvPr/>
        </p:nvPicPr>
        <p:blipFill rotWithShape="1">
          <a:blip r:embed="rId14"/>
          <a:srcRect r="9406"/>
          <a:stretch/>
        </p:blipFill>
        <p:spPr>
          <a:xfrm>
            <a:off x="11651595" y="2767597"/>
            <a:ext cx="139317" cy="91809"/>
          </a:xfrm>
          <a:prstGeom prst="rect">
            <a:avLst/>
          </a:prstGeom>
        </p:spPr>
      </p:pic>
      <p:pic>
        <p:nvPicPr>
          <p:cNvPr id="23" name="Picture 22">
            <a:extLst>
              <a:ext uri="{FF2B5EF4-FFF2-40B4-BE49-F238E27FC236}">
                <a16:creationId xmlns:a16="http://schemas.microsoft.com/office/drawing/2014/main" id="{EB945938-7909-4C7E-A875-EF6D90A497F6}"/>
              </a:ext>
            </a:extLst>
          </p:cNvPr>
          <p:cNvPicPr>
            <a:picLocks noChangeAspect="1"/>
          </p:cNvPicPr>
          <p:nvPr/>
        </p:nvPicPr>
        <p:blipFill rotWithShape="1">
          <a:blip r:embed="rId14"/>
          <a:srcRect r="9406"/>
          <a:stretch/>
        </p:blipFill>
        <p:spPr>
          <a:xfrm>
            <a:off x="11651595" y="2486747"/>
            <a:ext cx="139317" cy="91809"/>
          </a:xfrm>
          <a:prstGeom prst="rect">
            <a:avLst/>
          </a:prstGeom>
        </p:spPr>
      </p:pic>
      <p:pic>
        <p:nvPicPr>
          <p:cNvPr id="24" name="Picture 23">
            <a:extLst>
              <a:ext uri="{FF2B5EF4-FFF2-40B4-BE49-F238E27FC236}">
                <a16:creationId xmlns:a16="http://schemas.microsoft.com/office/drawing/2014/main" id="{7CEE22A6-878B-4587-A1BC-334E45C0412E}"/>
              </a:ext>
            </a:extLst>
          </p:cNvPr>
          <p:cNvPicPr>
            <a:picLocks noChangeAspect="1"/>
          </p:cNvPicPr>
          <p:nvPr/>
        </p:nvPicPr>
        <p:blipFill rotWithShape="1">
          <a:blip r:embed="rId14"/>
          <a:srcRect r="9406"/>
          <a:stretch/>
        </p:blipFill>
        <p:spPr>
          <a:xfrm>
            <a:off x="11651595" y="2228694"/>
            <a:ext cx="139317" cy="91809"/>
          </a:xfrm>
          <a:prstGeom prst="rect">
            <a:avLst/>
          </a:prstGeom>
        </p:spPr>
      </p:pic>
      <p:pic>
        <p:nvPicPr>
          <p:cNvPr id="25" name="Picture 24">
            <a:extLst>
              <a:ext uri="{FF2B5EF4-FFF2-40B4-BE49-F238E27FC236}">
                <a16:creationId xmlns:a16="http://schemas.microsoft.com/office/drawing/2014/main" id="{EAEF845D-8A5B-4CA7-8FD6-5E024B731439}"/>
              </a:ext>
            </a:extLst>
          </p:cNvPr>
          <p:cNvPicPr>
            <a:picLocks noChangeAspect="1"/>
          </p:cNvPicPr>
          <p:nvPr/>
        </p:nvPicPr>
        <p:blipFill rotWithShape="1">
          <a:blip r:embed="rId14"/>
          <a:srcRect r="9406"/>
          <a:stretch/>
        </p:blipFill>
        <p:spPr>
          <a:xfrm>
            <a:off x="11651595" y="1954638"/>
            <a:ext cx="139317" cy="91809"/>
          </a:xfrm>
          <a:prstGeom prst="rect">
            <a:avLst/>
          </a:prstGeom>
        </p:spPr>
      </p:pic>
    </p:spTree>
    <p:extLst>
      <p:ext uri="{BB962C8B-B14F-4D97-AF65-F5344CB8AC3E}">
        <p14:creationId xmlns:p14="http://schemas.microsoft.com/office/powerpoint/2010/main" val="3290316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58" y="24064"/>
            <a:ext cx="6798577" cy="826167"/>
          </a:xfrm>
        </p:spPr>
        <p:txBody>
          <a:bodyPr/>
          <a:lstStyle/>
          <a:p>
            <a:r>
              <a:rPr lang="en-GB" dirty="0"/>
              <a:t>Supporto</a:t>
            </a:r>
          </a:p>
        </p:txBody>
      </p:sp>
      <p:sp>
        <p:nvSpPr>
          <p:cNvPr id="3" name="Rectangle 2"/>
          <p:cNvSpPr/>
          <p:nvPr/>
        </p:nvSpPr>
        <p:spPr>
          <a:xfrm>
            <a:off x="136357" y="1028623"/>
            <a:ext cx="5646133" cy="5889176"/>
          </a:xfrm>
          <a:prstGeom prst="rect">
            <a:avLst/>
          </a:prstGeom>
        </p:spPr>
        <p:txBody>
          <a:bodyPr wrap="square">
            <a:spAutoFit/>
          </a:bodyPr>
          <a:lstStyle/>
          <a:p>
            <a:pPr>
              <a:lnSpc>
                <a:spcPct val="115000"/>
              </a:lnSpc>
              <a:spcAft>
                <a:spcPts val="1000"/>
              </a:spcAft>
            </a:pPr>
            <a:r>
              <a:rPr lang="it-IT" sz="1200" dirty="0">
                <a:latin typeface="Calibri" panose="020F0502020204030204" pitchFamily="34" charset="0"/>
                <a:ea typeface="Calibri" panose="020F0502020204030204" pitchFamily="34" charset="0"/>
                <a:cs typeface="Calibri" panose="020F0502020204030204" pitchFamily="34" charset="0"/>
              </a:rPr>
              <a:t>Il Supporto è un insieme di servizi specialistici ed amministrativi portati avanti da parte di manager di progetto</a:t>
            </a:r>
            <a:r>
              <a:rPr lang="en-GB" sz="1200" dirty="0">
                <a:latin typeface="Calibri" panose="020F0502020204030204" pitchFamily="34" charset="0"/>
                <a:ea typeface="Calibri" panose="020F0502020204030204" pitchFamily="34" charset="0"/>
                <a:cs typeface="Calibri" panose="020F0502020204030204" pitchFamily="34"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Un’infrastruttura di supporto può essere costituita in molti modi diversi e con molti differenti ruoli nel campo del Project, </a:t>
            </a:r>
            <a:r>
              <a:rPr lang="it-IT" sz="1200" dirty="0" err="1">
                <a:latin typeface="Calibri" panose="020F0502020204030204" pitchFamily="34" charset="0"/>
                <a:ea typeface="Calibri" panose="020F0502020204030204" pitchFamily="34" charset="0"/>
                <a:cs typeface="Times New Roman" panose="02020603050405020304" pitchFamily="18" charset="0"/>
              </a:rPr>
              <a:t>Programme</a:t>
            </a:r>
            <a:r>
              <a:rPr lang="it-IT" sz="1200" dirty="0">
                <a:latin typeface="Calibri" panose="020F0502020204030204" pitchFamily="34" charset="0"/>
                <a:ea typeface="Calibri" panose="020F0502020204030204" pitchFamily="34" charset="0"/>
                <a:cs typeface="Times New Roman" panose="02020603050405020304" pitchFamily="18" charset="0"/>
              </a:rPr>
              <a:t> e Portfolio Management. Stabilire un insieme di obiettivi definitivo per il supporto è praticamente impossibile, ma normalmente questi vengono enucleati dall’ elenco generale che segue</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180975" lvl="0" indent="-180975">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Fornire supporto amministrativo ai project, </a:t>
            </a:r>
            <a:r>
              <a:rPr lang="it-IT" sz="1200" dirty="0" err="1">
                <a:latin typeface="Calibri" panose="020F0502020204030204" pitchFamily="34" charset="0"/>
                <a:ea typeface="Calibri" panose="020F0502020204030204" pitchFamily="34" charset="0"/>
                <a:cs typeface="Times New Roman" panose="02020603050405020304" pitchFamily="18" charset="0"/>
              </a:rPr>
              <a:t>programme</a:t>
            </a:r>
            <a:r>
              <a:rPr lang="it-IT" sz="1200" dirty="0">
                <a:latin typeface="Calibri" panose="020F0502020204030204" pitchFamily="34" charset="0"/>
                <a:ea typeface="Calibri" panose="020F0502020204030204" pitchFamily="34" charset="0"/>
                <a:cs typeface="Times New Roman" panose="02020603050405020304" pitchFamily="18" charset="0"/>
              </a:rPr>
              <a:t> e portfolio manager;</a:t>
            </a:r>
          </a:p>
          <a:p>
            <a:pPr marL="180975" lvl="0" indent="-180975">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Supportare la governance del project, </a:t>
            </a:r>
            <a:r>
              <a:rPr lang="it-IT" sz="1200" dirty="0" err="1">
                <a:latin typeface="Calibri" panose="020F0502020204030204" pitchFamily="34" charset="0"/>
                <a:ea typeface="Calibri" panose="020F0502020204030204" pitchFamily="34" charset="0"/>
                <a:cs typeface="Times New Roman" panose="02020603050405020304" pitchFamily="18" charset="0"/>
              </a:rPr>
              <a:t>programme</a:t>
            </a:r>
            <a:r>
              <a:rPr lang="it-IT" sz="1200" dirty="0">
                <a:latin typeface="Calibri" panose="020F0502020204030204" pitchFamily="34" charset="0"/>
                <a:ea typeface="Calibri" panose="020F0502020204030204" pitchFamily="34" charset="0"/>
                <a:cs typeface="Times New Roman" panose="02020603050405020304" pitchFamily="18" charset="0"/>
              </a:rPr>
              <a:t> e portfolio management;</a:t>
            </a:r>
          </a:p>
          <a:p>
            <a:pPr marL="180975" lvl="0" indent="-180975">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Fornire supporto tecnico specialistico;</a:t>
            </a:r>
          </a:p>
          <a:p>
            <a:pPr marL="180975" lvl="0" indent="-180975">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Eseguire la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2" action="ppaction://hlinksldjump"/>
              </a:rPr>
              <a:t>garanzia</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lvl="0">
              <a:lnSpc>
                <a:spcPct val="115000"/>
              </a:lnSpc>
              <a:spcAft>
                <a:spcPts val="0"/>
              </a:spcAft>
            </a:pP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L’amministrazione di routine è necessaria per tutti i progetti</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Nei progetti piccoli la stessa può essere eseguita dal project manager, ma nei progetti di medie o grandi dimensioni </a:t>
            </a:r>
            <a:r>
              <a:rPr lang="en-GB" sz="1200" dirty="0">
                <a:latin typeface="Calibri" panose="020F0502020204030204" pitchFamily="34" charset="0"/>
                <a:ea typeface="Calibri" panose="020F0502020204030204" pitchFamily="34" charset="0"/>
                <a:cs typeface="Times New Roman" panose="02020603050405020304" pitchFamily="18" charset="0"/>
              </a:rPr>
              <a:t>un manager </a:t>
            </a:r>
            <a:r>
              <a:rPr lang="it-IT" sz="1200" dirty="0">
                <a:latin typeface="Calibri" panose="020F0502020204030204" pitchFamily="34" charset="0"/>
                <a:ea typeface="Calibri" panose="020F0502020204030204" pitchFamily="34" charset="0"/>
                <a:cs typeface="Times New Roman" panose="02020603050405020304" pitchFamily="18" charset="0"/>
              </a:rPr>
              <a:t>ha bisogno di supporto per la gestione dell’amministrazione quotidiana</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Una funzione di supporto amministrativo può operare a diversi livelli a seconda di come è costituita. La stessa può fornire</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180975" lvl="0" indent="-180975">
              <a:lnSpc>
                <a:spcPct val="115000"/>
              </a:lnSpc>
              <a:spcAft>
                <a:spcPts val="30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Un aiuto di carattere amministrativo in aree quali la pianificazione, la gestione del rischio, </a:t>
            </a:r>
            <a:r>
              <a:rPr lang="it-IT" sz="1200" dirty="0" err="1">
                <a:latin typeface="Calibri" panose="020F0502020204030204" pitchFamily="34" charset="0"/>
                <a:ea typeface="Calibri" panose="020F0502020204030204" pitchFamily="34" charset="0"/>
                <a:cs typeface="Times New Roman" panose="02020603050405020304" pitchFamily="18" charset="0"/>
              </a:rPr>
              <a:t>ecc</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180975" lvl="0" indent="-180975">
              <a:lnSpc>
                <a:spcPct val="115000"/>
              </a:lnSpc>
              <a:spcAft>
                <a:spcPts val="30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La funzione di segreteria per le riunioni e i servizi logistici</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180975" lvl="0" indent="-180975">
              <a:lnSpc>
                <a:spcPct val="115000"/>
              </a:lnSpc>
              <a:spcAft>
                <a:spcPts val="30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Il supporto tecnico comprensivo della raccolta, analisi e presentazione delle informazioni sullo stato di avanzamento</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180975" lvl="0" indent="-180975">
              <a:lnSpc>
                <a:spcPct val="115000"/>
              </a:lnSpc>
              <a:spcAft>
                <a:spcPts val="100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La garanzia delle strutture di governance e delle pratiche standard di project, </a:t>
            </a:r>
            <a:r>
              <a:rPr lang="it-IT" sz="1200" dirty="0" err="1">
                <a:latin typeface="Calibri" panose="020F0502020204030204" pitchFamily="34" charset="0"/>
                <a:ea typeface="Calibri" panose="020F0502020204030204" pitchFamily="34" charset="0"/>
                <a:cs typeface="Times New Roman" panose="02020603050405020304" pitchFamily="18" charset="0"/>
              </a:rPr>
              <a:t>programme</a:t>
            </a:r>
            <a:r>
              <a:rPr lang="it-IT" sz="1200" dirty="0">
                <a:latin typeface="Calibri" panose="020F0502020204030204" pitchFamily="34" charset="0"/>
                <a:ea typeface="Calibri" panose="020F0502020204030204" pitchFamily="34" charset="0"/>
                <a:cs typeface="Times New Roman" panose="02020603050405020304" pitchFamily="18" charset="0"/>
              </a:rPr>
              <a:t> e portfolio management attraverso audit, controlli sullo “stato di salute” (</a:t>
            </a:r>
            <a:r>
              <a:rPr lang="it-IT" sz="1200" dirty="0" err="1">
                <a:latin typeface="Calibri" panose="020F0502020204030204" pitchFamily="34" charset="0"/>
                <a:ea typeface="Calibri" panose="020F0502020204030204" pitchFamily="34" charset="0"/>
                <a:cs typeface="Times New Roman" panose="02020603050405020304" pitchFamily="18" charset="0"/>
              </a:rPr>
              <a:t>health</a:t>
            </a:r>
            <a:r>
              <a:rPr lang="it-IT" sz="1200" dirty="0">
                <a:latin typeface="Calibri" panose="020F0502020204030204" pitchFamily="34" charset="0"/>
                <a:ea typeface="Calibri" panose="020F0502020204030204" pitchFamily="34" charset="0"/>
                <a:cs typeface="Times New Roman" panose="02020603050405020304" pitchFamily="18" charset="0"/>
              </a:rPr>
              <a:t> check) e revisioni di fine fase</a:t>
            </a:r>
            <a:r>
              <a:rPr lang="en-GB" sz="1200" dirty="0">
                <a:latin typeface="Calibri" panose="020F0502020204030204" pitchFamily="34" charset="0"/>
                <a:ea typeface="Calibri" panose="020F0502020204030204" pitchFamily="34" charset="0"/>
                <a:cs typeface="Times New Roman" panose="02020603050405020304" pitchFamily="18" charset="0"/>
              </a:rPr>
              <a:t>.</a:t>
            </a:r>
          </a:p>
        </p:txBody>
      </p:sp>
      <p:sp>
        <p:nvSpPr>
          <p:cNvPr id="4" name="Rectangle 3"/>
          <p:cNvSpPr/>
          <p:nvPr/>
        </p:nvSpPr>
        <p:spPr>
          <a:xfrm>
            <a:off x="6183086" y="1028624"/>
            <a:ext cx="4220370" cy="4875852"/>
          </a:xfrm>
          <a:prstGeom prst="rect">
            <a:avLst/>
          </a:prstGeom>
        </p:spPr>
        <p:txBody>
          <a:bodyPr wrap="square">
            <a:spAutoFit/>
          </a:bodyPr>
          <a:lstStyle/>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Una funzione di supporto più articolata può riguardare anche</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180975" lvl="0" indent="-180975">
              <a:lnSpc>
                <a:spcPct val="115000"/>
              </a:lnSpc>
              <a:spcAft>
                <a:spcPts val="300"/>
              </a:spcAft>
              <a:buFont typeface="Symbol" panose="05050102010706020507" pitchFamily="18" charset="2"/>
              <a:buChar char=""/>
            </a:pPr>
            <a:r>
              <a:rPr lang="it-IT" sz="1200" dirty="0">
                <a:latin typeface="Calibri" panose="020F0502020204030204" pitchFamily="34" charset="0"/>
                <a:ea typeface="Times New Roman" panose="02020603050405020304" pitchFamily="18" charset="0"/>
                <a:cs typeface="Times New Roman" panose="02020603050405020304" pitchFamily="18" charset="0"/>
              </a:rPr>
              <a:t>La messa a disposizione di specifiche competenze per garantire l’accesso a tutti gli strumenti e le tecniche necessarie</a:t>
            </a:r>
            <a:r>
              <a:rPr lang="en-US" sz="1200" dirty="0">
                <a:latin typeface="Calibri" panose="020F0502020204030204" pitchFamily="34" charset="0"/>
                <a:ea typeface="Times New Roman" panose="02020603050405020304" pitchFamily="18" charset="0"/>
                <a:cs typeface="Times New Roman" panose="02020603050405020304" pitchFamily="18" charset="0"/>
              </a:rPr>
              <a:t>;</a:t>
            </a:r>
            <a:endParaRPr lang="en-GB" sz="1200" dirty="0">
              <a:latin typeface="Calibri" panose="020F0502020204030204" pitchFamily="34" charset="0"/>
              <a:ea typeface="Times New Roman" panose="02020603050405020304" pitchFamily="18" charset="0"/>
              <a:cs typeface="Times New Roman" panose="02020603050405020304" pitchFamily="18" charset="0"/>
            </a:endParaRPr>
          </a:p>
          <a:p>
            <a:pPr marL="180975" lvl="0" indent="-180975">
              <a:lnSpc>
                <a:spcPct val="115000"/>
              </a:lnSpc>
              <a:spcAft>
                <a:spcPts val="300"/>
              </a:spcAft>
              <a:buFont typeface="Symbol" panose="05050102010706020507" pitchFamily="18" charset="2"/>
              <a:buChar char=""/>
            </a:pPr>
            <a:r>
              <a:rPr lang="it-IT" sz="1200" dirty="0">
                <a:latin typeface="Calibri" panose="020F0502020204030204" pitchFamily="34" charset="0"/>
                <a:ea typeface="Times New Roman" panose="02020603050405020304" pitchFamily="18" charset="0"/>
                <a:cs typeface="Times New Roman" panose="02020603050405020304" pitchFamily="18" charset="0"/>
              </a:rPr>
              <a:t>Formazione, pratica e mentoring per il team di progetto</a:t>
            </a:r>
            <a:r>
              <a:rPr lang="en-US" sz="1200" dirty="0">
                <a:latin typeface="Calibri" panose="020F0502020204030204" pitchFamily="34" charset="0"/>
                <a:ea typeface="Times New Roman" panose="02020603050405020304" pitchFamily="18" charset="0"/>
                <a:cs typeface="Times New Roman" panose="02020603050405020304" pitchFamily="18" charset="0"/>
              </a:rPr>
              <a:t>;</a:t>
            </a:r>
            <a:endParaRPr lang="en-GB" sz="1200" dirty="0">
              <a:latin typeface="Calibri" panose="020F0502020204030204" pitchFamily="34" charset="0"/>
              <a:ea typeface="Times New Roman" panose="02020603050405020304" pitchFamily="18" charset="0"/>
              <a:cs typeface="Times New Roman" panose="02020603050405020304" pitchFamily="18" charset="0"/>
            </a:endParaRPr>
          </a:p>
          <a:p>
            <a:pPr marL="180975" lvl="0" indent="-180975">
              <a:lnSpc>
                <a:spcPct val="115000"/>
              </a:lnSpc>
              <a:spcAft>
                <a:spcPts val="300"/>
              </a:spcAft>
              <a:buFont typeface="Symbol" panose="05050102010706020507" pitchFamily="18" charset="2"/>
              <a:buChar char=""/>
            </a:pPr>
            <a:r>
              <a:rPr lang="it-IT" sz="1200" dirty="0">
                <a:latin typeface="Calibri" panose="020F0502020204030204" pitchFamily="34" charset="0"/>
                <a:ea typeface="Times New Roman" panose="02020603050405020304" pitchFamily="18" charset="0"/>
                <a:cs typeface="Times New Roman" panose="02020603050405020304" pitchFamily="18" charset="0"/>
              </a:rPr>
              <a:t>Il mantenimento dell’infrastruttura, del “</a:t>
            </a:r>
            <a:r>
              <a:rPr lang="it-IT" sz="1200" dirty="0" err="1">
                <a:latin typeface="Calibri" panose="020F0502020204030204" pitchFamily="34" charset="0"/>
                <a:ea typeface="Times New Roman" panose="02020603050405020304" pitchFamily="18" charset="0"/>
                <a:cs typeface="Times New Roman" panose="02020603050405020304" pitchFamily="18" charset="0"/>
              </a:rPr>
              <a:t>momentum</a:t>
            </a:r>
            <a:r>
              <a:rPr lang="it-IT" sz="1200" dirty="0">
                <a:latin typeface="Calibri" panose="020F0502020204030204" pitchFamily="34" charset="0"/>
                <a:ea typeface="Times New Roman" panose="02020603050405020304" pitchFamily="18" charset="0"/>
                <a:cs typeface="Times New Roman" panose="02020603050405020304" pitchFamily="18" charset="0"/>
              </a:rPr>
              <a:t>” e della guida per supportare le comunità di pratica</a:t>
            </a:r>
            <a:r>
              <a:rPr lang="en-US" sz="1200" dirty="0">
                <a:latin typeface="Calibri" panose="020F0502020204030204" pitchFamily="34" charset="0"/>
                <a:ea typeface="Times New Roman" panose="02020603050405020304" pitchFamily="18" charset="0"/>
                <a:cs typeface="Times New Roman" panose="02020603050405020304" pitchFamily="18" charset="0"/>
              </a:rPr>
              <a:t>;</a:t>
            </a:r>
            <a:endParaRPr lang="en-GB" sz="1200" dirty="0">
              <a:latin typeface="Calibri" panose="020F0502020204030204" pitchFamily="34" charset="0"/>
              <a:ea typeface="Times New Roman" panose="02020603050405020304" pitchFamily="18" charset="0"/>
              <a:cs typeface="Times New Roman" panose="02020603050405020304" pitchFamily="18" charset="0"/>
            </a:endParaRPr>
          </a:p>
          <a:p>
            <a:pPr marL="180975" lvl="0" indent="-180975">
              <a:lnSpc>
                <a:spcPct val="115000"/>
              </a:lnSpc>
              <a:spcAft>
                <a:spcPts val="300"/>
              </a:spcAft>
              <a:buFont typeface="Symbol" panose="05050102010706020507" pitchFamily="18" charset="2"/>
              <a:buChar char=""/>
            </a:pPr>
            <a:r>
              <a:rPr lang="it-IT" sz="1200" dirty="0">
                <a:latin typeface="Calibri" panose="020F0502020204030204" pitchFamily="34" charset="0"/>
                <a:ea typeface="Times New Roman" panose="02020603050405020304" pitchFamily="18" charset="0"/>
                <a:cs typeface="Times New Roman" panose="02020603050405020304" pitchFamily="18" charset="0"/>
              </a:rPr>
              <a:t>Il miglioramento, l’ incorporazione e la misurazione delle capability per raggiungere livelli più elevati di </a:t>
            </a:r>
            <a:r>
              <a:rPr lang="it-IT" sz="1200" dirty="0" err="1">
                <a:latin typeface="Calibri" panose="020F0502020204030204" pitchFamily="34" charset="0"/>
                <a:ea typeface="Times New Roman" panose="02020603050405020304" pitchFamily="18" charset="0"/>
                <a:cs typeface="Times New Roman" panose="02020603050405020304" pitchFamily="18" charset="0"/>
              </a:rPr>
              <a:t>maturity</a:t>
            </a:r>
            <a:r>
              <a:rPr lang="en-US" sz="1200" dirty="0">
                <a:latin typeface="Calibri" panose="020F0502020204030204" pitchFamily="34" charset="0"/>
                <a:ea typeface="Times New Roman" panose="02020603050405020304" pitchFamily="18" charset="0"/>
                <a:cs typeface="Times New Roman" panose="02020603050405020304" pitchFamily="18" charset="0"/>
              </a:rPr>
              <a:t>;</a:t>
            </a:r>
            <a:endParaRPr lang="en-GB" sz="1200" dirty="0">
              <a:latin typeface="Calibri" panose="020F0502020204030204" pitchFamily="34" charset="0"/>
              <a:ea typeface="Times New Roman" panose="02020603050405020304" pitchFamily="18" charset="0"/>
              <a:cs typeface="Times New Roman" panose="02020603050405020304" pitchFamily="18" charset="0"/>
            </a:endParaRPr>
          </a:p>
          <a:p>
            <a:pPr marL="180975" lvl="0" indent="-180975">
              <a:lnSpc>
                <a:spcPct val="115000"/>
              </a:lnSpc>
              <a:spcAft>
                <a:spcPts val="0"/>
              </a:spcAft>
              <a:buFont typeface="Symbol" panose="05050102010706020507" pitchFamily="18" charset="2"/>
              <a:buChar char=""/>
            </a:pPr>
            <a:r>
              <a:rPr lang="it-IT" sz="1200" dirty="0">
                <a:latin typeface="Calibri" panose="020F0502020204030204" pitchFamily="34" charset="0"/>
                <a:ea typeface="Times New Roman" panose="02020603050405020304" pitchFamily="18" charset="0"/>
                <a:cs typeface="Times New Roman" panose="02020603050405020304" pitchFamily="18" charset="0"/>
              </a:rPr>
              <a:t>Il possesso e la distribuzione di strumenti e tecniche standard</a:t>
            </a:r>
            <a:r>
              <a:rPr lang="en-US" sz="1200" dirty="0">
                <a:latin typeface="Calibri" panose="020F0502020204030204" pitchFamily="34" charset="0"/>
                <a:ea typeface="Times New Roman" panose="02020603050405020304" pitchFamily="18" charset="0"/>
                <a:cs typeface="Times New Roman" panose="02020603050405020304" pitchFamily="18" charset="0"/>
              </a:rPr>
              <a:t>.</a:t>
            </a:r>
            <a:endParaRPr lang="en-GB" sz="1200"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US" sz="1200" dirty="0">
                <a:latin typeface="Calibri" panose="020F0502020204030204" pitchFamily="34" charset="0"/>
                <a:ea typeface="Times New Roman" panose="02020603050405020304" pitchFamily="18" charset="0"/>
                <a:cs typeface="Times New Roman" panose="02020603050405020304" pitchFamily="18" charset="0"/>
              </a:rPr>
              <a:t> </a:t>
            </a:r>
            <a:endParaRPr lang="en-GB" sz="12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La struttura di supporto P3 può variare da una singola persona fino a un team di grandi dimensioni con molti diversi ruoli e specialisti</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La struttura complessiva può essere suddivisa in più uffici, alcuni temporanei e alcuni permanenti. Per esempio, un ufficio di supporto potrebbe fornire supporto amministrativo ad uno specifico progetto</a:t>
            </a:r>
            <a:r>
              <a:rPr lang="en-GB" sz="1200" dirty="0">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1000"/>
              </a:spcAft>
            </a:pPr>
            <a:r>
              <a:rPr lang="en-GB" sz="1200" dirty="0" err="1">
                <a:latin typeface="Calibri" panose="020F0502020204030204" pitchFamily="34" charset="0"/>
                <a:ea typeface="Calibri" panose="020F0502020204030204" pitchFamily="34" charset="0"/>
                <a:cs typeface="Times New Roman" panose="02020603050405020304" pitchFamily="18" charset="0"/>
              </a:rPr>
              <a:t>Questo</a:t>
            </a:r>
            <a:r>
              <a:rPr lang="en-GB" sz="1200" dirty="0">
                <a:latin typeface="Calibri" panose="020F0502020204030204" pitchFamily="34" charset="0"/>
                <a:ea typeface="Calibri" panose="020F0502020204030204" pitchFamily="34" charset="0"/>
                <a:cs typeface="Times New Roman" panose="02020603050405020304" pitchFamily="18" charset="0"/>
              </a:rPr>
              <a:t> è </a:t>
            </a:r>
            <a:r>
              <a:rPr lang="it-IT" sz="1200" dirty="0">
                <a:latin typeface="Calibri" panose="020F0502020204030204" pitchFamily="34" charset="0"/>
                <a:ea typeface="Calibri" panose="020F0502020204030204" pitchFamily="34" charset="0"/>
                <a:cs typeface="Times New Roman" panose="02020603050405020304" pitchFamily="18" charset="0"/>
              </a:rPr>
              <a:t>poi dismesso una volta finito il lavoro. Al contrario, un ufficio di supporto rivolto all’intera organizzazione ha un ruolo di sostegno permanente che non dipende dalla produzione e dal completamento di alcun singolo lavoro</a:t>
            </a:r>
            <a:r>
              <a:rPr lang="en-GB" sz="1200" dirty="0">
                <a:latin typeface="Calibri" panose="020F0502020204030204" pitchFamily="34" charset="0"/>
                <a:ea typeface="Calibri" panose="020F0502020204030204" pitchFamily="34" charset="0"/>
                <a:cs typeface="Times New Roman" panose="02020603050405020304" pitchFamily="18" charset="0"/>
              </a:rPr>
              <a:t>.</a:t>
            </a:r>
          </a:p>
        </p:txBody>
      </p:sp>
      <p:sp>
        <p:nvSpPr>
          <p:cNvPr id="5" name="Rectangle 4"/>
          <p:cNvSpPr/>
          <p:nvPr/>
        </p:nvSpPr>
        <p:spPr>
          <a:xfrm>
            <a:off x="7136236" y="6043811"/>
            <a:ext cx="2257285" cy="569387"/>
          </a:xfrm>
          <a:prstGeom prst="rect">
            <a:avLst/>
          </a:prstGeom>
          <a:solidFill>
            <a:schemeClr val="accent6">
              <a:lumMod val="20000"/>
              <a:lumOff val="80000"/>
            </a:schemeClr>
          </a:solidFill>
        </p:spPr>
        <p:txBody>
          <a:bodyPr wrap="square">
            <a:spAutoFit/>
          </a:bodyPr>
          <a:lstStyle/>
          <a:p>
            <a:pPr>
              <a:spcAft>
                <a:spcPts val="600"/>
              </a:spcAft>
            </a:pPr>
            <a:r>
              <a:rPr lang="en-GB" sz="1400" dirty="0" err="1">
                <a:solidFill>
                  <a:schemeClr val="accent5"/>
                </a:solidFill>
              </a:rPr>
              <a:t>Vedi</a:t>
            </a:r>
            <a:r>
              <a:rPr lang="en-GB" sz="1400" dirty="0">
                <a:solidFill>
                  <a:schemeClr val="accent5"/>
                </a:solidFill>
              </a:rPr>
              <a:t> </a:t>
            </a:r>
            <a:r>
              <a:rPr lang="en-GB" sz="1400" dirty="0" err="1">
                <a:solidFill>
                  <a:schemeClr val="accent5"/>
                </a:solidFill>
              </a:rPr>
              <a:t>anche</a:t>
            </a:r>
            <a:endParaRPr lang="en-GB" sz="1200" dirty="0">
              <a:solidFill>
                <a:schemeClr val="accent5"/>
              </a:solidFill>
            </a:endParaRPr>
          </a:p>
          <a:p>
            <a:pPr marL="171450" indent="-171450">
              <a:spcAft>
                <a:spcPts val="1200"/>
              </a:spcAft>
              <a:buFont typeface="Arial" panose="020B0604020202020204" pitchFamily="34" charset="0"/>
              <a:buChar char="•"/>
            </a:pPr>
            <a:r>
              <a:rPr lang="en-GB" sz="1200" dirty="0" err="1">
                <a:hlinkClick r:id="rId3" action="ppaction://hlinksldjump"/>
              </a:rPr>
              <a:t>Gestione</a:t>
            </a:r>
            <a:r>
              <a:rPr lang="en-GB" sz="1200" dirty="0">
                <a:hlinkClick r:id="rId3" action="ppaction://hlinksldjump"/>
              </a:rPr>
              <a:t> </a:t>
            </a:r>
            <a:r>
              <a:rPr lang="en-GB" sz="1200" dirty="0" err="1">
                <a:hlinkClick r:id="rId3" action="ppaction://hlinksldjump"/>
              </a:rPr>
              <a:t>dell’organizzazione</a:t>
            </a:r>
            <a:endParaRPr lang="en-GB" sz="1200" dirty="0"/>
          </a:p>
        </p:txBody>
      </p:sp>
      <p:sp>
        <p:nvSpPr>
          <p:cNvPr id="11" name="TextBox 10">
            <a:hlinkClick r:id="rId4"/>
            <a:extLst>
              <a:ext uri="{FF2B5EF4-FFF2-40B4-BE49-F238E27FC236}">
                <a16:creationId xmlns:a16="http://schemas.microsoft.com/office/drawing/2014/main" id="{D29440B9-DACF-48EF-A469-2F6CACA435E8}"/>
              </a:ext>
            </a:extLst>
          </p:cNvPr>
          <p:cNvSpPr txBox="1"/>
          <p:nvPr/>
        </p:nvSpPr>
        <p:spPr>
          <a:xfrm>
            <a:off x="10707096" y="2105001"/>
            <a:ext cx="740780" cy="276999"/>
          </a:xfrm>
          <a:prstGeom prst="rect">
            <a:avLst/>
          </a:prstGeom>
          <a:noFill/>
        </p:spPr>
        <p:txBody>
          <a:bodyPr wrap="none" rtlCol="0">
            <a:spAutoFit/>
          </a:bodyPr>
          <a:lstStyle/>
          <a:p>
            <a:r>
              <a:rPr lang="en-GB" sz="1200" dirty="0"/>
              <a:t>Checklist</a:t>
            </a:r>
          </a:p>
        </p:txBody>
      </p:sp>
      <p:sp>
        <p:nvSpPr>
          <p:cNvPr id="13" name="TextBox 12">
            <a:hlinkClick r:id="rId5"/>
            <a:extLst>
              <a:ext uri="{FF2B5EF4-FFF2-40B4-BE49-F238E27FC236}">
                <a16:creationId xmlns:a16="http://schemas.microsoft.com/office/drawing/2014/main" id="{356E4548-B334-4204-981B-A218C224D533}"/>
              </a:ext>
            </a:extLst>
          </p:cNvPr>
          <p:cNvSpPr txBox="1"/>
          <p:nvPr/>
        </p:nvSpPr>
        <p:spPr>
          <a:xfrm>
            <a:off x="10707097" y="1570136"/>
            <a:ext cx="909993" cy="276999"/>
          </a:xfrm>
          <a:prstGeom prst="rect">
            <a:avLst/>
          </a:prstGeom>
          <a:noFill/>
        </p:spPr>
        <p:txBody>
          <a:bodyPr wrap="none" rtlCol="0">
            <a:spAutoFit/>
          </a:bodyPr>
          <a:lstStyle/>
          <a:p>
            <a:r>
              <a:rPr lang="en-GB" sz="1200" dirty="0"/>
              <a:t>Valutazione</a:t>
            </a:r>
          </a:p>
        </p:txBody>
      </p:sp>
      <p:sp>
        <p:nvSpPr>
          <p:cNvPr id="14" name="TextBox 13">
            <a:hlinkClick r:id="rId6"/>
            <a:extLst>
              <a:ext uri="{FF2B5EF4-FFF2-40B4-BE49-F238E27FC236}">
                <a16:creationId xmlns:a16="http://schemas.microsoft.com/office/drawing/2014/main" id="{F1B34857-CBA8-4F9F-939C-BB98630D3303}"/>
              </a:ext>
            </a:extLst>
          </p:cNvPr>
          <p:cNvSpPr txBox="1"/>
          <p:nvPr/>
        </p:nvSpPr>
        <p:spPr>
          <a:xfrm>
            <a:off x="10707097" y="1837568"/>
            <a:ext cx="634084" cy="276999"/>
          </a:xfrm>
          <a:prstGeom prst="rect">
            <a:avLst/>
          </a:prstGeom>
          <a:noFill/>
        </p:spPr>
        <p:txBody>
          <a:bodyPr wrap="none" rtlCol="0">
            <a:spAutoFit/>
          </a:bodyPr>
          <a:lstStyle/>
          <a:p>
            <a:r>
              <a:rPr lang="en-GB" sz="1200" dirty="0" err="1"/>
              <a:t>Risorse</a:t>
            </a:r>
            <a:endParaRPr lang="en-GB" sz="1200" dirty="0"/>
          </a:p>
        </p:txBody>
      </p:sp>
      <p:sp>
        <p:nvSpPr>
          <p:cNvPr id="15" name="TextBox 14">
            <a:hlinkClick r:id="rId7"/>
            <a:extLst>
              <a:ext uri="{FF2B5EF4-FFF2-40B4-BE49-F238E27FC236}">
                <a16:creationId xmlns:a16="http://schemas.microsoft.com/office/drawing/2014/main" id="{5609258F-A190-403B-89E9-149CD119B31B}"/>
              </a:ext>
            </a:extLst>
          </p:cNvPr>
          <p:cNvSpPr txBox="1"/>
          <p:nvPr/>
        </p:nvSpPr>
        <p:spPr>
          <a:xfrm>
            <a:off x="10707096" y="1302704"/>
            <a:ext cx="731226" cy="276999"/>
          </a:xfrm>
          <a:prstGeom prst="rect">
            <a:avLst/>
          </a:prstGeom>
          <a:noFill/>
        </p:spPr>
        <p:txBody>
          <a:bodyPr wrap="none" rtlCol="0">
            <a:spAutoFit/>
          </a:bodyPr>
          <a:lstStyle/>
          <a:p>
            <a:r>
              <a:rPr lang="en-GB" sz="1200" dirty="0"/>
              <a:t>Maturità</a:t>
            </a:r>
          </a:p>
        </p:txBody>
      </p:sp>
      <p:sp>
        <p:nvSpPr>
          <p:cNvPr id="16" name="Rectangle 15">
            <a:hlinkClick r:id="rId8"/>
            <a:extLst>
              <a:ext uri="{FF2B5EF4-FFF2-40B4-BE49-F238E27FC236}">
                <a16:creationId xmlns:a16="http://schemas.microsoft.com/office/drawing/2014/main" id="{5EFDEE36-D353-4482-B8B2-174B93E55EE5}"/>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05ABB1F6-8E9E-4E87-8355-BEB7EA721809}"/>
              </a:ext>
            </a:extLst>
          </p:cNvPr>
          <p:cNvSpPr txBox="1"/>
          <p:nvPr/>
        </p:nvSpPr>
        <p:spPr>
          <a:xfrm>
            <a:off x="10580417" y="1017186"/>
            <a:ext cx="1589374" cy="307777"/>
          </a:xfrm>
          <a:prstGeom prst="rect">
            <a:avLst/>
          </a:prstGeom>
          <a:noFill/>
        </p:spPr>
        <p:txBody>
          <a:bodyPr wrap="square" rtlCol="0">
            <a:spAutoFit/>
          </a:bodyPr>
          <a:lstStyle/>
          <a:p>
            <a:pPr algn="ctr"/>
            <a:r>
              <a:rPr lang="en-GB" sz="1400" b="1" dirty="0" err="1">
                <a:solidFill>
                  <a:schemeClr val="accent1"/>
                </a:solidFill>
              </a:rPr>
              <a:t>Applicazione</a:t>
            </a:r>
            <a:endParaRPr lang="en-GB" sz="1400" b="1" dirty="0">
              <a:solidFill>
                <a:schemeClr val="accent1"/>
              </a:solidFill>
            </a:endParaRPr>
          </a:p>
        </p:txBody>
      </p:sp>
      <p:pic>
        <p:nvPicPr>
          <p:cNvPr id="17" name="Picture 16">
            <a:extLst>
              <a:ext uri="{FF2B5EF4-FFF2-40B4-BE49-F238E27FC236}">
                <a16:creationId xmlns:a16="http://schemas.microsoft.com/office/drawing/2014/main" id="{2658F70A-BC9D-4845-9BAD-E22340266E53}"/>
              </a:ext>
            </a:extLst>
          </p:cNvPr>
          <p:cNvPicPr>
            <a:picLocks noChangeAspect="1"/>
          </p:cNvPicPr>
          <p:nvPr/>
        </p:nvPicPr>
        <p:blipFill rotWithShape="1">
          <a:blip r:embed="rId9"/>
          <a:srcRect r="9406"/>
          <a:stretch/>
        </p:blipFill>
        <p:spPr>
          <a:xfrm>
            <a:off x="11651595" y="2208455"/>
            <a:ext cx="139317" cy="91809"/>
          </a:xfrm>
          <a:prstGeom prst="rect">
            <a:avLst/>
          </a:prstGeom>
        </p:spPr>
      </p:pic>
      <p:pic>
        <p:nvPicPr>
          <p:cNvPr id="19" name="Picture 18">
            <a:extLst>
              <a:ext uri="{FF2B5EF4-FFF2-40B4-BE49-F238E27FC236}">
                <a16:creationId xmlns:a16="http://schemas.microsoft.com/office/drawing/2014/main" id="{ECA9F9B9-4C30-422A-AA21-C6E15F1D22D1}"/>
              </a:ext>
            </a:extLst>
          </p:cNvPr>
          <p:cNvPicPr>
            <a:picLocks noChangeAspect="1"/>
          </p:cNvPicPr>
          <p:nvPr/>
        </p:nvPicPr>
        <p:blipFill rotWithShape="1">
          <a:blip r:embed="rId9"/>
          <a:srcRect r="9406"/>
          <a:stretch/>
        </p:blipFill>
        <p:spPr>
          <a:xfrm>
            <a:off x="11651595" y="1950402"/>
            <a:ext cx="139317" cy="91809"/>
          </a:xfrm>
          <a:prstGeom prst="rect">
            <a:avLst/>
          </a:prstGeom>
        </p:spPr>
      </p:pic>
      <p:pic>
        <p:nvPicPr>
          <p:cNvPr id="20" name="Picture 19">
            <a:extLst>
              <a:ext uri="{FF2B5EF4-FFF2-40B4-BE49-F238E27FC236}">
                <a16:creationId xmlns:a16="http://schemas.microsoft.com/office/drawing/2014/main" id="{C5F8A869-699E-4777-92AE-C6715F1484C5}"/>
              </a:ext>
            </a:extLst>
          </p:cNvPr>
          <p:cNvPicPr>
            <a:picLocks noChangeAspect="1"/>
          </p:cNvPicPr>
          <p:nvPr/>
        </p:nvPicPr>
        <p:blipFill rotWithShape="1">
          <a:blip r:embed="rId9"/>
          <a:srcRect r="9406"/>
          <a:stretch/>
        </p:blipFill>
        <p:spPr>
          <a:xfrm>
            <a:off x="11651595" y="1676346"/>
            <a:ext cx="139317" cy="91809"/>
          </a:xfrm>
          <a:prstGeom prst="rect">
            <a:avLst/>
          </a:prstGeom>
        </p:spPr>
      </p:pic>
    </p:spTree>
    <p:extLst>
      <p:ext uri="{BB962C8B-B14F-4D97-AF65-F5344CB8AC3E}">
        <p14:creationId xmlns:p14="http://schemas.microsoft.com/office/powerpoint/2010/main" val="1183006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58" y="24064"/>
            <a:ext cx="6798577" cy="826167"/>
          </a:xfrm>
        </p:spPr>
        <p:txBody>
          <a:bodyPr/>
          <a:lstStyle/>
          <a:p>
            <a:r>
              <a:rPr lang="en-GB" dirty="0" err="1"/>
              <a:t>Gestione</a:t>
            </a:r>
            <a:r>
              <a:rPr lang="en-GB" dirty="0"/>
              <a:t> </a:t>
            </a:r>
            <a:r>
              <a:rPr lang="en-GB" dirty="0" err="1"/>
              <a:t>dell’organizzazione</a:t>
            </a:r>
            <a:endParaRPr lang="en-GB" dirty="0"/>
          </a:p>
        </p:txBody>
      </p:sp>
      <p:sp>
        <p:nvSpPr>
          <p:cNvPr id="17" name="Rectangle 16"/>
          <p:cNvSpPr/>
          <p:nvPr/>
        </p:nvSpPr>
        <p:spPr>
          <a:xfrm>
            <a:off x="9221609" y="5434904"/>
            <a:ext cx="1094226" cy="495007"/>
          </a:xfrm>
          <a:prstGeom prst="rect">
            <a:avLst/>
          </a:prstGeom>
          <a:solidFill>
            <a:schemeClr val="accent5">
              <a:lumMod val="20000"/>
              <a:lumOff val="80000"/>
            </a:schemeClr>
          </a:solidFill>
          <a:ln w="3175">
            <a:solidFill>
              <a:schemeClr val="accent5">
                <a:lumMod val="60000"/>
                <a:lumOff val="40000"/>
              </a:schemeClr>
            </a:solid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Supporto</a:t>
            </a:r>
          </a:p>
        </p:txBody>
      </p:sp>
      <p:grpSp>
        <p:nvGrpSpPr>
          <p:cNvPr id="3" name="Group 2">
            <a:extLst>
              <a:ext uri="{FF2B5EF4-FFF2-40B4-BE49-F238E27FC236}">
                <a16:creationId xmlns:a16="http://schemas.microsoft.com/office/drawing/2014/main" id="{877C4F47-9B44-4FE0-B158-9DDB1655D484}"/>
              </a:ext>
            </a:extLst>
          </p:cNvPr>
          <p:cNvGrpSpPr/>
          <p:nvPr/>
        </p:nvGrpSpPr>
        <p:grpSpPr>
          <a:xfrm>
            <a:off x="6649594" y="4277645"/>
            <a:ext cx="1672462" cy="1470888"/>
            <a:chOff x="6649594" y="4277645"/>
            <a:chExt cx="1672462" cy="1470888"/>
          </a:xfrm>
          <a:effectLst>
            <a:outerShdw blurRad="127000" dist="63500" dir="3600000" algn="ctr" rotWithShape="0">
              <a:srgbClr val="000000">
                <a:alpha val="40000"/>
              </a:srgbClr>
            </a:outerShdw>
          </a:effectLst>
        </p:grpSpPr>
        <p:sp>
          <p:nvSpPr>
            <p:cNvPr id="19" name="Down Arrow 18"/>
            <p:cNvSpPr/>
            <p:nvPr/>
          </p:nvSpPr>
          <p:spPr>
            <a:xfrm>
              <a:off x="8148369" y="4277645"/>
              <a:ext cx="173687" cy="122194"/>
            </a:xfrm>
            <a:prstGeom prst="downArrow">
              <a:avLst/>
            </a:prstGeom>
            <a:solidFill>
              <a:schemeClr val="accent5">
                <a:lumMod val="20000"/>
                <a:lumOff val="80000"/>
              </a:schemeClr>
            </a:solidFill>
            <a:ln w="3175">
              <a:noFill/>
            </a:ln>
            <a:effectLst>
              <a:outerShdw blurRad="127000" dist="63500" dir="3600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0" name="Down Arrow 19"/>
            <p:cNvSpPr/>
            <p:nvPr/>
          </p:nvSpPr>
          <p:spPr>
            <a:xfrm>
              <a:off x="8148369" y="4952759"/>
              <a:ext cx="173686" cy="122236"/>
            </a:xfrm>
            <a:prstGeom prst="downArrow">
              <a:avLst/>
            </a:prstGeom>
            <a:solidFill>
              <a:schemeClr val="accent5">
                <a:lumMod val="20000"/>
                <a:lumOff val="80000"/>
              </a:schemeClr>
            </a:solidFill>
            <a:ln w="3175">
              <a:noFill/>
            </a:ln>
            <a:effectLst>
              <a:outerShdw blurRad="127000" dist="63500" dir="3600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1" name="Down Arrow 20"/>
            <p:cNvSpPr/>
            <p:nvPr/>
          </p:nvSpPr>
          <p:spPr>
            <a:xfrm>
              <a:off x="8148369" y="5615825"/>
              <a:ext cx="173687" cy="132708"/>
            </a:xfrm>
            <a:prstGeom prst="downArrow">
              <a:avLst/>
            </a:prstGeom>
            <a:solidFill>
              <a:schemeClr val="accent5">
                <a:lumMod val="20000"/>
                <a:lumOff val="80000"/>
              </a:schemeClr>
            </a:solidFill>
            <a:ln w="3175">
              <a:noFill/>
            </a:ln>
            <a:effectLst>
              <a:outerShdw blurRad="127000" dist="63500" dir="3600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2" name="Down Arrow 21"/>
            <p:cNvSpPr/>
            <p:nvPr/>
          </p:nvSpPr>
          <p:spPr>
            <a:xfrm>
              <a:off x="6649594" y="4968515"/>
              <a:ext cx="173687" cy="441943"/>
            </a:xfrm>
            <a:prstGeom prst="downArrow">
              <a:avLst/>
            </a:prstGeom>
            <a:solidFill>
              <a:schemeClr val="accent5">
                <a:lumMod val="20000"/>
                <a:lumOff val="80000"/>
              </a:schemeClr>
            </a:solidFill>
            <a:ln w="3175">
              <a:noFill/>
            </a:ln>
            <a:effectLst>
              <a:outerShdw blurRad="127000" dist="63500" dir="3600000" algn="ctr"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grpSp>
      <p:cxnSp>
        <p:nvCxnSpPr>
          <p:cNvPr id="23" name="Elbow Connector 22"/>
          <p:cNvCxnSpPr>
            <a:stCxn id="17" idx="1"/>
            <a:endCxn id="14" idx="3"/>
          </p:cNvCxnSpPr>
          <p:nvPr/>
        </p:nvCxnSpPr>
        <p:spPr>
          <a:xfrm rot="10800000">
            <a:off x="8787391" y="5341787"/>
            <a:ext cx="434218" cy="340621"/>
          </a:xfrm>
          <a:prstGeom prst="bentConnector3">
            <a:avLst/>
          </a:prstGeom>
          <a:ln w="3175">
            <a:solidFill>
              <a:schemeClr val="accent5">
                <a:lumMod val="60000"/>
                <a:lumOff val="40000"/>
              </a:schemeClr>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24" name="Elbow Connector 23"/>
          <p:cNvCxnSpPr>
            <a:stCxn id="17" idx="1"/>
            <a:endCxn id="15" idx="3"/>
          </p:cNvCxnSpPr>
          <p:nvPr/>
        </p:nvCxnSpPr>
        <p:spPr>
          <a:xfrm rot="10800000" flipV="1">
            <a:off x="8780152" y="5682408"/>
            <a:ext cx="441457" cy="331456"/>
          </a:xfrm>
          <a:prstGeom prst="bentConnector3">
            <a:avLst/>
          </a:prstGeom>
          <a:ln w="3175">
            <a:solidFill>
              <a:schemeClr val="accent5">
                <a:lumMod val="60000"/>
                <a:lumOff val="40000"/>
              </a:schemeClr>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25" name="Elbow Connector 24"/>
          <p:cNvCxnSpPr>
            <a:stCxn id="18" idx="3"/>
          </p:cNvCxnSpPr>
          <p:nvPr/>
        </p:nvCxnSpPr>
        <p:spPr>
          <a:xfrm flipV="1">
            <a:off x="7292235" y="5341787"/>
            <a:ext cx="382114" cy="334850"/>
          </a:xfrm>
          <a:prstGeom prst="bentConnector3">
            <a:avLst/>
          </a:prstGeom>
          <a:ln w="3175">
            <a:solidFill>
              <a:schemeClr val="accent5">
                <a:lumMod val="60000"/>
                <a:lumOff val="40000"/>
              </a:schemeClr>
            </a:solidFill>
            <a:prstDash val="lgDash"/>
            <a:tailEnd type="triangle" w="sm" len="med"/>
          </a:ln>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18" idx="3"/>
            <a:endCxn id="15" idx="1"/>
          </p:cNvCxnSpPr>
          <p:nvPr/>
        </p:nvCxnSpPr>
        <p:spPr>
          <a:xfrm>
            <a:off x="7292235" y="5676636"/>
            <a:ext cx="393690" cy="337227"/>
          </a:xfrm>
          <a:prstGeom prst="bentConnector3">
            <a:avLst/>
          </a:prstGeom>
          <a:ln w="3175">
            <a:solidFill>
              <a:schemeClr val="accent5">
                <a:lumMod val="60000"/>
                <a:lumOff val="40000"/>
              </a:schemeClr>
            </a:solidFill>
            <a:prstDash val="lgDash"/>
            <a:tailEnd type="triangle" w="sm" len="med"/>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8163687" y="1771616"/>
            <a:ext cx="832753" cy="526453"/>
          </a:xfrm>
          <a:prstGeom prst="rect">
            <a:avLst/>
          </a:prstGeom>
          <a:solidFill>
            <a:schemeClr val="accent5">
              <a:lumMod val="20000"/>
              <a:lumOff val="80000"/>
            </a:schemeClr>
          </a:solidFill>
          <a:ln w="3175">
            <a:solidFill>
              <a:schemeClr val="accent5">
                <a:lumMod val="60000"/>
                <a:lumOff val="40000"/>
              </a:schemeClr>
            </a:solidFill>
            <a:tailEnd w="sm" len="med"/>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Manteni-mento</a:t>
            </a:r>
            <a:endParaRPr lang="en-GB" sz="1200" dirty="0">
              <a:solidFill>
                <a:schemeClr val="tx1"/>
              </a:solidFill>
            </a:endParaRPr>
          </a:p>
        </p:txBody>
      </p:sp>
      <p:sp>
        <p:nvSpPr>
          <p:cNvPr id="6" name="Rectangle 5"/>
          <p:cNvSpPr/>
          <p:nvPr/>
        </p:nvSpPr>
        <p:spPr>
          <a:xfrm>
            <a:off x="9226550" y="1771615"/>
            <a:ext cx="832753" cy="526453"/>
          </a:xfrm>
          <a:prstGeom prst="rect">
            <a:avLst/>
          </a:prstGeom>
          <a:solidFill>
            <a:schemeClr val="accent5">
              <a:lumMod val="20000"/>
              <a:lumOff val="80000"/>
            </a:schemeClr>
          </a:solidFill>
          <a:ln w="3175">
            <a:solidFill>
              <a:schemeClr val="accent5">
                <a:lumMod val="60000"/>
                <a:lumOff val="40000"/>
              </a:schemeClr>
            </a:solidFill>
            <a:tailEnd w="sm" len="med"/>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Chiusura</a:t>
            </a:r>
            <a:endParaRPr lang="en-GB" sz="1200" dirty="0">
              <a:solidFill>
                <a:schemeClr val="tx1"/>
              </a:solidFill>
            </a:endParaRPr>
          </a:p>
        </p:txBody>
      </p:sp>
      <p:sp>
        <p:nvSpPr>
          <p:cNvPr id="7" name="Rectangle 6"/>
          <p:cNvSpPr/>
          <p:nvPr/>
        </p:nvSpPr>
        <p:spPr>
          <a:xfrm>
            <a:off x="7196356" y="1771616"/>
            <a:ext cx="737220" cy="526453"/>
          </a:xfrm>
          <a:prstGeom prst="rect">
            <a:avLst/>
          </a:prstGeom>
          <a:solidFill>
            <a:schemeClr val="accent5">
              <a:lumMod val="20000"/>
              <a:lumOff val="80000"/>
            </a:schemeClr>
          </a:solidFill>
          <a:ln w="3175">
            <a:solidFill>
              <a:schemeClr val="accent5">
                <a:lumMod val="60000"/>
                <a:lumOff val="40000"/>
              </a:schemeClr>
            </a:solidFill>
            <a:tailEnd w="sm" len="med"/>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Inizio</a:t>
            </a:r>
            <a:endParaRPr lang="en-GB" sz="1200" dirty="0">
              <a:solidFill>
                <a:schemeClr val="tx1"/>
              </a:solidFill>
            </a:endParaRPr>
          </a:p>
        </p:txBody>
      </p:sp>
      <p:sp>
        <p:nvSpPr>
          <p:cNvPr id="8" name="Rectangle 7"/>
          <p:cNvSpPr/>
          <p:nvPr/>
        </p:nvSpPr>
        <p:spPr>
          <a:xfrm>
            <a:off x="6218099" y="1771616"/>
            <a:ext cx="748147" cy="526453"/>
          </a:xfrm>
          <a:prstGeom prst="rect">
            <a:avLst/>
          </a:prstGeom>
          <a:solidFill>
            <a:schemeClr val="accent5">
              <a:lumMod val="20000"/>
              <a:lumOff val="80000"/>
            </a:schemeClr>
          </a:solidFill>
          <a:ln w="3175">
            <a:solidFill>
              <a:schemeClr val="accent5">
                <a:lumMod val="60000"/>
                <a:lumOff val="40000"/>
              </a:schemeClr>
            </a:solidFill>
            <a:tailEnd w="sm" len="med"/>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Pianifi-cazione</a:t>
            </a:r>
            <a:endParaRPr lang="en-GB" sz="1200" dirty="0">
              <a:solidFill>
                <a:schemeClr val="tx1"/>
              </a:solidFill>
            </a:endParaRPr>
          </a:p>
        </p:txBody>
      </p:sp>
      <p:cxnSp>
        <p:nvCxnSpPr>
          <p:cNvPr id="9" name="Straight Arrow Connector 8"/>
          <p:cNvCxnSpPr>
            <a:stCxn id="8" idx="3"/>
            <a:endCxn id="7" idx="1"/>
          </p:cNvCxnSpPr>
          <p:nvPr/>
        </p:nvCxnSpPr>
        <p:spPr>
          <a:xfrm>
            <a:off x="6966246" y="2034842"/>
            <a:ext cx="230110" cy="0"/>
          </a:xfrm>
          <a:prstGeom prst="straightConnector1">
            <a:avLst/>
          </a:prstGeom>
          <a:ln w="3175">
            <a:solidFill>
              <a:schemeClr val="accent5">
                <a:lumMod val="60000"/>
                <a:lumOff val="40000"/>
              </a:schemeClr>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7" idx="3"/>
            <a:endCxn id="5" idx="1"/>
          </p:cNvCxnSpPr>
          <p:nvPr/>
        </p:nvCxnSpPr>
        <p:spPr>
          <a:xfrm>
            <a:off x="7933576" y="2034842"/>
            <a:ext cx="230110" cy="1"/>
          </a:xfrm>
          <a:prstGeom prst="straightConnector1">
            <a:avLst/>
          </a:prstGeom>
          <a:ln w="3175">
            <a:solidFill>
              <a:schemeClr val="accent5">
                <a:lumMod val="60000"/>
                <a:lumOff val="40000"/>
              </a:schemeClr>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11" name="Elbow Connector 31"/>
          <p:cNvCxnSpPr>
            <a:stCxn id="5" idx="3"/>
            <a:endCxn id="6" idx="1"/>
          </p:cNvCxnSpPr>
          <p:nvPr/>
        </p:nvCxnSpPr>
        <p:spPr>
          <a:xfrm flipV="1">
            <a:off x="8996440" y="2034842"/>
            <a:ext cx="230110" cy="1"/>
          </a:xfrm>
          <a:prstGeom prst="straightConnector1">
            <a:avLst/>
          </a:prstGeom>
          <a:ln w="3175">
            <a:solidFill>
              <a:schemeClr val="accent5">
                <a:lumMod val="60000"/>
                <a:lumOff val="40000"/>
              </a:schemeClr>
            </a:solidFill>
            <a:headEnd type="none" w="med" len="med"/>
            <a:tailEnd type="triangle" w="sm"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120908" y="1072861"/>
            <a:ext cx="931537" cy="307777"/>
          </a:xfrm>
          <a:prstGeom prst="rect">
            <a:avLst/>
          </a:prstGeom>
          <a:noFill/>
        </p:spPr>
        <p:txBody>
          <a:bodyPr wrap="none" rtlCol="0">
            <a:spAutoFit/>
          </a:bodyPr>
          <a:lstStyle/>
          <a:p>
            <a:r>
              <a:rPr lang="en-GB" sz="1400" dirty="0" err="1">
                <a:solidFill>
                  <a:schemeClr val="accent5"/>
                </a:solidFill>
              </a:rPr>
              <a:t>Procedura</a:t>
            </a:r>
            <a:endParaRPr lang="en-GB" sz="1400" dirty="0">
              <a:solidFill>
                <a:schemeClr val="accent5"/>
              </a:solidFill>
            </a:endParaRPr>
          </a:p>
        </p:txBody>
      </p:sp>
      <p:sp>
        <p:nvSpPr>
          <p:cNvPr id="28" name="TextBox 27"/>
          <p:cNvSpPr txBox="1"/>
          <p:nvPr/>
        </p:nvSpPr>
        <p:spPr>
          <a:xfrm>
            <a:off x="6214848" y="3219455"/>
            <a:ext cx="1518236" cy="307777"/>
          </a:xfrm>
          <a:prstGeom prst="rect">
            <a:avLst/>
          </a:prstGeom>
          <a:noFill/>
        </p:spPr>
        <p:txBody>
          <a:bodyPr wrap="none" rtlCol="0">
            <a:spAutoFit/>
          </a:bodyPr>
          <a:lstStyle/>
          <a:p>
            <a:r>
              <a:rPr lang="en-GB" sz="1400" dirty="0" err="1">
                <a:solidFill>
                  <a:schemeClr val="accent5"/>
                </a:solidFill>
              </a:rPr>
              <a:t>Struttura</a:t>
            </a:r>
            <a:r>
              <a:rPr lang="en-GB" sz="1400" dirty="0">
                <a:solidFill>
                  <a:schemeClr val="accent5"/>
                </a:solidFill>
              </a:rPr>
              <a:t> </a:t>
            </a:r>
            <a:r>
              <a:rPr lang="en-GB" sz="1400" dirty="0" err="1">
                <a:solidFill>
                  <a:schemeClr val="accent5"/>
                </a:solidFill>
              </a:rPr>
              <a:t>generale</a:t>
            </a:r>
            <a:endParaRPr lang="en-GB" sz="1400" dirty="0">
              <a:solidFill>
                <a:schemeClr val="accent5"/>
              </a:solidFill>
            </a:endParaRPr>
          </a:p>
        </p:txBody>
      </p:sp>
      <p:sp>
        <p:nvSpPr>
          <p:cNvPr id="29" name="Rectangle 28"/>
          <p:cNvSpPr/>
          <p:nvPr/>
        </p:nvSpPr>
        <p:spPr>
          <a:xfrm>
            <a:off x="145587" y="1072861"/>
            <a:ext cx="5142567" cy="1672637"/>
          </a:xfrm>
          <a:prstGeom prst="rect">
            <a:avLst/>
          </a:prstGeom>
        </p:spPr>
        <p:txBody>
          <a:bodyPr wrap="square">
            <a:spAutoFit/>
          </a:bodyPr>
          <a:lstStyle/>
          <a:p>
            <a:pPr>
              <a:lnSpc>
                <a:spcPct val="115000"/>
              </a:lnSpc>
              <a:spcAft>
                <a:spcPts val="6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Obiettivi</a:t>
            </a:r>
            <a:endParaRPr lang="en-GB" sz="1400"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it-IT" sz="1200" dirty="0">
                <a:latin typeface="Calibri" panose="020F0502020204030204" pitchFamily="34" charset="0"/>
                <a:ea typeface="Calibri" panose="020F0502020204030204" pitchFamily="34" charset="0"/>
                <a:cs typeface="Times New Roman" panose="02020603050405020304" pitchFamily="18" charset="0"/>
              </a:rPr>
              <a:t>La gestione dell’organizzazione riguarda la creazione e il mantenimento di una struttura di gestione adatta al progetto ed il contesto nel quale opera. Le sue finalità sono</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179388" lvl="0" indent="-179388">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Concepire una organizzazione appropriata all’ambito che deve essere gestito;</a:t>
            </a:r>
          </a:p>
          <a:p>
            <a:pPr marL="179388" lvl="0" indent="-179388">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Identificare e nominare i membri del team di gestione;</a:t>
            </a:r>
          </a:p>
          <a:p>
            <a:pPr marL="179388" lvl="0" indent="-179388">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Mantenere ed adattare l’organizzazione nel corso del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2" action="ppaction://hlinksldjump"/>
              </a:rPr>
              <a:t>ciclo</a:t>
            </a:r>
            <a:r>
              <a:rPr lang="en-GB" sz="1200" dirty="0">
                <a:latin typeface="Calibri" panose="020F0502020204030204" pitchFamily="34" charset="0"/>
                <a:ea typeface="Calibri" panose="020F0502020204030204" pitchFamily="34" charset="0"/>
                <a:cs typeface="Times New Roman" panose="02020603050405020304" pitchFamily="18" charset="0"/>
                <a:hlinkClick r:id="rId2" action="ppaction://hlinksldjump"/>
              </a:rPr>
              <a:t> di vita</a:t>
            </a:r>
            <a:r>
              <a:rPr lang="en-GB" sz="1200" dirty="0">
                <a:latin typeface="Calibri" panose="020F0502020204030204" pitchFamily="34" charset="0"/>
                <a:ea typeface="Calibri" panose="020F0502020204030204" pitchFamily="34" charset="0"/>
                <a:cs typeface="Times New Roman" panose="02020603050405020304" pitchFamily="18" charset="0"/>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 name="Rectangle 29"/>
          <p:cNvSpPr/>
          <p:nvPr/>
        </p:nvSpPr>
        <p:spPr>
          <a:xfrm>
            <a:off x="136358" y="3219455"/>
            <a:ext cx="5330164" cy="3176767"/>
          </a:xfrm>
          <a:prstGeom prst="rect">
            <a:avLst/>
          </a:prstGeom>
        </p:spPr>
        <p:txBody>
          <a:bodyPr wrap="square">
            <a:spAutoFit/>
          </a:bodyPr>
          <a:lstStyle/>
          <a:p>
            <a:pPr>
              <a:lnSpc>
                <a:spcPct val="115000"/>
              </a:lnSpc>
              <a:spcAft>
                <a:spcPts val="1000"/>
              </a:spcAft>
            </a:pPr>
            <a:r>
              <a:rPr lang="en-GB" sz="1400" dirty="0" err="1">
                <a:solidFill>
                  <a:schemeClr val="accent5"/>
                </a:solidFill>
                <a:ea typeface="Calibri" panose="020F0502020204030204" pitchFamily="34" charset="0"/>
                <a:cs typeface="Times New Roman" panose="02020603050405020304" pitchFamily="18" charset="0"/>
              </a:rPr>
              <a:t>Panoramica</a:t>
            </a:r>
            <a:endParaRPr lang="en-GB" sz="1400" dirty="0">
              <a:solidFill>
                <a:schemeClr val="accent5"/>
              </a:solidFill>
              <a:ea typeface="Calibri" panose="020F0502020204030204" pitchFamily="34" charset="0"/>
              <a:cs typeface="Times New Roman" panose="02020603050405020304" pitchFamily="18" charset="0"/>
            </a:endParaRPr>
          </a:p>
          <a:p>
            <a:pPr lvl="0" eaLnBrk="0" fontAlgn="base" hangingPunct="0">
              <a:spcBef>
                <a:spcPct val="0"/>
              </a:spcBef>
              <a:spcAft>
                <a:spcPts val="600"/>
              </a:spcAft>
            </a:pPr>
            <a:r>
              <a:rPr lang="it-IT" altLang="en-US" sz="1200" dirty="0">
                <a:ea typeface="Calibri" panose="020F0502020204030204" pitchFamily="34" charset="0"/>
                <a:cs typeface="Times New Roman" panose="02020603050405020304" pitchFamily="18" charset="0"/>
              </a:rPr>
              <a:t>La pianificazione della gestione dell’organizzazione comprende la progettazione di una struttura organizzativa che si attagli al contesto e all’ambio del lavoro. Questo includerà la descrizione delle policy per la nomina dello staff e il rinvio alle pertinenti policy dell’organizzazione sede in materia di risorse umane.</a:t>
            </a:r>
          </a:p>
          <a:p>
            <a:pPr lvl="0" eaLnBrk="0" fontAlgn="base" hangingPunct="0">
              <a:spcBef>
                <a:spcPct val="0"/>
              </a:spcBef>
              <a:spcAft>
                <a:spcPts val="600"/>
              </a:spcAft>
            </a:pPr>
            <a:r>
              <a:rPr lang="it-IT" altLang="en-US" sz="1200" dirty="0">
                <a:ea typeface="Calibri" panose="020F0502020204030204" pitchFamily="34" charset="0"/>
                <a:cs typeface="Times New Roman" panose="02020603050405020304" pitchFamily="18" charset="0"/>
              </a:rPr>
              <a:t>La fase di inizio implica la formulazione delle nomine e la predisposizione della necessaria formazione. Le necessità della struttura organizzativa di solito cambieranno nel corso del ciclo di vita del progetto o del programma.</a:t>
            </a:r>
          </a:p>
          <a:p>
            <a:pPr lvl="0" eaLnBrk="0" fontAlgn="base" hangingPunct="0">
              <a:spcBef>
                <a:spcPct val="0"/>
              </a:spcBef>
              <a:spcAft>
                <a:spcPts val="600"/>
              </a:spcAft>
            </a:pPr>
            <a:r>
              <a:rPr lang="it-IT" altLang="en-US" sz="1200" dirty="0">
                <a:ea typeface="Calibri" panose="020F0502020204030204" pitchFamily="34" charset="0"/>
                <a:cs typeface="Times New Roman" panose="02020603050405020304" pitchFamily="18" charset="0"/>
              </a:rPr>
              <a:t>L’organizzazione deve essere modificata per tenere in considerazione questo cambiamento di requisiti.</a:t>
            </a:r>
          </a:p>
          <a:p>
            <a:pPr lvl="0" eaLnBrk="0" fontAlgn="base" hangingPunct="0">
              <a:spcBef>
                <a:spcPct val="0"/>
              </a:spcBef>
              <a:spcAft>
                <a:spcPts val="600"/>
              </a:spcAft>
            </a:pPr>
            <a:r>
              <a:rPr lang="it-IT" altLang="en-US" sz="1200" dirty="0">
                <a:ea typeface="Calibri" panose="020F0502020204030204" pitchFamily="34" charset="0"/>
                <a:cs typeface="Times New Roman" panose="02020603050405020304" pitchFamily="18" charset="0"/>
              </a:rPr>
              <a:t>Alla fine l’organizzazione è chiusa e disciolta.</a:t>
            </a:r>
          </a:p>
          <a:p>
            <a:pPr lvl="0" eaLnBrk="0" fontAlgn="base" hangingPunct="0">
              <a:spcBef>
                <a:spcPct val="0"/>
              </a:spcBef>
              <a:spcAft>
                <a:spcPts val="600"/>
              </a:spcAft>
            </a:pPr>
            <a:r>
              <a:rPr lang="it-IT" altLang="en-US" sz="1200" dirty="0">
                <a:ea typeface="Calibri" panose="020F0502020204030204" pitchFamily="34" charset="0"/>
                <a:cs typeface="Times New Roman" panose="02020603050405020304" pitchFamily="18" charset="0"/>
              </a:rPr>
              <a:t>La struttura organizzativa di singoli progetti, programmi e portfolio varierà in base al contesto e alle specifiche necessità di ciascuna situazione. In termini generali, l’organizzazione avrà sempre quattro livelli principali, come mostrato a fianco</a:t>
            </a:r>
            <a:r>
              <a:rPr lang="en-GB" altLang="en-US" sz="1200" dirty="0">
                <a:ea typeface="Calibri" panose="020F0502020204030204" pitchFamily="34" charset="0"/>
                <a:cs typeface="Times New Roman" panose="02020603050405020304" pitchFamily="18" charset="0"/>
              </a:rPr>
              <a:t>.</a:t>
            </a:r>
            <a:endParaRPr lang="en-GB" altLang="en-US" sz="1200" dirty="0"/>
          </a:p>
        </p:txBody>
      </p:sp>
      <p:sp>
        <p:nvSpPr>
          <p:cNvPr id="13" name="Rectangle 12"/>
          <p:cNvSpPr/>
          <p:nvPr/>
        </p:nvSpPr>
        <p:spPr>
          <a:xfrm>
            <a:off x="6198013" y="4422206"/>
            <a:ext cx="2570563" cy="495007"/>
          </a:xfrm>
          <a:prstGeom prst="rect">
            <a:avLst/>
          </a:prstGeom>
          <a:solidFill>
            <a:schemeClr val="accent5">
              <a:lumMod val="20000"/>
              <a:lumOff val="80000"/>
            </a:schemeClr>
          </a:solidFill>
          <a:ln w="3175">
            <a:solidFill>
              <a:schemeClr val="accent5">
                <a:lumMod val="60000"/>
                <a:lumOff val="40000"/>
              </a:schemeClr>
            </a:solid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Sponsorizzazione</a:t>
            </a:r>
            <a:endParaRPr lang="en-GB" sz="1200" dirty="0">
              <a:solidFill>
                <a:schemeClr val="tx1"/>
              </a:solidFill>
            </a:endParaRPr>
          </a:p>
        </p:txBody>
      </p:sp>
      <p:sp>
        <p:nvSpPr>
          <p:cNvPr id="14" name="Rectangle 13"/>
          <p:cNvSpPr/>
          <p:nvPr/>
        </p:nvSpPr>
        <p:spPr>
          <a:xfrm>
            <a:off x="7693164" y="5094283"/>
            <a:ext cx="1094226" cy="495007"/>
          </a:xfrm>
          <a:prstGeom prst="rect">
            <a:avLst/>
          </a:prstGeom>
          <a:solidFill>
            <a:schemeClr val="accent5">
              <a:lumMod val="20000"/>
              <a:lumOff val="80000"/>
            </a:schemeClr>
          </a:solidFill>
          <a:ln w="3175">
            <a:solidFill>
              <a:schemeClr val="accent5">
                <a:lumMod val="60000"/>
                <a:lumOff val="40000"/>
              </a:schemeClr>
            </a:solid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Gestione</a:t>
            </a:r>
            <a:endParaRPr lang="en-GB" sz="1200" dirty="0">
              <a:solidFill>
                <a:schemeClr val="tx1"/>
              </a:solidFill>
            </a:endParaRPr>
          </a:p>
        </p:txBody>
      </p:sp>
      <p:sp>
        <p:nvSpPr>
          <p:cNvPr id="15" name="Rectangle 14"/>
          <p:cNvSpPr/>
          <p:nvPr/>
        </p:nvSpPr>
        <p:spPr>
          <a:xfrm>
            <a:off x="7685926" y="5766360"/>
            <a:ext cx="1094226" cy="495007"/>
          </a:xfrm>
          <a:prstGeom prst="rect">
            <a:avLst/>
          </a:prstGeom>
          <a:solidFill>
            <a:schemeClr val="accent5">
              <a:lumMod val="20000"/>
              <a:lumOff val="80000"/>
            </a:schemeClr>
          </a:solidFill>
          <a:ln w="3175">
            <a:solidFill>
              <a:schemeClr val="accent5">
                <a:lumMod val="60000"/>
                <a:lumOff val="40000"/>
              </a:schemeClr>
            </a:solid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Consegna</a:t>
            </a:r>
            <a:endParaRPr lang="en-GB" sz="1200" dirty="0">
              <a:solidFill>
                <a:schemeClr val="tx1"/>
              </a:solidFill>
            </a:endParaRPr>
          </a:p>
        </p:txBody>
      </p:sp>
      <p:sp>
        <p:nvSpPr>
          <p:cNvPr id="16" name="Rectangle 15"/>
          <p:cNvSpPr/>
          <p:nvPr/>
        </p:nvSpPr>
        <p:spPr>
          <a:xfrm>
            <a:off x="7674350" y="3750128"/>
            <a:ext cx="1094226" cy="495007"/>
          </a:xfrm>
          <a:prstGeom prst="rect">
            <a:avLst/>
          </a:prstGeom>
          <a:solidFill>
            <a:schemeClr val="accent5">
              <a:lumMod val="20000"/>
              <a:lumOff val="80000"/>
            </a:schemeClr>
          </a:solidFill>
          <a:ln w="3175">
            <a:solidFill>
              <a:schemeClr val="accent5">
                <a:lumMod val="60000"/>
                <a:lumOff val="40000"/>
              </a:schemeClr>
            </a:solid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Esterno</a:t>
            </a:r>
            <a:endParaRPr lang="en-GB" sz="1200" dirty="0">
              <a:solidFill>
                <a:schemeClr val="tx1"/>
              </a:solidFill>
            </a:endParaRPr>
          </a:p>
        </p:txBody>
      </p:sp>
      <p:sp>
        <p:nvSpPr>
          <p:cNvPr id="18" name="Rectangle 17"/>
          <p:cNvSpPr/>
          <p:nvPr/>
        </p:nvSpPr>
        <p:spPr>
          <a:xfrm>
            <a:off x="6198009" y="5429133"/>
            <a:ext cx="1094226" cy="495007"/>
          </a:xfrm>
          <a:prstGeom prst="rect">
            <a:avLst/>
          </a:prstGeom>
          <a:solidFill>
            <a:schemeClr val="accent5">
              <a:lumMod val="20000"/>
              <a:lumOff val="80000"/>
            </a:schemeClr>
          </a:solidFill>
          <a:ln w="3175">
            <a:solidFill>
              <a:schemeClr val="accent5">
                <a:lumMod val="60000"/>
                <a:lumOff val="40000"/>
              </a:schemeClr>
            </a:solid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Garanzia</a:t>
            </a:r>
            <a:endParaRPr lang="en-GB" sz="1200" dirty="0">
              <a:solidFill>
                <a:schemeClr val="tx1"/>
              </a:solidFill>
            </a:endParaRPr>
          </a:p>
        </p:txBody>
      </p:sp>
      <p:sp>
        <p:nvSpPr>
          <p:cNvPr id="33" name="Rectangle 32">
            <a:hlinkClick r:id="rId3"/>
            <a:extLst>
              <a:ext uri="{FF2B5EF4-FFF2-40B4-BE49-F238E27FC236}">
                <a16:creationId xmlns:a16="http://schemas.microsoft.com/office/drawing/2014/main" id="{A3B4046D-CC26-4C19-935C-5407ADBBA285}"/>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TextBox 33">
            <a:hlinkClick r:id="rId4"/>
            <a:extLst>
              <a:ext uri="{FF2B5EF4-FFF2-40B4-BE49-F238E27FC236}">
                <a16:creationId xmlns:a16="http://schemas.microsoft.com/office/drawing/2014/main" id="{86E969CC-D228-4910-9E30-0FC67C1C6EE1}"/>
              </a:ext>
            </a:extLst>
          </p:cNvPr>
          <p:cNvSpPr txBox="1"/>
          <p:nvPr/>
        </p:nvSpPr>
        <p:spPr>
          <a:xfrm>
            <a:off x="10707096" y="2376667"/>
            <a:ext cx="740780" cy="276999"/>
          </a:xfrm>
          <a:prstGeom prst="rect">
            <a:avLst/>
          </a:prstGeom>
          <a:noFill/>
        </p:spPr>
        <p:txBody>
          <a:bodyPr wrap="none" rtlCol="0">
            <a:spAutoFit/>
          </a:bodyPr>
          <a:lstStyle/>
          <a:p>
            <a:r>
              <a:rPr lang="en-GB" sz="1200" dirty="0"/>
              <a:t>Checklist</a:t>
            </a:r>
          </a:p>
        </p:txBody>
      </p:sp>
      <p:sp>
        <p:nvSpPr>
          <p:cNvPr id="35" name="TextBox 34">
            <a:hlinkClick r:id="rId5"/>
            <a:extLst>
              <a:ext uri="{FF2B5EF4-FFF2-40B4-BE49-F238E27FC236}">
                <a16:creationId xmlns:a16="http://schemas.microsoft.com/office/drawing/2014/main" id="{16067FA8-170F-4288-B2BF-21A6C687294B}"/>
              </a:ext>
            </a:extLst>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41" name="TextBox 40">
            <a:hlinkClick r:id="rId6"/>
            <a:extLst>
              <a:ext uri="{FF2B5EF4-FFF2-40B4-BE49-F238E27FC236}">
                <a16:creationId xmlns:a16="http://schemas.microsoft.com/office/drawing/2014/main" id="{FEAFE5E4-0DE3-4B19-864D-2525690E5A80}"/>
              </a:ext>
            </a:extLst>
          </p:cNvPr>
          <p:cNvSpPr txBox="1"/>
          <p:nvPr/>
        </p:nvSpPr>
        <p:spPr>
          <a:xfrm>
            <a:off x="10707097" y="1841802"/>
            <a:ext cx="925446" cy="276999"/>
          </a:xfrm>
          <a:prstGeom prst="rect">
            <a:avLst/>
          </a:prstGeom>
          <a:noFill/>
        </p:spPr>
        <p:txBody>
          <a:bodyPr wrap="none" rtlCol="0">
            <a:spAutoFit/>
          </a:bodyPr>
          <a:lstStyle/>
          <a:p>
            <a:r>
              <a:rPr lang="en-GB" sz="1200" dirty="0"/>
              <a:t>Valutazione</a:t>
            </a:r>
          </a:p>
        </p:txBody>
      </p:sp>
      <p:sp>
        <p:nvSpPr>
          <p:cNvPr id="42" name="TextBox 41">
            <a:hlinkClick r:id="rId7"/>
            <a:extLst>
              <a:ext uri="{FF2B5EF4-FFF2-40B4-BE49-F238E27FC236}">
                <a16:creationId xmlns:a16="http://schemas.microsoft.com/office/drawing/2014/main" id="{43897883-5C43-470C-BD37-9A348591FE61}"/>
              </a:ext>
            </a:extLst>
          </p:cNvPr>
          <p:cNvSpPr txBox="1"/>
          <p:nvPr/>
        </p:nvSpPr>
        <p:spPr>
          <a:xfrm>
            <a:off x="10707097" y="2109234"/>
            <a:ext cx="634084" cy="276999"/>
          </a:xfrm>
          <a:prstGeom prst="rect">
            <a:avLst/>
          </a:prstGeom>
          <a:noFill/>
        </p:spPr>
        <p:txBody>
          <a:bodyPr wrap="none" rtlCol="0">
            <a:spAutoFit/>
          </a:bodyPr>
          <a:lstStyle/>
          <a:p>
            <a:r>
              <a:rPr lang="en-GB" sz="1200" dirty="0" err="1"/>
              <a:t>Risorse</a:t>
            </a:r>
            <a:endParaRPr lang="en-GB" sz="1200" dirty="0"/>
          </a:p>
        </p:txBody>
      </p:sp>
      <p:sp>
        <p:nvSpPr>
          <p:cNvPr id="43" name="TextBox 42">
            <a:hlinkClick r:id="rId8"/>
            <a:extLst>
              <a:ext uri="{FF2B5EF4-FFF2-40B4-BE49-F238E27FC236}">
                <a16:creationId xmlns:a16="http://schemas.microsoft.com/office/drawing/2014/main" id="{2EA1CF98-0D43-431D-A025-1DD0103D6AE5}"/>
              </a:ext>
            </a:extLst>
          </p:cNvPr>
          <p:cNvSpPr txBox="1"/>
          <p:nvPr/>
        </p:nvSpPr>
        <p:spPr>
          <a:xfrm>
            <a:off x="10707096" y="1574370"/>
            <a:ext cx="728276" cy="276999"/>
          </a:xfrm>
          <a:prstGeom prst="rect">
            <a:avLst/>
          </a:prstGeom>
          <a:noFill/>
        </p:spPr>
        <p:txBody>
          <a:bodyPr wrap="none" rtlCol="0">
            <a:spAutoFit/>
          </a:bodyPr>
          <a:lstStyle/>
          <a:p>
            <a:r>
              <a:rPr lang="en-GB" sz="1200" dirty="0"/>
              <a:t>Maturità</a:t>
            </a:r>
          </a:p>
        </p:txBody>
      </p:sp>
      <p:sp>
        <p:nvSpPr>
          <p:cNvPr id="44" name="TextBox 43">
            <a:extLst>
              <a:ext uri="{FF2B5EF4-FFF2-40B4-BE49-F238E27FC236}">
                <a16:creationId xmlns:a16="http://schemas.microsoft.com/office/drawing/2014/main" id="{D83FA695-E2B0-4B65-A802-9864541C9ABD}"/>
              </a:ext>
            </a:extLst>
          </p:cNvPr>
          <p:cNvSpPr txBox="1"/>
          <p:nvPr/>
        </p:nvSpPr>
        <p:spPr>
          <a:xfrm>
            <a:off x="10580417" y="1017186"/>
            <a:ext cx="1589374" cy="307777"/>
          </a:xfrm>
          <a:prstGeom prst="rect">
            <a:avLst/>
          </a:prstGeom>
          <a:noFill/>
        </p:spPr>
        <p:txBody>
          <a:bodyPr wrap="square" rtlCol="0">
            <a:spAutoFit/>
          </a:bodyPr>
          <a:lstStyle/>
          <a:p>
            <a:pPr algn="ctr"/>
            <a:r>
              <a:rPr lang="en-GB" sz="1400" b="1" dirty="0" err="1">
                <a:solidFill>
                  <a:schemeClr val="accent1"/>
                </a:solidFill>
              </a:rPr>
              <a:t>Applicazione</a:t>
            </a:r>
            <a:endParaRPr lang="en-GB" sz="1400" b="1" dirty="0">
              <a:solidFill>
                <a:schemeClr val="accent1"/>
              </a:solidFill>
            </a:endParaRPr>
          </a:p>
        </p:txBody>
      </p:sp>
      <p:pic>
        <p:nvPicPr>
          <p:cNvPr id="37" name="Picture 36">
            <a:extLst>
              <a:ext uri="{FF2B5EF4-FFF2-40B4-BE49-F238E27FC236}">
                <a16:creationId xmlns:a16="http://schemas.microsoft.com/office/drawing/2014/main" id="{1EDA518F-47F0-4F9E-9C03-F6BE83079C3F}"/>
              </a:ext>
            </a:extLst>
          </p:cNvPr>
          <p:cNvPicPr>
            <a:picLocks noChangeAspect="1"/>
          </p:cNvPicPr>
          <p:nvPr/>
        </p:nvPicPr>
        <p:blipFill rotWithShape="1">
          <a:blip r:embed="rId9"/>
          <a:srcRect r="9406"/>
          <a:stretch/>
        </p:blipFill>
        <p:spPr>
          <a:xfrm>
            <a:off x="11651595" y="2486747"/>
            <a:ext cx="139317" cy="91809"/>
          </a:xfrm>
          <a:prstGeom prst="rect">
            <a:avLst/>
          </a:prstGeom>
        </p:spPr>
      </p:pic>
      <p:pic>
        <p:nvPicPr>
          <p:cNvPr id="38" name="Picture 37">
            <a:extLst>
              <a:ext uri="{FF2B5EF4-FFF2-40B4-BE49-F238E27FC236}">
                <a16:creationId xmlns:a16="http://schemas.microsoft.com/office/drawing/2014/main" id="{46604CC4-DC83-4083-8437-CAA8511321E9}"/>
              </a:ext>
            </a:extLst>
          </p:cNvPr>
          <p:cNvPicPr>
            <a:picLocks noChangeAspect="1"/>
          </p:cNvPicPr>
          <p:nvPr/>
        </p:nvPicPr>
        <p:blipFill rotWithShape="1">
          <a:blip r:embed="rId9"/>
          <a:srcRect r="9406"/>
          <a:stretch/>
        </p:blipFill>
        <p:spPr>
          <a:xfrm>
            <a:off x="11651595" y="2208816"/>
            <a:ext cx="139317" cy="91809"/>
          </a:xfrm>
          <a:prstGeom prst="rect">
            <a:avLst/>
          </a:prstGeom>
        </p:spPr>
      </p:pic>
      <p:pic>
        <p:nvPicPr>
          <p:cNvPr id="39" name="Picture 38">
            <a:extLst>
              <a:ext uri="{FF2B5EF4-FFF2-40B4-BE49-F238E27FC236}">
                <a16:creationId xmlns:a16="http://schemas.microsoft.com/office/drawing/2014/main" id="{86CC3339-3FF8-4454-9173-96E0FAE3137E}"/>
              </a:ext>
            </a:extLst>
          </p:cNvPr>
          <p:cNvPicPr>
            <a:picLocks noChangeAspect="1"/>
          </p:cNvPicPr>
          <p:nvPr/>
        </p:nvPicPr>
        <p:blipFill rotWithShape="1">
          <a:blip r:embed="rId9"/>
          <a:srcRect r="9406"/>
          <a:stretch/>
        </p:blipFill>
        <p:spPr>
          <a:xfrm>
            <a:off x="11651595" y="1954638"/>
            <a:ext cx="139317" cy="91809"/>
          </a:xfrm>
          <a:prstGeom prst="rect">
            <a:avLst/>
          </a:prstGeom>
        </p:spPr>
      </p:pic>
    </p:spTree>
    <p:extLst>
      <p:ext uri="{BB962C8B-B14F-4D97-AF65-F5344CB8AC3E}">
        <p14:creationId xmlns:p14="http://schemas.microsoft.com/office/powerpoint/2010/main" val="1371126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58" y="24064"/>
            <a:ext cx="6798577" cy="826167"/>
          </a:xfrm>
        </p:spPr>
        <p:txBody>
          <a:bodyPr/>
          <a:lstStyle/>
          <a:p>
            <a:r>
              <a:rPr lang="en-GB" dirty="0" err="1"/>
              <a:t>Gestione</a:t>
            </a:r>
            <a:r>
              <a:rPr lang="en-GB" dirty="0"/>
              <a:t> </a:t>
            </a:r>
            <a:r>
              <a:rPr lang="en-GB" dirty="0" err="1"/>
              <a:t>degli</a:t>
            </a:r>
            <a:r>
              <a:rPr lang="en-GB" dirty="0"/>
              <a:t> stakeholder</a:t>
            </a:r>
          </a:p>
        </p:txBody>
      </p:sp>
      <p:sp>
        <p:nvSpPr>
          <p:cNvPr id="4" name="Rectangle 3"/>
          <p:cNvSpPr/>
          <p:nvPr/>
        </p:nvSpPr>
        <p:spPr>
          <a:xfrm>
            <a:off x="6380944" y="1083130"/>
            <a:ext cx="866562" cy="547826"/>
          </a:xfrm>
          <a:prstGeom prst="rect">
            <a:avLst/>
          </a:prstGeom>
          <a:solidFill>
            <a:schemeClr val="accent5">
              <a:lumMod val="20000"/>
              <a:lumOff val="80000"/>
            </a:schemeClr>
          </a:solidFill>
          <a:ln w="3175">
            <a:solidFill>
              <a:schemeClr val="accent5">
                <a:lumMod val="60000"/>
                <a:lumOff val="40000"/>
              </a:schemeClr>
            </a:solidFill>
            <a:headEnd w="sm" len="med"/>
            <a:tailEnd w="sm" len="med"/>
          </a:ln>
          <a:effectLst>
            <a:outerShdw blurRad="127000" dist="63500" dir="36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Inizio</a:t>
            </a:r>
            <a:endParaRPr lang="en-GB" sz="1100" dirty="0">
              <a:solidFill>
                <a:schemeClr val="tx1"/>
              </a:solidFill>
            </a:endParaRPr>
          </a:p>
        </p:txBody>
      </p:sp>
      <p:sp>
        <p:nvSpPr>
          <p:cNvPr id="5" name="Rectangle 4"/>
          <p:cNvSpPr/>
          <p:nvPr/>
        </p:nvSpPr>
        <p:spPr>
          <a:xfrm>
            <a:off x="5985161" y="2490948"/>
            <a:ext cx="866562" cy="547826"/>
          </a:xfrm>
          <a:prstGeom prst="rect">
            <a:avLst/>
          </a:prstGeom>
          <a:solidFill>
            <a:schemeClr val="accent5">
              <a:lumMod val="20000"/>
              <a:lumOff val="80000"/>
            </a:schemeClr>
          </a:solidFill>
          <a:ln w="3175">
            <a:solidFill>
              <a:schemeClr val="accent5">
                <a:lumMod val="60000"/>
                <a:lumOff val="40000"/>
              </a:schemeClr>
            </a:solidFill>
            <a:headEnd w="sm" len="med"/>
            <a:tailEnd w="sm" len="med"/>
          </a:ln>
          <a:effectLst>
            <a:outerShdw blurRad="127000" dist="63500" dir="36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Identifi-cazione</a:t>
            </a:r>
            <a:endParaRPr lang="en-GB" sz="1100" dirty="0">
              <a:solidFill>
                <a:schemeClr val="tx1"/>
              </a:solidFill>
            </a:endParaRPr>
          </a:p>
        </p:txBody>
      </p:sp>
      <p:sp>
        <p:nvSpPr>
          <p:cNvPr id="6" name="Rectangle 5"/>
          <p:cNvSpPr/>
          <p:nvPr/>
        </p:nvSpPr>
        <p:spPr>
          <a:xfrm>
            <a:off x="9444901" y="2490948"/>
            <a:ext cx="866562" cy="547826"/>
          </a:xfrm>
          <a:prstGeom prst="rect">
            <a:avLst/>
          </a:prstGeom>
          <a:solidFill>
            <a:schemeClr val="accent5">
              <a:lumMod val="20000"/>
              <a:lumOff val="80000"/>
            </a:schemeClr>
          </a:solidFill>
          <a:ln w="3175">
            <a:solidFill>
              <a:schemeClr val="accent5">
                <a:lumMod val="60000"/>
                <a:lumOff val="40000"/>
              </a:schemeClr>
            </a:solidFill>
            <a:headEnd w="sm" len="med"/>
            <a:tailEnd w="sm" len="med"/>
          </a:ln>
          <a:effectLst>
            <a:outerShdw blurRad="127000" dist="63500" dir="36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Coinvol-gimento</a:t>
            </a:r>
            <a:endParaRPr lang="en-GB" sz="1100" dirty="0">
              <a:solidFill>
                <a:schemeClr val="tx1"/>
              </a:solidFill>
            </a:endParaRPr>
          </a:p>
        </p:txBody>
      </p:sp>
      <p:sp>
        <p:nvSpPr>
          <p:cNvPr id="7" name="Rectangle 6"/>
          <p:cNvSpPr/>
          <p:nvPr/>
        </p:nvSpPr>
        <p:spPr>
          <a:xfrm>
            <a:off x="8180442" y="2490948"/>
            <a:ext cx="1081805" cy="547826"/>
          </a:xfrm>
          <a:prstGeom prst="rect">
            <a:avLst/>
          </a:prstGeom>
          <a:solidFill>
            <a:schemeClr val="accent5">
              <a:lumMod val="20000"/>
              <a:lumOff val="80000"/>
            </a:schemeClr>
          </a:solidFill>
          <a:ln w="3175">
            <a:solidFill>
              <a:schemeClr val="accent5">
                <a:lumMod val="60000"/>
                <a:lumOff val="40000"/>
              </a:schemeClr>
            </a:solidFill>
            <a:headEnd w="sm" len="med"/>
            <a:tailEnd w="sm" len="med"/>
          </a:ln>
          <a:effectLst>
            <a:outerShdw blurRad="127000" dist="63500" dir="36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dirty="0">
              <a:solidFill>
                <a:schemeClr val="tx1"/>
              </a:solidFill>
            </a:endParaRPr>
          </a:p>
        </p:txBody>
      </p:sp>
      <p:sp>
        <p:nvSpPr>
          <p:cNvPr id="8" name="Rectangle 7"/>
          <p:cNvSpPr/>
          <p:nvPr/>
        </p:nvSpPr>
        <p:spPr>
          <a:xfrm>
            <a:off x="7057212" y="2490948"/>
            <a:ext cx="866562" cy="547826"/>
          </a:xfrm>
          <a:prstGeom prst="rect">
            <a:avLst/>
          </a:prstGeom>
          <a:solidFill>
            <a:schemeClr val="accent5">
              <a:lumMod val="20000"/>
              <a:lumOff val="80000"/>
            </a:schemeClr>
          </a:solidFill>
          <a:ln w="3175">
            <a:solidFill>
              <a:schemeClr val="accent5">
                <a:lumMod val="60000"/>
                <a:lumOff val="40000"/>
              </a:schemeClr>
            </a:solidFill>
            <a:headEnd w="sm" len="med"/>
            <a:tailEnd w="sm" len="med"/>
          </a:ln>
          <a:effectLst>
            <a:outerShdw blurRad="127000" dist="63500" dir="36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Valutazione</a:t>
            </a:r>
          </a:p>
        </p:txBody>
      </p:sp>
      <p:cxnSp>
        <p:nvCxnSpPr>
          <p:cNvPr id="9" name="Straight Arrow Connector 8"/>
          <p:cNvCxnSpPr>
            <a:stCxn id="4" idx="2"/>
            <a:endCxn id="5" idx="1"/>
          </p:cNvCxnSpPr>
          <p:nvPr/>
        </p:nvCxnSpPr>
        <p:spPr>
          <a:xfrm rot="5400000">
            <a:off x="5832741" y="1783376"/>
            <a:ext cx="1133905" cy="829064"/>
          </a:xfrm>
          <a:prstGeom prst="bentConnector4">
            <a:avLst>
              <a:gd name="adj1" fmla="val 22957"/>
              <a:gd name="adj2" fmla="val 127573"/>
            </a:avLst>
          </a:prstGeom>
          <a:ln>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7923774" y="2764861"/>
            <a:ext cx="256668" cy="0"/>
          </a:xfrm>
          <a:prstGeom prst="straightConnector1">
            <a:avLst/>
          </a:prstGeom>
          <a:ln>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9262247" y="2764861"/>
            <a:ext cx="182653" cy="0"/>
          </a:xfrm>
          <a:prstGeom prst="straightConnector1">
            <a:avLst/>
          </a:prstGeom>
          <a:ln>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851723" y="2764861"/>
            <a:ext cx="205489" cy="0"/>
          </a:xfrm>
          <a:prstGeom prst="straightConnector1">
            <a:avLst/>
          </a:prstGeom>
          <a:ln>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5315857" y="1083130"/>
            <a:ext cx="866562" cy="547826"/>
          </a:xfrm>
          <a:prstGeom prst="rect">
            <a:avLst/>
          </a:prstGeom>
          <a:solidFill>
            <a:schemeClr val="accent5">
              <a:lumMod val="20000"/>
              <a:lumOff val="80000"/>
            </a:schemeClr>
          </a:solidFill>
          <a:ln w="3175">
            <a:solidFill>
              <a:schemeClr val="accent5">
                <a:lumMod val="60000"/>
                <a:lumOff val="40000"/>
              </a:schemeClr>
            </a:solidFill>
            <a:headEnd w="sm" len="med"/>
            <a:tailEnd w="sm" len="med"/>
          </a:ln>
          <a:effectLst>
            <a:outerShdw blurRad="127000" dist="63500" dir="36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Pianifi-cazione</a:t>
            </a:r>
            <a:endParaRPr lang="en-GB" sz="1100" dirty="0">
              <a:solidFill>
                <a:schemeClr val="tx1"/>
              </a:solidFill>
            </a:endParaRPr>
          </a:p>
        </p:txBody>
      </p:sp>
      <p:cxnSp>
        <p:nvCxnSpPr>
          <p:cNvPr id="14" name="Straight Arrow Connector 13"/>
          <p:cNvCxnSpPr>
            <a:stCxn id="13" idx="3"/>
            <a:endCxn id="4" idx="1"/>
          </p:cNvCxnSpPr>
          <p:nvPr/>
        </p:nvCxnSpPr>
        <p:spPr>
          <a:xfrm>
            <a:off x="6182419" y="1357043"/>
            <a:ext cx="198525" cy="0"/>
          </a:xfrm>
          <a:prstGeom prst="straightConnector1">
            <a:avLst/>
          </a:prstGeom>
          <a:ln>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5" name="Elbow Connector 14"/>
          <p:cNvCxnSpPr>
            <a:stCxn id="6" idx="0"/>
            <a:endCxn id="5" idx="0"/>
          </p:cNvCxnSpPr>
          <p:nvPr/>
        </p:nvCxnSpPr>
        <p:spPr>
          <a:xfrm rot="16200000" flipV="1">
            <a:off x="8148312" y="761078"/>
            <a:ext cx="11202" cy="3459740"/>
          </a:xfrm>
          <a:prstGeom prst="bentConnector3">
            <a:avLst>
              <a:gd name="adj1" fmla="val 4004087"/>
            </a:avLst>
          </a:prstGeom>
          <a:ln>
            <a:solidFill>
              <a:schemeClr val="accent5">
                <a:lumMod val="60000"/>
                <a:lumOff val="40000"/>
              </a:schemeClr>
            </a:solidFill>
            <a:headEnd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7681859" y="2054292"/>
            <a:ext cx="0" cy="437077"/>
          </a:xfrm>
          <a:prstGeom prst="straightConnector1">
            <a:avLst/>
          </a:prstGeom>
          <a:ln>
            <a:solidFill>
              <a:schemeClr val="accent5">
                <a:lumMod val="60000"/>
                <a:lumOff val="40000"/>
              </a:schemeClr>
            </a:solidFill>
            <a:headEnd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7488678" y="2051854"/>
            <a:ext cx="0" cy="437077"/>
          </a:xfrm>
          <a:prstGeom prst="straightConnector1">
            <a:avLst/>
          </a:prstGeom>
          <a:ln>
            <a:solidFill>
              <a:schemeClr val="accent5">
                <a:lumMod val="60000"/>
                <a:lumOff val="40000"/>
              </a:schemeClr>
            </a:solidFill>
            <a:headEnd type="triangle" w="sm" len="med"/>
            <a:tailEnd type="none" w="sm"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753136" y="2058927"/>
            <a:ext cx="0" cy="437077"/>
          </a:xfrm>
          <a:prstGeom prst="straightConnector1">
            <a:avLst/>
          </a:prstGeom>
          <a:ln>
            <a:solidFill>
              <a:schemeClr val="accent5">
                <a:lumMod val="60000"/>
                <a:lumOff val="40000"/>
              </a:schemeClr>
            </a:solidFill>
            <a:headEnd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8559955" y="2056489"/>
            <a:ext cx="0" cy="437077"/>
          </a:xfrm>
          <a:prstGeom prst="straightConnector1">
            <a:avLst/>
          </a:prstGeom>
          <a:ln>
            <a:solidFill>
              <a:schemeClr val="accent5">
                <a:lumMod val="60000"/>
                <a:lumOff val="40000"/>
              </a:schemeClr>
            </a:solidFill>
            <a:headEnd type="triangle" w="sm" len="med"/>
            <a:tailEnd type="none" w="sm" len="med"/>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8132067" y="2561250"/>
            <a:ext cx="1180445" cy="430887"/>
          </a:xfrm>
          <a:prstGeom prst="rect">
            <a:avLst/>
          </a:prstGeom>
        </p:spPr>
        <p:txBody>
          <a:bodyPr wrap="square">
            <a:spAutoFit/>
          </a:bodyPr>
          <a:lstStyle/>
          <a:p>
            <a:pPr algn="ctr"/>
            <a:r>
              <a:rPr lang="en-GB" sz="1100" dirty="0"/>
              <a:t>Piano </a:t>
            </a:r>
            <a:r>
              <a:rPr lang="en-GB" sz="1100" dirty="0" err="1"/>
              <a:t>delle</a:t>
            </a:r>
            <a:r>
              <a:rPr lang="en-GB" sz="1100" dirty="0"/>
              <a:t> </a:t>
            </a:r>
            <a:r>
              <a:rPr lang="en-GB" sz="1100" dirty="0" err="1"/>
              <a:t>comunicazioni</a:t>
            </a:r>
            <a:endParaRPr lang="en-GB" sz="1100" dirty="0"/>
          </a:p>
        </p:txBody>
      </p:sp>
      <p:sp>
        <p:nvSpPr>
          <p:cNvPr id="27" name="Rectangle 26"/>
          <p:cNvSpPr/>
          <p:nvPr/>
        </p:nvSpPr>
        <p:spPr>
          <a:xfrm>
            <a:off x="128837" y="1101938"/>
            <a:ext cx="5030749" cy="2277418"/>
          </a:xfrm>
          <a:prstGeom prst="rect">
            <a:avLst/>
          </a:prstGeom>
        </p:spPr>
        <p:txBody>
          <a:bodyPr wrap="square">
            <a:spAutoFit/>
          </a:bodyPr>
          <a:lstStyle/>
          <a:p>
            <a:pPr>
              <a:spcAft>
                <a:spcPts val="6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Obiettivi</a:t>
            </a:r>
            <a:endParaRPr lang="en-GB" sz="1100" dirty="0">
              <a:solidFill>
                <a:schemeClr val="accent5"/>
              </a:solidFill>
            </a:endParaRPr>
          </a:p>
          <a:p>
            <a:pPr>
              <a:spcAft>
                <a:spcPts val="600"/>
              </a:spcAft>
            </a:pPr>
            <a:r>
              <a:rPr lang="it-IT" sz="1200" dirty="0"/>
              <a:t>La gestione degli stakeholder assicura che gli stakeholder sia coinvolti in modo appropriato in tutti gli aspetti del progetto, programma o portfolio. Le sue finalità sono</a:t>
            </a:r>
            <a:r>
              <a:rPr lang="en-GB" sz="1200" dirty="0"/>
              <a:t>:</a:t>
            </a:r>
          </a:p>
          <a:p>
            <a:pPr marL="179388" indent="-179388">
              <a:lnSpc>
                <a:spcPct val="115000"/>
              </a:lnSpc>
              <a:buFont typeface="Symbol" panose="05050102010706020507" pitchFamily="18" charset="2"/>
              <a:buChar char=""/>
            </a:pPr>
            <a:r>
              <a:rPr lang="it-IT" sz="1200" dirty="0">
                <a:latin typeface="Calibri" panose="020F0502020204030204" pitchFamily="34" charset="0"/>
                <a:cs typeface="Times New Roman" panose="02020603050405020304" pitchFamily="18" charset="0"/>
              </a:rPr>
              <a:t>assicurare che siano compresi i punti di vista e i comportamenti di tutti gli stakeholder;</a:t>
            </a:r>
          </a:p>
          <a:p>
            <a:pPr marL="179388" indent="-179388">
              <a:lnSpc>
                <a:spcPct val="115000"/>
              </a:lnSpc>
              <a:buFont typeface="Symbol" panose="05050102010706020507" pitchFamily="18" charset="2"/>
              <a:buChar char=""/>
            </a:pPr>
            <a:r>
              <a:rPr lang="it-IT" sz="1200" dirty="0">
                <a:latin typeface="Calibri" panose="020F0502020204030204" pitchFamily="34" charset="0"/>
                <a:cs typeface="Times New Roman" panose="02020603050405020304" pitchFamily="18" charset="0"/>
              </a:rPr>
              <a:t>influire sugli stakeholder perché si facciano sostenitori del lavoro ovunque sia possibile;</a:t>
            </a:r>
          </a:p>
          <a:p>
            <a:pPr marL="179388" indent="-179388">
              <a:lnSpc>
                <a:spcPct val="115000"/>
              </a:lnSpc>
              <a:buFont typeface="Symbol" panose="05050102010706020507" pitchFamily="18" charset="2"/>
              <a:buChar char=""/>
            </a:pPr>
            <a:r>
              <a:rPr lang="it-IT" sz="1200" dirty="0">
                <a:latin typeface="Calibri" panose="020F0502020204030204" pitchFamily="34" charset="0"/>
                <a:cs typeface="Times New Roman" panose="02020603050405020304" pitchFamily="18" charset="0"/>
              </a:rPr>
              <a:t>massimizzare l’impatto degli stakeholder favorevoli;</a:t>
            </a:r>
          </a:p>
          <a:p>
            <a:pPr marL="179388" indent="-179388">
              <a:lnSpc>
                <a:spcPct val="115000"/>
              </a:lnSpc>
              <a:buFont typeface="Symbol" panose="05050102010706020507" pitchFamily="18" charset="2"/>
              <a:buChar char=""/>
            </a:pPr>
            <a:r>
              <a:rPr lang="it-IT" sz="1200" dirty="0">
                <a:latin typeface="Calibri" panose="020F0502020204030204" pitchFamily="34" charset="0"/>
                <a:cs typeface="Times New Roman" panose="02020603050405020304" pitchFamily="18" charset="0"/>
              </a:rPr>
              <a:t>minimizzare l’impatto degli stakeholder contrari.</a:t>
            </a:r>
            <a:endParaRPr lang="en-GB" sz="1200" dirty="0">
              <a:latin typeface="Calibri" panose="020F0502020204030204" pitchFamily="34" charset="0"/>
              <a:cs typeface="Times New Roman" panose="02020603050405020304" pitchFamily="18" charset="0"/>
            </a:endParaRPr>
          </a:p>
        </p:txBody>
      </p:sp>
      <p:sp>
        <p:nvSpPr>
          <p:cNvPr id="3" name="Rectangle 2"/>
          <p:cNvSpPr/>
          <p:nvPr/>
        </p:nvSpPr>
        <p:spPr>
          <a:xfrm>
            <a:off x="136358" y="3585627"/>
            <a:ext cx="4836022" cy="3200876"/>
          </a:xfrm>
          <a:prstGeom prst="rect">
            <a:avLst/>
          </a:prstGeom>
        </p:spPr>
        <p:txBody>
          <a:bodyPr wrap="square">
            <a:spAutoFit/>
          </a:bodyPr>
          <a:lstStyle/>
          <a:p>
            <a:pPr>
              <a:spcAft>
                <a:spcPts val="600"/>
              </a:spcAft>
            </a:pPr>
            <a:r>
              <a:rPr lang="en-GB" sz="1400" dirty="0" err="1">
                <a:solidFill>
                  <a:schemeClr val="accent5"/>
                </a:solidFill>
                <a:ea typeface="Calibri" panose="020F0502020204030204" pitchFamily="34" charset="0"/>
                <a:cs typeface="Times New Roman" panose="02020603050405020304" pitchFamily="18" charset="0"/>
              </a:rPr>
              <a:t>Panoramica</a:t>
            </a:r>
            <a:endParaRPr lang="en-GB" sz="1200" dirty="0">
              <a:solidFill>
                <a:schemeClr val="accent5"/>
              </a:solidFill>
            </a:endParaRPr>
          </a:p>
          <a:p>
            <a:pPr>
              <a:spcAft>
                <a:spcPts val="600"/>
              </a:spcAft>
            </a:pPr>
            <a:r>
              <a:rPr lang="it-IT" sz="1200" dirty="0"/>
              <a:t>Gli stakeholder sono singoli individui o gruppi portatori di un interesse rispetto al progetto in quanto coinvolti nel lavoro o impattati dai risultati.</a:t>
            </a:r>
          </a:p>
          <a:p>
            <a:pPr>
              <a:spcAft>
                <a:spcPts val="600"/>
              </a:spcAft>
            </a:pPr>
            <a:r>
              <a:rPr lang="it-IT" sz="1200" dirty="0"/>
              <a:t>La maggior parte dei progetti avrà una grande varietà di stakeholder con interessi diversi e talvolta contrapposti. Questi individui e gruppi possono avere un’influenza significativa sull’eventuale successo o fallimento del lavoro.</a:t>
            </a:r>
          </a:p>
          <a:p>
            <a:pPr>
              <a:spcAft>
                <a:spcPts val="600"/>
              </a:spcAft>
            </a:pPr>
            <a:r>
              <a:rPr lang="it-IT" sz="1200" dirty="0"/>
              <a:t>Lavorare con gli stakeholder è una componente vitale di molte procedure. Per esempio, la gestione dei requisiti si basa sulle volontà e i bisogni degli stakeholder, mentre il contesto del rischio (e perciò la </a:t>
            </a:r>
            <a:r>
              <a:rPr lang="it-IT" sz="1200" dirty="0">
                <a:hlinkClick r:id="rId2" action="ppaction://hlinksldjump"/>
              </a:rPr>
              <a:t>gestione del rischio</a:t>
            </a:r>
            <a:r>
              <a:rPr lang="it-IT" sz="1200" dirty="0"/>
              <a:t>) si basa sulla comprensione della propensione, e dell’atteggiamento, degli stakeholder nei confronti del rischio.</a:t>
            </a:r>
          </a:p>
          <a:p>
            <a:pPr>
              <a:spcAft>
                <a:spcPts val="600"/>
              </a:spcAft>
            </a:pPr>
            <a:r>
              <a:rPr lang="en-GB" sz="1200" dirty="0" err="1"/>
              <a:t>L’identificazione</a:t>
            </a:r>
            <a:r>
              <a:rPr lang="en-GB" sz="1200" dirty="0"/>
              <a:t> </a:t>
            </a:r>
            <a:r>
              <a:rPr lang="en-GB" sz="1200" dirty="0" err="1"/>
              <a:t>degli</a:t>
            </a:r>
            <a:r>
              <a:rPr lang="en-GB" sz="1200" dirty="0"/>
              <a:t> stakeholder e la </a:t>
            </a:r>
            <a:r>
              <a:rPr lang="en-GB" sz="1200" dirty="0" err="1"/>
              <a:t>comprensione</a:t>
            </a:r>
            <a:r>
              <a:rPr lang="en-GB" sz="1200" dirty="0"/>
              <a:t> </a:t>
            </a:r>
            <a:r>
              <a:rPr lang="en-GB" sz="1200" dirty="0" err="1"/>
              <a:t>delle</a:t>
            </a:r>
            <a:r>
              <a:rPr lang="en-GB" sz="1200" dirty="0"/>
              <a:t> </a:t>
            </a:r>
            <a:r>
              <a:rPr lang="en-GB" sz="1200" dirty="0" err="1"/>
              <a:t>relazioni</a:t>
            </a:r>
            <a:r>
              <a:rPr lang="en-GB" sz="1200" dirty="0"/>
              <a:t> </a:t>
            </a:r>
            <a:r>
              <a:rPr lang="en-GB" sz="1200" dirty="0" err="1"/>
              <a:t>tra</a:t>
            </a:r>
            <a:r>
              <a:rPr lang="en-GB" sz="1200" dirty="0"/>
              <a:t> </a:t>
            </a:r>
            <a:r>
              <a:rPr lang="it-IT" sz="1200" dirty="0"/>
              <a:t>le loro diverse aree di interesse si ottengono di solito attraverso la mappatura degli stakeholder</a:t>
            </a:r>
            <a:r>
              <a:rPr lang="en-GB" sz="1200" dirty="0"/>
              <a:t>. </a:t>
            </a:r>
          </a:p>
        </p:txBody>
      </p:sp>
      <p:sp>
        <p:nvSpPr>
          <p:cNvPr id="33" name="Rectangle 32"/>
          <p:cNvSpPr/>
          <p:nvPr/>
        </p:nvSpPr>
        <p:spPr>
          <a:xfrm>
            <a:off x="5454878" y="3474656"/>
            <a:ext cx="4937791" cy="3170099"/>
          </a:xfrm>
          <a:prstGeom prst="rect">
            <a:avLst/>
          </a:prstGeom>
        </p:spPr>
        <p:txBody>
          <a:bodyPr wrap="square">
            <a:spAutoFit/>
          </a:bodyPr>
          <a:lstStyle/>
          <a:p>
            <a:pPr>
              <a:spcAft>
                <a:spcPts val="600"/>
              </a:spcAft>
            </a:pPr>
            <a:r>
              <a:rPr lang="it-IT" sz="1200" dirty="0"/>
              <a:t>Mappe degli stakeholder più dettagliate valuteranno ciascuno stakeholder in termini di interesse specifico nel lavoro e di influenza rispetto al modo in cui questo viene eseguito</a:t>
            </a:r>
            <a:r>
              <a:rPr lang="en-GB" sz="1200" dirty="0"/>
              <a:t>.</a:t>
            </a:r>
          </a:p>
          <a:p>
            <a:pPr>
              <a:spcAft>
                <a:spcPts val="600"/>
              </a:spcAft>
            </a:pPr>
            <a:r>
              <a:rPr lang="it-IT" sz="1200" dirty="0"/>
              <a:t>Una volta che gli stakeholder sono stati valutati, per </a:t>
            </a:r>
            <a:r>
              <a:rPr lang="en-GB" sz="1200" dirty="0" err="1">
                <a:hlinkClick r:id="rId3" action="ppaction://hlinksldjump"/>
              </a:rPr>
              <a:t>comunicare</a:t>
            </a:r>
            <a:r>
              <a:rPr lang="en-GB" sz="1200" dirty="0"/>
              <a:t> </a:t>
            </a:r>
            <a:r>
              <a:rPr lang="it-IT" sz="1200" dirty="0"/>
              <a:t>con essi si possono mettere in atto dei piani con una strategia al fine di influire sui loro interessi e sulla loro stessa influenza</a:t>
            </a:r>
            <a:r>
              <a:rPr lang="en-GB" sz="1200" dirty="0"/>
              <a:t> </a:t>
            </a:r>
          </a:p>
          <a:p>
            <a:pPr>
              <a:spcAft>
                <a:spcPts val="600"/>
              </a:spcAft>
            </a:pPr>
            <a:r>
              <a:rPr lang="it-IT" sz="1200" dirty="0"/>
              <a:t>I piani di comunicazione con gli stakeholder che hanno alti livelli di interesse e di influenza saranno diversi da quelli attinenti agli stakeholder con bassi livelli di interesse e di influenza</a:t>
            </a:r>
            <a:r>
              <a:rPr lang="en-GB" sz="1200" dirty="0"/>
              <a:t>. </a:t>
            </a:r>
          </a:p>
          <a:p>
            <a:pPr>
              <a:spcAft>
                <a:spcPts val="600"/>
              </a:spcAft>
            </a:pPr>
            <a:r>
              <a:rPr lang="it-IT" sz="1200" dirty="0"/>
              <a:t>La pianificazione delle comunicazioni identifica la persona ideale per relazionarsi con ciascuno stakeholder.</a:t>
            </a:r>
            <a:endParaRPr lang="en-GB" sz="1200" dirty="0"/>
          </a:p>
          <a:p>
            <a:pPr>
              <a:spcAft>
                <a:spcPts val="600"/>
              </a:spcAft>
            </a:pPr>
            <a:r>
              <a:rPr lang="it-IT" sz="1200" dirty="0"/>
              <a:t>La gestione degli stakeholder diventa più complessa quando i punti di vista, i ruoli o la lealtà degli stakeholder, ecc. cambiano nel corso del ciclo di vita. Per questa ragione, i passi della gestione degli stakeholder devono essere ripetuti per tutta la durata del ciclo di vita</a:t>
            </a:r>
            <a:r>
              <a:rPr lang="en-GB" sz="1200" dirty="0"/>
              <a:t>.</a:t>
            </a:r>
          </a:p>
        </p:txBody>
      </p:sp>
      <p:cxnSp>
        <p:nvCxnSpPr>
          <p:cNvPr id="42" name="Straight Connector 41"/>
          <p:cNvCxnSpPr>
            <a:cxnSpLocks/>
          </p:cNvCxnSpPr>
          <p:nvPr/>
        </p:nvCxnSpPr>
        <p:spPr>
          <a:xfrm>
            <a:off x="10625379" y="3053833"/>
            <a:ext cx="146119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10580417" y="3193177"/>
            <a:ext cx="1589374" cy="307777"/>
          </a:xfrm>
          <a:prstGeom prst="rect">
            <a:avLst/>
          </a:prstGeom>
          <a:noFill/>
        </p:spPr>
        <p:txBody>
          <a:bodyPr wrap="square" rtlCol="0">
            <a:spAutoFit/>
          </a:bodyPr>
          <a:lstStyle/>
          <a:p>
            <a:pPr algn="ctr"/>
            <a:r>
              <a:rPr lang="en-GB" sz="1400" b="1" dirty="0" err="1">
                <a:solidFill>
                  <a:schemeClr val="accent1"/>
                </a:solidFill>
              </a:rPr>
              <a:t>Biblioteca</a:t>
            </a:r>
            <a:endParaRPr lang="en-GB" sz="1400" b="1" dirty="0">
              <a:solidFill>
                <a:schemeClr val="accent1"/>
              </a:solidFill>
            </a:endParaRPr>
          </a:p>
        </p:txBody>
      </p:sp>
      <p:sp>
        <p:nvSpPr>
          <p:cNvPr id="44" name="TextBox 43">
            <a:hlinkClick r:id="rId4"/>
          </p:cNvPr>
          <p:cNvSpPr txBox="1"/>
          <p:nvPr/>
        </p:nvSpPr>
        <p:spPr>
          <a:xfrm>
            <a:off x="10670751" y="3512383"/>
            <a:ext cx="1433265" cy="461665"/>
          </a:xfrm>
          <a:prstGeom prst="rect">
            <a:avLst/>
          </a:prstGeom>
          <a:noFill/>
        </p:spPr>
        <p:txBody>
          <a:bodyPr wrap="square" rtlCol="0">
            <a:spAutoFit/>
          </a:bodyPr>
          <a:lstStyle/>
          <a:p>
            <a:r>
              <a:rPr lang="en-GB" sz="1200" dirty="0"/>
              <a:t>La </a:t>
            </a:r>
            <a:r>
              <a:rPr lang="en-GB" sz="1200" dirty="0" err="1"/>
              <a:t>mappatura</a:t>
            </a:r>
            <a:r>
              <a:rPr lang="en-GB" sz="1200" dirty="0"/>
              <a:t> </a:t>
            </a:r>
            <a:r>
              <a:rPr lang="en-GB" sz="1200" dirty="0" err="1"/>
              <a:t>degli</a:t>
            </a:r>
            <a:r>
              <a:rPr lang="en-GB" sz="1200" dirty="0"/>
              <a:t> stakeholder</a:t>
            </a:r>
          </a:p>
        </p:txBody>
      </p:sp>
      <p:sp>
        <p:nvSpPr>
          <p:cNvPr id="31" name="Rectangle 30">
            <a:hlinkClick r:id="rId5"/>
            <a:extLst>
              <a:ext uri="{FF2B5EF4-FFF2-40B4-BE49-F238E27FC236}">
                <a16:creationId xmlns:a16="http://schemas.microsoft.com/office/drawing/2014/main" id="{C39B1562-465B-4080-B417-BC966BDF753E}"/>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TextBox 37">
            <a:hlinkClick r:id="rId6"/>
            <a:extLst>
              <a:ext uri="{FF2B5EF4-FFF2-40B4-BE49-F238E27FC236}">
                <a16:creationId xmlns:a16="http://schemas.microsoft.com/office/drawing/2014/main" id="{C21B29B4-625D-4940-931A-3E0E145A4182}"/>
              </a:ext>
            </a:extLst>
          </p:cNvPr>
          <p:cNvSpPr txBox="1"/>
          <p:nvPr/>
        </p:nvSpPr>
        <p:spPr>
          <a:xfrm>
            <a:off x="10707096" y="2376667"/>
            <a:ext cx="740780" cy="276999"/>
          </a:xfrm>
          <a:prstGeom prst="rect">
            <a:avLst/>
          </a:prstGeom>
          <a:noFill/>
        </p:spPr>
        <p:txBody>
          <a:bodyPr wrap="none" rtlCol="0">
            <a:spAutoFit/>
          </a:bodyPr>
          <a:lstStyle/>
          <a:p>
            <a:r>
              <a:rPr lang="en-GB" sz="1200" dirty="0"/>
              <a:t>Checklist</a:t>
            </a:r>
          </a:p>
        </p:txBody>
      </p:sp>
      <p:sp>
        <p:nvSpPr>
          <p:cNvPr id="39" name="TextBox 38">
            <a:hlinkClick r:id="rId7"/>
            <a:extLst>
              <a:ext uri="{FF2B5EF4-FFF2-40B4-BE49-F238E27FC236}">
                <a16:creationId xmlns:a16="http://schemas.microsoft.com/office/drawing/2014/main" id="{79B1D9B0-4580-44AE-900B-5B7C0A6B7974}"/>
              </a:ext>
            </a:extLst>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40" name="TextBox 39">
            <a:hlinkClick r:id="rId8"/>
            <a:extLst>
              <a:ext uri="{FF2B5EF4-FFF2-40B4-BE49-F238E27FC236}">
                <a16:creationId xmlns:a16="http://schemas.microsoft.com/office/drawing/2014/main" id="{DC4F592C-24F9-4E1B-9B34-405C16F7C34B}"/>
              </a:ext>
            </a:extLst>
          </p:cNvPr>
          <p:cNvSpPr txBox="1"/>
          <p:nvPr/>
        </p:nvSpPr>
        <p:spPr>
          <a:xfrm>
            <a:off x="10707097" y="1841802"/>
            <a:ext cx="925446" cy="276999"/>
          </a:xfrm>
          <a:prstGeom prst="rect">
            <a:avLst/>
          </a:prstGeom>
          <a:noFill/>
        </p:spPr>
        <p:txBody>
          <a:bodyPr wrap="none" rtlCol="0">
            <a:spAutoFit/>
          </a:bodyPr>
          <a:lstStyle/>
          <a:p>
            <a:r>
              <a:rPr lang="en-GB" sz="1200" dirty="0"/>
              <a:t>Valutazione</a:t>
            </a:r>
          </a:p>
        </p:txBody>
      </p:sp>
      <p:sp>
        <p:nvSpPr>
          <p:cNvPr id="41" name="TextBox 40">
            <a:hlinkClick r:id="rId9"/>
            <a:extLst>
              <a:ext uri="{FF2B5EF4-FFF2-40B4-BE49-F238E27FC236}">
                <a16:creationId xmlns:a16="http://schemas.microsoft.com/office/drawing/2014/main" id="{BBE07FAD-571F-43C3-895A-D869AD14C984}"/>
              </a:ext>
            </a:extLst>
          </p:cNvPr>
          <p:cNvSpPr txBox="1"/>
          <p:nvPr/>
        </p:nvSpPr>
        <p:spPr>
          <a:xfrm>
            <a:off x="10707097" y="2109234"/>
            <a:ext cx="634084" cy="276999"/>
          </a:xfrm>
          <a:prstGeom prst="rect">
            <a:avLst/>
          </a:prstGeom>
          <a:noFill/>
        </p:spPr>
        <p:txBody>
          <a:bodyPr wrap="none" rtlCol="0">
            <a:spAutoFit/>
          </a:bodyPr>
          <a:lstStyle/>
          <a:p>
            <a:r>
              <a:rPr lang="en-GB" sz="1200" dirty="0" err="1"/>
              <a:t>Risorse</a:t>
            </a:r>
            <a:endParaRPr lang="en-GB" sz="1200" dirty="0"/>
          </a:p>
        </p:txBody>
      </p:sp>
      <p:sp>
        <p:nvSpPr>
          <p:cNvPr id="45" name="TextBox 44">
            <a:hlinkClick r:id="rId10"/>
            <a:extLst>
              <a:ext uri="{FF2B5EF4-FFF2-40B4-BE49-F238E27FC236}">
                <a16:creationId xmlns:a16="http://schemas.microsoft.com/office/drawing/2014/main" id="{59CB5FAD-889C-4365-A9EB-670546F3852D}"/>
              </a:ext>
            </a:extLst>
          </p:cNvPr>
          <p:cNvSpPr txBox="1"/>
          <p:nvPr/>
        </p:nvSpPr>
        <p:spPr>
          <a:xfrm>
            <a:off x="10707096" y="1574370"/>
            <a:ext cx="728276" cy="276999"/>
          </a:xfrm>
          <a:prstGeom prst="rect">
            <a:avLst/>
          </a:prstGeom>
          <a:noFill/>
        </p:spPr>
        <p:txBody>
          <a:bodyPr wrap="none" rtlCol="0">
            <a:spAutoFit/>
          </a:bodyPr>
          <a:lstStyle/>
          <a:p>
            <a:r>
              <a:rPr lang="en-GB" sz="1200" dirty="0"/>
              <a:t>Maturità</a:t>
            </a:r>
          </a:p>
        </p:txBody>
      </p:sp>
      <p:sp>
        <p:nvSpPr>
          <p:cNvPr id="46" name="TextBox 45">
            <a:extLst>
              <a:ext uri="{FF2B5EF4-FFF2-40B4-BE49-F238E27FC236}">
                <a16:creationId xmlns:a16="http://schemas.microsoft.com/office/drawing/2014/main" id="{C00D64E2-885C-49BD-A9CE-315DA1045CA3}"/>
              </a:ext>
            </a:extLst>
          </p:cNvPr>
          <p:cNvSpPr txBox="1"/>
          <p:nvPr/>
        </p:nvSpPr>
        <p:spPr>
          <a:xfrm>
            <a:off x="10580417" y="1017186"/>
            <a:ext cx="1589374" cy="307777"/>
          </a:xfrm>
          <a:prstGeom prst="rect">
            <a:avLst/>
          </a:prstGeom>
          <a:noFill/>
        </p:spPr>
        <p:txBody>
          <a:bodyPr wrap="square" rtlCol="0">
            <a:spAutoFit/>
          </a:bodyPr>
          <a:lstStyle/>
          <a:p>
            <a:pPr algn="ctr"/>
            <a:r>
              <a:rPr lang="en-GB" sz="1400" b="1" dirty="0" err="1">
                <a:solidFill>
                  <a:schemeClr val="accent1"/>
                </a:solidFill>
              </a:rPr>
              <a:t>Applicazione</a:t>
            </a:r>
            <a:endParaRPr lang="en-GB" sz="1400" b="1" dirty="0">
              <a:solidFill>
                <a:schemeClr val="accent1"/>
              </a:solidFill>
            </a:endParaRPr>
          </a:p>
        </p:txBody>
      </p:sp>
      <p:sp>
        <p:nvSpPr>
          <p:cNvPr id="34" name="TextBox 33">
            <a:hlinkClick r:id="rId11"/>
            <a:extLst>
              <a:ext uri="{FF2B5EF4-FFF2-40B4-BE49-F238E27FC236}">
                <a16:creationId xmlns:a16="http://schemas.microsoft.com/office/drawing/2014/main" id="{CD30C7B8-5348-4842-B1FF-17F4F4331B75}"/>
              </a:ext>
            </a:extLst>
          </p:cNvPr>
          <p:cNvSpPr txBox="1"/>
          <p:nvPr/>
        </p:nvSpPr>
        <p:spPr>
          <a:xfrm>
            <a:off x="10707096" y="2660242"/>
            <a:ext cx="921471" cy="276999"/>
          </a:xfrm>
          <a:prstGeom prst="rect">
            <a:avLst/>
          </a:prstGeom>
          <a:noFill/>
        </p:spPr>
        <p:txBody>
          <a:bodyPr wrap="none" rtlCol="0">
            <a:spAutoFit/>
          </a:bodyPr>
          <a:lstStyle/>
          <a:p>
            <a:r>
              <a:rPr lang="en-GB" sz="1200" dirty="0"/>
              <a:t>Team Praxis</a:t>
            </a:r>
          </a:p>
        </p:txBody>
      </p:sp>
      <p:pic>
        <p:nvPicPr>
          <p:cNvPr id="35" name="Picture 34">
            <a:extLst>
              <a:ext uri="{FF2B5EF4-FFF2-40B4-BE49-F238E27FC236}">
                <a16:creationId xmlns:a16="http://schemas.microsoft.com/office/drawing/2014/main" id="{824C5BE7-1B30-4D34-A107-587DEDE3F0AE}"/>
              </a:ext>
            </a:extLst>
          </p:cNvPr>
          <p:cNvPicPr>
            <a:picLocks noChangeAspect="1"/>
          </p:cNvPicPr>
          <p:nvPr/>
        </p:nvPicPr>
        <p:blipFill rotWithShape="1">
          <a:blip r:embed="rId12"/>
          <a:srcRect r="9406"/>
          <a:stretch/>
        </p:blipFill>
        <p:spPr>
          <a:xfrm>
            <a:off x="11651595" y="2767597"/>
            <a:ext cx="139317" cy="91809"/>
          </a:xfrm>
          <a:prstGeom prst="rect">
            <a:avLst/>
          </a:prstGeom>
        </p:spPr>
      </p:pic>
      <p:pic>
        <p:nvPicPr>
          <p:cNvPr id="36" name="Picture 35">
            <a:extLst>
              <a:ext uri="{FF2B5EF4-FFF2-40B4-BE49-F238E27FC236}">
                <a16:creationId xmlns:a16="http://schemas.microsoft.com/office/drawing/2014/main" id="{242E3151-1257-416C-8688-BC1128112443}"/>
              </a:ext>
            </a:extLst>
          </p:cNvPr>
          <p:cNvPicPr>
            <a:picLocks noChangeAspect="1"/>
          </p:cNvPicPr>
          <p:nvPr/>
        </p:nvPicPr>
        <p:blipFill rotWithShape="1">
          <a:blip r:embed="rId12"/>
          <a:srcRect r="9406"/>
          <a:stretch/>
        </p:blipFill>
        <p:spPr>
          <a:xfrm>
            <a:off x="11651595" y="2486747"/>
            <a:ext cx="139317" cy="91809"/>
          </a:xfrm>
          <a:prstGeom prst="rect">
            <a:avLst/>
          </a:prstGeom>
        </p:spPr>
      </p:pic>
      <p:pic>
        <p:nvPicPr>
          <p:cNvPr id="37" name="Picture 36">
            <a:extLst>
              <a:ext uri="{FF2B5EF4-FFF2-40B4-BE49-F238E27FC236}">
                <a16:creationId xmlns:a16="http://schemas.microsoft.com/office/drawing/2014/main" id="{4C601828-3086-4CB0-865A-1B2716D6C878}"/>
              </a:ext>
            </a:extLst>
          </p:cNvPr>
          <p:cNvPicPr>
            <a:picLocks noChangeAspect="1"/>
          </p:cNvPicPr>
          <p:nvPr/>
        </p:nvPicPr>
        <p:blipFill rotWithShape="1">
          <a:blip r:embed="rId12"/>
          <a:srcRect r="9406"/>
          <a:stretch/>
        </p:blipFill>
        <p:spPr>
          <a:xfrm>
            <a:off x="11651595" y="2215442"/>
            <a:ext cx="139317" cy="91809"/>
          </a:xfrm>
          <a:prstGeom prst="rect">
            <a:avLst/>
          </a:prstGeom>
        </p:spPr>
      </p:pic>
      <p:pic>
        <p:nvPicPr>
          <p:cNvPr id="47" name="Picture 46">
            <a:extLst>
              <a:ext uri="{FF2B5EF4-FFF2-40B4-BE49-F238E27FC236}">
                <a16:creationId xmlns:a16="http://schemas.microsoft.com/office/drawing/2014/main" id="{122BB7DF-50B6-46FA-8453-3B619EFC27C9}"/>
              </a:ext>
            </a:extLst>
          </p:cNvPr>
          <p:cNvPicPr>
            <a:picLocks noChangeAspect="1"/>
          </p:cNvPicPr>
          <p:nvPr/>
        </p:nvPicPr>
        <p:blipFill rotWithShape="1">
          <a:blip r:embed="rId12"/>
          <a:srcRect r="9406"/>
          <a:stretch/>
        </p:blipFill>
        <p:spPr>
          <a:xfrm>
            <a:off x="11651595" y="1954638"/>
            <a:ext cx="139317" cy="91809"/>
          </a:xfrm>
          <a:prstGeom prst="rect">
            <a:avLst/>
          </a:prstGeom>
        </p:spPr>
      </p:pic>
    </p:spTree>
    <p:extLst>
      <p:ext uri="{BB962C8B-B14F-4D97-AF65-F5344CB8AC3E}">
        <p14:creationId xmlns:p14="http://schemas.microsoft.com/office/powerpoint/2010/main" val="2721518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58" y="24064"/>
            <a:ext cx="6798577" cy="826167"/>
          </a:xfrm>
        </p:spPr>
        <p:txBody>
          <a:bodyPr/>
          <a:lstStyle/>
          <a:p>
            <a:r>
              <a:rPr lang="en-GB" dirty="0" err="1"/>
              <a:t>Gestione</a:t>
            </a:r>
            <a:r>
              <a:rPr lang="en-GB" dirty="0"/>
              <a:t> del business case</a:t>
            </a:r>
          </a:p>
        </p:txBody>
      </p:sp>
      <p:sp>
        <p:nvSpPr>
          <p:cNvPr id="3" name="Rectangle 2"/>
          <p:cNvSpPr>
            <a:spLocks noChangeArrowheads="1"/>
          </p:cNvSpPr>
          <p:nvPr/>
        </p:nvSpPr>
        <p:spPr bwMode="auto">
          <a:xfrm>
            <a:off x="136356" y="1034186"/>
            <a:ext cx="5324163" cy="2177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spcAft>
                <a:spcPts val="6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Obiettivi</a:t>
            </a:r>
            <a:endParaRPr kumimoji="0" lang="en-GB" altLang="en-US" sz="1200" b="0" i="0" u="none" strike="noStrike" cap="none" normalizeH="0" baseline="0" dirty="0">
              <a:ln>
                <a:noFill/>
              </a:ln>
              <a:solidFill>
                <a:schemeClr val="accent5"/>
              </a:solidFill>
              <a:effectLst/>
              <a:latin typeface="Calibri" panose="020F0502020204030204" pitchFamily="34" charset="0"/>
              <a:ea typeface="Calibri" panose="020F0502020204030204" pitchFamily="34" charset="0"/>
              <a:cs typeface="Times New Roman" panose="02020603050405020304" pitchFamily="18" charset="0"/>
            </a:endParaRPr>
          </a:p>
          <a:p>
            <a:pPr lvl="0">
              <a:spcAft>
                <a:spcPts val="600"/>
              </a:spcAft>
            </a:pPr>
            <a:r>
              <a:rPr lang="it-IT" altLang="en-US" sz="1200" dirty="0">
                <a:latin typeface="Calibri" panose="020F0502020204030204" pitchFamily="34" charset="0"/>
                <a:ea typeface="Calibri" panose="020F0502020204030204" pitchFamily="34" charset="0"/>
                <a:cs typeface="Times New Roman" panose="02020603050405020304" pitchFamily="18" charset="0"/>
              </a:rPr>
              <a:t>La gestione del business case è la funzione che riguarda lo sviluppo, la comunicazione ed il mantenimento del business case. Le sue finalità sono</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GB" altLang="en-US" sz="1200" b="0" i="0" u="none" strike="noStrike" cap="none" normalizeH="0" baseline="0" dirty="0">
              <a:ln>
                <a:noFill/>
              </a:ln>
              <a:solidFill>
                <a:schemeClr val="tx1"/>
              </a:solidFill>
              <a:effectLst/>
            </a:endParaRPr>
          </a:p>
          <a:p>
            <a:pPr marL="180975" lvl="0" indent="-180975">
              <a:spcAft>
                <a:spcPts val="300"/>
              </a:spcAft>
              <a:buFontTx/>
              <a:buChar char="•"/>
            </a:pPr>
            <a:r>
              <a:rPr lang="it-IT" altLang="en-US" sz="1200" dirty="0">
                <a:latin typeface="Calibri" panose="020F0502020204030204" pitchFamily="34" charset="0"/>
                <a:ea typeface="Calibri" panose="020F0502020204030204" pitchFamily="34" charset="0"/>
                <a:cs typeface="Times New Roman" panose="02020603050405020304" pitchFamily="18" charset="0"/>
              </a:rPr>
              <a:t>riassumere il contesto e la consegna in un unico documento;</a:t>
            </a:r>
          </a:p>
          <a:p>
            <a:pPr marL="180975" lvl="0" indent="-180975">
              <a:spcAft>
                <a:spcPts val="300"/>
              </a:spcAft>
              <a:buFontTx/>
              <a:buChar char="•"/>
            </a:pPr>
            <a:r>
              <a:rPr lang="it-IT" altLang="en-US" sz="1200" dirty="0">
                <a:latin typeface="Calibri" panose="020F0502020204030204" pitchFamily="34" charset="0"/>
                <a:ea typeface="Calibri" panose="020F0502020204030204" pitchFamily="34" charset="0"/>
                <a:cs typeface="Times New Roman" panose="02020603050405020304" pitchFamily="18" charset="0"/>
              </a:rPr>
              <a:t>spiegare l’auspicabilità, la realizzabilità e la fattibilità del lavoro proposto;</a:t>
            </a:r>
          </a:p>
          <a:p>
            <a:pPr marL="180975" lvl="0" indent="-180975">
              <a:spcAft>
                <a:spcPts val="300"/>
              </a:spcAft>
              <a:buFontTx/>
              <a:buChar char="•"/>
            </a:pPr>
            <a:r>
              <a:rPr lang="it-IT" altLang="en-US" sz="1200" dirty="0">
                <a:latin typeface="Calibri" panose="020F0502020204030204" pitchFamily="34" charset="0"/>
                <a:ea typeface="Calibri" panose="020F0502020204030204" pitchFamily="34" charset="0"/>
                <a:cs typeface="Times New Roman" panose="02020603050405020304" pitchFamily="18" charset="0"/>
              </a:rPr>
              <a:t>sviluppare il principale documento che sarà utilizzato a supporto delle decisioni ‘go/no go’ in tutti i gate (punti di uscita) del </a:t>
            </a:r>
            <a:r>
              <a:rPr kumimoji="0" lang="en-GB" altLang="en-US" sz="12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ciclo</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 di vita</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GB" altLang="en-US" sz="1200" b="0" i="0" u="none" strike="noStrike" cap="none" normalizeH="0" baseline="0" dirty="0">
              <a:ln>
                <a:noFill/>
              </a:ln>
              <a:solidFill>
                <a:schemeClr val="tx1"/>
              </a:solidFill>
              <a:effectLst/>
            </a:endParaRPr>
          </a:p>
          <a:p>
            <a:pPr marL="180975" lvl="0" indent="-180975">
              <a:buFontTx/>
              <a:buChar char="•"/>
            </a:pPr>
            <a:r>
              <a:rPr lang="it-IT" altLang="en-US" sz="1200" dirty="0">
                <a:latin typeface="Calibri" panose="020F0502020204030204" pitchFamily="34" charset="0"/>
                <a:ea typeface="Calibri" panose="020F0502020204030204" pitchFamily="34" charset="0"/>
                <a:cs typeface="Times New Roman" panose="02020603050405020304" pitchFamily="18" charset="0"/>
              </a:rPr>
              <a:t>aggiornare e mantenere il business case per tutta la durata del ciclo di vita</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GB"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000" b="0" i="0" u="none" strike="noStrike" cap="none" normalizeH="0" baseline="0" dirty="0">
              <a:ln>
                <a:noFill/>
              </a:ln>
              <a:solidFill>
                <a:schemeClr val="tx1"/>
              </a:solidFill>
              <a:effectLst/>
              <a:latin typeface="Arial" panose="020B0604020202020204" pitchFamily="34" charset="0"/>
            </a:endParaRPr>
          </a:p>
        </p:txBody>
      </p:sp>
      <p:sp>
        <p:nvSpPr>
          <p:cNvPr id="4" name="Text Box 2"/>
          <p:cNvSpPr txBox="1">
            <a:spLocks noChangeArrowheads="1"/>
          </p:cNvSpPr>
          <p:nvPr/>
        </p:nvSpPr>
        <p:spPr bwMode="auto">
          <a:xfrm>
            <a:off x="6173763" y="1615113"/>
            <a:ext cx="3254383" cy="1200329"/>
          </a:xfrm>
          <a:prstGeom prst="rect">
            <a:avLst/>
          </a:prstGeom>
          <a:solidFill>
            <a:schemeClr val="accent6">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spAutoFit/>
          </a:bodyPr>
          <a:lstStyle/>
          <a:p>
            <a:pPr lvl="0" eaLnBrk="0" fontAlgn="base" hangingPunct="0">
              <a:spcBef>
                <a:spcPct val="0"/>
              </a:spcBef>
              <a:spcAft>
                <a:spcPct val="0"/>
              </a:spcAft>
            </a:pPr>
            <a:r>
              <a:rPr lang="it-IT" altLang="en-US" sz="1200" dirty="0">
                <a:latin typeface="Calibri" panose="020F0502020204030204" pitchFamily="34" charset="0"/>
                <a:ea typeface="Calibri" panose="020F0502020204030204" pitchFamily="34" charset="0"/>
                <a:cs typeface="Times New Roman" panose="02020603050405020304" pitchFamily="18" charset="0"/>
              </a:rPr>
              <a:t>A differenza della maggior parte delle altre funzioni di consegna non c’è alcuna procedura per descrivere lo sviluppo del business case</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it-IT" altLang="en-US" sz="1200" dirty="0">
                <a:latin typeface="Calibri" panose="020F0502020204030204" pitchFamily="34" charset="0"/>
                <a:ea typeface="Calibri" panose="020F0502020204030204" pitchFamily="34" charset="0"/>
                <a:cs typeface="Times New Roman" panose="02020603050405020304" pitchFamily="18" charset="0"/>
              </a:rPr>
              <a:t>La sua sequenza di sviluppo è trattata adeguatamente dalle attività del modello di processo di </a:t>
            </a:r>
            <a:r>
              <a:rPr lang="it-IT" altLang="en-US" sz="1200" dirty="0" err="1">
                <a:latin typeface="Calibri" panose="020F0502020204030204" pitchFamily="34" charset="0"/>
                <a:ea typeface="Calibri" panose="020F0502020204030204" pitchFamily="34" charset="0"/>
                <a:cs typeface="Times New Roman" panose="02020603050405020304" pitchFamily="18" charset="0"/>
              </a:rPr>
              <a:t>Praxis</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5" name="Rectangle 4"/>
          <p:cNvSpPr>
            <a:spLocks noChangeArrowheads="1"/>
          </p:cNvSpPr>
          <p:nvPr/>
        </p:nvSpPr>
        <p:spPr bwMode="auto">
          <a:xfrm>
            <a:off x="136354" y="3060765"/>
            <a:ext cx="5730935" cy="361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spcAft>
                <a:spcPts val="600"/>
              </a:spcAft>
            </a:pPr>
            <a:r>
              <a:rPr lang="en-GB" sz="1400" dirty="0" err="1">
                <a:solidFill>
                  <a:schemeClr val="accent5"/>
                </a:solidFill>
                <a:latin typeface="Calibri" panose="020F0502020204030204" pitchFamily="34" charset="0"/>
                <a:ea typeface="Calibri" panose="020F0502020204030204" pitchFamily="34" charset="0"/>
                <a:cs typeface="Calibri" panose="020F0502020204030204" pitchFamily="34" charset="0"/>
              </a:rPr>
              <a:t>Panoramica</a:t>
            </a:r>
            <a:endParaRPr kumimoji="0" lang="en-GB" altLang="en-US" sz="1200" b="0" i="0" u="none" strike="noStrike" cap="none" normalizeH="0" baseline="0" dirty="0">
              <a:ln>
                <a:noFill/>
              </a:ln>
              <a:solidFill>
                <a:schemeClr val="accent5"/>
              </a:solidFill>
              <a:effectLst/>
              <a:latin typeface="Calibri" panose="020F0502020204030204" pitchFamily="34" charset="0"/>
              <a:ea typeface="Calibri" panose="020F0502020204030204" pitchFamily="34" charset="0"/>
              <a:cs typeface="Calibri" panose="020F0502020204030204" pitchFamily="34" charset="0"/>
            </a:endParaRPr>
          </a:p>
          <a:p>
            <a:pPr lvl="0">
              <a:spcAft>
                <a:spcPts val="600"/>
              </a:spcAft>
            </a:pPr>
            <a:r>
              <a:rPr lang="it-IT" altLang="en-US" sz="1200" dirty="0">
                <a:latin typeface="Calibri" panose="020F0502020204030204" pitchFamily="34" charset="0"/>
                <a:ea typeface="Calibri" panose="020F0502020204030204" pitchFamily="34" charset="0"/>
                <a:cs typeface="Times New Roman" panose="02020603050405020304" pitchFamily="18" charset="0"/>
              </a:rPr>
              <a:t>Tutti i progetti devono avere un business case che dimostri il valore dei loro obiettivi</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GB" altLang="en-US" sz="1200" b="0" i="0" u="none" strike="noStrike" cap="none" normalizeH="0" baseline="0" dirty="0">
              <a:ln>
                <a:noFill/>
              </a:ln>
              <a:solidFill>
                <a:schemeClr val="tx1"/>
              </a:solidFill>
              <a:effectLst/>
            </a:endParaRPr>
          </a:p>
          <a:p>
            <a:pPr lvl="0">
              <a:spcAft>
                <a:spcPts val="600"/>
              </a:spcAft>
            </a:pPr>
            <a:r>
              <a:rPr lang="en-GB" altLang="en-US" sz="1200" dirty="0" err="1">
                <a:latin typeface="Calibri" panose="020F0502020204030204" pitchFamily="34" charset="0"/>
                <a:ea typeface="Calibri" panose="020F0502020204030204" pitchFamily="34" charset="0"/>
                <a:cs typeface="Times New Roman" panose="02020603050405020304" pitchFamily="18" charset="0"/>
              </a:rPr>
              <a:t>Nell’ambito</a:t>
            </a:r>
            <a:r>
              <a:rPr lang="en-GB" altLang="en-US" sz="1200" dirty="0">
                <a:latin typeface="Calibri" panose="020F0502020204030204" pitchFamily="34" charset="0"/>
                <a:ea typeface="Calibri" panose="020F0502020204030204" pitchFamily="34" charset="0"/>
                <a:cs typeface="Times New Roman" panose="02020603050405020304" pitchFamily="18" charset="0"/>
              </a:rPr>
              <a:t> del </a:t>
            </a:r>
            <a:r>
              <a:rPr kumimoji="0" lang="en-GB" altLang="en-US" sz="12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processo</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 di </a:t>
            </a:r>
            <a:r>
              <a:rPr kumimoji="0" lang="en-GB" altLang="en-US" sz="12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identificazione</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it-IT" altLang="en-US" sz="1200" dirty="0">
                <a:latin typeface="Calibri" panose="020F0502020204030204" pitchFamily="34" charset="0"/>
                <a:ea typeface="Calibri" panose="020F0502020204030204" pitchFamily="34" charset="0"/>
                <a:cs typeface="Times New Roman" panose="02020603050405020304" pitchFamily="18" charset="0"/>
              </a:rPr>
              <a:t>viene incluso un business case preliminare nel project brief utilizzato dalla dirigenza per valutare se dare il via libera al </a:t>
            </a:r>
            <a:r>
              <a:rPr lang="en-GB" altLang="en-US" sz="1200" dirty="0" err="1">
                <a:latin typeface="Calibri" panose="020F0502020204030204" pitchFamily="34" charset="0"/>
                <a:ea typeface="Calibri" panose="020F0502020204030204" pitchFamily="34" charset="0"/>
                <a:cs typeface="Times New Roman" panose="02020603050405020304" pitchFamily="18" charset="0"/>
                <a:hlinkClick r:id="rId4" action="ppaction://hlinksldjump"/>
              </a:rPr>
              <a:t>processo</a:t>
            </a:r>
            <a:r>
              <a:rPr lang="en-GB" altLang="en-US" sz="1200" dirty="0">
                <a:latin typeface="Calibri" panose="020F0502020204030204" pitchFamily="34" charset="0"/>
                <a:ea typeface="Calibri" panose="020F0502020204030204" pitchFamily="34" charset="0"/>
                <a:cs typeface="Times New Roman" panose="02020603050405020304" pitchFamily="18" charset="0"/>
                <a:hlinkClick r:id="rId4" action="ppaction://hlinksldjump"/>
              </a:rPr>
              <a:t> di </a:t>
            </a:r>
            <a:r>
              <a:rPr lang="en-GB" altLang="en-US" sz="1200" dirty="0" err="1">
                <a:latin typeface="Calibri" panose="020F0502020204030204" pitchFamily="34" charset="0"/>
                <a:ea typeface="Calibri" panose="020F0502020204030204" pitchFamily="34" charset="0"/>
                <a:cs typeface="Times New Roman" panose="02020603050405020304" pitchFamily="18" charset="0"/>
                <a:hlinkClick r:id="rId4" action="ppaction://hlinksldjump"/>
              </a:rPr>
              <a:t>definizione</a:t>
            </a:r>
            <a:r>
              <a:rPr lang="it-IT" altLang="en-US" sz="1200" dirty="0">
                <a:latin typeface="Calibri" panose="020F0502020204030204" pitchFamily="34" charset="0"/>
                <a:ea typeface="Calibri" panose="020F0502020204030204" pitchFamily="34" charset="0"/>
                <a:cs typeface="Times New Roman" panose="02020603050405020304" pitchFamily="18" charset="0"/>
              </a:rPr>
              <a:t>. Durante il processo successivo viene preparato un business case dettagliato che viene poi utilizzato per decidere se debba essere data la piena approvazione al lavoro</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GB" altLang="en-US" sz="1200" b="0" i="0" u="none" strike="noStrike" cap="none" normalizeH="0" baseline="0" dirty="0">
              <a:ln>
                <a:noFill/>
              </a:ln>
              <a:solidFill>
                <a:schemeClr val="tx1"/>
              </a:solidFill>
              <a:effectLst/>
            </a:endParaRPr>
          </a:p>
          <a:p>
            <a:pPr lvl="0">
              <a:spcAft>
                <a:spcPts val="600"/>
              </a:spcAft>
            </a:pPr>
            <a:r>
              <a:rPr lang="it-IT" altLang="en-US" sz="1200" dirty="0">
                <a:latin typeface="Calibri" panose="020F0502020204030204" pitchFamily="34" charset="0"/>
                <a:ea typeface="Calibri" panose="020F0502020204030204" pitchFamily="34" charset="0"/>
                <a:cs typeface="Times New Roman" panose="02020603050405020304" pitchFamily="18" charset="0"/>
              </a:rPr>
              <a:t>Una volta approvato, il business case deve essere tenuto aggiornato per riflettere i cambiamenti approvati. In tal modo, esso può essere usato come documento principale per le ‘gate review’ – letteralmente ‘porte di </a:t>
            </a:r>
            <a:r>
              <a:rPr lang="it-IT" altLang="en-US" sz="1200" dirty="0" err="1">
                <a:latin typeface="Calibri" panose="020F0502020204030204" pitchFamily="34" charset="0"/>
                <a:ea typeface="Calibri" panose="020F0502020204030204" pitchFamily="34" charset="0"/>
                <a:cs typeface="Times New Roman" panose="02020603050405020304" pitchFamily="18" charset="0"/>
              </a:rPr>
              <a:t>controllo’</a:t>
            </a:r>
            <a:r>
              <a:rPr lang="it-IT" altLang="en-US" sz="1200" dirty="0">
                <a:latin typeface="Calibri" panose="020F0502020204030204" pitchFamily="34" charset="0"/>
                <a:ea typeface="Calibri" panose="020F0502020204030204" pitchFamily="34" charset="0"/>
                <a:cs typeface="Times New Roman" panose="02020603050405020304" pitchFamily="18" charset="0"/>
              </a:rPr>
              <a:t> – (ad esempio alla fine di una tranche o di una fase) per decidere se il lavoro debba continuare.</a:t>
            </a:r>
          </a:p>
          <a:p>
            <a:pPr lvl="0">
              <a:spcAft>
                <a:spcPts val="600"/>
              </a:spcAft>
            </a:pPr>
            <a:r>
              <a:rPr lang="it-IT" altLang="en-US" sz="1200" dirty="0">
                <a:latin typeface="Calibri" panose="020F0502020204030204" pitchFamily="34" charset="0"/>
                <a:ea typeface="Calibri" panose="020F0502020204030204" pitchFamily="34" charset="0"/>
                <a:cs typeface="Times New Roman" panose="02020603050405020304" pitchFamily="18" charset="0"/>
              </a:rPr>
              <a:t>Solitamente un business case contiene</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GB" altLang="en-US" sz="12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tre</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GB" altLang="en-US" sz="12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sezioni</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GB" altLang="en-US" sz="1200" b="0" i="0" u="none" strike="noStrike" cap="none" normalizeH="0" baseline="0" dirty="0">
              <a:ln>
                <a:noFill/>
              </a:ln>
              <a:solidFill>
                <a:schemeClr val="tx1"/>
              </a:solidFill>
              <a:effectLst/>
            </a:endParaRPr>
          </a:p>
          <a:p>
            <a:pPr marL="180975" lvl="0" indent="-180975">
              <a:spcAft>
                <a:spcPts val="600"/>
              </a:spcAft>
              <a:buFontTx/>
              <a:buChar char="•"/>
            </a:pPr>
            <a:r>
              <a:rPr lang="it-IT" altLang="en-US" sz="1200" dirty="0">
                <a:latin typeface="Calibri" panose="020F0502020204030204" pitchFamily="34" charset="0"/>
                <a:ea typeface="Calibri" panose="020F0502020204030204" pitchFamily="34" charset="0"/>
                <a:cs typeface="Times New Roman" panose="02020603050405020304" pitchFamily="18" charset="0"/>
              </a:rPr>
              <a:t>contesto – il retroterra del progetto e il motivo da cui nasce l’esigenza</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GB" altLang="en-US" sz="1200" b="0" i="0" u="none" strike="noStrike" cap="none" normalizeH="0" baseline="0" dirty="0">
              <a:ln>
                <a:noFill/>
              </a:ln>
              <a:solidFill>
                <a:schemeClr val="tx1"/>
              </a:solidFill>
              <a:effectLst/>
            </a:endParaRPr>
          </a:p>
          <a:p>
            <a:pPr marL="180975" lvl="0" indent="-180975">
              <a:spcAft>
                <a:spcPts val="600"/>
              </a:spcAft>
              <a:buFontTx/>
              <a:buChar char="•"/>
            </a:pPr>
            <a:r>
              <a:rPr lang="it-IT" altLang="en-US" sz="1200" dirty="0">
                <a:latin typeface="Calibri" panose="020F0502020204030204" pitchFamily="34" charset="0"/>
                <a:ea typeface="Calibri" panose="020F0502020204030204" pitchFamily="34" charset="0"/>
                <a:cs typeface="Times New Roman" panose="02020603050405020304" pitchFamily="18" charset="0"/>
              </a:rPr>
              <a:t>riassunto dell’oggetto della consegna – una visione di alto livello degli stakeholder, dell’ambito, dei tempi, dei costi, del rischio, delle risorse e dei cambiamenti previsti</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GB" altLang="en-US" sz="1200" b="0" i="0" u="none" strike="noStrike" cap="none" normalizeH="0" baseline="0" dirty="0">
              <a:ln>
                <a:noFill/>
              </a:ln>
              <a:solidFill>
                <a:schemeClr val="tx1"/>
              </a:solidFill>
              <a:effectLst/>
            </a:endParaRPr>
          </a:p>
          <a:p>
            <a:pPr marL="180975" lvl="0" indent="-180975">
              <a:spcAft>
                <a:spcPts val="600"/>
              </a:spcAft>
              <a:buFontTx/>
              <a:buChar char="•"/>
            </a:pPr>
            <a:r>
              <a:rPr lang="it-IT" altLang="en-US" sz="1200" dirty="0">
                <a:latin typeface="Calibri" panose="020F0502020204030204" pitchFamily="34" charset="0"/>
                <a:ea typeface="Calibri" panose="020F0502020204030204" pitchFamily="34" charset="0"/>
                <a:cs typeface="Times New Roman" panose="02020603050405020304" pitchFamily="18" charset="0"/>
              </a:rPr>
              <a:t>giustificazione –  una spiegazione del perché appare opportuno intraprendere il lavoro</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GB" altLang="en-US" sz="1200" b="0" i="0" u="none" strike="noStrike" cap="none" normalizeH="0" baseline="0" dirty="0">
              <a:ln>
                <a:noFill/>
              </a:ln>
              <a:solidFill>
                <a:schemeClr val="tx1"/>
              </a:solidFill>
              <a:effectLst/>
            </a:endParaRPr>
          </a:p>
        </p:txBody>
      </p:sp>
      <p:sp>
        <p:nvSpPr>
          <p:cNvPr id="6" name="Rectangle 5"/>
          <p:cNvSpPr/>
          <p:nvPr/>
        </p:nvSpPr>
        <p:spPr>
          <a:xfrm>
            <a:off x="6286500" y="3362231"/>
            <a:ext cx="3956538" cy="3354765"/>
          </a:xfrm>
          <a:prstGeom prst="rect">
            <a:avLst/>
          </a:prstGeom>
        </p:spPr>
        <p:txBody>
          <a:bodyPr wrap="square">
            <a:spAutoFit/>
          </a:bodyPr>
          <a:lstStyle/>
          <a:p>
            <a:pPr lvl="0" eaLnBrk="0" fontAlgn="base" hangingPunct="0">
              <a:spcBef>
                <a:spcPct val="0"/>
              </a:spcBef>
              <a:spcAft>
                <a:spcPts val="600"/>
              </a:spcAft>
            </a:pPr>
            <a:r>
              <a:rPr lang="it-IT" altLang="en-US" sz="1200" dirty="0">
                <a:ea typeface="Calibri" panose="020F0502020204030204" pitchFamily="34" charset="0"/>
                <a:cs typeface="Times New Roman" panose="02020603050405020304" pitchFamily="18" charset="0"/>
              </a:rPr>
              <a:t>La giustificazione comprende tre verifiche, vale a dire se il lavoro è:</a:t>
            </a:r>
            <a:endParaRPr lang="en-GB" altLang="en-US" sz="1200" dirty="0"/>
          </a:p>
          <a:p>
            <a:pPr marL="180975" lvl="0" indent="-180975" eaLnBrk="0" fontAlgn="base" hangingPunct="0">
              <a:spcBef>
                <a:spcPct val="0"/>
              </a:spcBef>
              <a:spcAft>
                <a:spcPts val="600"/>
              </a:spcAft>
              <a:buFontTx/>
              <a:buChar char="•"/>
            </a:pPr>
            <a:r>
              <a:rPr lang="it-IT" altLang="en-US" sz="1200" dirty="0">
                <a:ea typeface="Calibri" panose="020F0502020204030204" pitchFamily="34" charset="0"/>
                <a:cs typeface="Times New Roman" panose="02020603050405020304" pitchFamily="18" charset="0"/>
              </a:rPr>
              <a:t>Auspicabile: questo è stabilito in base alla gestione dei requisiti che dimostrano che gli obiettivi del lavoro sono richiesti dagli stakeholder</a:t>
            </a:r>
            <a:r>
              <a:rPr lang="en-GB" altLang="en-US" sz="1200" dirty="0">
                <a:ea typeface="Calibri" panose="020F0502020204030204" pitchFamily="34" charset="0"/>
                <a:cs typeface="Times New Roman" panose="02020603050405020304" pitchFamily="18" charset="0"/>
              </a:rPr>
              <a:t>.</a:t>
            </a:r>
            <a:endParaRPr lang="en-GB" altLang="en-US" sz="1200" dirty="0"/>
          </a:p>
          <a:p>
            <a:pPr marL="180975" lvl="0" indent="-180975" eaLnBrk="0" fontAlgn="base" hangingPunct="0">
              <a:spcBef>
                <a:spcPct val="0"/>
              </a:spcBef>
              <a:spcAft>
                <a:spcPts val="600"/>
              </a:spcAft>
              <a:buFontTx/>
              <a:buChar char="•"/>
            </a:pPr>
            <a:r>
              <a:rPr lang="en-GB" altLang="en-US" sz="1200" dirty="0" err="1">
                <a:ea typeface="Calibri" panose="020F0502020204030204" pitchFamily="34" charset="0"/>
                <a:cs typeface="Times New Roman" panose="02020603050405020304" pitchFamily="18" charset="0"/>
              </a:rPr>
              <a:t>Realizzabile</a:t>
            </a:r>
            <a:r>
              <a:rPr lang="en-GB" altLang="en-US" sz="1200" dirty="0">
                <a:ea typeface="Calibri" panose="020F0502020204030204" pitchFamily="34" charset="0"/>
                <a:cs typeface="Times New Roman" panose="02020603050405020304" pitchFamily="18" charset="0"/>
              </a:rPr>
              <a:t>: la </a:t>
            </a:r>
            <a:r>
              <a:rPr lang="en-GB" altLang="en-US" sz="1200" dirty="0" err="1">
                <a:ea typeface="Calibri" panose="020F0502020204030204" pitchFamily="34" charset="0"/>
                <a:cs typeface="Times New Roman" panose="02020603050405020304" pitchFamily="18" charset="0"/>
                <a:hlinkClick r:id="rId5" action="ppaction://hlinksldjump"/>
              </a:rPr>
              <a:t>gestione</a:t>
            </a:r>
            <a:r>
              <a:rPr lang="en-GB" altLang="en-US" sz="1200" dirty="0">
                <a:ea typeface="Calibri" panose="020F0502020204030204" pitchFamily="34" charset="0"/>
                <a:cs typeface="Times New Roman" panose="02020603050405020304" pitchFamily="18" charset="0"/>
                <a:hlinkClick r:id="rId5" action="ppaction://hlinksldjump"/>
              </a:rPr>
              <a:t> dei benefici</a:t>
            </a:r>
            <a:r>
              <a:rPr lang="en-GB" altLang="en-US" sz="1200" dirty="0">
                <a:ea typeface="Calibri" panose="020F0502020204030204" pitchFamily="34" charset="0"/>
                <a:cs typeface="Times New Roman" panose="02020603050405020304" pitchFamily="18" charset="0"/>
              </a:rPr>
              <a:t> </a:t>
            </a:r>
            <a:r>
              <a:rPr lang="en-GB" altLang="en-US" sz="1200" dirty="0" err="1">
                <a:ea typeface="Calibri" panose="020F0502020204030204" pitchFamily="34" charset="0"/>
                <a:cs typeface="Times New Roman" panose="02020603050405020304" pitchFamily="18" charset="0"/>
              </a:rPr>
              <a:t>definisce</a:t>
            </a:r>
            <a:r>
              <a:rPr lang="en-GB" altLang="en-US" sz="1200" dirty="0">
                <a:ea typeface="Calibri" panose="020F0502020204030204" pitchFamily="34" charset="0"/>
                <a:cs typeface="Times New Roman" panose="02020603050405020304" pitchFamily="18" charset="0"/>
              </a:rPr>
              <a:t> benefici </a:t>
            </a:r>
            <a:r>
              <a:rPr lang="en-GB" altLang="en-US" sz="1200" dirty="0" err="1">
                <a:ea typeface="Calibri" panose="020F0502020204030204" pitchFamily="34" charset="0"/>
                <a:cs typeface="Times New Roman" panose="02020603050405020304" pitchFamily="18" charset="0"/>
              </a:rPr>
              <a:t>realizzabili</a:t>
            </a:r>
            <a:r>
              <a:rPr lang="en-GB" altLang="en-US" sz="1200" dirty="0">
                <a:ea typeface="Calibri" panose="020F0502020204030204" pitchFamily="34" charset="0"/>
                <a:cs typeface="Times New Roman" panose="02020603050405020304" pitchFamily="18" charset="0"/>
              </a:rPr>
              <a:t>, lo </a:t>
            </a:r>
            <a:r>
              <a:rPr lang="en-GB" altLang="en-US" sz="1200" dirty="0" err="1">
                <a:ea typeface="Calibri" panose="020F0502020204030204" pitchFamily="34" charset="0"/>
                <a:cs typeface="Times New Roman" panose="02020603050405020304" pitchFamily="18" charset="0"/>
              </a:rPr>
              <a:t>sviluppo</a:t>
            </a:r>
            <a:r>
              <a:rPr lang="en-GB" altLang="en-US" sz="1200" dirty="0">
                <a:ea typeface="Calibri" panose="020F0502020204030204" pitchFamily="34" charset="0"/>
                <a:cs typeface="Times New Roman" panose="02020603050405020304" pitchFamily="18" charset="0"/>
              </a:rPr>
              <a:t> </a:t>
            </a:r>
            <a:r>
              <a:rPr lang="en-GB" altLang="en-US" sz="1200" dirty="0" err="1">
                <a:ea typeface="Calibri" panose="020F0502020204030204" pitchFamily="34" charset="0"/>
                <a:cs typeface="Times New Roman" panose="02020603050405020304" pitchFamily="18" charset="0"/>
              </a:rPr>
              <a:t>delle</a:t>
            </a:r>
            <a:r>
              <a:rPr lang="en-GB" altLang="en-US" sz="1200" dirty="0">
                <a:ea typeface="Calibri" panose="020F0502020204030204" pitchFamily="34" charset="0"/>
                <a:cs typeface="Times New Roman" panose="02020603050405020304" pitchFamily="18" charset="0"/>
              </a:rPr>
              <a:t> </a:t>
            </a:r>
            <a:r>
              <a:rPr lang="it-IT" altLang="en-US" sz="1200" dirty="0">
                <a:ea typeface="Calibri" panose="020F0502020204030204" pitchFamily="34" charset="0"/>
                <a:cs typeface="Times New Roman" panose="02020603050405020304" pitchFamily="18" charset="0"/>
              </a:rPr>
              <a:t>soluzioni specifica prodotti realizzabili</a:t>
            </a:r>
            <a:r>
              <a:rPr lang="en-GB" altLang="en-US" sz="1200" dirty="0">
                <a:ea typeface="Calibri" panose="020F0502020204030204" pitchFamily="34" charset="0"/>
                <a:cs typeface="Times New Roman" panose="02020603050405020304" pitchFamily="18" charset="0"/>
              </a:rPr>
              <a:t> e la </a:t>
            </a:r>
            <a:r>
              <a:rPr lang="en-GB" altLang="en-US" sz="1200" dirty="0" err="1">
                <a:ea typeface="Calibri" panose="020F0502020204030204" pitchFamily="34" charset="0"/>
                <a:cs typeface="Times New Roman" panose="02020603050405020304" pitchFamily="18" charset="0"/>
                <a:hlinkClick r:id="rId6" action="ppaction://hlinksldjump"/>
              </a:rPr>
              <a:t>pianificazione</a:t>
            </a:r>
            <a:r>
              <a:rPr lang="en-GB" altLang="en-US" sz="1200" dirty="0">
                <a:ea typeface="Calibri" panose="020F0502020204030204" pitchFamily="34" charset="0"/>
                <a:cs typeface="Times New Roman" panose="02020603050405020304" pitchFamily="18" charset="0"/>
              </a:rPr>
              <a:t> </a:t>
            </a:r>
            <a:r>
              <a:rPr lang="it-IT" altLang="en-US" sz="1200" dirty="0">
                <a:ea typeface="Calibri" panose="020F0502020204030204" pitchFamily="34" charset="0"/>
                <a:cs typeface="Times New Roman" panose="02020603050405020304" pitchFamily="18" charset="0"/>
              </a:rPr>
              <a:t>stabilisce gli aspetti pratici del lavoro (all’interno di tutti i vincoli di tempo e risorse)</a:t>
            </a:r>
            <a:r>
              <a:rPr lang="en-GB" altLang="en-US" sz="1200" dirty="0">
                <a:ea typeface="Calibri" panose="020F0502020204030204" pitchFamily="34" charset="0"/>
                <a:cs typeface="Times New Roman" panose="02020603050405020304" pitchFamily="18" charset="0"/>
              </a:rPr>
              <a:t>.</a:t>
            </a:r>
            <a:endParaRPr lang="en-GB" altLang="en-US" sz="1200" dirty="0"/>
          </a:p>
          <a:p>
            <a:pPr marL="180975" lvl="0" indent="-180975" eaLnBrk="0" fontAlgn="base" hangingPunct="0">
              <a:spcBef>
                <a:spcPct val="0"/>
              </a:spcBef>
              <a:spcAft>
                <a:spcPts val="600"/>
              </a:spcAft>
              <a:buFontTx/>
              <a:buChar char="•"/>
            </a:pPr>
            <a:r>
              <a:rPr lang="it-IT" altLang="en-US" sz="1200" dirty="0">
                <a:ea typeface="Calibri" panose="020F0502020204030204" pitchFamily="34" charset="0"/>
                <a:cs typeface="Times New Roman" panose="02020603050405020304" pitchFamily="18" charset="0"/>
              </a:rPr>
              <a:t>Fattibile: la valutazione dell’investimento stima il ritorno finanziario dell’investimento e la </a:t>
            </a:r>
            <a:r>
              <a:rPr lang="en-GB" altLang="en-US" sz="1200" dirty="0" err="1">
                <a:ea typeface="Calibri" panose="020F0502020204030204" pitchFamily="34" charset="0"/>
                <a:cs typeface="Times New Roman" panose="02020603050405020304" pitchFamily="18" charset="0"/>
                <a:hlinkClick r:id="rId7" action="ppaction://hlinksldjump"/>
              </a:rPr>
              <a:t>gestione</a:t>
            </a:r>
            <a:r>
              <a:rPr lang="en-GB" altLang="en-US" sz="1200" dirty="0">
                <a:ea typeface="Calibri" panose="020F0502020204030204" pitchFamily="34" charset="0"/>
                <a:cs typeface="Times New Roman" panose="02020603050405020304" pitchFamily="18" charset="0"/>
                <a:hlinkClick r:id="rId7" action="ppaction://hlinksldjump"/>
              </a:rPr>
              <a:t> del </a:t>
            </a:r>
            <a:r>
              <a:rPr lang="en-GB" altLang="en-US" sz="1200" dirty="0" err="1">
                <a:ea typeface="Calibri" panose="020F0502020204030204" pitchFamily="34" charset="0"/>
                <a:cs typeface="Times New Roman" panose="02020603050405020304" pitchFamily="18" charset="0"/>
                <a:hlinkClick r:id="rId7" action="ppaction://hlinksldjump"/>
              </a:rPr>
              <a:t>rischio</a:t>
            </a:r>
            <a:r>
              <a:rPr lang="en-GB" altLang="en-US" sz="1200" dirty="0">
                <a:ea typeface="Calibri" panose="020F0502020204030204" pitchFamily="34" charset="0"/>
                <a:cs typeface="Times New Roman" panose="02020603050405020304" pitchFamily="18" charset="0"/>
              </a:rPr>
              <a:t> </a:t>
            </a:r>
            <a:r>
              <a:rPr lang="it-IT" altLang="en-US" sz="1200" dirty="0">
                <a:ea typeface="Calibri" panose="020F0502020204030204" pitchFamily="34" charset="0"/>
                <a:cs typeface="Times New Roman" panose="02020603050405020304" pitchFamily="18" charset="0"/>
              </a:rPr>
              <a:t>stima l’esposizione al rischio connessa all’esecuzione del lavoro</a:t>
            </a:r>
            <a:r>
              <a:rPr lang="en-GB" altLang="en-US" sz="1200" dirty="0">
                <a:ea typeface="Calibri" panose="020F0502020204030204" pitchFamily="34" charset="0"/>
                <a:cs typeface="Times New Roman" panose="02020603050405020304" pitchFamily="18" charset="0"/>
              </a:rPr>
              <a:t>.</a:t>
            </a:r>
            <a:endParaRPr lang="en-GB" altLang="en-US" sz="1200" dirty="0"/>
          </a:p>
          <a:p>
            <a:pPr lvl="0" eaLnBrk="0" fontAlgn="base" hangingPunct="0">
              <a:spcBef>
                <a:spcPct val="0"/>
              </a:spcBef>
              <a:spcAft>
                <a:spcPts val="600"/>
              </a:spcAft>
            </a:pPr>
            <a:r>
              <a:rPr lang="it-IT" altLang="en-US" sz="1200" dirty="0">
                <a:ea typeface="Calibri" panose="020F0502020204030204" pitchFamily="34" charset="0"/>
                <a:cs typeface="Times New Roman" panose="02020603050405020304" pitchFamily="18" charset="0"/>
              </a:rPr>
              <a:t>Il business case è di proprietà dello sponsor, che ha la responsabilità ultima di assicurare la realizzazione dei benefici</a:t>
            </a:r>
            <a:r>
              <a:rPr lang="en-GB" altLang="en-US" sz="1200" dirty="0">
                <a:ea typeface="Calibri" panose="020F0502020204030204" pitchFamily="34" charset="0"/>
                <a:cs typeface="Times New Roman" panose="02020603050405020304" pitchFamily="18" charset="0"/>
              </a:rPr>
              <a:t>. </a:t>
            </a:r>
            <a:endParaRPr lang="en-GB" altLang="en-US" sz="1200" dirty="0"/>
          </a:p>
        </p:txBody>
      </p:sp>
      <p:sp>
        <p:nvSpPr>
          <p:cNvPr id="17" name="Rectangle 16">
            <a:hlinkClick r:id="rId8"/>
            <a:extLst>
              <a:ext uri="{FF2B5EF4-FFF2-40B4-BE49-F238E27FC236}">
                <a16:creationId xmlns:a16="http://schemas.microsoft.com/office/drawing/2014/main" id="{97F0F5E5-1805-487B-A291-E75972C6E2D4}"/>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hlinkClick r:id="rId9"/>
            <a:extLst>
              <a:ext uri="{FF2B5EF4-FFF2-40B4-BE49-F238E27FC236}">
                <a16:creationId xmlns:a16="http://schemas.microsoft.com/office/drawing/2014/main" id="{E0B371EC-4E0E-47A4-97B1-545419AA3DBC}"/>
              </a:ext>
            </a:extLst>
          </p:cNvPr>
          <p:cNvSpPr txBox="1"/>
          <p:nvPr/>
        </p:nvSpPr>
        <p:spPr>
          <a:xfrm>
            <a:off x="10707096" y="2376667"/>
            <a:ext cx="740780" cy="276999"/>
          </a:xfrm>
          <a:prstGeom prst="rect">
            <a:avLst/>
          </a:prstGeom>
          <a:noFill/>
        </p:spPr>
        <p:txBody>
          <a:bodyPr wrap="none" rtlCol="0">
            <a:spAutoFit/>
          </a:bodyPr>
          <a:lstStyle/>
          <a:p>
            <a:r>
              <a:rPr lang="en-GB" sz="1200" dirty="0"/>
              <a:t>Checklist</a:t>
            </a:r>
          </a:p>
        </p:txBody>
      </p:sp>
      <p:sp>
        <p:nvSpPr>
          <p:cNvPr id="19" name="TextBox 18">
            <a:hlinkClick r:id="rId10"/>
            <a:extLst>
              <a:ext uri="{FF2B5EF4-FFF2-40B4-BE49-F238E27FC236}">
                <a16:creationId xmlns:a16="http://schemas.microsoft.com/office/drawing/2014/main" id="{257434FE-5293-43A8-B201-05EE36E28987}"/>
              </a:ext>
            </a:extLst>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20" name="TextBox 19">
            <a:hlinkClick r:id="rId11"/>
            <a:extLst>
              <a:ext uri="{FF2B5EF4-FFF2-40B4-BE49-F238E27FC236}">
                <a16:creationId xmlns:a16="http://schemas.microsoft.com/office/drawing/2014/main" id="{3D9C63FC-7FF4-4444-8814-610845DA66DE}"/>
              </a:ext>
            </a:extLst>
          </p:cNvPr>
          <p:cNvSpPr txBox="1"/>
          <p:nvPr/>
        </p:nvSpPr>
        <p:spPr>
          <a:xfrm>
            <a:off x="10707097" y="1841802"/>
            <a:ext cx="909993" cy="276999"/>
          </a:xfrm>
          <a:prstGeom prst="rect">
            <a:avLst/>
          </a:prstGeom>
          <a:noFill/>
        </p:spPr>
        <p:txBody>
          <a:bodyPr wrap="none" rtlCol="0">
            <a:spAutoFit/>
          </a:bodyPr>
          <a:lstStyle/>
          <a:p>
            <a:r>
              <a:rPr lang="en-GB" sz="1200" dirty="0"/>
              <a:t>Valutazione</a:t>
            </a:r>
          </a:p>
        </p:txBody>
      </p:sp>
      <p:sp>
        <p:nvSpPr>
          <p:cNvPr id="21" name="TextBox 20">
            <a:hlinkClick r:id="rId12"/>
            <a:extLst>
              <a:ext uri="{FF2B5EF4-FFF2-40B4-BE49-F238E27FC236}">
                <a16:creationId xmlns:a16="http://schemas.microsoft.com/office/drawing/2014/main" id="{60EF14FB-7089-4B46-8E10-26B97FCCE120}"/>
              </a:ext>
            </a:extLst>
          </p:cNvPr>
          <p:cNvSpPr txBox="1"/>
          <p:nvPr/>
        </p:nvSpPr>
        <p:spPr>
          <a:xfrm>
            <a:off x="10707097" y="2109234"/>
            <a:ext cx="634084" cy="276999"/>
          </a:xfrm>
          <a:prstGeom prst="rect">
            <a:avLst/>
          </a:prstGeom>
          <a:noFill/>
        </p:spPr>
        <p:txBody>
          <a:bodyPr wrap="none" rtlCol="0">
            <a:spAutoFit/>
          </a:bodyPr>
          <a:lstStyle/>
          <a:p>
            <a:r>
              <a:rPr lang="en-GB" sz="1200" dirty="0" err="1"/>
              <a:t>Risorse</a:t>
            </a:r>
            <a:endParaRPr lang="en-GB" sz="1200" dirty="0"/>
          </a:p>
        </p:txBody>
      </p:sp>
      <p:sp>
        <p:nvSpPr>
          <p:cNvPr id="22" name="TextBox 21">
            <a:hlinkClick r:id="rId13"/>
            <a:extLst>
              <a:ext uri="{FF2B5EF4-FFF2-40B4-BE49-F238E27FC236}">
                <a16:creationId xmlns:a16="http://schemas.microsoft.com/office/drawing/2014/main" id="{950D2BBC-01D6-49EF-8CCF-553BDBA428F3}"/>
              </a:ext>
            </a:extLst>
          </p:cNvPr>
          <p:cNvSpPr txBox="1"/>
          <p:nvPr/>
        </p:nvSpPr>
        <p:spPr>
          <a:xfrm>
            <a:off x="10707096" y="1574370"/>
            <a:ext cx="731226" cy="276999"/>
          </a:xfrm>
          <a:prstGeom prst="rect">
            <a:avLst/>
          </a:prstGeom>
          <a:noFill/>
        </p:spPr>
        <p:txBody>
          <a:bodyPr wrap="none" rtlCol="0">
            <a:spAutoFit/>
          </a:bodyPr>
          <a:lstStyle/>
          <a:p>
            <a:r>
              <a:rPr lang="en-GB" sz="1200" dirty="0"/>
              <a:t>Maturità</a:t>
            </a:r>
          </a:p>
        </p:txBody>
      </p:sp>
      <p:sp>
        <p:nvSpPr>
          <p:cNvPr id="23" name="TextBox 22">
            <a:extLst>
              <a:ext uri="{FF2B5EF4-FFF2-40B4-BE49-F238E27FC236}">
                <a16:creationId xmlns:a16="http://schemas.microsoft.com/office/drawing/2014/main" id="{5FA704CF-E7C6-45E0-88DD-6E7F71D69330}"/>
              </a:ext>
            </a:extLst>
          </p:cNvPr>
          <p:cNvSpPr txBox="1"/>
          <p:nvPr/>
        </p:nvSpPr>
        <p:spPr>
          <a:xfrm>
            <a:off x="10580417" y="1017186"/>
            <a:ext cx="1589374" cy="307777"/>
          </a:xfrm>
          <a:prstGeom prst="rect">
            <a:avLst/>
          </a:prstGeom>
          <a:noFill/>
        </p:spPr>
        <p:txBody>
          <a:bodyPr wrap="square" rtlCol="0">
            <a:spAutoFit/>
          </a:bodyPr>
          <a:lstStyle/>
          <a:p>
            <a:pPr algn="ctr"/>
            <a:r>
              <a:rPr lang="en-GB" sz="1400" b="1" dirty="0" err="1">
                <a:solidFill>
                  <a:schemeClr val="accent1"/>
                </a:solidFill>
              </a:rPr>
              <a:t>Applicazione</a:t>
            </a:r>
            <a:endParaRPr lang="en-GB" sz="1400" b="1" dirty="0">
              <a:solidFill>
                <a:schemeClr val="accent1"/>
              </a:solidFill>
            </a:endParaRPr>
          </a:p>
        </p:txBody>
      </p:sp>
      <p:cxnSp>
        <p:nvCxnSpPr>
          <p:cNvPr id="14" name="Straight Connector 13">
            <a:extLst>
              <a:ext uri="{FF2B5EF4-FFF2-40B4-BE49-F238E27FC236}">
                <a16:creationId xmlns:a16="http://schemas.microsoft.com/office/drawing/2014/main" id="{C81667C3-3725-4AEC-8018-A9291B9CA55B}"/>
              </a:ext>
            </a:extLst>
          </p:cNvPr>
          <p:cNvCxnSpPr>
            <a:cxnSpLocks/>
          </p:cNvCxnSpPr>
          <p:nvPr/>
        </p:nvCxnSpPr>
        <p:spPr>
          <a:xfrm>
            <a:off x="10662248" y="5042379"/>
            <a:ext cx="146119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FAFDB6CB-AB0D-49EC-96F3-B878122FBC2A}"/>
              </a:ext>
            </a:extLst>
          </p:cNvPr>
          <p:cNvSpPr txBox="1"/>
          <p:nvPr/>
        </p:nvSpPr>
        <p:spPr>
          <a:xfrm>
            <a:off x="10564910" y="5181723"/>
            <a:ext cx="1628931" cy="307777"/>
          </a:xfrm>
          <a:prstGeom prst="rect">
            <a:avLst/>
          </a:prstGeom>
          <a:noFill/>
        </p:spPr>
        <p:txBody>
          <a:bodyPr wrap="square" rtlCol="0">
            <a:spAutoFit/>
          </a:bodyPr>
          <a:lstStyle/>
          <a:p>
            <a:pPr algn="ctr"/>
            <a:r>
              <a:rPr lang="en-GB" sz="1400" b="1" dirty="0" err="1">
                <a:solidFill>
                  <a:schemeClr val="accent1"/>
                </a:solidFill>
              </a:rPr>
              <a:t>Biblioteca</a:t>
            </a:r>
            <a:endParaRPr lang="en-GB" sz="1400" b="1" dirty="0">
              <a:solidFill>
                <a:schemeClr val="accent1"/>
              </a:solidFill>
            </a:endParaRPr>
          </a:p>
        </p:txBody>
      </p:sp>
      <p:sp>
        <p:nvSpPr>
          <p:cNvPr id="16" name="TextBox 15">
            <a:hlinkClick r:id="rId14"/>
            <a:extLst>
              <a:ext uri="{FF2B5EF4-FFF2-40B4-BE49-F238E27FC236}">
                <a16:creationId xmlns:a16="http://schemas.microsoft.com/office/drawing/2014/main" id="{4849B67B-F097-4219-BD0A-04121ACD5F76}"/>
              </a:ext>
            </a:extLst>
          </p:cNvPr>
          <p:cNvSpPr txBox="1"/>
          <p:nvPr/>
        </p:nvSpPr>
        <p:spPr>
          <a:xfrm>
            <a:off x="10707620" y="5500929"/>
            <a:ext cx="1433265" cy="276999"/>
          </a:xfrm>
          <a:prstGeom prst="rect">
            <a:avLst/>
          </a:prstGeom>
          <a:noFill/>
        </p:spPr>
        <p:txBody>
          <a:bodyPr wrap="square" rtlCol="0">
            <a:spAutoFit/>
          </a:bodyPr>
          <a:lstStyle/>
          <a:p>
            <a:r>
              <a:rPr lang="en-GB" sz="1200" dirty="0" err="1"/>
              <a:t>Metodo</a:t>
            </a:r>
            <a:r>
              <a:rPr lang="en-GB" sz="1200" dirty="0"/>
              <a:t> di payback</a:t>
            </a:r>
          </a:p>
        </p:txBody>
      </p:sp>
      <p:cxnSp>
        <p:nvCxnSpPr>
          <p:cNvPr id="24" name="Straight Connector 23">
            <a:extLst>
              <a:ext uri="{FF2B5EF4-FFF2-40B4-BE49-F238E27FC236}">
                <a16:creationId xmlns:a16="http://schemas.microsoft.com/office/drawing/2014/main" id="{B8594116-319C-4279-864B-DC9145B1A879}"/>
              </a:ext>
            </a:extLst>
          </p:cNvPr>
          <p:cNvCxnSpPr/>
          <p:nvPr/>
        </p:nvCxnSpPr>
        <p:spPr>
          <a:xfrm>
            <a:off x="10705779" y="3082021"/>
            <a:ext cx="13008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1717A53D-E753-46F2-9991-114F485F5B2A}"/>
              </a:ext>
            </a:extLst>
          </p:cNvPr>
          <p:cNvSpPr txBox="1"/>
          <p:nvPr/>
        </p:nvSpPr>
        <p:spPr>
          <a:xfrm>
            <a:off x="10563069" y="3221365"/>
            <a:ext cx="1586319" cy="307777"/>
          </a:xfrm>
          <a:prstGeom prst="rect">
            <a:avLst/>
          </a:prstGeom>
          <a:noFill/>
        </p:spPr>
        <p:txBody>
          <a:bodyPr wrap="square" rtlCol="0">
            <a:spAutoFit/>
          </a:bodyPr>
          <a:lstStyle/>
          <a:p>
            <a:pPr algn="ctr"/>
            <a:r>
              <a:rPr lang="en-GB" sz="1400" b="1" dirty="0" err="1">
                <a:solidFill>
                  <a:schemeClr val="accent1"/>
                </a:solidFill>
              </a:rPr>
              <a:t>Maggiori</a:t>
            </a:r>
            <a:r>
              <a:rPr lang="en-GB" sz="1400" b="1" dirty="0">
                <a:solidFill>
                  <a:schemeClr val="accent1"/>
                </a:solidFill>
              </a:rPr>
              <a:t> </a:t>
            </a:r>
            <a:r>
              <a:rPr lang="en-GB" sz="1400" b="1" dirty="0" err="1">
                <a:solidFill>
                  <a:schemeClr val="accent1"/>
                </a:solidFill>
              </a:rPr>
              <a:t>dettagli</a:t>
            </a:r>
            <a:endParaRPr lang="en-GB" sz="1400" b="1" dirty="0">
              <a:solidFill>
                <a:schemeClr val="accent1"/>
              </a:solidFill>
            </a:endParaRPr>
          </a:p>
        </p:txBody>
      </p:sp>
      <p:sp>
        <p:nvSpPr>
          <p:cNvPr id="26" name="TextBox 25">
            <a:hlinkClick r:id="rId15"/>
            <a:extLst>
              <a:ext uri="{FF2B5EF4-FFF2-40B4-BE49-F238E27FC236}">
                <a16:creationId xmlns:a16="http://schemas.microsoft.com/office/drawing/2014/main" id="{A4FE2474-139C-4137-9501-DDD7D1A72EF9}"/>
              </a:ext>
            </a:extLst>
          </p:cNvPr>
          <p:cNvSpPr txBox="1"/>
          <p:nvPr/>
        </p:nvSpPr>
        <p:spPr>
          <a:xfrm>
            <a:off x="10705779" y="3521833"/>
            <a:ext cx="1486221" cy="461665"/>
          </a:xfrm>
          <a:prstGeom prst="rect">
            <a:avLst/>
          </a:prstGeom>
          <a:noFill/>
        </p:spPr>
        <p:txBody>
          <a:bodyPr wrap="square" rtlCol="0">
            <a:spAutoFit/>
          </a:bodyPr>
          <a:lstStyle/>
          <a:p>
            <a:r>
              <a:rPr lang="en-GB" sz="1200" dirty="0"/>
              <a:t>Valutazione </a:t>
            </a:r>
            <a:r>
              <a:rPr lang="en-GB" sz="1200" dirty="0" err="1"/>
              <a:t>dell’investimento</a:t>
            </a:r>
            <a:endParaRPr lang="en-GB" sz="1200" dirty="0"/>
          </a:p>
        </p:txBody>
      </p:sp>
      <p:sp>
        <p:nvSpPr>
          <p:cNvPr id="27" name="TextBox 26">
            <a:hlinkClick r:id="rId16"/>
            <a:extLst>
              <a:ext uri="{FF2B5EF4-FFF2-40B4-BE49-F238E27FC236}">
                <a16:creationId xmlns:a16="http://schemas.microsoft.com/office/drawing/2014/main" id="{7E715546-A011-4845-8D1E-ACA32231AE93}"/>
              </a:ext>
            </a:extLst>
          </p:cNvPr>
          <p:cNvSpPr txBox="1"/>
          <p:nvPr/>
        </p:nvSpPr>
        <p:spPr>
          <a:xfrm>
            <a:off x="10707620" y="5777928"/>
            <a:ext cx="1433265" cy="461665"/>
          </a:xfrm>
          <a:prstGeom prst="rect">
            <a:avLst/>
          </a:prstGeom>
          <a:noFill/>
        </p:spPr>
        <p:txBody>
          <a:bodyPr wrap="square" rtlCol="0">
            <a:spAutoFit/>
          </a:bodyPr>
          <a:lstStyle/>
          <a:p>
            <a:r>
              <a:rPr lang="en-GB" sz="1200" dirty="0"/>
              <a:t>Discounted cash flow</a:t>
            </a:r>
          </a:p>
        </p:txBody>
      </p:sp>
      <p:sp>
        <p:nvSpPr>
          <p:cNvPr id="28" name="TextBox 27">
            <a:hlinkClick r:id="rId17"/>
            <a:extLst>
              <a:ext uri="{FF2B5EF4-FFF2-40B4-BE49-F238E27FC236}">
                <a16:creationId xmlns:a16="http://schemas.microsoft.com/office/drawing/2014/main" id="{B57048D2-6313-4D96-B840-31C13DA5CD96}"/>
              </a:ext>
            </a:extLst>
          </p:cNvPr>
          <p:cNvSpPr txBox="1"/>
          <p:nvPr/>
        </p:nvSpPr>
        <p:spPr>
          <a:xfrm>
            <a:off x="10710642" y="3973189"/>
            <a:ext cx="1486221" cy="461665"/>
          </a:xfrm>
          <a:prstGeom prst="rect">
            <a:avLst/>
          </a:prstGeom>
          <a:noFill/>
        </p:spPr>
        <p:txBody>
          <a:bodyPr wrap="square" rtlCol="0">
            <a:spAutoFit/>
          </a:bodyPr>
          <a:lstStyle/>
          <a:p>
            <a:r>
              <a:rPr lang="en-GB" sz="1200" dirty="0" err="1"/>
              <a:t>Gestione</a:t>
            </a:r>
            <a:r>
              <a:rPr lang="en-GB" sz="1200" dirty="0"/>
              <a:t> dei </a:t>
            </a:r>
            <a:r>
              <a:rPr lang="en-GB" sz="1200" dirty="0" err="1"/>
              <a:t>requisiti</a:t>
            </a:r>
            <a:endParaRPr lang="en-GB" sz="1200" dirty="0"/>
          </a:p>
        </p:txBody>
      </p:sp>
      <p:sp>
        <p:nvSpPr>
          <p:cNvPr id="29" name="TextBox 28">
            <a:hlinkClick r:id="rId18"/>
            <a:extLst>
              <a:ext uri="{FF2B5EF4-FFF2-40B4-BE49-F238E27FC236}">
                <a16:creationId xmlns:a16="http://schemas.microsoft.com/office/drawing/2014/main" id="{C1E528BC-0721-46D0-927A-C64E523702AC}"/>
              </a:ext>
            </a:extLst>
          </p:cNvPr>
          <p:cNvSpPr txBox="1"/>
          <p:nvPr/>
        </p:nvSpPr>
        <p:spPr>
          <a:xfrm>
            <a:off x="10705779" y="4442163"/>
            <a:ext cx="1486221" cy="461665"/>
          </a:xfrm>
          <a:prstGeom prst="rect">
            <a:avLst/>
          </a:prstGeom>
          <a:noFill/>
        </p:spPr>
        <p:txBody>
          <a:bodyPr wrap="square" rtlCol="0">
            <a:spAutoFit/>
          </a:bodyPr>
          <a:lstStyle/>
          <a:p>
            <a:r>
              <a:rPr lang="en-GB" sz="1200" dirty="0" err="1"/>
              <a:t>Sviluppo</a:t>
            </a:r>
            <a:r>
              <a:rPr lang="en-GB" sz="1200" dirty="0"/>
              <a:t> </a:t>
            </a:r>
            <a:r>
              <a:rPr lang="en-GB" sz="1200" dirty="0" err="1"/>
              <a:t>delle</a:t>
            </a:r>
            <a:r>
              <a:rPr lang="en-GB" sz="1200" dirty="0"/>
              <a:t> </a:t>
            </a:r>
            <a:r>
              <a:rPr lang="en-GB" sz="1200" dirty="0" err="1"/>
              <a:t>soluzioni</a:t>
            </a:r>
            <a:endParaRPr lang="en-GB" sz="1200" dirty="0"/>
          </a:p>
        </p:txBody>
      </p:sp>
      <p:sp>
        <p:nvSpPr>
          <p:cNvPr id="30" name="TextBox 29">
            <a:hlinkClick r:id="rId19"/>
            <a:extLst>
              <a:ext uri="{FF2B5EF4-FFF2-40B4-BE49-F238E27FC236}">
                <a16:creationId xmlns:a16="http://schemas.microsoft.com/office/drawing/2014/main" id="{0F94B167-BA0C-4926-AF4C-B9FC8EE1380E}"/>
              </a:ext>
            </a:extLst>
          </p:cNvPr>
          <p:cNvSpPr txBox="1"/>
          <p:nvPr/>
        </p:nvSpPr>
        <p:spPr>
          <a:xfrm>
            <a:off x="10705779" y="6250017"/>
            <a:ext cx="1433265" cy="276999"/>
          </a:xfrm>
          <a:prstGeom prst="rect">
            <a:avLst/>
          </a:prstGeom>
          <a:noFill/>
        </p:spPr>
        <p:txBody>
          <a:bodyPr wrap="square" rtlCol="0">
            <a:spAutoFit/>
          </a:bodyPr>
          <a:lstStyle/>
          <a:p>
            <a:r>
              <a:rPr lang="en-GB" sz="1200" dirty="0" err="1"/>
              <a:t>Gestione</a:t>
            </a:r>
            <a:r>
              <a:rPr lang="en-GB" sz="1200" dirty="0"/>
              <a:t> del </a:t>
            </a:r>
            <a:r>
              <a:rPr lang="en-GB" sz="1200" dirty="0" err="1"/>
              <a:t>valore</a:t>
            </a:r>
            <a:endParaRPr lang="en-GB" sz="1200" dirty="0"/>
          </a:p>
        </p:txBody>
      </p:sp>
      <p:sp>
        <p:nvSpPr>
          <p:cNvPr id="31" name="TextBox 30">
            <a:hlinkClick r:id="rId20"/>
            <a:extLst>
              <a:ext uri="{FF2B5EF4-FFF2-40B4-BE49-F238E27FC236}">
                <a16:creationId xmlns:a16="http://schemas.microsoft.com/office/drawing/2014/main" id="{7E1732AC-C215-47DD-9BDE-F232BFB0F9AF}"/>
              </a:ext>
            </a:extLst>
          </p:cNvPr>
          <p:cNvSpPr txBox="1"/>
          <p:nvPr/>
        </p:nvSpPr>
        <p:spPr>
          <a:xfrm>
            <a:off x="10707096" y="2660242"/>
            <a:ext cx="921471" cy="276999"/>
          </a:xfrm>
          <a:prstGeom prst="rect">
            <a:avLst/>
          </a:prstGeom>
          <a:noFill/>
        </p:spPr>
        <p:txBody>
          <a:bodyPr wrap="none" rtlCol="0">
            <a:spAutoFit/>
          </a:bodyPr>
          <a:lstStyle/>
          <a:p>
            <a:r>
              <a:rPr lang="en-GB" sz="1200" dirty="0"/>
              <a:t>Team Praxis</a:t>
            </a:r>
          </a:p>
        </p:txBody>
      </p:sp>
      <p:pic>
        <p:nvPicPr>
          <p:cNvPr id="32" name="Picture 31">
            <a:extLst>
              <a:ext uri="{FF2B5EF4-FFF2-40B4-BE49-F238E27FC236}">
                <a16:creationId xmlns:a16="http://schemas.microsoft.com/office/drawing/2014/main" id="{1932FDD2-F0D4-43E8-8032-44E90EA075B8}"/>
              </a:ext>
            </a:extLst>
          </p:cNvPr>
          <p:cNvPicPr>
            <a:picLocks noChangeAspect="1"/>
          </p:cNvPicPr>
          <p:nvPr/>
        </p:nvPicPr>
        <p:blipFill rotWithShape="1">
          <a:blip r:embed="rId21"/>
          <a:srcRect r="9406"/>
          <a:stretch/>
        </p:blipFill>
        <p:spPr>
          <a:xfrm>
            <a:off x="11651595" y="2767597"/>
            <a:ext cx="139317" cy="91809"/>
          </a:xfrm>
          <a:prstGeom prst="rect">
            <a:avLst/>
          </a:prstGeom>
        </p:spPr>
      </p:pic>
      <p:pic>
        <p:nvPicPr>
          <p:cNvPr id="33" name="Picture 32">
            <a:extLst>
              <a:ext uri="{FF2B5EF4-FFF2-40B4-BE49-F238E27FC236}">
                <a16:creationId xmlns:a16="http://schemas.microsoft.com/office/drawing/2014/main" id="{25F8CA5E-3582-4097-9A60-D6C3B46FA214}"/>
              </a:ext>
            </a:extLst>
          </p:cNvPr>
          <p:cNvPicPr>
            <a:picLocks noChangeAspect="1"/>
          </p:cNvPicPr>
          <p:nvPr/>
        </p:nvPicPr>
        <p:blipFill rotWithShape="1">
          <a:blip r:embed="rId21"/>
          <a:srcRect r="9406"/>
          <a:stretch/>
        </p:blipFill>
        <p:spPr>
          <a:xfrm>
            <a:off x="11651595" y="2486747"/>
            <a:ext cx="139317" cy="91809"/>
          </a:xfrm>
          <a:prstGeom prst="rect">
            <a:avLst/>
          </a:prstGeom>
        </p:spPr>
      </p:pic>
      <p:pic>
        <p:nvPicPr>
          <p:cNvPr id="34" name="Picture 33">
            <a:extLst>
              <a:ext uri="{FF2B5EF4-FFF2-40B4-BE49-F238E27FC236}">
                <a16:creationId xmlns:a16="http://schemas.microsoft.com/office/drawing/2014/main" id="{6DDB7777-EFFC-4A7A-B305-029816068C6C}"/>
              </a:ext>
            </a:extLst>
          </p:cNvPr>
          <p:cNvPicPr>
            <a:picLocks noChangeAspect="1"/>
          </p:cNvPicPr>
          <p:nvPr/>
        </p:nvPicPr>
        <p:blipFill rotWithShape="1">
          <a:blip r:embed="rId21"/>
          <a:srcRect r="9406"/>
          <a:stretch/>
        </p:blipFill>
        <p:spPr>
          <a:xfrm>
            <a:off x="11651595" y="2215442"/>
            <a:ext cx="139317" cy="91809"/>
          </a:xfrm>
          <a:prstGeom prst="rect">
            <a:avLst/>
          </a:prstGeom>
        </p:spPr>
      </p:pic>
      <p:pic>
        <p:nvPicPr>
          <p:cNvPr id="35" name="Picture 34">
            <a:extLst>
              <a:ext uri="{FF2B5EF4-FFF2-40B4-BE49-F238E27FC236}">
                <a16:creationId xmlns:a16="http://schemas.microsoft.com/office/drawing/2014/main" id="{BF451366-F390-4481-818D-B2FAE0137280}"/>
              </a:ext>
            </a:extLst>
          </p:cNvPr>
          <p:cNvPicPr>
            <a:picLocks noChangeAspect="1"/>
          </p:cNvPicPr>
          <p:nvPr/>
        </p:nvPicPr>
        <p:blipFill rotWithShape="1">
          <a:blip r:embed="rId21"/>
          <a:srcRect r="9406"/>
          <a:stretch/>
        </p:blipFill>
        <p:spPr>
          <a:xfrm>
            <a:off x="11651595" y="1954638"/>
            <a:ext cx="139317" cy="91809"/>
          </a:xfrm>
          <a:prstGeom prst="rect">
            <a:avLst/>
          </a:prstGeom>
        </p:spPr>
      </p:pic>
    </p:spTree>
    <p:extLst>
      <p:ext uri="{BB962C8B-B14F-4D97-AF65-F5344CB8AC3E}">
        <p14:creationId xmlns:p14="http://schemas.microsoft.com/office/powerpoint/2010/main" val="3182872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9" name="Straight Arrow Connector 108">
            <a:extLst>
              <a:ext uri="{FF2B5EF4-FFF2-40B4-BE49-F238E27FC236}">
                <a16:creationId xmlns:a16="http://schemas.microsoft.com/office/drawing/2014/main" id="{B24A3457-E5ED-4D4B-9501-3C88B7F2A1FD}"/>
              </a:ext>
            </a:extLst>
          </p:cNvPr>
          <p:cNvCxnSpPr>
            <a:cxnSpLocks/>
          </p:cNvCxnSpPr>
          <p:nvPr/>
        </p:nvCxnSpPr>
        <p:spPr>
          <a:xfrm>
            <a:off x="3964737" y="4746429"/>
            <a:ext cx="256608" cy="0"/>
          </a:xfrm>
          <a:prstGeom prst="straightConnector1">
            <a:avLst/>
          </a:prstGeom>
          <a:ln>
            <a:solidFill>
              <a:schemeClr val="accent3"/>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108" name="Straight Arrow Connector 107">
            <a:extLst>
              <a:ext uri="{FF2B5EF4-FFF2-40B4-BE49-F238E27FC236}">
                <a16:creationId xmlns:a16="http://schemas.microsoft.com/office/drawing/2014/main" id="{12D0E23A-ED61-4817-9F7E-F14903521A81}"/>
              </a:ext>
            </a:extLst>
          </p:cNvPr>
          <p:cNvCxnSpPr>
            <a:cxnSpLocks/>
          </p:cNvCxnSpPr>
          <p:nvPr/>
        </p:nvCxnSpPr>
        <p:spPr>
          <a:xfrm>
            <a:off x="978360" y="4751196"/>
            <a:ext cx="256608" cy="0"/>
          </a:xfrm>
          <a:prstGeom prst="straightConnector1">
            <a:avLst/>
          </a:prstGeom>
          <a:ln>
            <a:solidFill>
              <a:schemeClr val="accent3"/>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cxnSpLocks/>
          </p:cNvCxnSpPr>
          <p:nvPr/>
        </p:nvCxnSpPr>
        <p:spPr>
          <a:xfrm>
            <a:off x="2080086" y="4746429"/>
            <a:ext cx="256608" cy="0"/>
          </a:xfrm>
          <a:prstGeom prst="straightConnector1">
            <a:avLst/>
          </a:prstGeom>
          <a:ln>
            <a:solidFill>
              <a:schemeClr val="accent3"/>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4620472" y="4361512"/>
            <a:ext cx="1025" cy="346572"/>
          </a:xfrm>
          <a:prstGeom prst="straightConnector1">
            <a:avLst/>
          </a:prstGeom>
          <a:ln>
            <a:solidFill>
              <a:schemeClr val="accent3"/>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2766162" y="4378969"/>
            <a:ext cx="1025" cy="346572"/>
          </a:xfrm>
          <a:prstGeom prst="straightConnector1">
            <a:avLst/>
          </a:prstGeom>
          <a:ln>
            <a:solidFill>
              <a:schemeClr val="accent3"/>
            </a:solidFill>
            <a:tailEnd type="triangle" w="sm" len="med"/>
          </a:ln>
        </p:spPr>
        <p:style>
          <a:lnRef idx="1">
            <a:schemeClr val="accent1"/>
          </a:lnRef>
          <a:fillRef idx="0">
            <a:schemeClr val="accent1"/>
          </a:fillRef>
          <a:effectRef idx="0">
            <a:schemeClr val="accent1"/>
          </a:effectRef>
          <a:fontRef idx="minor">
            <a:schemeClr val="tx1"/>
          </a:fontRef>
        </p:style>
      </p:cxnSp>
      <p:sp>
        <p:nvSpPr>
          <p:cNvPr id="8" name="Flowchart: Decision 7"/>
          <p:cNvSpPr/>
          <p:nvPr/>
        </p:nvSpPr>
        <p:spPr>
          <a:xfrm>
            <a:off x="2297977" y="3711185"/>
            <a:ext cx="934728" cy="666492"/>
          </a:xfrm>
          <a:prstGeom prst="flowChartDecision">
            <a:avLst/>
          </a:prstGeom>
          <a:solidFill>
            <a:schemeClr val="accent3">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i="1"/>
          </a:p>
        </p:txBody>
      </p:sp>
      <p:sp>
        <p:nvSpPr>
          <p:cNvPr id="9" name="Rectangle 8">
            <a:hlinkClick r:id="rId2" action="ppaction://hlinksldjump"/>
          </p:cNvPr>
          <p:cNvSpPr/>
          <p:nvPr/>
        </p:nvSpPr>
        <p:spPr>
          <a:xfrm>
            <a:off x="1219728" y="4581720"/>
            <a:ext cx="956780" cy="539748"/>
          </a:xfrm>
          <a:prstGeom prst="rect">
            <a:avLst/>
          </a:prstGeom>
          <a:solidFill>
            <a:schemeClr val="accent3">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err="1">
                <a:solidFill>
                  <a:schemeClr val="tx1"/>
                </a:solidFill>
              </a:rPr>
              <a:t>Processo</a:t>
            </a:r>
            <a:r>
              <a:rPr lang="en-GB" sz="1000" dirty="0">
                <a:solidFill>
                  <a:schemeClr val="tx1"/>
                </a:solidFill>
              </a:rPr>
              <a:t> di </a:t>
            </a:r>
            <a:r>
              <a:rPr lang="en-GB" sz="1000" dirty="0" err="1">
                <a:solidFill>
                  <a:schemeClr val="tx1"/>
                </a:solidFill>
              </a:rPr>
              <a:t>identificazione</a:t>
            </a:r>
            <a:endParaRPr lang="en-GB" sz="1000" dirty="0">
              <a:solidFill>
                <a:schemeClr val="tx1"/>
              </a:solidFill>
            </a:endParaRPr>
          </a:p>
        </p:txBody>
      </p:sp>
      <p:sp>
        <p:nvSpPr>
          <p:cNvPr id="10" name="Rectangle 9">
            <a:hlinkClick r:id="rId3" action="ppaction://hlinksldjump"/>
          </p:cNvPr>
          <p:cNvSpPr/>
          <p:nvPr/>
        </p:nvSpPr>
        <p:spPr>
          <a:xfrm>
            <a:off x="3108653" y="4581720"/>
            <a:ext cx="910566" cy="539748"/>
          </a:xfrm>
          <a:prstGeom prst="rect">
            <a:avLst/>
          </a:prstGeom>
          <a:solidFill>
            <a:schemeClr val="accent3">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err="1">
                <a:solidFill>
                  <a:schemeClr val="tx1"/>
                </a:solidFill>
              </a:rPr>
              <a:t>Processo</a:t>
            </a:r>
            <a:r>
              <a:rPr lang="en-GB" sz="1000" dirty="0">
                <a:solidFill>
                  <a:schemeClr val="tx1"/>
                </a:solidFill>
              </a:rPr>
              <a:t> di </a:t>
            </a:r>
            <a:r>
              <a:rPr lang="en-GB" sz="1000" dirty="0" err="1">
                <a:solidFill>
                  <a:schemeClr val="tx1"/>
                </a:solidFill>
              </a:rPr>
              <a:t>definizione</a:t>
            </a:r>
            <a:endParaRPr lang="en-GB" sz="1000" dirty="0">
              <a:solidFill>
                <a:schemeClr val="tx1"/>
              </a:solidFill>
            </a:endParaRPr>
          </a:p>
        </p:txBody>
      </p:sp>
      <p:sp>
        <p:nvSpPr>
          <p:cNvPr id="11" name="Rectangle 10">
            <a:hlinkClick r:id="rId4" action="ppaction://hlinksldjump"/>
          </p:cNvPr>
          <p:cNvSpPr/>
          <p:nvPr/>
        </p:nvSpPr>
        <p:spPr>
          <a:xfrm>
            <a:off x="5461054" y="4571750"/>
            <a:ext cx="2557231" cy="539748"/>
          </a:xfrm>
          <a:prstGeom prst="rect">
            <a:avLst/>
          </a:prstGeom>
          <a:solidFill>
            <a:schemeClr val="accent3">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err="1">
                <a:solidFill>
                  <a:schemeClr val="tx1"/>
                </a:solidFill>
              </a:rPr>
              <a:t>Processo</a:t>
            </a:r>
            <a:r>
              <a:rPr lang="en-GB" sz="1000" dirty="0">
                <a:solidFill>
                  <a:schemeClr val="tx1"/>
                </a:solidFill>
              </a:rPr>
              <a:t> di </a:t>
            </a:r>
            <a:r>
              <a:rPr lang="en-GB" sz="1000" dirty="0" err="1">
                <a:solidFill>
                  <a:schemeClr val="tx1"/>
                </a:solidFill>
              </a:rPr>
              <a:t>consegna</a:t>
            </a:r>
            <a:endParaRPr lang="en-GB" sz="1000" dirty="0">
              <a:solidFill>
                <a:schemeClr val="tx1"/>
              </a:solidFill>
            </a:endParaRPr>
          </a:p>
        </p:txBody>
      </p:sp>
      <p:sp>
        <p:nvSpPr>
          <p:cNvPr id="12" name="Rectangle 11">
            <a:hlinkClick r:id="rId5" action="ppaction://hlinksldjump"/>
          </p:cNvPr>
          <p:cNvSpPr/>
          <p:nvPr/>
        </p:nvSpPr>
        <p:spPr>
          <a:xfrm>
            <a:off x="8263228" y="4571762"/>
            <a:ext cx="910566" cy="539748"/>
          </a:xfrm>
          <a:prstGeom prst="rect">
            <a:avLst/>
          </a:prstGeom>
          <a:solidFill>
            <a:schemeClr val="accent3">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err="1">
                <a:solidFill>
                  <a:schemeClr val="tx1"/>
                </a:solidFill>
              </a:rPr>
              <a:t>Processo</a:t>
            </a:r>
            <a:r>
              <a:rPr lang="en-GB" sz="1000" dirty="0">
                <a:solidFill>
                  <a:schemeClr val="tx1"/>
                </a:solidFill>
              </a:rPr>
              <a:t> di </a:t>
            </a:r>
            <a:r>
              <a:rPr lang="en-GB" sz="1000" dirty="0" err="1">
                <a:solidFill>
                  <a:schemeClr val="tx1"/>
                </a:solidFill>
              </a:rPr>
              <a:t>chiusura</a:t>
            </a:r>
            <a:endParaRPr lang="en-GB" sz="1000" dirty="0">
              <a:solidFill>
                <a:schemeClr val="tx1"/>
              </a:solidFill>
            </a:endParaRPr>
          </a:p>
        </p:txBody>
      </p:sp>
      <p:sp>
        <p:nvSpPr>
          <p:cNvPr id="13" name="Rectangle 12">
            <a:hlinkClick r:id="rId6" action="ppaction://hlinksldjump"/>
          </p:cNvPr>
          <p:cNvSpPr/>
          <p:nvPr/>
        </p:nvSpPr>
        <p:spPr>
          <a:xfrm>
            <a:off x="2341961" y="2768423"/>
            <a:ext cx="7194927" cy="539748"/>
          </a:xfrm>
          <a:prstGeom prst="rect">
            <a:avLst/>
          </a:prstGeom>
          <a:solidFill>
            <a:schemeClr val="accent3">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err="1">
                <a:solidFill>
                  <a:schemeClr val="tx1"/>
                </a:solidFill>
              </a:rPr>
              <a:t>Processo</a:t>
            </a:r>
            <a:r>
              <a:rPr lang="en-GB" sz="1000" dirty="0">
                <a:solidFill>
                  <a:schemeClr val="tx1"/>
                </a:solidFill>
              </a:rPr>
              <a:t> di </a:t>
            </a:r>
            <a:r>
              <a:rPr lang="en-GB" sz="1000" dirty="0" err="1">
                <a:solidFill>
                  <a:schemeClr val="tx1"/>
                </a:solidFill>
              </a:rPr>
              <a:t>sponsorizzazione</a:t>
            </a:r>
            <a:endParaRPr lang="en-GB" sz="1000" dirty="0">
              <a:solidFill>
                <a:schemeClr val="tx1"/>
              </a:solidFill>
            </a:endParaRPr>
          </a:p>
        </p:txBody>
      </p:sp>
      <p:sp>
        <p:nvSpPr>
          <p:cNvPr id="14" name="Flowchart: Document 13"/>
          <p:cNvSpPr/>
          <p:nvPr/>
        </p:nvSpPr>
        <p:spPr>
          <a:xfrm>
            <a:off x="419987" y="4571750"/>
            <a:ext cx="627013" cy="446019"/>
          </a:xfrm>
          <a:prstGeom prst="flowChartDocument">
            <a:avLst/>
          </a:prstGeom>
          <a:solidFill>
            <a:schemeClr val="accent3">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rPr>
              <a:t>Mandato</a:t>
            </a:r>
          </a:p>
        </p:txBody>
      </p:sp>
      <p:sp>
        <p:nvSpPr>
          <p:cNvPr id="15" name="Rectangle 14">
            <a:hlinkClick r:id="rId7" action="ppaction://hlinksldjump"/>
          </p:cNvPr>
          <p:cNvSpPr/>
          <p:nvPr/>
        </p:nvSpPr>
        <p:spPr>
          <a:xfrm>
            <a:off x="5947623" y="5491922"/>
            <a:ext cx="3587004" cy="539748"/>
          </a:xfrm>
          <a:prstGeom prst="rect">
            <a:avLst/>
          </a:prstGeom>
          <a:solidFill>
            <a:schemeClr val="accent3">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00" dirty="0">
                <a:solidFill>
                  <a:schemeClr val="tx1"/>
                </a:solidFill>
              </a:rPr>
              <a:t>Processo di realizzazione dei benefici</a:t>
            </a:r>
            <a:endParaRPr lang="en-GB" sz="1000" dirty="0">
              <a:solidFill>
                <a:schemeClr val="tx1"/>
              </a:solidFill>
            </a:endParaRPr>
          </a:p>
        </p:txBody>
      </p:sp>
      <p:cxnSp>
        <p:nvCxnSpPr>
          <p:cNvPr id="18" name="Elbow Connector 17"/>
          <p:cNvCxnSpPr>
            <a:cxnSpLocks/>
            <a:stCxn id="9" idx="0"/>
            <a:endCxn id="13" idx="1"/>
          </p:cNvCxnSpPr>
          <p:nvPr/>
        </p:nvCxnSpPr>
        <p:spPr>
          <a:xfrm rot="5400000" flipH="1" flipV="1">
            <a:off x="1248328" y="3488088"/>
            <a:ext cx="1543423" cy="643843"/>
          </a:xfrm>
          <a:prstGeom prst="bentConnector2">
            <a:avLst/>
          </a:prstGeom>
          <a:ln>
            <a:solidFill>
              <a:schemeClr val="accent3"/>
            </a:solidFill>
            <a:tailEnd type="triangle" w="sm" len="med"/>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336694" y="3854915"/>
            <a:ext cx="817768" cy="338554"/>
          </a:xfrm>
          <a:prstGeom prst="rect">
            <a:avLst/>
          </a:prstGeom>
          <a:noFill/>
        </p:spPr>
        <p:txBody>
          <a:bodyPr wrap="square" rtlCol="0">
            <a:spAutoFit/>
          </a:bodyPr>
          <a:lstStyle/>
          <a:p>
            <a:pPr algn="ctr"/>
            <a:r>
              <a:rPr lang="en-GB" sz="800" dirty="0" err="1"/>
              <a:t>Richiesta</a:t>
            </a:r>
            <a:r>
              <a:rPr lang="en-GB" sz="800" dirty="0"/>
              <a:t> di </a:t>
            </a:r>
            <a:r>
              <a:rPr lang="en-GB" sz="800" dirty="0" err="1"/>
              <a:t>autorizzazione</a:t>
            </a:r>
            <a:endParaRPr lang="en-GB" sz="800" dirty="0"/>
          </a:p>
        </p:txBody>
      </p:sp>
      <p:sp>
        <p:nvSpPr>
          <p:cNvPr id="23" name="Flowchart: Document 22"/>
          <p:cNvSpPr/>
          <p:nvPr/>
        </p:nvSpPr>
        <p:spPr>
          <a:xfrm>
            <a:off x="2336694" y="4584194"/>
            <a:ext cx="627013" cy="446019"/>
          </a:xfrm>
          <a:prstGeom prst="flowChartDocument">
            <a:avLst/>
          </a:prstGeom>
          <a:solidFill>
            <a:schemeClr val="accent3">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rPr>
              <a:t>Brief</a:t>
            </a:r>
          </a:p>
        </p:txBody>
      </p:sp>
      <p:sp>
        <p:nvSpPr>
          <p:cNvPr id="24" name="Flowchart: Document 23"/>
          <p:cNvSpPr/>
          <p:nvPr/>
        </p:nvSpPr>
        <p:spPr>
          <a:xfrm>
            <a:off x="4196992" y="4571750"/>
            <a:ext cx="945688" cy="446019"/>
          </a:xfrm>
          <a:prstGeom prst="flowChartDocument">
            <a:avLst/>
          </a:prstGeom>
          <a:solidFill>
            <a:schemeClr val="accent3">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err="1">
                <a:solidFill>
                  <a:schemeClr val="tx1"/>
                </a:solidFill>
              </a:rPr>
              <a:t>Documentazione</a:t>
            </a:r>
            <a:r>
              <a:rPr lang="en-GB" sz="800" dirty="0">
                <a:solidFill>
                  <a:schemeClr val="tx1"/>
                </a:solidFill>
              </a:rPr>
              <a:t> di </a:t>
            </a:r>
            <a:r>
              <a:rPr lang="en-GB" sz="800" dirty="0" err="1">
                <a:solidFill>
                  <a:schemeClr val="tx1"/>
                </a:solidFill>
              </a:rPr>
              <a:t>definizione</a:t>
            </a:r>
            <a:endParaRPr lang="en-GB" sz="800" dirty="0">
              <a:solidFill>
                <a:schemeClr val="tx1"/>
              </a:solidFill>
            </a:endParaRPr>
          </a:p>
        </p:txBody>
      </p:sp>
      <p:sp>
        <p:nvSpPr>
          <p:cNvPr id="25" name="TextBox 24"/>
          <p:cNvSpPr txBox="1"/>
          <p:nvPr/>
        </p:nvSpPr>
        <p:spPr>
          <a:xfrm>
            <a:off x="3569132" y="4194165"/>
            <a:ext cx="255198" cy="215444"/>
          </a:xfrm>
          <a:prstGeom prst="rect">
            <a:avLst/>
          </a:prstGeom>
          <a:noFill/>
        </p:spPr>
        <p:txBody>
          <a:bodyPr wrap="none" rtlCol="0">
            <a:spAutoFit/>
          </a:bodyPr>
          <a:lstStyle/>
          <a:p>
            <a:r>
              <a:rPr lang="en-GB" sz="800" dirty="0" err="1"/>
              <a:t>Sì</a:t>
            </a:r>
            <a:endParaRPr lang="en-GB" sz="800" dirty="0"/>
          </a:p>
        </p:txBody>
      </p:sp>
      <p:sp>
        <p:nvSpPr>
          <p:cNvPr id="26" name="TextBox 25"/>
          <p:cNvSpPr txBox="1"/>
          <p:nvPr/>
        </p:nvSpPr>
        <p:spPr>
          <a:xfrm>
            <a:off x="5279157" y="3684386"/>
            <a:ext cx="304892" cy="215444"/>
          </a:xfrm>
          <a:prstGeom prst="rect">
            <a:avLst/>
          </a:prstGeom>
          <a:noFill/>
          <a:ln>
            <a:noFill/>
            <a:tailEnd w="sm" len="med"/>
          </a:ln>
        </p:spPr>
        <p:txBody>
          <a:bodyPr wrap="none" rtlCol="0">
            <a:spAutoFit/>
          </a:bodyPr>
          <a:lstStyle/>
          <a:p>
            <a:r>
              <a:rPr lang="en-GB" sz="800" dirty="0"/>
              <a:t>No</a:t>
            </a:r>
          </a:p>
        </p:txBody>
      </p:sp>
      <p:cxnSp>
        <p:nvCxnSpPr>
          <p:cNvPr id="27" name="Straight Arrow Connector 26"/>
          <p:cNvCxnSpPr>
            <a:cxnSpLocks/>
          </p:cNvCxnSpPr>
          <p:nvPr/>
        </p:nvCxnSpPr>
        <p:spPr>
          <a:xfrm flipV="1">
            <a:off x="9458644" y="3308310"/>
            <a:ext cx="0" cy="2177922"/>
          </a:xfrm>
          <a:prstGeom prst="straightConnector1">
            <a:avLst/>
          </a:prstGeom>
          <a:ln>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9374390" y="3692083"/>
            <a:ext cx="761142" cy="338554"/>
          </a:xfrm>
          <a:prstGeom prst="rect">
            <a:avLst/>
          </a:prstGeom>
          <a:noFill/>
        </p:spPr>
        <p:txBody>
          <a:bodyPr wrap="square" rtlCol="0">
            <a:spAutoFit/>
          </a:bodyPr>
          <a:lstStyle/>
          <a:p>
            <a:pPr algn="ctr"/>
            <a:r>
              <a:rPr lang="en-GB" sz="800" dirty="0" err="1"/>
              <a:t>Verifica</a:t>
            </a:r>
            <a:r>
              <a:rPr lang="en-GB" sz="800" dirty="0"/>
              <a:t> dei benefici</a:t>
            </a:r>
          </a:p>
        </p:txBody>
      </p:sp>
      <p:sp>
        <p:nvSpPr>
          <p:cNvPr id="29" name="Flowchart: Decision 28"/>
          <p:cNvSpPr/>
          <p:nvPr/>
        </p:nvSpPr>
        <p:spPr>
          <a:xfrm>
            <a:off x="4154829" y="3696015"/>
            <a:ext cx="934728" cy="666492"/>
          </a:xfrm>
          <a:prstGeom prst="flowChartDecision">
            <a:avLst/>
          </a:prstGeom>
          <a:solidFill>
            <a:schemeClr val="accent3">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i="1"/>
          </a:p>
        </p:txBody>
      </p:sp>
      <p:sp>
        <p:nvSpPr>
          <p:cNvPr id="30" name="TextBox 29"/>
          <p:cNvSpPr txBox="1"/>
          <p:nvPr/>
        </p:nvSpPr>
        <p:spPr>
          <a:xfrm>
            <a:off x="4219852" y="3846637"/>
            <a:ext cx="797320" cy="338554"/>
          </a:xfrm>
          <a:prstGeom prst="rect">
            <a:avLst/>
          </a:prstGeom>
          <a:noFill/>
        </p:spPr>
        <p:txBody>
          <a:bodyPr wrap="square" rtlCol="0">
            <a:spAutoFit/>
          </a:bodyPr>
          <a:lstStyle/>
          <a:p>
            <a:pPr algn="ctr"/>
            <a:r>
              <a:rPr lang="en-GB" sz="800" dirty="0" err="1"/>
              <a:t>Richiesta</a:t>
            </a:r>
            <a:r>
              <a:rPr lang="en-GB" sz="800" dirty="0"/>
              <a:t> di </a:t>
            </a:r>
            <a:r>
              <a:rPr lang="en-GB" sz="800" dirty="0" err="1"/>
              <a:t>autorizzazione</a:t>
            </a:r>
            <a:endParaRPr lang="en-GB" sz="800" dirty="0"/>
          </a:p>
        </p:txBody>
      </p:sp>
      <p:sp>
        <p:nvSpPr>
          <p:cNvPr id="33" name="TextBox 32"/>
          <p:cNvSpPr txBox="1"/>
          <p:nvPr/>
        </p:nvSpPr>
        <p:spPr>
          <a:xfrm>
            <a:off x="6602248" y="5193077"/>
            <a:ext cx="527709" cy="215444"/>
          </a:xfrm>
          <a:prstGeom prst="rect">
            <a:avLst/>
          </a:prstGeom>
          <a:noFill/>
        </p:spPr>
        <p:txBody>
          <a:bodyPr wrap="none" rtlCol="0">
            <a:spAutoFit/>
          </a:bodyPr>
          <a:lstStyle/>
          <a:p>
            <a:r>
              <a:rPr lang="en-GB" sz="800" dirty="0" err="1"/>
              <a:t>Prodotti</a:t>
            </a:r>
            <a:endParaRPr lang="en-GB" sz="800" dirty="0"/>
          </a:p>
        </p:txBody>
      </p:sp>
      <p:sp>
        <p:nvSpPr>
          <p:cNvPr id="37" name="TextBox 36"/>
          <p:cNvSpPr txBox="1"/>
          <p:nvPr/>
        </p:nvSpPr>
        <p:spPr>
          <a:xfrm>
            <a:off x="5279255" y="4194165"/>
            <a:ext cx="255198" cy="215444"/>
          </a:xfrm>
          <a:prstGeom prst="rect">
            <a:avLst/>
          </a:prstGeom>
          <a:noFill/>
        </p:spPr>
        <p:txBody>
          <a:bodyPr wrap="none" rtlCol="0">
            <a:spAutoFit/>
          </a:bodyPr>
          <a:lstStyle/>
          <a:p>
            <a:r>
              <a:rPr lang="en-GB" sz="800" dirty="0" err="1"/>
              <a:t>Sì</a:t>
            </a:r>
            <a:endParaRPr lang="en-GB" sz="800" dirty="0"/>
          </a:p>
        </p:txBody>
      </p:sp>
      <p:cxnSp>
        <p:nvCxnSpPr>
          <p:cNvPr id="42" name="Straight Arrow Connector 41"/>
          <p:cNvCxnSpPr/>
          <p:nvPr/>
        </p:nvCxnSpPr>
        <p:spPr>
          <a:xfrm flipH="1">
            <a:off x="6596977" y="5115431"/>
            <a:ext cx="1130" cy="370801"/>
          </a:xfrm>
          <a:prstGeom prst="straightConnector1">
            <a:avLst/>
          </a:prstGeom>
          <a:ln>
            <a:solidFill>
              <a:schemeClr val="accent3"/>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11" idx="3"/>
            <a:endCxn id="12" idx="1"/>
          </p:cNvCxnSpPr>
          <p:nvPr/>
        </p:nvCxnSpPr>
        <p:spPr>
          <a:xfrm>
            <a:off x="8018285" y="4841625"/>
            <a:ext cx="244943" cy="12"/>
          </a:xfrm>
          <a:prstGeom prst="straightConnector1">
            <a:avLst/>
          </a:prstGeom>
          <a:ln>
            <a:solidFill>
              <a:schemeClr val="accent3"/>
            </a:solidFill>
            <a:headEnd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cxnSpLocks/>
            <a:stCxn id="29" idx="3"/>
            <a:endCxn id="11" idx="1"/>
          </p:cNvCxnSpPr>
          <p:nvPr/>
        </p:nvCxnSpPr>
        <p:spPr>
          <a:xfrm>
            <a:off x="5089557" y="4029261"/>
            <a:ext cx="371497" cy="812363"/>
          </a:xfrm>
          <a:prstGeom prst="bentConnector3">
            <a:avLst>
              <a:gd name="adj1" fmla="val 50000"/>
            </a:avLst>
          </a:prstGeom>
          <a:ln>
            <a:solidFill>
              <a:schemeClr val="accent3"/>
            </a:solidFill>
            <a:tailEnd type="triangle" w="sm" len="med"/>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3568405" y="3684386"/>
            <a:ext cx="304892" cy="215444"/>
          </a:xfrm>
          <a:prstGeom prst="rect">
            <a:avLst/>
          </a:prstGeom>
          <a:noFill/>
        </p:spPr>
        <p:txBody>
          <a:bodyPr wrap="none" rtlCol="0">
            <a:spAutoFit/>
          </a:bodyPr>
          <a:lstStyle/>
          <a:p>
            <a:r>
              <a:rPr lang="en-GB" sz="800" dirty="0"/>
              <a:t>No</a:t>
            </a:r>
          </a:p>
        </p:txBody>
      </p:sp>
      <p:sp>
        <p:nvSpPr>
          <p:cNvPr id="61" name="TextBox 60"/>
          <p:cNvSpPr txBox="1"/>
          <p:nvPr/>
        </p:nvSpPr>
        <p:spPr>
          <a:xfrm>
            <a:off x="138655" y="1117847"/>
            <a:ext cx="4589920" cy="1708160"/>
          </a:xfrm>
          <a:prstGeom prst="rect">
            <a:avLst/>
          </a:prstGeom>
          <a:noFill/>
        </p:spPr>
        <p:txBody>
          <a:bodyPr wrap="square" rtlCol="0">
            <a:spAutoFit/>
          </a:bodyPr>
          <a:lstStyle/>
          <a:p>
            <a:pPr>
              <a:spcAft>
                <a:spcPts val="600"/>
              </a:spcAft>
            </a:pPr>
            <a:r>
              <a:rPr lang="en-GB" sz="1400" dirty="0">
                <a:solidFill>
                  <a:schemeClr val="accent3"/>
                </a:solidFill>
              </a:rPr>
              <a:t>Process model</a:t>
            </a:r>
          </a:p>
          <a:p>
            <a:pPr>
              <a:spcAft>
                <a:spcPts val="600"/>
              </a:spcAft>
            </a:pPr>
            <a:r>
              <a:rPr lang="en-GB" sz="1200" dirty="0" err="1"/>
              <a:t>Eccetto</a:t>
            </a:r>
            <a:r>
              <a:rPr lang="en-GB" sz="1200" dirty="0"/>
              <a:t> </a:t>
            </a:r>
            <a:r>
              <a:rPr lang="en-GB" sz="1200" dirty="0" err="1"/>
              <a:t>quello</a:t>
            </a:r>
            <a:r>
              <a:rPr lang="en-GB" sz="1200" dirty="0"/>
              <a:t> di "sponsorship", </a:t>
            </a:r>
            <a:r>
              <a:rPr lang="en-GB" sz="1200" dirty="0" err="1"/>
              <a:t>questi</a:t>
            </a:r>
            <a:r>
              <a:rPr lang="en-GB" sz="1200" dirty="0"/>
              <a:t> </a:t>
            </a:r>
            <a:r>
              <a:rPr lang="en-GB" sz="1200" dirty="0" err="1"/>
              <a:t>processi</a:t>
            </a:r>
            <a:r>
              <a:rPr lang="en-GB" sz="1200" dirty="0"/>
              <a:t> </a:t>
            </a:r>
            <a:r>
              <a:rPr lang="en-GB" sz="1200" dirty="0" err="1"/>
              <a:t>presidiano</a:t>
            </a:r>
            <a:r>
              <a:rPr lang="en-GB" sz="1200" dirty="0"/>
              <a:t> </a:t>
            </a:r>
            <a:r>
              <a:rPr lang="en-GB" sz="1200" dirty="0" err="1"/>
              <a:t>ognuno</a:t>
            </a:r>
            <a:r>
              <a:rPr lang="en-GB" sz="1200" dirty="0"/>
              <a:t> una </a:t>
            </a:r>
            <a:r>
              <a:rPr lang="en-GB" sz="1200" dirty="0" err="1"/>
              <a:t>fase</a:t>
            </a:r>
            <a:r>
              <a:rPr lang="en-GB" sz="1200" dirty="0"/>
              <a:t> del </a:t>
            </a:r>
            <a:r>
              <a:rPr lang="en-GB" sz="1200" dirty="0" err="1"/>
              <a:t>ciclo</a:t>
            </a:r>
            <a:r>
              <a:rPr lang="en-GB" sz="1200" dirty="0"/>
              <a:t> di vita (</a:t>
            </a:r>
            <a:r>
              <a:rPr lang="en-GB" sz="1200" dirty="0">
                <a:hlinkClick r:id="rId8" action="ppaction://hlinksldjump"/>
              </a:rPr>
              <a:t>life cycle</a:t>
            </a:r>
            <a:r>
              <a:rPr lang="en-GB" sz="1200" dirty="0"/>
              <a:t>) del </a:t>
            </a:r>
            <a:r>
              <a:rPr lang="en-GB" sz="1200" dirty="0" err="1"/>
              <a:t>progetto</a:t>
            </a:r>
            <a:r>
              <a:rPr lang="en-GB" sz="1200" dirty="0"/>
              <a:t>.</a:t>
            </a:r>
            <a:r>
              <a:rPr lang="en-GB" sz="1400" dirty="0"/>
              <a:t> </a:t>
            </a:r>
          </a:p>
          <a:p>
            <a:pPr>
              <a:spcAft>
                <a:spcPts val="600"/>
              </a:spcAft>
            </a:pPr>
            <a:r>
              <a:rPr lang="en-GB" sz="1200" dirty="0" err="1"/>
              <a:t>Mentre</a:t>
            </a:r>
            <a:r>
              <a:rPr lang="en-GB" sz="1200" dirty="0"/>
              <a:t> </a:t>
            </a:r>
            <a:r>
              <a:rPr lang="en-GB" sz="1200" dirty="0" err="1"/>
              <a:t>tutti</a:t>
            </a:r>
            <a:r>
              <a:rPr lang="en-GB" sz="1200" dirty="0"/>
              <a:t> I </a:t>
            </a:r>
            <a:r>
              <a:rPr lang="en-GB" sz="1200" dirty="0" err="1"/>
              <a:t>progetti</a:t>
            </a:r>
            <a:r>
              <a:rPr lang="en-GB" sz="1200" dirty="0"/>
              <a:t> e </a:t>
            </a:r>
            <a:r>
              <a:rPr lang="en-GB" sz="1200" dirty="0" err="1"/>
              <a:t>programmi</a:t>
            </a:r>
            <a:r>
              <a:rPr lang="en-GB" sz="1200" dirty="0"/>
              <a:t> </a:t>
            </a:r>
            <a:r>
              <a:rPr lang="en-GB" sz="1200" dirty="0" err="1"/>
              <a:t>seguono</a:t>
            </a:r>
            <a:r>
              <a:rPr lang="en-GB" sz="1200" dirty="0"/>
              <a:t> a </a:t>
            </a:r>
            <a:r>
              <a:rPr lang="en-GB" sz="1200" dirty="0" err="1"/>
              <a:t>grandi</a:t>
            </a:r>
            <a:r>
              <a:rPr lang="en-GB" sz="1200" dirty="0"/>
              <a:t> </a:t>
            </a:r>
            <a:r>
              <a:rPr lang="en-GB" sz="1200" dirty="0" err="1"/>
              <a:t>linee</a:t>
            </a:r>
            <a:r>
              <a:rPr lang="en-GB" sz="1200" dirty="0"/>
              <a:t> lo </a:t>
            </a:r>
            <a:r>
              <a:rPr lang="en-GB" sz="1200" dirty="0" err="1"/>
              <a:t>stesso</a:t>
            </a:r>
            <a:r>
              <a:rPr lang="en-GB" sz="1200" dirty="0"/>
              <a:t> </a:t>
            </a:r>
            <a:r>
              <a:rPr lang="en-GB" sz="1200" dirty="0" err="1"/>
              <a:t>ciclo</a:t>
            </a:r>
            <a:r>
              <a:rPr lang="en-GB" sz="1200" dirty="0"/>
              <a:t> di vita, </a:t>
            </a:r>
            <a:r>
              <a:rPr lang="en-GB" sz="1200" dirty="0" err="1"/>
              <a:t>contesti</a:t>
            </a:r>
            <a:r>
              <a:rPr lang="en-GB" sz="1200" dirty="0"/>
              <a:t> </a:t>
            </a:r>
            <a:r>
              <a:rPr lang="en-GB" sz="1200" dirty="0" err="1"/>
              <a:t>diversi</a:t>
            </a:r>
            <a:r>
              <a:rPr lang="en-GB" sz="1200" dirty="0"/>
              <a:t> </a:t>
            </a:r>
            <a:r>
              <a:rPr lang="en-GB" sz="1200" dirty="0" err="1"/>
              <a:t>richiedono</a:t>
            </a:r>
            <a:r>
              <a:rPr lang="en-GB" sz="1200" dirty="0"/>
              <a:t> </a:t>
            </a:r>
            <a:r>
              <a:rPr lang="en-GB" sz="1200" dirty="0" err="1"/>
              <a:t>adattamenti</a:t>
            </a:r>
            <a:r>
              <a:rPr lang="en-GB" sz="1200" dirty="0"/>
              <a:t> e </a:t>
            </a:r>
            <a:r>
              <a:rPr lang="en-GB" sz="1200" dirty="0" err="1"/>
              <a:t>personalizzazioni</a:t>
            </a:r>
            <a:r>
              <a:rPr lang="en-GB" sz="1200" dirty="0"/>
              <a:t> dei </a:t>
            </a:r>
            <a:r>
              <a:rPr lang="en-GB" sz="1200" dirty="0" err="1"/>
              <a:t>processi</a:t>
            </a:r>
            <a:r>
              <a:rPr lang="en-GB" sz="1200" dirty="0"/>
              <a:t> base.</a:t>
            </a:r>
          </a:p>
          <a:p>
            <a:pPr>
              <a:spcAft>
                <a:spcPts val="600"/>
              </a:spcAft>
            </a:pPr>
            <a:endParaRPr lang="en-GB" sz="1400" dirty="0"/>
          </a:p>
        </p:txBody>
      </p:sp>
      <p:sp>
        <p:nvSpPr>
          <p:cNvPr id="68" name="Title 67"/>
          <p:cNvSpPr>
            <a:spLocks noGrp="1"/>
          </p:cNvSpPr>
          <p:nvPr>
            <p:ph type="title"/>
          </p:nvPr>
        </p:nvSpPr>
        <p:spPr/>
        <p:txBody>
          <a:bodyPr/>
          <a:lstStyle/>
          <a:p>
            <a:r>
              <a:rPr lang="en-GB" dirty="0" err="1"/>
              <a:t>Processi</a:t>
            </a:r>
            <a:r>
              <a:rPr lang="en-GB" dirty="0"/>
              <a:t> e gate di </a:t>
            </a:r>
            <a:r>
              <a:rPr lang="en-GB" dirty="0" err="1"/>
              <a:t>fase</a:t>
            </a:r>
            <a:endParaRPr lang="en-GB" dirty="0"/>
          </a:p>
        </p:txBody>
      </p:sp>
      <p:cxnSp>
        <p:nvCxnSpPr>
          <p:cNvPr id="71" name="Straight Arrow Connector 70">
            <a:extLst>
              <a:ext uri="{FF2B5EF4-FFF2-40B4-BE49-F238E27FC236}">
                <a16:creationId xmlns:a16="http://schemas.microsoft.com/office/drawing/2014/main" id="{A4426030-1059-4345-9F46-7B9BCDBAB7F4}"/>
              </a:ext>
            </a:extLst>
          </p:cNvPr>
          <p:cNvCxnSpPr/>
          <p:nvPr/>
        </p:nvCxnSpPr>
        <p:spPr>
          <a:xfrm flipH="1">
            <a:off x="7290826" y="5113734"/>
            <a:ext cx="1130" cy="370801"/>
          </a:xfrm>
          <a:prstGeom prst="straightConnector1">
            <a:avLst/>
          </a:prstGeom>
          <a:ln>
            <a:solidFill>
              <a:schemeClr val="accent3"/>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998D877B-AFC7-4607-BA11-087EED79B299}"/>
              </a:ext>
            </a:extLst>
          </p:cNvPr>
          <p:cNvCxnSpPr/>
          <p:nvPr/>
        </p:nvCxnSpPr>
        <p:spPr>
          <a:xfrm flipH="1">
            <a:off x="7874198" y="5113734"/>
            <a:ext cx="1130" cy="370801"/>
          </a:xfrm>
          <a:prstGeom prst="straightConnector1">
            <a:avLst/>
          </a:prstGeom>
          <a:ln>
            <a:solidFill>
              <a:schemeClr val="accent3"/>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8BE87630-F2C7-4D0A-98C4-149E14C011FB}"/>
              </a:ext>
            </a:extLst>
          </p:cNvPr>
          <p:cNvCxnSpPr>
            <a:cxnSpLocks/>
            <a:stCxn id="8" idx="0"/>
          </p:cNvCxnSpPr>
          <p:nvPr/>
        </p:nvCxnSpPr>
        <p:spPr>
          <a:xfrm flipH="1" flipV="1">
            <a:off x="2758569" y="3316345"/>
            <a:ext cx="6772" cy="394840"/>
          </a:xfrm>
          <a:prstGeom prst="straightConnector1">
            <a:avLst/>
          </a:prstGeom>
          <a:ln>
            <a:solidFill>
              <a:schemeClr val="accent3"/>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88" name="Connector: Elbow 87">
            <a:extLst>
              <a:ext uri="{FF2B5EF4-FFF2-40B4-BE49-F238E27FC236}">
                <a16:creationId xmlns:a16="http://schemas.microsoft.com/office/drawing/2014/main" id="{BF015A2A-39C1-44F7-B0E0-501D2641E469}"/>
              </a:ext>
            </a:extLst>
          </p:cNvPr>
          <p:cNvCxnSpPr>
            <a:stCxn id="8" idx="3"/>
            <a:endCxn id="10" idx="0"/>
          </p:cNvCxnSpPr>
          <p:nvPr/>
        </p:nvCxnSpPr>
        <p:spPr>
          <a:xfrm>
            <a:off x="3232705" y="4044431"/>
            <a:ext cx="331231" cy="537289"/>
          </a:xfrm>
          <a:prstGeom prst="bentConnector2">
            <a:avLst/>
          </a:prstGeom>
          <a:ln w="6350">
            <a:solidFill>
              <a:schemeClr val="accent3"/>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95" name="Connector: Elbow 94">
            <a:extLst>
              <a:ext uri="{FF2B5EF4-FFF2-40B4-BE49-F238E27FC236}">
                <a16:creationId xmlns:a16="http://schemas.microsoft.com/office/drawing/2014/main" id="{A6D3C685-8DBF-43ED-8C91-1169B6242F99}"/>
              </a:ext>
            </a:extLst>
          </p:cNvPr>
          <p:cNvCxnSpPr>
            <a:cxnSpLocks/>
            <a:endCxn id="12" idx="0"/>
          </p:cNvCxnSpPr>
          <p:nvPr/>
        </p:nvCxnSpPr>
        <p:spPr>
          <a:xfrm>
            <a:off x="3562519" y="3489513"/>
            <a:ext cx="5155992" cy="1082249"/>
          </a:xfrm>
          <a:prstGeom prst="bentConnector2">
            <a:avLst/>
          </a:prstGeom>
          <a:ln>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9606567A-7AC6-4ADC-B322-71BE7C9AEAFF}"/>
              </a:ext>
            </a:extLst>
          </p:cNvPr>
          <p:cNvCxnSpPr/>
          <p:nvPr/>
        </p:nvCxnSpPr>
        <p:spPr>
          <a:xfrm flipV="1">
            <a:off x="3563936" y="3489513"/>
            <a:ext cx="0" cy="554918"/>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C722BF8B-DD98-4B56-86B4-926E2ACEBD9D}"/>
              </a:ext>
            </a:extLst>
          </p:cNvPr>
          <p:cNvCxnSpPr/>
          <p:nvPr/>
        </p:nvCxnSpPr>
        <p:spPr>
          <a:xfrm flipV="1">
            <a:off x="5274579" y="3489513"/>
            <a:ext cx="0" cy="554918"/>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103" name="Oval 102">
            <a:extLst>
              <a:ext uri="{FF2B5EF4-FFF2-40B4-BE49-F238E27FC236}">
                <a16:creationId xmlns:a16="http://schemas.microsoft.com/office/drawing/2014/main" id="{FB69A6E2-DF71-4481-A636-EE1C04871F7F}"/>
              </a:ext>
            </a:extLst>
          </p:cNvPr>
          <p:cNvSpPr/>
          <p:nvPr/>
        </p:nvSpPr>
        <p:spPr>
          <a:xfrm>
            <a:off x="4595742" y="3470185"/>
            <a:ext cx="45719" cy="4571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8" name="Straight Arrow Connector 47"/>
          <p:cNvCxnSpPr>
            <a:cxnSpLocks/>
            <a:stCxn id="29" idx="0"/>
          </p:cNvCxnSpPr>
          <p:nvPr/>
        </p:nvCxnSpPr>
        <p:spPr>
          <a:xfrm flipH="1" flipV="1">
            <a:off x="4620473" y="3304373"/>
            <a:ext cx="1720" cy="391642"/>
          </a:xfrm>
          <a:prstGeom prst="straightConnector1">
            <a:avLst/>
          </a:prstGeom>
          <a:ln>
            <a:solidFill>
              <a:schemeClr val="accent3"/>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47" name="Rectangle 46">
            <a:hlinkClick r:id="rId9"/>
            <a:extLst>
              <a:ext uri="{FF2B5EF4-FFF2-40B4-BE49-F238E27FC236}">
                <a16:creationId xmlns:a16="http://schemas.microsoft.com/office/drawing/2014/main" id="{64874C2E-ACEB-40A7-A754-FC3BF4E5FB40}"/>
              </a:ext>
            </a:extLst>
          </p:cNvPr>
          <p:cNvSpPr/>
          <p:nvPr/>
        </p:nvSpPr>
        <p:spPr>
          <a:xfrm>
            <a:off x="10707096" y="103157"/>
            <a:ext cx="1335188" cy="639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TextBox 54">
            <a:extLst>
              <a:ext uri="{FF2B5EF4-FFF2-40B4-BE49-F238E27FC236}">
                <a16:creationId xmlns:a16="http://schemas.microsoft.com/office/drawing/2014/main" id="{B123DD45-D240-4B07-9892-519BEDD0A81C}"/>
              </a:ext>
            </a:extLst>
          </p:cNvPr>
          <p:cNvSpPr txBox="1"/>
          <p:nvPr/>
        </p:nvSpPr>
        <p:spPr>
          <a:xfrm>
            <a:off x="5104298" y="1389598"/>
            <a:ext cx="4831272"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t>Le </a:t>
            </a:r>
            <a:r>
              <a:rPr lang="en-GB" sz="1200" dirty="0" err="1"/>
              <a:t>pagine</a:t>
            </a:r>
            <a:r>
              <a:rPr lang="en-GB" sz="1200" dirty="0"/>
              <a:t> </a:t>
            </a:r>
            <a:r>
              <a:rPr lang="en-GB" sz="1200" dirty="0" err="1"/>
              <a:t>collegate</a:t>
            </a:r>
            <a:r>
              <a:rPr lang="en-GB" sz="1200" dirty="0"/>
              <a:t>  da </a:t>
            </a:r>
            <a:r>
              <a:rPr lang="en-GB" sz="1200" dirty="0" err="1"/>
              <a:t>questo</a:t>
            </a:r>
            <a:r>
              <a:rPr lang="en-GB" sz="1200" dirty="0"/>
              <a:t> </a:t>
            </a:r>
            <a:r>
              <a:rPr lang="en-GB" sz="1200" dirty="0" err="1"/>
              <a:t>diagramma</a:t>
            </a:r>
            <a:r>
              <a:rPr lang="en-GB" sz="1200" dirty="0"/>
              <a:t> </a:t>
            </a:r>
            <a:r>
              <a:rPr lang="en-GB" sz="1200" dirty="0" err="1"/>
              <a:t>dovrebbero</a:t>
            </a:r>
            <a:r>
              <a:rPr lang="en-GB" sz="1200" dirty="0"/>
              <a:t> </a:t>
            </a:r>
            <a:r>
              <a:rPr lang="en-GB" sz="1200" dirty="0" err="1"/>
              <a:t>essere</a:t>
            </a:r>
            <a:r>
              <a:rPr lang="en-GB" sz="1200" dirty="0"/>
              <a:t> considerate come </a:t>
            </a:r>
            <a:r>
              <a:rPr lang="en-GB" sz="1200" dirty="0" err="1"/>
              <a:t>punti</a:t>
            </a:r>
            <a:r>
              <a:rPr lang="en-GB" sz="1200" dirty="0"/>
              <a:t> di </a:t>
            </a:r>
            <a:r>
              <a:rPr lang="en-GB" sz="1200" dirty="0" err="1"/>
              <a:t>partenza</a:t>
            </a:r>
            <a:r>
              <a:rPr lang="en-GB" sz="1200" dirty="0"/>
              <a:t> da cui </a:t>
            </a:r>
            <a:r>
              <a:rPr lang="en-GB" sz="1200" dirty="0" err="1"/>
              <a:t>possono</a:t>
            </a:r>
            <a:r>
              <a:rPr lang="en-GB" sz="1200" dirty="0"/>
              <a:t> </a:t>
            </a:r>
            <a:r>
              <a:rPr lang="en-GB" sz="1200" dirty="0" err="1"/>
              <a:t>essere</a:t>
            </a:r>
            <a:r>
              <a:rPr lang="en-GB" sz="1200" dirty="0"/>
              <a:t> </a:t>
            </a:r>
            <a:r>
              <a:rPr lang="en-GB" sz="1200" dirty="0" err="1"/>
              <a:t>sviluppate</a:t>
            </a:r>
            <a:r>
              <a:rPr lang="en-GB" sz="1200" dirty="0"/>
              <a:t> </a:t>
            </a:r>
            <a:r>
              <a:rPr lang="en-GB" sz="1200" dirty="0" err="1"/>
              <a:t>specifiche</a:t>
            </a:r>
            <a:r>
              <a:rPr lang="en-GB" sz="1200" dirty="0"/>
              <a:t> </a:t>
            </a:r>
            <a:r>
              <a:rPr lang="en-GB" sz="1200" dirty="0" err="1"/>
              <a:t>attività</a:t>
            </a:r>
            <a:r>
              <a:rPr lang="en-GB" sz="1200" dirty="0"/>
              <a:t> e </a:t>
            </a:r>
            <a:r>
              <a:rPr lang="en-GB" sz="1200" dirty="0" err="1"/>
              <a:t>pratiche</a:t>
            </a:r>
            <a:r>
              <a:rPr lang="en-GB" sz="1200" dirty="0"/>
              <a:t> </a:t>
            </a:r>
            <a:r>
              <a:rPr lang="en-GB" sz="1200" dirty="0" err="1"/>
              <a:t>organizzative</a:t>
            </a:r>
            <a:r>
              <a:rPr lang="en-GB" sz="1200" dirty="0"/>
              <a:t>.</a:t>
            </a:r>
          </a:p>
        </p:txBody>
      </p:sp>
      <p:sp>
        <p:nvSpPr>
          <p:cNvPr id="45" name="TextBox 44">
            <a:hlinkClick r:id="rId10"/>
            <a:extLst>
              <a:ext uri="{FF2B5EF4-FFF2-40B4-BE49-F238E27FC236}">
                <a16:creationId xmlns:a16="http://schemas.microsoft.com/office/drawing/2014/main" id="{E140628A-CDAF-4AE2-A193-BE9F7B5A5653}"/>
              </a:ext>
            </a:extLst>
          </p:cNvPr>
          <p:cNvSpPr txBox="1"/>
          <p:nvPr/>
        </p:nvSpPr>
        <p:spPr>
          <a:xfrm>
            <a:off x="10553758" y="1325548"/>
            <a:ext cx="1281889" cy="276999"/>
          </a:xfrm>
          <a:prstGeom prst="rect">
            <a:avLst/>
          </a:prstGeom>
          <a:noFill/>
        </p:spPr>
        <p:txBody>
          <a:bodyPr wrap="none" rtlCol="0">
            <a:spAutoFit/>
          </a:bodyPr>
          <a:lstStyle/>
          <a:p>
            <a:r>
              <a:rPr lang="en-GB" sz="1200" dirty="0" err="1"/>
              <a:t>Navigare</a:t>
            </a:r>
            <a:r>
              <a:rPr lang="en-GB" sz="1200" dirty="0"/>
              <a:t> in Praxis</a:t>
            </a:r>
          </a:p>
        </p:txBody>
      </p:sp>
      <p:sp>
        <p:nvSpPr>
          <p:cNvPr id="49" name="TextBox 48">
            <a:extLst>
              <a:ext uri="{FF2B5EF4-FFF2-40B4-BE49-F238E27FC236}">
                <a16:creationId xmlns:a16="http://schemas.microsoft.com/office/drawing/2014/main" id="{B9C4FD2C-1050-4116-AB7B-424842E26CC8}"/>
              </a:ext>
            </a:extLst>
          </p:cNvPr>
          <p:cNvSpPr txBox="1"/>
          <p:nvPr/>
        </p:nvSpPr>
        <p:spPr>
          <a:xfrm>
            <a:off x="10554545" y="1035796"/>
            <a:ext cx="1589374" cy="307777"/>
          </a:xfrm>
          <a:prstGeom prst="rect">
            <a:avLst/>
          </a:prstGeom>
          <a:noFill/>
        </p:spPr>
        <p:txBody>
          <a:bodyPr wrap="square" rtlCol="0">
            <a:spAutoFit/>
          </a:bodyPr>
          <a:lstStyle/>
          <a:p>
            <a:pPr algn="ctr"/>
            <a:r>
              <a:rPr lang="en-GB" sz="1400" b="1" dirty="0" err="1">
                <a:solidFill>
                  <a:schemeClr val="accent3"/>
                </a:solidFill>
              </a:rPr>
              <a:t>Biblioteca</a:t>
            </a:r>
            <a:endParaRPr lang="en-GB" sz="1400" b="1" dirty="0">
              <a:solidFill>
                <a:schemeClr val="accent3"/>
              </a:solidFill>
            </a:endParaRPr>
          </a:p>
        </p:txBody>
      </p:sp>
      <p:sp>
        <p:nvSpPr>
          <p:cNvPr id="50" name="TextBox 49">
            <a:hlinkClick r:id="rId11"/>
            <a:extLst>
              <a:ext uri="{FF2B5EF4-FFF2-40B4-BE49-F238E27FC236}">
                <a16:creationId xmlns:a16="http://schemas.microsoft.com/office/drawing/2014/main" id="{B9C60085-065A-4A63-8895-7811446CF93D}"/>
              </a:ext>
            </a:extLst>
          </p:cNvPr>
          <p:cNvSpPr txBox="1"/>
          <p:nvPr/>
        </p:nvSpPr>
        <p:spPr>
          <a:xfrm>
            <a:off x="10553758" y="1602547"/>
            <a:ext cx="1477840" cy="276999"/>
          </a:xfrm>
          <a:prstGeom prst="rect">
            <a:avLst/>
          </a:prstGeom>
          <a:noFill/>
        </p:spPr>
        <p:txBody>
          <a:bodyPr wrap="none" rtlCol="0">
            <a:spAutoFit/>
          </a:bodyPr>
          <a:lstStyle/>
          <a:p>
            <a:r>
              <a:rPr lang="en-GB" sz="1200" dirty="0" err="1"/>
              <a:t>Personalizzare</a:t>
            </a:r>
            <a:r>
              <a:rPr lang="en-GB" sz="1200" dirty="0"/>
              <a:t> Praxis</a:t>
            </a:r>
          </a:p>
        </p:txBody>
      </p:sp>
      <p:sp>
        <p:nvSpPr>
          <p:cNvPr id="51" name="TextBox 50">
            <a:extLst>
              <a:ext uri="{FF2B5EF4-FFF2-40B4-BE49-F238E27FC236}">
                <a16:creationId xmlns:a16="http://schemas.microsoft.com/office/drawing/2014/main" id="{73A147E4-70C3-4023-BB6D-4FEB4AEA174A}"/>
              </a:ext>
            </a:extLst>
          </p:cNvPr>
          <p:cNvSpPr txBox="1"/>
          <p:nvPr/>
        </p:nvSpPr>
        <p:spPr>
          <a:xfrm>
            <a:off x="10556073" y="2035929"/>
            <a:ext cx="1586319" cy="307777"/>
          </a:xfrm>
          <a:prstGeom prst="rect">
            <a:avLst/>
          </a:prstGeom>
          <a:noFill/>
        </p:spPr>
        <p:txBody>
          <a:bodyPr wrap="square" rtlCol="0">
            <a:spAutoFit/>
          </a:bodyPr>
          <a:lstStyle/>
          <a:p>
            <a:pPr algn="ctr"/>
            <a:r>
              <a:rPr lang="en-GB" sz="1400" b="1" dirty="0" err="1">
                <a:solidFill>
                  <a:schemeClr val="accent3"/>
                </a:solidFill>
              </a:rPr>
              <a:t>Applicazione</a:t>
            </a:r>
            <a:endParaRPr lang="en-GB" sz="1400" b="1" dirty="0">
              <a:solidFill>
                <a:schemeClr val="accent3"/>
              </a:solidFill>
            </a:endParaRPr>
          </a:p>
        </p:txBody>
      </p:sp>
      <p:sp>
        <p:nvSpPr>
          <p:cNvPr id="52" name="TextBox 51">
            <a:hlinkClick r:id="rId12"/>
            <a:extLst>
              <a:ext uri="{FF2B5EF4-FFF2-40B4-BE49-F238E27FC236}">
                <a16:creationId xmlns:a16="http://schemas.microsoft.com/office/drawing/2014/main" id="{840C1477-CFFC-418E-9DC7-431549B39602}"/>
              </a:ext>
            </a:extLst>
          </p:cNvPr>
          <p:cNvSpPr txBox="1"/>
          <p:nvPr/>
        </p:nvSpPr>
        <p:spPr>
          <a:xfrm>
            <a:off x="10553758" y="2332519"/>
            <a:ext cx="921471" cy="276999"/>
          </a:xfrm>
          <a:prstGeom prst="rect">
            <a:avLst/>
          </a:prstGeom>
          <a:noFill/>
        </p:spPr>
        <p:txBody>
          <a:bodyPr wrap="none" rtlCol="0">
            <a:spAutoFit/>
          </a:bodyPr>
          <a:lstStyle/>
          <a:p>
            <a:r>
              <a:rPr lang="en-GB" sz="1200" dirty="0"/>
              <a:t>Team Praxis</a:t>
            </a:r>
          </a:p>
        </p:txBody>
      </p:sp>
      <p:pic>
        <p:nvPicPr>
          <p:cNvPr id="53" name="Picture 52">
            <a:extLst>
              <a:ext uri="{FF2B5EF4-FFF2-40B4-BE49-F238E27FC236}">
                <a16:creationId xmlns:a16="http://schemas.microsoft.com/office/drawing/2014/main" id="{C2CB8BDB-EFB9-4563-9CE4-93BBFEDD2064}"/>
              </a:ext>
            </a:extLst>
          </p:cNvPr>
          <p:cNvPicPr>
            <a:picLocks noChangeAspect="1"/>
          </p:cNvPicPr>
          <p:nvPr/>
        </p:nvPicPr>
        <p:blipFill rotWithShape="1">
          <a:blip r:embed="rId13"/>
          <a:srcRect r="9406"/>
          <a:stretch/>
        </p:blipFill>
        <p:spPr>
          <a:xfrm>
            <a:off x="11404977" y="2430707"/>
            <a:ext cx="139317" cy="91809"/>
          </a:xfrm>
          <a:prstGeom prst="rect">
            <a:avLst/>
          </a:prstGeom>
        </p:spPr>
      </p:pic>
      <p:pic>
        <p:nvPicPr>
          <p:cNvPr id="54" name="Picture 53">
            <a:extLst>
              <a:ext uri="{FF2B5EF4-FFF2-40B4-BE49-F238E27FC236}">
                <a16:creationId xmlns:a16="http://schemas.microsoft.com/office/drawing/2014/main" id="{C4D475D1-2F7F-4BD1-825B-2D5CD6477C16}"/>
              </a:ext>
            </a:extLst>
          </p:cNvPr>
          <p:cNvPicPr>
            <a:picLocks noChangeAspect="1"/>
          </p:cNvPicPr>
          <p:nvPr/>
        </p:nvPicPr>
        <p:blipFill rotWithShape="1">
          <a:blip r:embed="rId13"/>
          <a:srcRect r="9406"/>
          <a:stretch/>
        </p:blipFill>
        <p:spPr>
          <a:xfrm>
            <a:off x="11987484" y="1695142"/>
            <a:ext cx="139317" cy="91809"/>
          </a:xfrm>
          <a:prstGeom prst="rect">
            <a:avLst/>
          </a:prstGeom>
        </p:spPr>
      </p:pic>
      <p:pic>
        <p:nvPicPr>
          <p:cNvPr id="55" name="Picture 54">
            <a:extLst>
              <a:ext uri="{FF2B5EF4-FFF2-40B4-BE49-F238E27FC236}">
                <a16:creationId xmlns:a16="http://schemas.microsoft.com/office/drawing/2014/main" id="{700E7CD6-2DEF-485D-A6A0-E6762AC6E631}"/>
              </a:ext>
            </a:extLst>
          </p:cNvPr>
          <p:cNvPicPr>
            <a:picLocks noChangeAspect="1"/>
          </p:cNvPicPr>
          <p:nvPr/>
        </p:nvPicPr>
        <p:blipFill rotWithShape="1">
          <a:blip r:embed="rId13"/>
          <a:srcRect r="9406"/>
          <a:stretch/>
        </p:blipFill>
        <p:spPr>
          <a:xfrm>
            <a:off x="11848167" y="1427155"/>
            <a:ext cx="139317" cy="91809"/>
          </a:xfrm>
          <a:prstGeom prst="rect">
            <a:avLst/>
          </a:prstGeom>
        </p:spPr>
      </p:pic>
    </p:spTree>
    <p:extLst>
      <p:ext uri="{BB962C8B-B14F-4D97-AF65-F5344CB8AC3E}">
        <p14:creationId xmlns:p14="http://schemas.microsoft.com/office/powerpoint/2010/main" val="35550104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58" y="24064"/>
            <a:ext cx="6798577" cy="826167"/>
          </a:xfrm>
        </p:spPr>
        <p:txBody>
          <a:bodyPr/>
          <a:lstStyle/>
          <a:p>
            <a:r>
              <a:rPr lang="en-GB" dirty="0" err="1"/>
              <a:t>Pianificazione</a:t>
            </a:r>
            <a:endParaRPr lang="en-GB" dirty="0"/>
          </a:p>
        </p:txBody>
      </p:sp>
      <p:sp>
        <p:nvSpPr>
          <p:cNvPr id="5" name="Rectangle 4"/>
          <p:cNvSpPr>
            <a:spLocks noChangeArrowheads="1"/>
          </p:cNvSpPr>
          <p:nvPr/>
        </p:nvSpPr>
        <p:spPr bwMode="auto">
          <a:xfrm>
            <a:off x="136358" y="957208"/>
            <a:ext cx="4894579" cy="3100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ts val="6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Obiettivi</a:t>
            </a:r>
            <a:endParaRPr kumimoji="0" lang="en-GB" altLang="en-US" sz="1200" b="0" i="0" u="none" strike="noStrike" cap="none" normalizeH="0" baseline="0" dirty="0">
              <a:ln>
                <a:noFill/>
              </a:ln>
              <a:solidFill>
                <a:schemeClr val="accent5"/>
              </a:solidFill>
              <a:effectLst/>
              <a:latin typeface="Calibri" panose="020F050202020403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ts val="600"/>
              </a:spcAft>
            </a:pP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 </a:t>
            </a:r>
            <a:r>
              <a:rPr kumimoji="0" lang="en-GB" altLang="en-US" sz="12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pianificazione</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it-IT" altLang="en-US" sz="1200" dirty="0">
                <a:latin typeface="Calibri" panose="020F0502020204030204" pitchFamily="34" charset="0"/>
                <a:ea typeface="Calibri" panose="020F0502020204030204" pitchFamily="34" charset="0"/>
                <a:cs typeface="Times New Roman" panose="02020603050405020304" pitchFamily="18" charset="0"/>
              </a:rPr>
              <a:t>si realizza in generale a due livelli: di governance e di consegna</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GB" altLang="en-US" sz="1200" b="0" i="0" u="none" strike="noStrike" cap="none" normalizeH="0" baseline="0" dirty="0">
              <a:ln>
                <a:noFill/>
              </a:ln>
              <a:solidFill>
                <a:schemeClr val="tx1"/>
              </a:solidFill>
              <a:effectLst/>
            </a:endParaRPr>
          </a:p>
          <a:p>
            <a:pPr lvl="0" eaLnBrk="0" fontAlgn="base" hangingPunct="0">
              <a:spcBef>
                <a:spcPct val="0"/>
              </a:spcBef>
              <a:spcAft>
                <a:spcPts val="600"/>
              </a:spcAft>
            </a:pPr>
            <a:r>
              <a:rPr lang="it-IT" altLang="en-US" sz="1200" dirty="0">
                <a:latin typeface="Calibri" panose="020F0502020204030204" pitchFamily="34" charset="0"/>
                <a:ea typeface="Calibri" panose="020F0502020204030204" pitchFamily="34" charset="0"/>
                <a:cs typeface="Times New Roman" panose="02020603050405020304" pitchFamily="18" charset="0"/>
              </a:rPr>
              <a:t>Le finalità dei piani di gestione usati nell’ambito della governance sono</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GB" altLang="en-US" sz="1200" b="0" i="0" u="none" strike="noStrike" cap="none" normalizeH="0" baseline="0" dirty="0">
              <a:ln>
                <a:noFill/>
              </a:ln>
              <a:solidFill>
                <a:schemeClr val="tx1"/>
              </a:solidFill>
              <a:effectLst/>
            </a:endParaRPr>
          </a:p>
          <a:p>
            <a:pPr marL="180975" lvl="0" indent="-180975" eaLnBrk="0" fontAlgn="base" hangingPunct="0">
              <a:spcBef>
                <a:spcPct val="0"/>
              </a:spcBef>
              <a:spcAft>
                <a:spcPts val="300"/>
              </a:spcAft>
              <a:buFontTx/>
              <a:buChar char="•"/>
            </a:pPr>
            <a:r>
              <a:rPr lang="it-IT" altLang="en-US" sz="1200" dirty="0">
                <a:latin typeface="Calibri" panose="020F0502020204030204" pitchFamily="34" charset="0"/>
                <a:ea typeface="Calibri" panose="020F0502020204030204" pitchFamily="34" charset="0"/>
                <a:cs typeface="Times New Roman" panose="02020603050405020304" pitchFamily="18" charset="0"/>
              </a:rPr>
              <a:t>Descrivere i principi da applicare per gestire il lavoro;</a:t>
            </a:r>
          </a:p>
          <a:p>
            <a:pPr marL="180975" lvl="0" indent="-180975" eaLnBrk="0" fontAlgn="base" hangingPunct="0">
              <a:spcBef>
                <a:spcPct val="0"/>
              </a:spcBef>
              <a:spcAft>
                <a:spcPts val="300"/>
              </a:spcAft>
              <a:buFontTx/>
              <a:buChar char="•"/>
            </a:pPr>
            <a:r>
              <a:rPr lang="it-IT" altLang="en-US" sz="1200" dirty="0">
                <a:latin typeface="Calibri" panose="020F0502020204030204" pitchFamily="34" charset="0"/>
                <a:ea typeface="Calibri" panose="020F0502020204030204" pitchFamily="34" charset="0"/>
                <a:cs typeface="Times New Roman" panose="02020603050405020304" pitchFamily="18" charset="0"/>
              </a:rPr>
              <a:t>Fornire coerenza e al tempo stesso flessibilità fra molteplici progetti</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GB" altLang="en-US" sz="1200" b="0" i="0" u="none" strike="noStrike" cap="none" normalizeH="0" baseline="0" dirty="0">
              <a:ln>
                <a:noFill/>
              </a:ln>
              <a:solidFill>
                <a:schemeClr val="tx1"/>
              </a:solidFill>
              <a:effectLst/>
            </a:endParaRPr>
          </a:p>
          <a:p>
            <a:pPr lvl="0" eaLnBrk="0" fontAlgn="base" hangingPunct="0">
              <a:spcBef>
                <a:spcPct val="0"/>
              </a:spcBef>
              <a:spcAft>
                <a:spcPts val="300"/>
              </a:spcAft>
            </a:pPr>
            <a:r>
              <a:rPr lang="it-IT" altLang="en-US" sz="1200" dirty="0">
                <a:latin typeface="Calibri" panose="020F0502020204030204" pitchFamily="34" charset="0"/>
                <a:ea typeface="Calibri" panose="020F0502020204030204" pitchFamily="34" charset="0"/>
                <a:cs typeface="Times New Roman" panose="02020603050405020304" pitchFamily="18" charset="0"/>
              </a:rPr>
              <a:t>Le finalità della pianificazione di consegna sono</a:t>
            </a:r>
            <a:r>
              <a:rPr lang="en-GB" altLang="en-US" sz="1200" dirty="0">
                <a:latin typeface="Calibri" panose="020F0502020204030204" pitchFamily="34" charset="0"/>
                <a:ea typeface="Calibri" panose="020F0502020204030204" pitchFamily="34" charset="0"/>
                <a:cs typeface="Times New Roman" panose="02020603050405020304" pitchFamily="18" charset="0"/>
              </a:rPr>
              <a:t>:</a:t>
            </a:r>
          </a:p>
          <a:p>
            <a:pPr marL="180975" lvl="0" indent="-180975" eaLnBrk="0" fontAlgn="base" hangingPunct="0">
              <a:spcBef>
                <a:spcPct val="0"/>
              </a:spcBef>
              <a:spcAft>
                <a:spcPts val="300"/>
              </a:spcAft>
              <a:buFontTx/>
              <a:buChar char="•"/>
            </a:pPr>
            <a:r>
              <a:rPr lang="it-IT" altLang="en-US" sz="1200" dirty="0">
                <a:latin typeface="Calibri" panose="020F0502020204030204" pitchFamily="34" charset="0"/>
                <a:ea typeface="Calibri" panose="020F0502020204030204" pitchFamily="34" charset="0"/>
                <a:cs typeface="Times New Roman" panose="02020603050405020304" pitchFamily="18" charset="0"/>
              </a:rPr>
              <a:t>Descrivere gli obiettivi del progetto</a:t>
            </a:r>
            <a:r>
              <a:rPr lang="en-GB" altLang="en-US" sz="1200" dirty="0">
                <a:latin typeface="Calibri" panose="020F0502020204030204" pitchFamily="34" charset="0"/>
                <a:ea typeface="Calibri" panose="020F0502020204030204" pitchFamily="34" charset="0"/>
                <a:cs typeface="Times New Roman" panose="02020603050405020304" pitchFamily="18" charset="0"/>
              </a:rPr>
              <a:t>;</a:t>
            </a:r>
          </a:p>
          <a:p>
            <a:pPr marL="180975" lvl="0" indent="-180975" eaLnBrk="0" fontAlgn="base" hangingPunct="0">
              <a:spcBef>
                <a:spcPct val="0"/>
              </a:spcBef>
              <a:spcAft>
                <a:spcPts val="300"/>
              </a:spcAft>
              <a:buFontTx/>
              <a:buChar char="•"/>
            </a:pPr>
            <a:r>
              <a:rPr lang="it-IT" altLang="en-US" sz="1200" dirty="0">
                <a:latin typeface="Calibri" panose="020F0502020204030204" pitchFamily="34" charset="0"/>
                <a:ea typeface="Calibri" panose="020F0502020204030204" pitchFamily="34" charset="0"/>
                <a:cs typeface="Times New Roman" panose="02020603050405020304" pitchFamily="18" charset="0"/>
              </a:rPr>
              <a:t>Definire il lavoro necessario per realizzare gli obiettivi e descrivere come sarà svolto</a:t>
            </a:r>
            <a:endParaRPr lang="en-GB" altLang="en-US" sz="1200" dirty="0">
              <a:latin typeface="Calibri" panose="020F0502020204030204" pitchFamily="34" charset="0"/>
              <a:ea typeface="Calibri" panose="020F0502020204030204" pitchFamily="34" charset="0"/>
              <a:cs typeface="Times New Roman" panose="02020603050405020304" pitchFamily="18" charset="0"/>
            </a:endParaRPr>
          </a:p>
          <a:p>
            <a:pPr marL="180975" lvl="0" indent="-180975" eaLnBrk="0" fontAlgn="base" hangingPunct="0">
              <a:spcBef>
                <a:spcPct val="0"/>
              </a:spcBef>
              <a:spcAft>
                <a:spcPts val="300"/>
              </a:spcAft>
              <a:buFontTx/>
              <a:buChar char="•"/>
            </a:pPr>
            <a:r>
              <a:rPr lang="it-IT" altLang="en-US" sz="1200" dirty="0">
                <a:latin typeface="Calibri" panose="020F0502020204030204" pitchFamily="34" charset="0"/>
                <a:ea typeface="Calibri" panose="020F0502020204030204" pitchFamily="34" charset="0"/>
                <a:cs typeface="Times New Roman" panose="02020603050405020304" pitchFamily="18" charset="0"/>
              </a:rPr>
              <a:t>Stimare le risorse ed i fondi necessari per eseguire il lavoro</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GB" altLang="en-US" sz="1200" b="0" i="0" u="none" strike="noStrike" cap="none" normalizeH="0" baseline="0" dirty="0">
              <a:ln>
                <a:noFill/>
              </a:ln>
              <a:solidFill>
                <a:schemeClr val="tx1"/>
              </a:solidFill>
              <a:effectLst/>
            </a:endParaRPr>
          </a:p>
          <a:p>
            <a:pPr marL="180975" lvl="0" indent="-180975" eaLnBrk="0" fontAlgn="base" hangingPunct="0">
              <a:spcBef>
                <a:spcPct val="0"/>
              </a:spcBef>
              <a:spcAft>
                <a:spcPts val="600"/>
              </a:spcAft>
              <a:buFontTx/>
              <a:buChar char="•"/>
            </a:pPr>
            <a:r>
              <a:rPr lang="it-IT" altLang="en-US" sz="1200" dirty="0">
                <a:latin typeface="Calibri" panose="020F0502020204030204" pitchFamily="34" charset="0"/>
                <a:ea typeface="Calibri" panose="020F0502020204030204" pitchFamily="34" charset="0"/>
                <a:cs typeface="Times New Roman" panose="02020603050405020304" pitchFamily="18" charset="0"/>
              </a:rPr>
              <a:t>Documentare i piani ed aggiornarli nel corso del </a:t>
            </a:r>
            <a:r>
              <a:rPr kumimoji="0" lang="en-GB" altLang="en-US" sz="12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ciclo</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 di vita</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GB"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ts val="600"/>
              </a:spcAft>
              <a:buClrTx/>
              <a:buSzTx/>
              <a:buFontTx/>
              <a:buNone/>
              <a:tabLst/>
            </a:pPr>
            <a:endParaRPr kumimoji="0" lang="en-GB" altLang="en-US" sz="1200" b="0" i="0" u="none" strike="noStrike" cap="none" normalizeH="0" baseline="0" dirty="0">
              <a:ln>
                <a:noFill/>
              </a:ln>
              <a:solidFill>
                <a:schemeClr val="tx1"/>
              </a:solidFill>
              <a:effectLst/>
              <a:latin typeface="Arial" panose="020B0604020202020204" pitchFamily="34" charset="0"/>
            </a:endParaRPr>
          </a:p>
        </p:txBody>
      </p:sp>
      <p:sp>
        <p:nvSpPr>
          <p:cNvPr id="6" name="Rectangle 5"/>
          <p:cNvSpPr/>
          <p:nvPr/>
        </p:nvSpPr>
        <p:spPr>
          <a:xfrm>
            <a:off x="136358" y="3894163"/>
            <a:ext cx="4894579" cy="2836033"/>
          </a:xfrm>
          <a:prstGeom prst="rect">
            <a:avLst/>
          </a:prstGeom>
        </p:spPr>
        <p:txBody>
          <a:bodyPr wrap="square">
            <a:spAutoFit/>
          </a:bodyPr>
          <a:lstStyle/>
          <a:p>
            <a:pPr>
              <a:lnSpc>
                <a:spcPct val="115000"/>
              </a:lnSpc>
              <a:spcAft>
                <a:spcPts val="1000"/>
              </a:spcAft>
            </a:pPr>
            <a:r>
              <a:rPr lang="en-GB" sz="1400" dirty="0" err="1">
                <a:solidFill>
                  <a:schemeClr val="accent5"/>
                </a:solidFill>
                <a:ea typeface="Calibri" panose="020F0502020204030204" pitchFamily="34" charset="0"/>
                <a:cs typeface="Times New Roman" panose="02020603050405020304" pitchFamily="18" charset="0"/>
              </a:rPr>
              <a:t>Panoramica</a:t>
            </a:r>
            <a:endParaRPr lang="en-GB" sz="1200"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A livello di governance una serie di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3" action="ppaction://hlinksldjump"/>
              </a:rPr>
              <a:t>piani</a:t>
            </a:r>
            <a:r>
              <a:rPr lang="en-GB" sz="1200" dirty="0">
                <a:latin typeface="Calibri" panose="020F0502020204030204" pitchFamily="34" charset="0"/>
                <a:ea typeface="Calibri" panose="020F0502020204030204" pitchFamily="34" charset="0"/>
                <a:cs typeface="Times New Roman" panose="02020603050405020304" pitchFamily="18" charset="0"/>
                <a:hlinkClick r:id="rId3" action="ppaction://hlinksldjump"/>
              </a:rPr>
              <a:t> di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3" action="ppaction://hlinksldjump"/>
              </a:rPr>
              <a:t>gestione</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fissa i principi di come sarà gestito ogni singolo aspetto del lavoro. Fra questi piani troviamo documenti come il piano di gestione dei rischi, il piano di gestione dell’ambito e il piano di gestione finanziaria.</a:t>
            </a: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Questi piani a livello di governance fissano le policy e le procedure per ciascun aspetto di gestione. Elencano le tecniche preferite, inclusi i modelli di documenti e la definizione delle responsabilità.</a:t>
            </a: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Questi piani assicurano la qualità dei processi e dei deliverable (prodotti) della gestione P3. Per tale motivo, sviluppare i piani a livello di governance equivale a dire ‘sviluppare la qualità’.</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5338086" y="1046717"/>
            <a:ext cx="5028045" cy="4403257"/>
          </a:xfrm>
          <a:prstGeom prst="rect">
            <a:avLst/>
          </a:prstGeom>
        </p:spPr>
        <p:txBody>
          <a:bodyPr wrap="square">
            <a:spAutoFit/>
          </a:bodyPr>
          <a:lstStyle/>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I piani di consegna affrontano sette domande</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spcAft>
                <a:spcPts val="600"/>
              </a:spcAft>
              <a:buFont typeface="Symbol" panose="05050102010706020507" pitchFamily="18" charset="2"/>
              <a:buChar char=""/>
            </a:pPr>
            <a:r>
              <a:rPr lang="en-GB" sz="1200" b="1" dirty="0">
                <a:latin typeface="Calibri" panose="020F0502020204030204" pitchFamily="34" charset="0"/>
                <a:ea typeface="Calibri" panose="020F0502020204030204" pitchFamily="34" charset="0"/>
                <a:cs typeface="Times New Roman" panose="02020603050405020304" pitchFamily="18" charset="0"/>
              </a:rPr>
              <a:t>Why? (</a:t>
            </a:r>
            <a:r>
              <a:rPr lang="en-GB" sz="1200" b="1" dirty="0" err="1">
                <a:latin typeface="Calibri" panose="020F0502020204030204" pitchFamily="34" charset="0"/>
                <a:ea typeface="Calibri" panose="020F0502020204030204" pitchFamily="34" charset="0"/>
                <a:cs typeface="Times New Roman" panose="02020603050405020304" pitchFamily="18" charset="0"/>
              </a:rPr>
              <a:t>Perché</a:t>
            </a:r>
            <a:r>
              <a:rPr lang="en-GB" sz="1200" b="1"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Chiunque sia coinvolto nel lavoro o subisca da esso un impatto dovrebbe capire perché lo si sta facendo</a:t>
            </a:r>
            <a:r>
              <a:rPr lang="en-GB" sz="1200" dirty="0">
                <a:latin typeface="Calibri" panose="020F0502020204030204" pitchFamily="34" charset="0"/>
                <a:ea typeface="Calibri" panose="020F0502020204030204" pitchFamily="34" charset="0"/>
                <a:cs typeface="Times New Roman" panose="02020603050405020304" pitchFamily="18" charset="0"/>
              </a:rPr>
              <a:t>. </a:t>
            </a:r>
          </a:p>
          <a:p>
            <a:pPr marL="342900" lvl="0" indent="-342900">
              <a:spcAft>
                <a:spcPts val="600"/>
              </a:spcAft>
              <a:buFont typeface="Symbol" panose="05050102010706020507" pitchFamily="18" charset="2"/>
              <a:buChar char=""/>
            </a:pPr>
            <a:r>
              <a:rPr lang="en-GB" sz="1200" b="1" dirty="0">
                <a:latin typeface="Calibri" panose="020F0502020204030204" pitchFamily="34" charset="0"/>
                <a:ea typeface="Calibri" panose="020F0502020204030204" pitchFamily="34" charset="0"/>
                <a:cs typeface="Times New Roman" panose="02020603050405020304" pitchFamily="18" charset="0"/>
              </a:rPr>
              <a:t>What? (Che </a:t>
            </a:r>
            <a:r>
              <a:rPr lang="en-GB" sz="1200" b="1" dirty="0" err="1">
                <a:latin typeface="Calibri" panose="020F0502020204030204" pitchFamily="34" charset="0"/>
                <a:ea typeface="Calibri" panose="020F0502020204030204" pitchFamily="34" charset="0"/>
                <a:cs typeface="Times New Roman" panose="02020603050405020304" pitchFamily="18" charset="0"/>
              </a:rPr>
              <a:t>cosa</a:t>
            </a:r>
            <a:r>
              <a:rPr lang="en-GB" sz="1200" b="1" dirty="0">
                <a:latin typeface="Calibri" panose="020F0502020204030204" pitchFamily="34" charset="0"/>
                <a:ea typeface="Calibri" panose="020F0502020204030204" pitchFamily="34" charset="0"/>
                <a:cs typeface="Times New Roman" panose="02020603050405020304" pitchFamily="18" charset="0"/>
              </a:rPr>
              <a:t>) </a:t>
            </a:r>
            <a:r>
              <a:rPr lang="en-GB" sz="1200" dirty="0">
                <a:latin typeface="Calibri" panose="020F0502020204030204" pitchFamily="34" charset="0"/>
                <a:ea typeface="Calibri" panose="020F0502020204030204" pitchFamily="34" charset="0"/>
                <a:cs typeface="Times New Roman" panose="02020603050405020304" pitchFamily="18" charset="0"/>
              </a:rPr>
              <a:t>Il </a:t>
            </a:r>
            <a:r>
              <a:rPr lang="en-GB" sz="1200" dirty="0" err="1">
                <a:latin typeface="Calibri" panose="020F0502020204030204" pitchFamily="34" charset="0"/>
                <a:ea typeface="Calibri" panose="020F0502020204030204" pitchFamily="34" charset="0"/>
                <a:cs typeface="Times New Roman" panose="02020603050405020304" pitchFamily="18" charset="0"/>
              </a:rPr>
              <a:t>lavoro</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sarà descritto come prodotti, risultati e/o benefici in documenti come una specifica, un </a:t>
            </a:r>
            <a:r>
              <a:rPr lang="it-IT" sz="1200" dirty="0" err="1">
                <a:latin typeface="Calibri" panose="020F0502020204030204" pitchFamily="34" charset="0"/>
                <a:ea typeface="Calibri" panose="020F0502020204030204" pitchFamily="34" charset="0"/>
                <a:cs typeface="Times New Roman" panose="02020603050405020304" pitchFamily="18" charset="0"/>
              </a:rPr>
              <a:t>blueprint</a:t>
            </a:r>
            <a:r>
              <a:rPr lang="it-IT" sz="1200" dirty="0">
                <a:latin typeface="Calibri" panose="020F0502020204030204" pitchFamily="34" charset="0"/>
                <a:ea typeface="Calibri" panose="020F0502020204030204" pitchFamily="34" charset="0"/>
                <a:cs typeface="Times New Roman" panose="02020603050405020304" pitchFamily="18" charset="0"/>
              </a:rPr>
              <a:t> o un profilo dei benefici</a:t>
            </a:r>
            <a:r>
              <a:rPr lang="en-GB" sz="1200" dirty="0">
                <a:latin typeface="Calibri" panose="020F0502020204030204" pitchFamily="34" charset="0"/>
                <a:ea typeface="Calibri" panose="020F0502020204030204" pitchFamily="34" charset="0"/>
                <a:cs typeface="Times New Roman" panose="02020603050405020304" pitchFamily="18" charset="0"/>
              </a:rPr>
              <a:t>.</a:t>
            </a:r>
            <a:endParaRPr lang="en-GB" sz="1200" dirty="0"/>
          </a:p>
          <a:p>
            <a:pPr marL="342900" lvl="0" indent="-342900">
              <a:spcAft>
                <a:spcPts val="600"/>
              </a:spcAft>
              <a:buFont typeface="Symbol" panose="05050102010706020507" pitchFamily="18" charset="2"/>
              <a:buChar char=""/>
            </a:pPr>
            <a:r>
              <a:rPr lang="en-GB" sz="1200" b="1" dirty="0">
                <a:latin typeface="Calibri" panose="020F0502020204030204" pitchFamily="34" charset="0"/>
                <a:ea typeface="Calibri" panose="020F0502020204030204" pitchFamily="34" charset="0"/>
                <a:cs typeface="Times New Roman" panose="02020603050405020304" pitchFamily="18" charset="0"/>
              </a:rPr>
              <a:t>How? (Come) </a:t>
            </a:r>
            <a:r>
              <a:rPr lang="it-IT" sz="1200" dirty="0">
                <a:latin typeface="Calibri" panose="020F0502020204030204" pitchFamily="34" charset="0"/>
                <a:ea typeface="Calibri" panose="020F0502020204030204" pitchFamily="34" charset="0"/>
                <a:cs typeface="Times New Roman" panose="02020603050405020304" pitchFamily="18" charset="0"/>
              </a:rPr>
              <a:t>Il modo migliore per raggiungere gli obiettivi viene incorporato in molti piani di consegna dettagliati.</a:t>
            </a:r>
            <a:endParaRPr lang="en-GB" sz="1200" dirty="0"/>
          </a:p>
          <a:p>
            <a:pPr marL="342900" lvl="0" indent="-342900">
              <a:spcAft>
                <a:spcPts val="600"/>
              </a:spcAft>
              <a:buFont typeface="Symbol" panose="05050102010706020507" pitchFamily="18" charset="2"/>
              <a:buChar char=""/>
            </a:pPr>
            <a:r>
              <a:rPr lang="en-GB" sz="1200" b="1" dirty="0">
                <a:latin typeface="Calibri" panose="020F0502020204030204" pitchFamily="34" charset="0"/>
                <a:ea typeface="Calibri" panose="020F0502020204030204" pitchFamily="34" charset="0"/>
                <a:cs typeface="Times New Roman" panose="02020603050405020304" pitchFamily="18" charset="0"/>
              </a:rPr>
              <a:t>Who? (Chi) </a:t>
            </a:r>
            <a:r>
              <a:rPr lang="it-IT" sz="1200" dirty="0">
                <a:latin typeface="Calibri" panose="020F0502020204030204" pitchFamily="34" charset="0"/>
                <a:ea typeface="Calibri" panose="020F0502020204030204" pitchFamily="34" charset="0"/>
                <a:cs typeface="Times New Roman" panose="02020603050405020304" pitchFamily="18" charset="0"/>
              </a:rPr>
              <a:t>Questa domanda riguarda l’organizzazione del management e le risorse per la consegna così come definite rispettivamente nella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4" action="ppaction://hlinksldjump"/>
              </a:rPr>
              <a:t>gestione</a:t>
            </a:r>
            <a:r>
              <a:rPr lang="en-GB" sz="1200" dirty="0">
                <a:latin typeface="Calibri" panose="020F0502020204030204" pitchFamily="34" charset="0"/>
                <a:ea typeface="Calibri" panose="020F0502020204030204" pitchFamily="34" charset="0"/>
                <a:cs typeface="Times New Roman" panose="02020603050405020304" pitchFamily="18" charset="0"/>
                <a:hlinkClick r:id="rId4" action="ppaction://hlinksldjump"/>
              </a:rPr>
              <a:t>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4" action="ppaction://hlinksldjump"/>
              </a:rPr>
              <a:t>dell’organizzazione</a:t>
            </a:r>
            <a:r>
              <a:rPr lang="en-GB" sz="1200" dirty="0">
                <a:latin typeface="Calibri" panose="020F0502020204030204" pitchFamily="34" charset="0"/>
                <a:ea typeface="Calibri" panose="020F0502020204030204" pitchFamily="34" charset="0"/>
                <a:cs typeface="Times New Roman" panose="02020603050405020304" pitchFamily="18" charset="0"/>
              </a:rPr>
              <a:t> e </a:t>
            </a:r>
            <a:r>
              <a:rPr lang="en-GB" sz="1200" dirty="0" err="1">
                <a:latin typeface="Calibri" panose="020F0502020204030204" pitchFamily="34" charset="0"/>
                <a:ea typeface="Calibri" panose="020F0502020204030204" pitchFamily="34" charset="0"/>
                <a:cs typeface="Times New Roman" panose="02020603050405020304" pitchFamily="18" charset="0"/>
              </a:rPr>
              <a:t>nella</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5" action="ppaction://hlinksldjump"/>
              </a:rPr>
              <a:t>gestione</a:t>
            </a:r>
            <a:r>
              <a:rPr lang="en-GB" sz="1200" dirty="0">
                <a:latin typeface="Calibri" panose="020F0502020204030204" pitchFamily="34" charset="0"/>
                <a:ea typeface="Calibri" panose="020F0502020204030204" pitchFamily="34" charset="0"/>
                <a:cs typeface="Times New Roman" panose="02020603050405020304" pitchFamily="18" charset="0"/>
                <a:hlinkClick r:id="rId5" action="ppaction://hlinksldjump"/>
              </a:rPr>
              <a:t>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5" action="ppaction://hlinksldjump"/>
              </a:rPr>
              <a:t>delle</a:t>
            </a:r>
            <a:r>
              <a:rPr lang="en-GB" sz="1200" dirty="0">
                <a:latin typeface="Calibri" panose="020F0502020204030204" pitchFamily="34" charset="0"/>
                <a:ea typeface="Calibri" panose="020F0502020204030204" pitchFamily="34" charset="0"/>
                <a:cs typeface="Times New Roman" panose="02020603050405020304" pitchFamily="18" charset="0"/>
                <a:hlinkClick r:id="rId5" action="ppaction://hlinksldjump"/>
              </a:rPr>
              <a:t>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5" action="ppaction://hlinksldjump"/>
              </a:rPr>
              <a:t>risorse</a:t>
            </a:r>
            <a:r>
              <a:rPr lang="en-GB" sz="1200" dirty="0">
                <a:latin typeface="Calibri" panose="020F0502020204030204" pitchFamily="34" charset="0"/>
                <a:ea typeface="Calibri" panose="020F0502020204030204" pitchFamily="34" charset="0"/>
                <a:cs typeface="Times New Roman" panose="02020603050405020304" pitchFamily="18" charset="0"/>
              </a:rPr>
              <a:t>. </a:t>
            </a:r>
          </a:p>
          <a:p>
            <a:pPr marL="342900" lvl="0" indent="-342900">
              <a:spcAft>
                <a:spcPts val="600"/>
              </a:spcAft>
              <a:buFont typeface="Symbol" panose="05050102010706020507" pitchFamily="18" charset="2"/>
              <a:buChar char=""/>
            </a:pPr>
            <a:r>
              <a:rPr lang="en-GB" sz="1200" b="1" dirty="0">
                <a:latin typeface="Calibri" panose="020F0502020204030204" pitchFamily="34" charset="0"/>
                <a:ea typeface="Calibri" panose="020F0502020204030204" pitchFamily="34" charset="0"/>
                <a:cs typeface="Times New Roman" panose="02020603050405020304" pitchFamily="18" charset="0"/>
              </a:rPr>
              <a:t>When? (</a:t>
            </a:r>
            <a:r>
              <a:rPr lang="en-GB" sz="1200" b="1" dirty="0" err="1">
                <a:latin typeface="Calibri" panose="020F0502020204030204" pitchFamily="34" charset="0"/>
                <a:ea typeface="Calibri" panose="020F0502020204030204" pitchFamily="34" charset="0"/>
                <a:cs typeface="Times New Roman" panose="02020603050405020304" pitchFamily="18" charset="0"/>
              </a:rPr>
              <a:t>Quando</a:t>
            </a:r>
            <a:r>
              <a:rPr lang="en-GB" sz="1200" b="1" dirty="0">
                <a:latin typeface="Calibri" panose="020F0502020204030204" pitchFamily="34" charset="0"/>
                <a:ea typeface="Calibri" panose="020F0502020204030204" pitchFamily="34" charset="0"/>
                <a:cs typeface="Times New Roman" panose="02020603050405020304" pitchFamily="18" charset="0"/>
              </a:rPr>
              <a:t>) </a:t>
            </a:r>
            <a:r>
              <a:rPr lang="en-GB" sz="1200" dirty="0">
                <a:latin typeface="Calibri" panose="020F0502020204030204" pitchFamily="34" charset="0"/>
                <a:ea typeface="Calibri" panose="020F0502020204030204" pitchFamily="34" charset="0"/>
                <a:cs typeface="Times New Roman" panose="02020603050405020304" pitchFamily="18" charset="0"/>
              </a:rPr>
              <a:t>La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6" action="ppaction://hlinksldjump"/>
              </a:rPr>
              <a:t>gestione</a:t>
            </a:r>
            <a:r>
              <a:rPr lang="en-GB" sz="1200" dirty="0">
                <a:latin typeface="Calibri" panose="020F0502020204030204" pitchFamily="34" charset="0"/>
                <a:ea typeface="Calibri" panose="020F0502020204030204" pitchFamily="34" charset="0"/>
                <a:cs typeface="Times New Roman" panose="02020603050405020304" pitchFamily="18" charset="0"/>
                <a:hlinkClick r:id="rId6" action="ppaction://hlinksldjump"/>
              </a:rPr>
              <a:t>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6" action="ppaction://hlinksldjump"/>
              </a:rPr>
              <a:t>della</a:t>
            </a:r>
            <a:r>
              <a:rPr lang="en-GB" sz="1200" dirty="0">
                <a:latin typeface="Calibri" panose="020F0502020204030204" pitchFamily="34" charset="0"/>
                <a:ea typeface="Calibri" panose="020F0502020204030204" pitchFamily="34" charset="0"/>
                <a:cs typeface="Times New Roman" panose="02020603050405020304" pitchFamily="18" charset="0"/>
                <a:hlinkClick r:id="rId6" action="ppaction://hlinksldjump"/>
              </a:rPr>
              <a:t>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6" action="ppaction://hlinksldjump"/>
              </a:rPr>
              <a:t>schedulazione</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 stabilisce la tempistica delle milestone, delle fasi, delle tranche, dei pacchetti di lavoro e delle singole attività</a:t>
            </a:r>
            <a:r>
              <a:rPr lang="en-GB" sz="1200" dirty="0">
                <a:latin typeface="Calibri" panose="020F0502020204030204" pitchFamily="34" charset="0"/>
                <a:ea typeface="Calibri" panose="020F0502020204030204" pitchFamily="34" charset="0"/>
                <a:cs typeface="Times New Roman" panose="02020603050405020304" pitchFamily="18" charset="0"/>
              </a:rPr>
              <a:t>.</a:t>
            </a:r>
            <a:endParaRPr lang="en-GB" sz="1200" dirty="0"/>
          </a:p>
          <a:p>
            <a:pPr marL="342900" lvl="0" indent="-342900">
              <a:spcAft>
                <a:spcPts val="600"/>
              </a:spcAft>
              <a:buFont typeface="Symbol" panose="05050102010706020507" pitchFamily="18" charset="2"/>
              <a:buChar char=""/>
            </a:pPr>
            <a:r>
              <a:rPr lang="en-GB" sz="1200" b="1" dirty="0">
                <a:latin typeface="Calibri" panose="020F0502020204030204" pitchFamily="34" charset="0"/>
                <a:ea typeface="Calibri" panose="020F0502020204030204" pitchFamily="34" charset="0"/>
                <a:cs typeface="Times New Roman" panose="02020603050405020304" pitchFamily="18" charset="0"/>
              </a:rPr>
              <a:t>Where? (Dove) </a:t>
            </a:r>
            <a:r>
              <a:rPr lang="it-IT" sz="1200" dirty="0">
                <a:latin typeface="Calibri" panose="020F0502020204030204" pitchFamily="34" charset="0"/>
                <a:ea typeface="Calibri" panose="020F0502020204030204" pitchFamily="34" charset="0"/>
                <a:cs typeface="Times New Roman" panose="02020603050405020304" pitchFamily="18" charset="0"/>
              </a:rPr>
              <a:t>Anche se molti progetti sono ubicati in una sede fisica, i progetti più complessi</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sono dislocati in molti luoghi e spesso in molti fusi orari</a:t>
            </a:r>
            <a:r>
              <a:rPr lang="en-GB" sz="1200" dirty="0">
                <a:latin typeface="Calibri" panose="020F0502020204030204" pitchFamily="34" charset="0"/>
                <a:ea typeface="Calibri" panose="020F0502020204030204" pitchFamily="34" charset="0"/>
                <a:cs typeface="Times New Roman" panose="02020603050405020304" pitchFamily="18" charset="0"/>
              </a:rPr>
              <a:t>. </a:t>
            </a:r>
          </a:p>
          <a:p>
            <a:pPr marL="342900" lvl="0" indent="-342900">
              <a:spcAft>
                <a:spcPts val="600"/>
              </a:spcAft>
              <a:buFont typeface="Symbol" panose="05050102010706020507" pitchFamily="18" charset="2"/>
              <a:buChar char=""/>
            </a:pPr>
            <a:r>
              <a:rPr lang="en-GB" sz="1200" b="1" dirty="0">
                <a:latin typeface="Calibri" panose="020F0502020204030204" pitchFamily="34" charset="0"/>
                <a:ea typeface="Calibri" panose="020F0502020204030204" pitchFamily="34" charset="0"/>
                <a:cs typeface="Times New Roman" panose="02020603050405020304" pitchFamily="18" charset="0"/>
              </a:rPr>
              <a:t>How much? (</a:t>
            </a:r>
            <a:r>
              <a:rPr lang="en-GB" sz="1200" b="1" dirty="0" err="1">
                <a:latin typeface="Calibri" panose="020F0502020204030204" pitchFamily="34" charset="0"/>
                <a:ea typeface="Calibri" panose="020F0502020204030204" pitchFamily="34" charset="0"/>
                <a:cs typeface="Times New Roman" panose="02020603050405020304" pitchFamily="18" charset="0"/>
              </a:rPr>
              <a:t>Quanto</a:t>
            </a:r>
            <a:r>
              <a:rPr lang="en-GB" sz="1200" b="1"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Naturalmente, il costo del lavoro rappresenta una componente essenziale del business case</a:t>
            </a:r>
            <a:r>
              <a:rPr lang="en-GB" sz="1200" dirty="0">
                <a:latin typeface="Calibri" panose="020F0502020204030204" pitchFamily="34" charset="0"/>
                <a:ea typeface="Calibri" panose="020F0502020204030204" pitchFamily="34" charset="0"/>
                <a:cs typeface="Times New Roman" panose="02020603050405020304" pitchFamily="18" charset="0"/>
              </a:rPr>
              <a:t>. La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7" action="ppaction://hlinksldjump"/>
              </a:rPr>
              <a:t>gestione</a:t>
            </a:r>
            <a:r>
              <a:rPr lang="en-GB" sz="1200" dirty="0">
                <a:latin typeface="Calibri" panose="020F0502020204030204" pitchFamily="34" charset="0"/>
                <a:ea typeface="Calibri" panose="020F0502020204030204" pitchFamily="34" charset="0"/>
                <a:cs typeface="Times New Roman" panose="02020603050405020304" pitchFamily="18" charset="0"/>
                <a:hlinkClick r:id="rId7" action="ppaction://hlinksldjump"/>
              </a:rPr>
              <a:t>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7" action="ppaction://hlinksldjump"/>
              </a:rPr>
              <a:t>finanziaria</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stabilisce quanto costerà il lavoro e come sarà finanziato</a:t>
            </a:r>
            <a:r>
              <a:rPr lang="en-GB" sz="1200" dirty="0">
                <a:latin typeface="Calibri" panose="020F0502020204030204" pitchFamily="34" charset="0"/>
                <a:ea typeface="Calibri" panose="020F0502020204030204" pitchFamily="34" charset="0"/>
                <a:cs typeface="Times New Roman" panose="02020603050405020304" pitchFamily="18" charset="0"/>
              </a:rPr>
              <a:t>.</a:t>
            </a:r>
            <a:endParaRPr lang="en-GB" sz="1200" dirty="0">
              <a:effectLst/>
            </a:endParaRPr>
          </a:p>
        </p:txBody>
      </p:sp>
      <p:sp>
        <p:nvSpPr>
          <p:cNvPr id="8" name="Text Box 2"/>
          <p:cNvSpPr txBox="1">
            <a:spLocks noChangeArrowheads="1"/>
          </p:cNvSpPr>
          <p:nvPr/>
        </p:nvSpPr>
        <p:spPr bwMode="auto">
          <a:xfrm>
            <a:off x="5792082" y="5623028"/>
            <a:ext cx="4320071" cy="1015663"/>
          </a:xfrm>
          <a:prstGeom prst="rect">
            <a:avLst/>
          </a:prstGeom>
          <a:solidFill>
            <a:schemeClr val="accent6">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spAutoFit/>
          </a:bodyPr>
          <a:lstStyle/>
          <a:p>
            <a:pPr lvl="0">
              <a:spcAft>
                <a:spcPts val="600"/>
              </a:spcAft>
            </a:pPr>
            <a:r>
              <a:rPr lang="en-GB" sz="1400" dirty="0" err="1">
                <a:solidFill>
                  <a:srgbClr val="516B93"/>
                </a:solidFill>
              </a:rPr>
              <a:t>Processi</a:t>
            </a:r>
            <a:r>
              <a:rPr lang="en-GB" sz="1400" dirty="0">
                <a:solidFill>
                  <a:srgbClr val="516B93"/>
                </a:solidFill>
              </a:rPr>
              <a:t> </a:t>
            </a:r>
            <a:r>
              <a:rPr lang="en-GB" sz="1400" dirty="0" err="1">
                <a:solidFill>
                  <a:srgbClr val="516B93"/>
                </a:solidFill>
              </a:rPr>
              <a:t>chiave</a:t>
            </a:r>
            <a:endParaRPr lang="en-GB" sz="1400" dirty="0">
              <a:solidFill>
                <a:srgbClr val="516B93"/>
              </a:solidFill>
            </a:endParaRPr>
          </a:p>
          <a:p>
            <a:pPr marL="171450" lvl="0" indent="-171450">
              <a:spcAft>
                <a:spcPts val="600"/>
              </a:spcAft>
              <a:buFont typeface="Arial" panose="020B0604020202020204" pitchFamily="34" charset="0"/>
              <a:buChar char="•"/>
            </a:pPr>
            <a:r>
              <a:rPr lang="en-GB" sz="1200" dirty="0"/>
              <a:t>I </a:t>
            </a:r>
            <a:r>
              <a:rPr lang="en-GB" sz="1200" dirty="0" err="1"/>
              <a:t>piani</a:t>
            </a:r>
            <a:r>
              <a:rPr lang="en-GB" sz="1200" dirty="0"/>
              <a:t> di </a:t>
            </a:r>
            <a:r>
              <a:rPr lang="en-GB" sz="1200" dirty="0" err="1"/>
              <a:t>gestione</a:t>
            </a:r>
            <a:r>
              <a:rPr lang="en-GB" sz="1200" dirty="0"/>
              <a:t> </a:t>
            </a:r>
            <a:r>
              <a:rPr lang="en-GB" sz="1200" dirty="0" err="1"/>
              <a:t>sono</a:t>
            </a:r>
            <a:r>
              <a:rPr lang="en-GB" sz="1200" dirty="0"/>
              <a:t> </a:t>
            </a:r>
            <a:r>
              <a:rPr lang="en-GB" sz="1200" dirty="0" err="1"/>
              <a:t>prodotti</a:t>
            </a:r>
            <a:r>
              <a:rPr lang="en-GB" sz="1200" dirty="0"/>
              <a:t> </a:t>
            </a:r>
            <a:r>
              <a:rPr lang="en-GB" sz="1200" dirty="0" err="1"/>
              <a:t>nel</a:t>
            </a:r>
            <a:r>
              <a:rPr lang="en-GB" sz="1200" dirty="0"/>
              <a:t> </a:t>
            </a:r>
            <a:r>
              <a:rPr lang="en-GB" sz="1200" dirty="0" err="1">
                <a:hlinkClick r:id="rId8" action="ppaction://hlinksldjump"/>
              </a:rPr>
              <a:t>processo</a:t>
            </a:r>
            <a:r>
              <a:rPr lang="en-GB" sz="1200" dirty="0">
                <a:hlinkClick r:id="rId8" action="ppaction://hlinksldjump"/>
              </a:rPr>
              <a:t> di </a:t>
            </a:r>
            <a:r>
              <a:rPr lang="en-GB" sz="1200" dirty="0" err="1">
                <a:hlinkClick r:id="rId8" action="ppaction://hlinksldjump"/>
              </a:rPr>
              <a:t>definizione</a:t>
            </a:r>
            <a:r>
              <a:rPr lang="en-GB" sz="1200" dirty="0"/>
              <a:t>.</a:t>
            </a:r>
          </a:p>
          <a:p>
            <a:pPr marL="171450" lvl="0" indent="-171450">
              <a:spcAft>
                <a:spcPts val="600"/>
              </a:spcAft>
              <a:buFont typeface="Arial" panose="020B0604020202020204" pitchFamily="34" charset="0"/>
              <a:buChar char="•"/>
            </a:pPr>
            <a:r>
              <a:rPr lang="en-GB" sz="1200" dirty="0"/>
              <a:t>I </a:t>
            </a:r>
            <a:r>
              <a:rPr lang="en-GB" sz="1200" dirty="0" err="1"/>
              <a:t>piani</a:t>
            </a:r>
            <a:r>
              <a:rPr lang="en-GB" sz="1200" dirty="0"/>
              <a:t> di </a:t>
            </a:r>
            <a:r>
              <a:rPr lang="en-GB" sz="1200" dirty="0" err="1"/>
              <a:t>consegna</a:t>
            </a:r>
            <a:r>
              <a:rPr lang="en-GB" sz="1200" dirty="0"/>
              <a:t> </a:t>
            </a:r>
            <a:r>
              <a:rPr lang="en-GB" sz="1200" dirty="0" err="1"/>
              <a:t>vengono</a:t>
            </a:r>
            <a:r>
              <a:rPr lang="en-GB" sz="1200" dirty="0"/>
              <a:t> </a:t>
            </a:r>
            <a:r>
              <a:rPr lang="it-IT" sz="1200" dirty="0"/>
              <a:t>prima prodotti nel processo di definizione e poi mantenuti per tutto il ciclo di vita</a:t>
            </a:r>
            <a:r>
              <a:rPr lang="en-GB" sz="1200" dirty="0"/>
              <a:t>.</a:t>
            </a:r>
          </a:p>
        </p:txBody>
      </p:sp>
      <p:sp>
        <p:nvSpPr>
          <p:cNvPr id="12" name="Rectangle 11">
            <a:hlinkClick r:id="rId9"/>
            <a:extLst>
              <a:ext uri="{FF2B5EF4-FFF2-40B4-BE49-F238E27FC236}">
                <a16:creationId xmlns:a16="http://schemas.microsoft.com/office/drawing/2014/main" id="{5A03F15E-5C37-4C32-B4A5-EB45181A0E12}"/>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a:hlinkClick r:id="rId10"/>
            <a:extLst>
              <a:ext uri="{FF2B5EF4-FFF2-40B4-BE49-F238E27FC236}">
                <a16:creationId xmlns:a16="http://schemas.microsoft.com/office/drawing/2014/main" id="{F230370E-EC02-47D8-BB36-035CD4A0FFE0}"/>
              </a:ext>
            </a:extLst>
          </p:cNvPr>
          <p:cNvSpPr txBox="1"/>
          <p:nvPr/>
        </p:nvSpPr>
        <p:spPr>
          <a:xfrm>
            <a:off x="10707096" y="1306938"/>
            <a:ext cx="1431895" cy="461665"/>
          </a:xfrm>
          <a:prstGeom prst="rect">
            <a:avLst/>
          </a:prstGeom>
          <a:noFill/>
        </p:spPr>
        <p:txBody>
          <a:bodyPr wrap="square" rtlCol="0">
            <a:spAutoFit/>
          </a:bodyPr>
          <a:lstStyle/>
          <a:p>
            <a:r>
              <a:rPr lang="en-GB" sz="1200" dirty="0"/>
              <a:t>Competenza (governance)</a:t>
            </a:r>
          </a:p>
        </p:txBody>
      </p:sp>
      <p:sp>
        <p:nvSpPr>
          <p:cNvPr id="21" name="TextBox 20">
            <a:hlinkClick r:id="rId11"/>
            <a:extLst>
              <a:ext uri="{FF2B5EF4-FFF2-40B4-BE49-F238E27FC236}">
                <a16:creationId xmlns:a16="http://schemas.microsoft.com/office/drawing/2014/main" id="{1DF76610-374B-41D7-AC6E-A1644692561E}"/>
              </a:ext>
            </a:extLst>
          </p:cNvPr>
          <p:cNvSpPr txBox="1"/>
          <p:nvPr/>
        </p:nvSpPr>
        <p:spPr>
          <a:xfrm>
            <a:off x="10707096" y="2230268"/>
            <a:ext cx="634084" cy="276999"/>
          </a:xfrm>
          <a:prstGeom prst="rect">
            <a:avLst/>
          </a:prstGeom>
          <a:noFill/>
        </p:spPr>
        <p:txBody>
          <a:bodyPr wrap="none" rtlCol="0">
            <a:spAutoFit/>
          </a:bodyPr>
          <a:lstStyle/>
          <a:p>
            <a:r>
              <a:rPr lang="en-GB" sz="1200" dirty="0" err="1"/>
              <a:t>Risorse</a:t>
            </a:r>
            <a:endParaRPr lang="en-GB" sz="1200" dirty="0"/>
          </a:p>
        </p:txBody>
      </p:sp>
      <p:sp>
        <p:nvSpPr>
          <p:cNvPr id="23" name="TextBox 22">
            <a:hlinkClick r:id="rId12"/>
            <a:extLst>
              <a:ext uri="{FF2B5EF4-FFF2-40B4-BE49-F238E27FC236}">
                <a16:creationId xmlns:a16="http://schemas.microsoft.com/office/drawing/2014/main" id="{C475A28E-37AC-45C9-97CF-71C4436A9F49}"/>
              </a:ext>
            </a:extLst>
          </p:cNvPr>
          <p:cNvSpPr txBox="1"/>
          <p:nvPr/>
        </p:nvSpPr>
        <p:spPr>
          <a:xfrm>
            <a:off x="10707096" y="1768603"/>
            <a:ext cx="1431895" cy="461665"/>
          </a:xfrm>
          <a:prstGeom prst="rect">
            <a:avLst/>
          </a:prstGeom>
          <a:noFill/>
        </p:spPr>
        <p:txBody>
          <a:bodyPr wrap="square" rtlCol="0">
            <a:spAutoFit/>
          </a:bodyPr>
          <a:lstStyle/>
          <a:p>
            <a:r>
              <a:rPr lang="en-GB" sz="1200" dirty="0"/>
              <a:t>Competenza (</a:t>
            </a:r>
            <a:r>
              <a:rPr lang="en-GB" sz="1200" dirty="0" err="1"/>
              <a:t>consegna</a:t>
            </a:r>
            <a:r>
              <a:rPr lang="en-GB" sz="1200" dirty="0"/>
              <a:t>)</a:t>
            </a:r>
          </a:p>
        </p:txBody>
      </p:sp>
      <p:sp>
        <p:nvSpPr>
          <p:cNvPr id="24" name="TextBox 23">
            <a:extLst>
              <a:ext uri="{FF2B5EF4-FFF2-40B4-BE49-F238E27FC236}">
                <a16:creationId xmlns:a16="http://schemas.microsoft.com/office/drawing/2014/main" id="{950DE7E2-64AB-4A99-8BB2-E15B67D003CE}"/>
              </a:ext>
            </a:extLst>
          </p:cNvPr>
          <p:cNvSpPr txBox="1"/>
          <p:nvPr/>
        </p:nvSpPr>
        <p:spPr>
          <a:xfrm>
            <a:off x="10580417" y="1017186"/>
            <a:ext cx="1589374" cy="307777"/>
          </a:xfrm>
          <a:prstGeom prst="rect">
            <a:avLst/>
          </a:prstGeom>
          <a:noFill/>
        </p:spPr>
        <p:txBody>
          <a:bodyPr wrap="square" rtlCol="0">
            <a:spAutoFit/>
          </a:bodyPr>
          <a:lstStyle/>
          <a:p>
            <a:pPr algn="ctr"/>
            <a:r>
              <a:rPr lang="en-GB" sz="1400" b="1" dirty="0" err="1">
                <a:solidFill>
                  <a:schemeClr val="accent1"/>
                </a:solidFill>
              </a:rPr>
              <a:t>Applicazione</a:t>
            </a:r>
            <a:endParaRPr lang="en-GB" sz="1400" b="1" dirty="0">
              <a:solidFill>
                <a:schemeClr val="accent1"/>
              </a:solidFill>
            </a:endParaRPr>
          </a:p>
        </p:txBody>
      </p:sp>
      <p:cxnSp>
        <p:nvCxnSpPr>
          <p:cNvPr id="15" name="Straight Connector 14">
            <a:extLst>
              <a:ext uri="{FF2B5EF4-FFF2-40B4-BE49-F238E27FC236}">
                <a16:creationId xmlns:a16="http://schemas.microsoft.com/office/drawing/2014/main" id="{684F73D9-D57E-490D-9234-9775821FB9D7}"/>
              </a:ext>
            </a:extLst>
          </p:cNvPr>
          <p:cNvCxnSpPr/>
          <p:nvPr/>
        </p:nvCxnSpPr>
        <p:spPr>
          <a:xfrm>
            <a:off x="10705779" y="2919183"/>
            <a:ext cx="13008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4D3086E2-E4E3-4B04-8DB6-A545DB6BA4EC}"/>
              </a:ext>
            </a:extLst>
          </p:cNvPr>
          <p:cNvSpPr txBox="1"/>
          <p:nvPr/>
        </p:nvSpPr>
        <p:spPr>
          <a:xfrm>
            <a:off x="10563069" y="3033475"/>
            <a:ext cx="1586319" cy="307777"/>
          </a:xfrm>
          <a:prstGeom prst="rect">
            <a:avLst/>
          </a:prstGeom>
          <a:noFill/>
        </p:spPr>
        <p:txBody>
          <a:bodyPr wrap="square" rtlCol="0">
            <a:spAutoFit/>
          </a:bodyPr>
          <a:lstStyle/>
          <a:p>
            <a:pPr algn="ctr"/>
            <a:r>
              <a:rPr lang="en-GB" sz="1400" b="1" dirty="0" err="1">
                <a:solidFill>
                  <a:schemeClr val="accent1"/>
                </a:solidFill>
              </a:rPr>
              <a:t>Biblioteca</a:t>
            </a:r>
            <a:endParaRPr lang="en-GB" sz="1400" b="1" dirty="0">
              <a:solidFill>
                <a:schemeClr val="accent1"/>
              </a:solidFill>
            </a:endParaRPr>
          </a:p>
        </p:txBody>
      </p:sp>
      <p:sp>
        <p:nvSpPr>
          <p:cNvPr id="17" name="TextBox 16">
            <a:hlinkClick r:id="rId13"/>
            <a:extLst>
              <a:ext uri="{FF2B5EF4-FFF2-40B4-BE49-F238E27FC236}">
                <a16:creationId xmlns:a16="http://schemas.microsoft.com/office/drawing/2014/main" id="{3607805E-0418-45A4-B0CE-E2FE57A4A28F}"/>
              </a:ext>
            </a:extLst>
          </p:cNvPr>
          <p:cNvSpPr txBox="1"/>
          <p:nvPr/>
        </p:nvSpPr>
        <p:spPr>
          <a:xfrm>
            <a:off x="10705779" y="3358995"/>
            <a:ext cx="1486221" cy="276999"/>
          </a:xfrm>
          <a:prstGeom prst="rect">
            <a:avLst/>
          </a:prstGeom>
          <a:noFill/>
        </p:spPr>
        <p:txBody>
          <a:bodyPr wrap="square" rtlCol="0">
            <a:spAutoFit/>
          </a:bodyPr>
          <a:lstStyle/>
          <a:p>
            <a:r>
              <a:rPr lang="en-GB" sz="1200" dirty="0" err="1"/>
              <a:t>Tecniche</a:t>
            </a:r>
            <a:r>
              <a:rPr lang="en-GB" sz="1200" dirty="0"/>
              <a:t> di </a:t>
            </a:r>
            <a:r>
              <a:rPr lang="en-GB" sz="1200" dirty="0" err="1"/>
              <a:t>stima</a:t>
            </a:r>
            <a:endParaRPr lang="en-GB" sz="1200" dirty="0"/>
          </a:p>
        </p:txBody>
      </p:sp>
      <p:sp>
        <p:nvSpPr>
          <p:cNvPr id="18" name="TextBox 17">
            <a:hlinkClick r:id="rId14"/>
            <a:extLst>
              <a:ext uri="{FF2B5EF4-FFF2-40B4-BE49-F238E27FC236}">
                <a16:creationId xmlns:a16="http://schemas.microsoft.com/office/drawing/2014/main" id="{33194611-8965-4625-83A5-1B18F85A9A75}"/>
              </a:ext>
            </a:extLst>
          </p:cNvPr>
          <p:cNvSpPr txBox="1"/>
          <p:nvPr/>
        </p:nvSpPr>
        <p:spPr>
          <a:xfrm>
            <a:off x="10705779" y="3680692"/>
            <a:ext cx="1486221" cy="276999"/>
          </a:xfrm>
          <a:prstGeom prst="rect">
            <a:avLst/>
          </a:prstGeom>
          <a:noFill/>
        </p:spPr>
        <p:txBody>
          <a:bodyPr wrap="square" rtlCol="0">
            <a:spAutoFit/>
          </a:bodyPr>
          <a:lstStyle/>
          <a:p>
            <a:r>
              <a:rPr lang="en-GB" sz="1200" dirty="0" err="1"/>
              <a:t>Gestione</a:t>
            </a:r>
            <a:r>
              <a:rPr lang="en-GB" sz="1200" dirty="0"/>
              <a:t> del </a:t>
            </a:r>
            <a:r>
              <a:rPr lang="en-GB" sz="1200" dirty="0" err="1"/>
              <a:t>valore</a:t>
            </a:r>
            <a:endParaRPr lang="en-GB" sz="1200" dirty="0"/>
          </a:p>
        </p:txBody>
      </p:sp>
      <p:sp>
        <p:nvSpPr>
          <p:cNvPr id="20" name="TextBox 19">
            <a:hlinkClick r:id="rId15"/>
            <a:extLst>
              <a:ext uri="{FF2B5EF4-FFF2-40B4-BE49-F238E27FC236}">
                <a16:creationId xmlns:a16="http://schemas.microsoft.com/office/drawing/2014/main" id="{8F2172C0-8541-46F8-A306-ED37EFD4DCAE}"/>
              </a:ext>
            </a:extLst>
          </p:cNvPr>
          <p:cNvSpPr txBox="1"/>
          <p:nvPr/>
        </p:nvSpPr>
        <p:spPr>
          <a:xfrm>
            <a:off x="10705779" y="2529248"/>
            <a:ext cx="921471" cy="276999"/>
          </a:xfrm>
          <a:prstGeom prst="rect">
            <a:avLst/>
          </a:prstGeom>
          <a:noFill/>
        </p:spPr>
        <p:txBody>
          <a:bodyPr wrap="none" rtlCol="0">
            <a:spAutoFit/>
          </a:bodyPr>
          <a:lstStyle/>
          <a:p>
            <a:r>
              <a:rPr lang="en-GB" sz="1200" dirty="0"/>
              <a:t>Team Praxis</a:t>
            </a:r>
          </a:p>
        </p:txBody>
      </p:sp>
      <p:pic>
        <p:nvPicPr>
          <p:cNvPr id="26" name="Picture 25">
            <a:extLst>
              <a:ext uri="{FF2B5EF4-FFF2-40B4-BE49-F238E27FC236}">
                <a16:creationId xmlns:a16="http://schemas.microsoft.com/office/drawing/2014/main" id="{C3612DAB-84B6-48D7-B7F7-1D816F3BECAF}"/>
              </a:ext>
            </a:extLst>
          </p:cNvPr>
          <p:cNvPicPr>
            <a:picLocks noChangeAspect="1"/>
          </p:cNvPicPr>
          <p:nvPr/>
        </p:nvPicPr>
        <p:blipFill rotWithShape="1">
          <a:blip r:embed="rId16"/>
          <a:srcRect r="9406"/>
          <a:stretch/>
        </p:blipFill>
        <p:spPr>
          <a:xfrm>
            <a:off x="11651595" y="2639509"/>
            <a:ext cx="139317" cy="91809"/>
          </a:xfrm>
          <a:prstGeom prst="rect">
            <a:avLst/>
          </a:prstGeom>
        </p:spPr>
      </p:pic>
      <p:pic>
        <p:nvPicPr>
          <p:cNvPr id="27" name="Picture 26">
            <a:extLst>
              <a:ext uri="{FF2B5EF4-FFF2-40B4-BE49-F238E27FC236}">
                <a16:creationId xmlns:a16="http://schemas.microsoft.com/office/drawing/2014/main" id="{A5AC0B70-2215-427F-A129-D2318975743C}"/>
              </a:ext>
            </a:extLst>
          </p:cNvPr>
          <p:cNvPicPr>
            <a:picLocks noChangeAspect="1"/>
          </p:cNvPicPr>
          <p:nvPr/>
        </p:nvPicPr>
        <p:blipFill rotWithShape="1">
          <a:blip r:embed="rId16"/>
          <a:srcRect r="9406"/>
          <a:stretch/>
        </p:blipFill>
        <p:spPr>
          <a:xfrm>
            <a:off x="11651595" y="2338949"/>
            <a:ext cx="139317" cy="91809"/>
          </a:xfrm>
          <a:prstGeom prst="rect">
            <a:avLst/>
          </a:prstGeom>
        </p:spPr>
      </p:pic>
    </p:spTree>
    <p:extLst>
      <p:ext uri="{BB962C8B-B14F-4D97-AF65-F5344CB8AC3E}">
        <p14:creationId xmlns:p14="http://schemas.microsoft.com/office/powerpoint/2010/main" val="27045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58" y="24064"/>
            <a:ext cx="6798577" cy="826167"/>
          </a:xfrm>
        </p:spPr>
        <p:txBody>
          <a:bodyPr/>
          <a:lstStyle/>
          <a:p>
            <a:r>
              <a:rPr lang="en-GB" dirty="0" err="1"/>
              <a:t>Controllo</a:t>
            </a:r>
            <a:endParaRPr lang="en-GB" dirty="0"/>
          </a:p>
        </p:txBody>
      </p:sp>
      <p:sp>
        <p:nvSpPr>
          <p:cNvPr id="3" name="Rectangle 2"/>
          <p:cNvSpPr/>
          <p:nvPr/>
        </p:nvSpPr>
        <p:spPr>
          <a:xfrm>
            <a:off x="136358" y="1149895"/>
            <a:ext cx="4884216" cy="2682145"/>
          </a:xfrm>
          <a:prstGeom prst="rect">
            <a:avLst/>
          </a:prstGeom>
        </p:spPr>
        <p:txBody>
          <a:bodyPr wrap="square">
            <a:spAutoFit/>
          </a:bodyPr>
          <a:lstStyle/>
          <a:p>
            <a:pPr>
              <a:lnSpc>
                <a:spcPct val="115000"/>
              </a:lnSpc>
              <a:spcAft>
                <a:spcPts val="6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Obiettivi</a:t>
            </a:r>
            <a:endParaRPr lang="en-GB" sz="1200"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600"/>
              </a:spcAft>
            </a:pPr>
            <a:r>
              <a:rPr lang="it-IT" sz="1200" dirty="0">
                <a:latin typeface="Calibri" panose="020F0502020204030204" pitchFamily="34" charset="0"/>
                <a:ea typeface="Calibri" panose="020F0502020204030204" pitchFamily="34" charset="0"/>
                <a:cs typeface="Times New Roman" panose="02020603050405020304" pitchFamily="18" charset="0"/>
              </a:rPr>
              <a:t>Il controllo riguarda il monitoraggio delle prestazioni rispetto alle baseline approvate, l’aggiornamento dei documenti di consegna e l'esecuzione di azioni correttive quando necessario. Il controllo è necessario per tutta la durata del ciclo di vita, ma gli obiettivi sono principalmente volti a controllare il processo di consegna.</a:t>
            </a:r>
          </a:p>
          <a:p>
            <a:pPr>
              <a:lnSpc>
                <a:spcPct val="115000"/>
              </a:lnSpc>
              <a:spcAft>
                <a:spcPts val="600"/>
              </a:spcAft>
            </a:pPr>
            <a:r>
              <a:rPr lang="it-IT" sz="1200" dirty="0">
                <a:latin typeface="Calibri" panose="020F0502020204030204" pitchFamily="34" charset="0"/>
                <a:ea typeface="Calibri" panose="020F0502020204030204" pitchFamily="34" charset="0"/>
                <a:cs typeface="Times New Roman" panose="02020603050405020304" pitchFamily="18" charset="0"/>
              </a:rPr>
              <a:t>Le finalità del controllo sono:</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179388" lvl="0" indent="-179388">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Rivedere le prestazioni rispetto alle baseline;</a:t>
            </a:r>
          </a:p>
          <a:p>
            <a:pPr marL="179388" lvl="0" indent="-179388">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Valutare l’effetto delle prestazioni attuali sui piani futuri;</a:t>
            </a:r>
          </a:p>
          <a:p>
            <a:pPr marL="179388" lvl="0" indent="-179388">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Intraprendere azioni quando necessario per realizzare i traguardi della pianificazione o concordarne la revisione</a:t>
            </a:r>
            <a:r>
              <a:rPr lang="en-GB" sz="1200" dirty="0">
                <a:latin typeface="Calibri" panose="020F0502020204030204" pitchFamily="34" charset="0"/>
                <a:ea typeface="Calibri" panose="020F0502020204030204" pitchFamily="34" charset="0"/>
                <a:cs typeface="Times New Roman" panose="02020603050405020304" pitchFamily="18" charset="0"/>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136358" y="4042394"/>
            <a:ext cx="4884216" cy="2385268"/>
          </a:xfrm>
          <a:prstGeom prst="rect">
            <a:avLst/>
          </a:prstGeom>
        </p:spPr>
        <p:txBody>
          <a:bodyPr wrap="square">
            <a:spAutoFit/>
          </a:bodyPr>
          <a:lstStyle/>
          <a:p>
            <a:pPr>
              <a:spcAft>
                <a:spcPts val="600"/>
              </a:spcAft>
            </a:pPr>
            <a:r>
              <a:rPr lang="en-GB" sz="1400" dirty="0" err="1">
                <a:solidFill>
                  <a:schemeClr val="accent5"/>
                </a:solidFill>
                <a:ea typeface="Calibri" panose="020F0502020204030204" pitchFamily="34" charset="0"/>
                <a:cs typeface="Times New Roman" panose="02020603050405020304" pitchFamily="18" charset="0"/>
              </a:rPr>
              <a:t>Panoramica</a:t>
            </a:r>
            <a:endParaRPr lang="en-GB" sz="1400" dirty="0">
              <a:solidFill>
                <a:schemeClr val="accent5"/>
              </a:solidFill>
            </a:endParaRPr>
          </a:p>
          <a:p>
            <a:pPr>
              <a:spcAft>
                <a:spcPts val="600"/>
              </a:spcAft>
            </a:pPr>
            <a:r>
              <a:rPr lang="it-IT" sz="1200" dirty="0"/>
              <a:t>Le tecniche di controllo rientrano in una delle tre categorie generali: cibernetico, go/no go ed ex-post</a:t>
            </a:r>
            <a:r>
              <a:rPr lang="en-GB" sz="1200" dirty="0"/>
              <a:t>.</a:t>
            </a:r>
          </a:p>
          <a:p>
            <a:pPr>
              <a:spcAft>
                <a:spcPts val="600"/>
              </a:spcAft>
            </a:pPr>
            <a:r>
              <a:rPr lang="it-IT" sz="1200" dirty="0"/>
              <a:t>L’elemento chiave del controllo cibernetico è il feedback. Un sistema viene monitorato, viene fornito un feedback e comparato ad una regola. Si eseguono quindi le azioni opportune per allineare il sistema alla regola</a:t>
            </a:r>
            <a:r>
              <a:rPr lang="en-GB" sz="1200" dirty="0"/>
              <a:t>. </a:t>
            </a:r>
          </a:p>
          <a:p>
            <a:pPr>
              <a:spcAft>
                <a:spcPts val="600"/>
              </a:spcAft>
            </a:pPr>
            <a:r>
              <a:rPr lang="en-GB" sz="1200" dirty="0"/>
              <a:t>In P3 management, </a:t>
            </a:r>
            <a:r>
              <a:rPr lang="it-IT" sz="1200" dirty="0"/>
              <a:t>Nell’ambito della gestione dei progetti, programmi e portfolio la regola è rappresentata dai piani baseline; il monitoraggio fornisce il feedback riguardo alle prestazioni e il project, </a:t>
            </a:r>
            <a:r>
              <a:rPr lang="it-IT" sz="1200" dirty="0" err="1"/>
              <a:t>programme</a:t>
            </a:r>
            <a:r>
              <a:rPr lang="it-IT" sz="1200" dirty="0"/>
              <a:t> o portfolio manager appronta le azioni per conformarsi ai piani baseline. Le tolleranze sono deviazioni accettabili rispetto alle baseline</a:t>
            </a:r>
            <a:r>
              <a:rPr lang="en-GB" sz="1200" dirty="0"/>
              <a:t>. </a:t>
            </a:r>
          </a:p>
        </p:txBody>
      </p:sp>
      <p:sp>
        <p:nvSpPr>
          <p:cNvPr id="5" name="Rectangle 4"/>
          <p:cNvSpPr/>
          <p:nvPr/>
        </p:nvSpPr>
        <p:spPr>
          <a:xfrm>
            <a:off x="5319623" y="1484677"/>
            <a:ext cx="4954438" cy="2908489"/>
          </a:xfrm>
          <a:prstGeom prst="rect">
            <a:avLst/>
          </a:prstGeom>
        </p:spPr>
        <p:txBody>
          <a:bodyPr wrap="square">
            <a:spAutoFit/>
          </a:bodyPr>
          <a:lstStyle/>
          <a:p>
            <a:pPr>
              <a:spcAft>
                <a:spcPts val="600"/>
              </a:spcAft>
            </a:pPr>
            <a:r>
              <a:rPr lang="it-IT" sz="1200" dirty="0"/>
              <a:t>Se la prestazione supera le tolleranze concordate, o si prevede che le superi, questa si considera come una questione da scalare allo sponsor. Lo sponsor ed il manager si accorderanno quindi in ordine alla appropriata azione correttiva da intraprendere</a:t>
            </a:r>
            <a:r>
              <a:rPr lang="en-GB" sz="1200" dirty="0"/>
              <a:t>. </a:t>
            </a:r>
          </a:p>
          <a:p>
            <a:pPr>
              <a:spcAft>
                <a:spcPts val="600"/>
              </a:spcAft>
            </a:pPr>
            <a:r>
              <a:rPr lang="it-IT" sz="1200" dirty="0"/>
              <a:t>Il controllo go/no viene utilizzato nei punti di decisione chiave</a:t>
            </a:r>
            <a:r>
              <a:rPr lang="en-GB" sz="1200" dirty="0"/>
              <a:t> (gate) </a:t>
            </a:r>
            <a:r>
              <a:rPr lang="it-IT" sz="1200" dirty="0"/>
              <a:t>posizionati lungo il ciclo di vita. Questi si trovano di solito alla fine di una fase, stadio o tranche del lavoro e comportano una revisione approfondita di ciò che è stato realizzato</a:t>
            </a:r>
            <a:r>
              <a:rPr lang="en-GB" sz="1200" dirty="0"/>
              <a:t>.</a:t>
            </a:r>
          </a:p>
          <a:p>
            <a:pPr>
              <a:spcAft>
                <a:spcPts val="600"/>
              </a:spcAft>
            </a:pPr>
            <a:r>
              <a:rPr lang="it-IT" sz="1200" dirty="0"/>
              <a:t>In questi punti decisionali, lo sponsor tiene conto delle informazioni disponibili e decide se proseguire con il lavoro rimanente. In casi estremi, un progetto</a:t>
            </a:r>
            <a:r>
              <a:rPr lang="en-GB" sz="1200" dirty="0"/>
              <a:t> </a:t>
            </a:r>
            <a:r>
              <a:rPr lang="it-IT" sz="1200" dirty="0"/>
              <a:t>può essere chiuso perché non appare ulteriormente giustificabile</a:t>
            </a:r>
            <a:r>
              <a:rPr lang="en-GB" sz="1200" dirty="0"/>
              <a:t>.</a:t>
            </a:r>
          </a:p>
          <a:p>
            <a:pPr>
              <a:spcAft>
                <a:spcPts val="600"/>
              </a:spcAft>
            </a:pPr>
            <a:r>
              <a:rPr lang="it-IT" sz="1200" dirty="0"/>
              <a:t>Il controllo ex-post è esclusivamente retrospettivo. Esso riguarda l’apprendimento dall’esperienza per mezzo, ad esempio, di revisioni post-progetto</a:t>
            </a:r>
            <a:r>
              <a:rPr lang="en-GB" sz="1200" dirty="0"/>
              <a:t>.</a:t>
            </a:r>
          </a:p>
        </p:txBody>
      </p:sp>
      <p:sp>
        <p:nvSpPr>
          <p:cNvPr id="6" name="Text Box 2"/>
          <p:cNvSpPr txBox="1">
            <a:spLocks noChangeArrowheads="1"/>
          </p:cNvSpPr>
          <p:nvPr/>
        </p:nvSpPr>
        <p:spPr bwMode="auto">
          <a:xfrm>
            <a:off x="5636806" y="4648218"/>
            <a:ext cx="4320071" cy="1831271"/>
          </a:xfrm>
          <a:prstGeom prst="rect">
            <a:avLst/>
          </a:prstGeom>
          <a:solidFill>
            <a:schemeClr val="accent6">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spAutoFit/>
          </a:bodyPr>
          <a:lstStyle/>
          <a:p>
            <a:pPr lvl="0">
              <a:spcAft>
                <a:spcPts val="600"/>
              </a:spcAft>
            </a:pPr>
            <a:r>
              <a:rPr lang="en-GB" sz="1400" dirty="0" err="1">
                <a:solidFill>
                  <a:srgbClr val="516B93"/>
                </a:solidFill>
              </a:rPr>
              <a:t>Processi</a:t>
            </a:r>
            <a:r>
              <a:rPr lang="en-GB" sz="1400" dirty="0">
                <a:solidFill>
                  <a:srgbClr val="516B93"/>
                </a:solidFill>
              </a:rPr>
              <a:t> </a:t>
            </a:r>
            <a:r>
              <a:rPr lang="en-GB" sz="1400" dirty="0" err="1">
                <a:solidFill>
                  <a:srgbClr val="516B93"/>
                </a:solidFill>
              </a:rPr>
              <a:t>chiave</a:t>
            </a:r>
            <a:endParaRPr lang="en-GB" sz="1400" dirty="0">
              <a:solidFill>
                <a:srgbClr val="516B93"/>
              </a:solidFill>
            </a:endParaRPr>
          </a:p>
          <a:p>
            <a:pPr marL="171450" lvl="0" indent="-171450">
              <a:spcAft>
                <a:spcPts val="600"/>
              </a:spcAft>
              <a:buFont typeface="Arial" panose="020B0604020202020204" pitchFamily="34" charset="0"/>
              <a:buChar char="•"/>
            </a:pPr>
            <a:r>
              <a:rPr lang="en-GB" sz="1200" dirty="0"/>
              <a:t>Il </a:t>
            </a:r>
            <a:r>
              <a:rPr lang="en-GB" sz="1200" dirty="0" err="1">
                <a:hlinkClick r:id="rId2" action="ppaction://hlinksldjump"/>
              </a:rPr>
              <a:t>processo</a:t>
            </a:r>
            <a:r>
              <a:rPr lang="en-GB" sz="1200" dirty="0">
                <a:hlinkClick r:id="rId2" action="ppaction://hlinksldjump"/>
              </a:rPr>
              <a:t> di </a:t>
            </a:r>
            <a:r>
              <a:rPr lang="en-GB" sz="1200" dirty="0" err="1">
                <a:hlinkClick r:id="rId2" action="ppaction://hlinksldjump"/>
              </a:rPr>
              <a:t>consegna</a:t>
            </a:r>
            <a:r>
              <a:rPr lang="en-GB" sz="1200" dirty="0"/>
              <a:t> è </a:t>
            </a:r>
            <a:r>
              <a:rPr lang="en-GB" sz="1200" dirty="0" err="1"/>
              <a:t>gestito</a:t>
            </a:r>
            <a:r>
              <a:rPr lang="en-GB" sz="1200" dirty="0"/>
              <a:t> </a:t>
            </a:r>
            <a:r>
              <a:rPr lang="en-GB" sz="1200" dirty="0" err="1"/>
              <a:t>mediante</a:t>
            </a:r>
            <a:r>
              <a:rPr lang="en-GB" sz="1200" dirty="0"/>
              <a:t> </a:t>
            </a:r>
            <a:r>
              <a:rPr lang="en-GB" sz="1200" dirty="0" err="1"/>
              <a:t>il</a:t>
            </a:r>
            <a:r>
              <a:rPr lang="en-GB" sz="1200" dirty="0"/>
              <a:t> </a:t>
            </a:r>
            <a:r>
              <a:rPr lang="en-GB" sz="1200" dirty="0" err="1"/>
              <a:t>controllo</a:t>
            </a:r>
            <a:r>
              <a:rPr lang="en-GB" sz="1200" dirty="0"/>
              <a:t> </a:t>
            </a:r>
            <a:r>
              <a:rPr lang="en-GB" sz="1200" dirty="0" err="1"/>
              <a:t>cibernetico</a:t>
            </a:r>
            <a:endParaRPr lang="en-GB" sz="1200" dirty="0"/>
          </a:p>
          <a:p>
            <a:pPr marL="171450" lvl="0" indent="-171450">
              <a:spcAft>
                <a:spcPts val="600"/>
              </a:spcAft>
              <a:buFont typeface="Arial" panose="020B0604020202020204" pitchFamily="34" charset="0"/>
              <a:buChar char="•"/>
            </a:pPr>
            <a:r>
              <a:rPr lang="it-IT" sz="1200" dirty="0"/>
              <a:t>Le richieste di approvazione nel processo di sponsorizzazione sono un esempio di </a:t>
            </a:r>
            <a:r>
              <a:rPr lang="en-GB" sz="1200" dirty="0"/>
              <a:t>control go/no-go.</a:t>
            </a:r>
          </a:p>
          <a:p>
            <a:pPr marL="171450" lvl="0" indent="-171450">
              <a:buFont typeface="Arial" panose="020B0604020202020204" pitchFamily="34" charset="0"/>
              <a:buChar char="•"/>
            </a:pPr>
            <a:r>
              <a:rPr lang="en-GB" sz="1200" dirty="0"/>
              <a:t>Le </a:t>
            </a:r>
            <a:r>
              <a:rPr lang="en-GB" sz="1200" dirty="0" err="1"/>
              <a:t>revisioni</a:t>
            </a:r>
            <a:r>
              <a:rPr lang="en-GB" sz="1200" dirty="0"/>
              <a:t> </a:t>
            </a:r>
            <a:r>
              <a:rPr lang="en-GB" sz="1200" dirty="0" err="1"/>
              <a:t>svolte</a:t>
            </a:r>
            <a:r>
              <a:rPr lang="en-GB" sz="1200" dirty="0"/>
              <a:t> </a:t>
            </a:r>
            <a:r>
              <a:rPr lang="en-GB" sz="1200" dirty="0" err="1"/>
              <a:t>nel</a:t>
            </a:r>
            <a:r>
              <a:rPr lang="en-GB" sz="1200" dirty="0"/>
              <a:t> </a:t>
            </a:r>
            <a:r>
              <a:rPr lang="en-GB" sz="1200" dirty="0" err="1">
                <a:hlinkClick r:id="rId3" action="ppaction://hlinksldjump"/>
              </a:rPr>
              <a:t>processo</a:t>
            </a:r>
            <a:r>
              <a:rPr lang="en-GB" sz="1200" dirty="0">
                <a:hlinkClick r:id="rId3" action="ppaction://hlinksldjump"/>
              </a:rPr>
              <a:t> di </a:t>
            </a:r>
            <a:r>
              <a:rPr lang="en-GB" sz="1200" dirty="0" err="1">
                <a:hlinkClick r:id="rId3" action="ppaction://hlinksldjump"/>
              </a:rPr>
              <a:t>chiusura</a:t>
            </a:r>
            <a:r>
              <a:rPr lang="en-GB" sz="1200" dirty="0"/>
              <a:t> </a:t>
            </a:r>
            <a:r>
              <a:rPr lang="en-GB" sz="1200" dirty="0" err="1"/>
              <a:t>sono</a:t>
            </a:r>
            <a:r>
              <a:rPr lang="en-GB" sz="1200" dirty="0"/>
              <a:t> un </a:t>
            </a:r>
            <a:r>
              <a:rPr lang="en-GB" sz="1200" dirty="0" err="1"/>
              <a:t>esempio</a:t>
            </a:r>
            <a:r>
              <a:rPr lang="en-GB" sz="1200" dirty="0"/>
              <a:t> di </a:t>
            </a:r>
            <a:r>
              <a:rPr lang="it-IT" sz="1200" dirty="0"/>
              <a:t>controllo ex-post</a:t>
            </a:r>
            <a:r>
              <a:rPr lang="en-GB" sz="1200" dirty="0"/>
              <a:t>.</a:t>
            </a:r>
          </a:p>
          <a:p>
            <a:pPr marL="171450" lvl="0" indent="-171450">
              <a:spcAft>
                <a:spcPts val="1800"/>
              </a:spcAft>
              <a:buFont typeface="Arial" panose="020B0604020202020204" pitchFamily="34" charset="0"/>
              <a:buChar char="•"/>
            </a:pPr>
            <a:endParaRPr lang="en-GB" sz="1200" dirty="0"/>
          </a:p>
        </p:txBody>
      </p:sp>
      <p:sp>
        <p:nvSpPr>
          <p:cNvPr id="17" name="Rectangle 16">
            <a:hlinkClick r:id="rId4"/>
            <a:extLst>
              <a:ext uri="{FF2B5EF4-FFF2-40B4-BE49-F238E27FC236}">
                <a16:creationId xmlns:a16="http://schemas.microsoft.com/office/drawing/2014/main" id="{D13866A7-8A59-4B2B-840C-11B7D77BBB31}"/>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hlinkClick r:id="rId5"/>
            <a:extLst>
              <a:ext uri="{FF2B5EF4-FFF2-40B4-BE49-F238E27FC236}">
                <a16:creationId xmlns:a16="http://schemas.microsoft.com/office/drawing/2014/main" id="{6B38C21E-FFDB-43E4-808D-EE74A25DFA62}"/>
              </a:ext>
            </a:extLst>
          </p:cNvPr>
          <p:cNvSpPr txBox="1"/>
          <p:nvPr/>
        </p:nvSpPr>
        <p:spPr>
          <a:xfrm>
            <a:off x="10707096" y="2376667"/>
            <a:ext cx="740780" cy="276999"/>
          </a:xfrm>
          <a:prstGeom prst="rect">
            <a:avLst/>
          </a:prstGeom>
          <a:noFill/>
        </p:spPr>
        <p:txBody>
          <a:bodyPr wrap="none" rtlCol="0">
            <a:spAutoFit/>
          </a:bodyPr>
          <a:lstStyle/>
          <a:p>
            <a:r>
              <a:rPr lang="en-GB" sz="1200" dirty="0"/>
              <a:t>Checklist</a:t>
            </a:r>
          </a:p>
        </p:txBody>
      </p:sp>
      <p:sp>
        <p:nvSpPr>
          <p:cNvPr id="19" name="TextBox 18">
            <a:hlinkClick r:id="rId6"/>
            <a:extLst>
              <a:ext uri="{FF2B5EF4-FFF2-40B4-BE49-F238E27FC236}">
                <a16:creationId xmlns:a16="http://schemas.microsoft.com/office/drawing/2014/main" id="{D1007895-6D1E-466B-A711-E0C6AC08B8AD}"/>
              </a:ext>
            </a:extLst>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20" name="TextBox 19">
            <a:hlinkClick r:id="rId7"/>
            <a:extLst>
              <a:ext uri="{FF2B5EF4-FFF2-40B4-BE49-F238E27FC236}">
                <a16:creationId xmlns:a16="http://schemas.microsoft.com/office/drawing/2014/main" id="{B80443BA-3919-45E5-959D-4DDE675627A8}"/>
              </a:ext>
            </a:extLst>
          </p:cNvPr>
          <p:cNvSpPr txBox="1"/>
          <p:nvPr/>
        </p:nvSpPr>
        <p:spPr>
          <a:xfrm>
            <a:off x="10707097" y="1841802"/>
            <a:ext cx="909993" cy="276999"/>
          </a:xfrm>
          <a:prstGeom prst="rect">
            <a:avLst/>
          </a:prstGeom>
          <a:noFill/>
        </p:spPr>
        <p:txBody>
          <a:bodyPr wrap="none" rtlCol="0">
            <a:spAutoFit/>
          </a:bodyPr>
          <a:lstStyle/>
          <a:p>
            <a:r>
              <a:rPr lang="en-GB" sz="1200" dirty="0"/>
              <a:t>Valutazione</a:t>
            </a:r>
          </a:p>
        </p:txBody>
      </p:sp>
      <p:sp>
        <p:nvSpPr>
          <p:cNvPr id="21" name="TextBox 20">
            <a:hlinkClick r:id="rId8"/>
            <a:extLst>
              <a:ext uri="{FF2B5EF4-FFF2-40B4-BE49-F238E27FC236}">
                <a16:creationId xmlns:a16="http://schemas.microsoft.com/office/drawing/2014/main" id="{567B38CC-C2FA-4B3B-BADD-7751C4FA7BB6}"/>
              </a:ext>
            </a:extLst>
          </p:cNvPr>
          <p:cNvSpPr txBox="1"/>
          <p:nvPr/>
        </p:nvSpPr>
        <p:spPr>
          <a:xfrm>
            <a:off x="10707097" y="2109234"/>
            <a:ext cx="634084" cy="276999"/>
          </a:xfrm>
          <a:prstGeom prst="rect">
            <a:avLst/>
          </a:prstGeom>
          <a:noFill/>
        </p:spPr>
        <p:txBody>
          <a:bodyPr wrap="none" rtlCol="0">
            <a:spAutoFit/>
          </a:bodyPr>
          <a:lstStyle/>
          <a:p>
            <a:r>
              <a:rPr lang="en-GB" sz="1200" dirty="0" err="1"/>
              <a:t>Risorse</a:t>
            </a:r>
            <a:endParaRPr lang="en-GB" sz="1200" dirty="0"/>
          </a:p>
        </p:txBody>
      </p:sp>
      <p:sp>
        <p:nvSpPr>
          <p:cNvPr id="22" name="TextBox 21">
            <a:hlinkClick r:id="rId9"/>
            <a:extLst>
              <a:ext uri="{FF2B5EF4-FFF2-40B4-BE49-F238E27FC236}">
                <a16:creationId xmlns:a16="http://schemas.microsoft.com/office/drawing/2014/main" id="{8700724C-DB73-4524-95D9-03EF9F85FB30}"/>
              </a:ext>
            </a:extLst>
          </p:cNvPr>
          <p:cNvSpPr txBox="1"/>
          <p:nvPr/>
        </p:nvSpPr>
        <p:spPr>
          <a:xfrm>
            <a:off x="10707096" y="1574370"/>
            <a:ext cx="731226" cy="276999"/>
          </a:xfrm>
          <a:prstGeom prst="rect">
            <a:avLst/>
          </a:prstGeom>
          <a:noFill/>
        </p:spPr>
        <p:txBody>
          <a:bodyPr wrap="none" rtlCol="0">
            <a:spAutoFit/>
          </a:bodyPr>
          <a:lstStyle/>
          <a:p>
            <a:r>
              <a:rPr lang="en-GB" sz="1200" dirty="0"/>
              <a:t>Maturità</a:t>
            </a:r>
          </a:p>
        </p:txBody>
      </p:sp>
      <p:sp>
        <p:nvSpPr>
          <p:cNvPr id="23" name="TextBox 22">
            <a:extLst>
              <a:ext uri="{FF2B5EF4-FFF2-40B4-BE49-F238E27FC236}">
                <a16:creationId xmlns:a16="http://schemas.microsoft.com/office/drawing/2014/main" id="{EAA5AB29-B749-4E5E-B15C-9C484B3D9B70}"/>
              </a:ext>
            </a:extLst>
          </p:cNvPr>
          <p:cNvSpPr txBox="1"/>
          <p:nvPr/>
        </p:nvSpPr>
        <p:spPr>
          <a:xfrm>
            <a:off x="10580417" y="1017186"/>
            <a:ext cx="1589374" cy="307777"/>
          </a:xfrm>
          <a:prstGeom prst="rect">
            <a:avLst/>
          </a:prstGeom>
          <a:noFill/>
        </p:spPr>
        <p:txBody>
          <a:bodyPr wrap="square" rtlCol="0">
            <a:spAutoFit/>
          </a:bodyPr>
          <a:lstStyle/>
          <a:p>
            <a:pPr algn="ctr"/>
            <a:r>
              <a:rPr lang="en-GB" sz="1400" b="1" dirty="0" err="1">
                <a:solidFill>
                  <a:schemeClr val="accent1"/>
                </a:solidFill>
              </a:rPr>
              <a:t>Applicazione</a:t>
            </a:r>
            <a:endParaRPr lang="en-GB" sz="1400" b="1" dirty="0">
              <a:solidFill>
                <a:schemeClr val="accent1"/>
              </a:solidFill>
            </a:endParaRPr>
          </a:p>
        </p:txBody>
      </p:sp>
      <p:cxnSp>
        <p:nvCxnSpPr>
          <p:cNvPr id="14" name="Straight Connector 13">
            <a:extLst>
              <a:ext uri="{FF2B5EF4-FFF2-40B4-BE49-F238E27FC236}">
                <a16:creationId xmlns:a16="http://schemas.microsoft.com/office/drawing/2014/main" id="{B2342F68-5ECD-4093-B8B7-D778B3266AB6}"/>
              </a:ext>
            </a:extLst>
          </p:cNvPr>
          <p:cNvCxnSpPr>
            <a:cxnSpLocks/>
          </p:cNvCxnSpPr>
          <p:nvPr/>
        </p:nvCxnSpPr>
        <p:spPr>
          <a:xfrm>
            <a:off x="10638198" y="3048155"/>
            <a:ext cx="146119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FFF37EF-35BB-49E3-BE42-F146FA22AF52}"/>
              </a:ext>
            </a:extLst>
          </p:cNvPr>
          <p:cNvSpPr txBox="1"/>
          <p:nvPr/>
        </p:nvSpPr>
        <p:spPr>
          <a:xfrm>
            <a:off x="10540860" y="3187499"/>
            <a:ext cx="1628931" cy="307777"/>
          </a:xfrm>
          <a:prstGeom prst="rect">
            <a:avLst/>
          </a:prstGeom>
          <a:noFill/>
        </p:spPr>
        <p:txBody>
          <a:bodyPr wrap="square" rtlCol="0">
            <a:spAutoFit/>
          </a:bodyPr>
          <a:lstStyle/>
          <a:p>
            <a:pPr algn="ctr"/>
            <a:r>
              <a:rPr lang="en-GB" sz="1400" b="1" dirty="0" err="1">
                <a:solidFill>
                  <a:schemeClr val="accent1"/>
                </a:solidFill>
              </a:rPr>
              <a:t>Biblioteca</a:t>
            </a:r>
            <a:endParaRPr lang="en-GB" sz="1400" b="1" dirty="0">
              <a:solidFill>
                <a:schemeClr val="accent1"/>
              </a:solidFill>
            </a:endParaRPr>
          </a:p>
        </p:txBody>
      </p:sp>
      <p:sp>
        <p:nvSpPr>
          <p:cNvPr id="16" name="TextBox 15">
            <a:hlinkClick r:id="rId10"/>
            <a:extLst>
              <a:ext uri="{FF2B5EF4-FFF2-40B4-BE49-F238E27FC236}">
                <a16:creationId xmlns:a16="http://schemas.microsoft.com/office/drawing/2014/main" id="{7D94A5C4-3AC9-4F23-8FC7-8FBF1603B423}"/>
              </a:ext>
            </a:extLst>
          </p:cNvPr>
          <p:cNvSpPr txBox="1"/>
          <p:nvPr/>
        </p:nvSpPr>
        <p:spPr>
          <a:xfrm>
            <a:off x="10683570" y="3506705"/>
            <a:ext cx="1486221" cy="276999"/>
          </a:xfrm>
          <a:prstGeom prst="rect">
            <a:avLst/>
          </a:prstGeom>
          <a:noFill/>
        </p:spPr>
        <p:txBody>
          <a:bodyPr wrap="square" rtlCol="0">
            <a:spAutoFit/>
          </a:bodyPr>
          <a:lstStyle/>
          <a:p>
            <a:r>
              <a:rPr lang="en-GB" sz="1200" dirty="0" err="1"/>
              <a:t>Controllo</a:t>
            </a:r>
            <a:r>
              <a:rPr lang="en-GB" sz="1200" dirty="0"/>
              <a:t> </a:t>
            </a:r>
            <a:r>
              <a:rPr lang="en-GB" sz="1200" dirty="0" err="1"/>
              <a:t>cibernetico</a:t>
            </a:r>
            <a:endParaRPr lang="en-GB" sz="1200" dirty="0"/>
          </a:p>
        </p:txBody>
      </p:sp>
      <p:sp>
        <p:nvSpPr>
          <p:cNvPr id="24" name="TextBox 23">
            <a:hlinkClick r:id="rId11"/>
            <a:extLst>
              <a:ext uri="{FF2B5EF4-FFF2-40B4-BE49-F238E27FC236}">
                <a16:creationId xmlns:a16="http://schemas.microsoft.com/office/drawing/2014/main" id="{C69102E8-6457-4C21-BD4A-7101085BA899}"/>
              </a:ext>
            </a:extLst>
          </p:cNvPr>
          <p:cNvSpPr txBox="1"/>
          <p:nvPr/>
        </p:nvSpPr>
        <p:spPr>
          <a:xfrm>
            <a:off x="10707096" y="2672768"/>
            <a:ext cx="921471" cy="276999"/>
          </a:xfrm>
          <a:prstGeom prst="rect">
            <a:avLst/>
          </a:prstGeom>
          <a:noFill/>
        </p:spPr>
        <p:txBody>
          <a:bodyPr wrap="none" rtlCol="0">
            <a:spAutoFit/>
          </a:bodyPr>
          <a:lstStyle/>
          <a:p>
            <a:r>
              <a:rPr lang="en-GB" sz="1200" dirty="0"/>
              <a:t>Team Praxis</a:t>
            </a:r>
          </a:p>
        </p:txBody>
      </p:sp>
      <p:pic>
        <p:nvPicPr>
          <p:cNvPr id="25" name="Picture 24">
            <a:extLst>
              <a:ext uri="{FF2B5EF4-FFF2-40B4-BE49-F238E27FC236}">
                <a16:creationId xmlns:a16="http://schemas.microsoft.com/office/drawing/2014/main" id="{F76826BC-5C60-496D-9EEC-872E50E8058A}"/>
              </a:ext>
            </a:extLst>
          </p:cNvPr>
          <p:cNvPicPr>
            <a:picLocks noChangeAspect="1"/>
          </p:cNvPicPr>
          <p:nvPr/>
        </p:nvPicPr>
        <p:blipFill rotWithShape="1">
          <a:blip r:embed="rId12"/>
          <a:srcRect r="9406"/>
          <a:stretch/>
        </p:blipFill>
        <p:spPr>
          <a:xfrm>
            <a:off x="11651595" y="2767597"/>
            <a:ext cx="139317" cy="91809"/>
          </a:xfrm>
          <a:prstGeom prst="rect">
            <a:avLst/>
          </a:prstGeom>
        </p:spPr>
      </p:pic>
      <p:pic>
        <p:nvPicPr>
          <p:cNvPr id="26" name="Picture 25">
            <a:extLst>
              <a:ext uri="{FF2B5EF4-FFF2-40B4-BE49-F238E27FC236}">
                <a16:creationId xmlns:a16="http://schemas.microsoft.com/office/drawing/2014/main" id="{9751B649-7DFD-4CC9-98ED-CD5DB9438A68}"/>
              </a:ext>
            </a:extLst>
          </p:cNvPr>
          <p:cNvPicPr>
            <a:picLocks noChangeAspect="1"/>
          </p:cNvPicPr>
          <p:nvPr/>
        </p:nvPicPr>
        <p:blipFill rotWithShape="1">
          <a:blip r:embed="rId12"/>
          <a:srcRect r="9406"/>
          <a:stretch/>
        </p:blipFill>
        <p:spPr>
          <a:xfrm>
            <a:off x="11651595" y="2486747"/>
            <a:ext cx="139317" cy="91809"/>
          </a:xfrm>
          <a:prstGeom prst="rect">
            <a:avLst/>
          </a:prstGeom>
        </p:spPr>
      </p:pic>
      <p:pic>
        <p:nvPicPr>
          <p:cNvPr id="27" name="Picture 26">
            <a:extLst>
              <a:ext uri="{FF2B5EF4-FFF2-40B4-BE49-F238E27FC236}">
                <a16:creationId xmlns:a16="http://schemas.microsoft.com/office/drawing/2014/main" id="{26B4222D-3496-4212-AFC6-82699882A920}"/>
              </a:ext>
            </a:extLst>
          </p:cNvPr>
          <p:cNvPicPr>
            <a:picLocks noChangeAspect="1"/>
          </p:cNvPicPr>
          <p:nvPr/>
        </p:nvPicPr>
        <p:blipFill rotWithShape="1">
          <a:blip r:embed="rId12"/>
          <a:srcRect r="9406"/>
          <a:stretch/>
        </p:blipFill>
        <p:spPr>
          <a:xfrm>
            <a:off x="11651595" y="2215442"/>
            <a:ext cx="139317" cy="91809"/>
          </a:xfrm>
          <a:prstGeom prst="rect">
            <a:avLst/>
          </a:prstGeom>
        </p:spPr>
      </p:pic>
      <p:pic>
        <p:nvPicPr>
          <p:cNvPr id="28" name="Picture 27">
            <a:extLst>
              <a:ext uri="{FF2B5EF4-FFF2-40B4-BE49-F238E27FC236}">
                <a16:creationId xmlns:a16="http://schemas.microsoft.com/office/drawing/2014/main" id="{3F3B3F77-FB34-496E-8B66-5D6D630F4E2B}"/>
              </a:ext>
            </a:extLst>
          </p:cNvPr>
          <p:cNvPicPr>
            <a:picLocks noChangeAspect="1"/>
          </p:cNvPicPr>
          <p:nvPr/>
        </p:nvPicPr>
        <p:blipFill rotWithShape="1">
          <a:blip r:embed="rId12"/>
          <a:srcRect r="9406"/>
          <a:stretch/>
        </p:blipFill>
        <p:spPr>
          <a:xfrm>
            <a:off x="11651595" y="1954638"/>
            <a:ext cx="139317" cy="91809"/>
          </a:xfrm>
          <a:prstGeom prst="rect">
            <a:avLst/>
          </a:prstGeom>
        </p:spPr>
      </p:pic>
    </p:spTree>
    <p:extLst>
      <p:ext uri="{BB962C8B-B14F-4D97-AF65-F5344CB8AC3E}">
        <p14:creationId xmlns:p14="http://schemas.microsoft.com/office/powerpoint/2010/main" val="2410990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58" y="24064"/>
            <a:ext cx="6798577" cy="826167"/>
          </a:xfrm>
        </p:spPr>
        <p:txBody>
          <a:bodyPr/>
          <a:lstStyle/>
          <a:p>
            <a:r>
              <a:rPr lang="en-GB" dirty="0" err="1"/>
              <a:t>Gestione</a:t>
            </a:r>
            <a:r>
              <a:rPr lang="en-GB" dirty="0"/>
              <a:t> </a:t>
            </a:r>
            <a:r>
              <a:rPr lang="en-GB" dirty="0" err="1"/>
              <a:t>delle</a:t>
            </a:r>
            <a:r>
              <a:rPr lang="en-GB" dirty="0"/>
              <a:t> </a:t>
            </a:r>
            <a:r>
              <a:rPr lang="en-GB" dirty="0" err="1"/>
              <a:t>informazioni</a:t>
            </a:r>
            <a:endParaRPr lang="en-GB" dirty="0"/>
          </a:p>
        </p:txBody>
      </p:sp>
      <p:grpSp>
        <p:nvGrpSpPr>
          <p:cNvPr id="3" name="Group 2"/>
          <p:cNvGrpSpPr/>
          <p:nvPr/>
        </p:nvGrpSpPr>
        <p:grpSpPr>
          <a:xfrm>
            <a:off x="4360701" y="1257350"/>
            <a:ext cx="6028260" cy="1668674"/>
            <a:chOff x="877865" y="2585501"/>
            <a:chExt cx="7336728" cy="2030868"/>
          </a:xfrm>
          <a:effectLst>
            <a:outerShdw blurRad="127000" dist="63500" dir="3600000" algn="ctr" rotWithShape="0">
              <a:srgbClr val="000000">
                <a:alpha val="40000"/>
              </a:srgbClr>
            </a:outerShdw>
          </a:effectLst>
        </p:grpSpPr>
        <p:sp>
          <p:nvSpPr>
            <p:cNvPr id="4" name="Rectangle 3"/>
            <p:cNvSpPr/>
            <p:nvPr/>
          </p:nvSpPr>
          <p:spPr>
            <a:xfrm>
              <a:off x="1084090" y="3865742"/>
              <a:ext cx="1187355" cy="750627"/>
            </a:xfrm>
            <a:prstGeom prst="rect">
              <a:avLst/>
            </a:prstGeom>
            <a:solidFill>
              <a:schemeClr val="accent5">
                <a:lumMod val="20000"/>
                <a:lumOff val="80000"/>
              </a:schemeClr>
            </a:solidFill>
            <a:ln w="3175">
              <a:solidFill>
                <a:schemeClr val="accent5">
                  <a:lumMod val="60000"/>
                  <a:lumOff val="40000"/>
                </a:schemeClr>
              </a:solidFill>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err="1">
                  <a:solidFill>
                    <a:schemeClr val="tx1"/>
                  </a:solidFill>
                </a:rPr>
                <a:t>Raccolta</a:t>
              </a:r>
              <a:r>
                <a:rPr lang="en-GB" sz="1000" dirty="0">
                  <a:solidFill>
                    <a:schemeClr val="tx1"/>
                  </a:solidFill>
                </a:rPr>
                <a:t> dei </a:t>
              </a:r>
              <a:r>
                <a:rPr lang="en-GB" sz="1000" dirty="0" err="1">
                  <a:solidFill>
                    <a:schemeClr val="tx1"/>
                  </a:solidFill>
                </a:rPr>
                <a:t>dati</a:t>
              </a:r>
              <a:r>
                <a:rPr lang="en-GB" sz="1000" dirty="0">
                  <a:solidFill>
                    <a:schemeClr val="tx1"/>
                  </a:solidFill>
                </a:rPr>
                <a:t> e </a:t>
              </a:r>
              <a:r>
                <a:rPr lang="en-GB" sz="1000" dirty="0" err="1">
                  <a:solidFill>
                    <a:schemeClr val="tx1"/>
                  </a:solidFill>
                </a:rPr>
                <a:t>creazione</a:t>
              </a:r>
              <a:r>
                <a:rPr lang="en-GB" sz="1000" dirty="0">
                  <a:solidFill>
                    <a:schemeClr val="tx1"/>
                  </a:solidFill>
                </a:rPr>
                <a:t> </a:t>
              </a:r>
              <a:r>
                <a:rPr lang="en-GB" sz="1000" dirty="0" err="1">
                  <a:solidFill>
                    <a:schemeClr val="tx1"/>
                  </a:solidFill>
                </a:rPr>
                <a:t>delle</a:t>
              </a:r>
              <a:r>
                <a:rPr lang="en-GB" sz="1000" dirty="0">
                  <a:solidFill>
                    <a:schemeClr val="tx1"/>
                  </a:solidFill>
                </a:rPr>
                <a:t> </a:t>
              </a:r>
              <a:r>
                <a:rPr lang="en-GB" sz="1000" dirty="0" err="1">
                  <a:solidFill>
                    <a:schemeClr val="tx1"/>
                  </a:solidFill>
                </a:rPr>
                <a:t>informazioni</a:t>
              </a:r>
              <a:endParaRPr lang="en-GB" sz="1000" dirty="0">
                <a:solidFill>
                  <a:schemeClr val="tx1"/>
                </a:solidFill>
              </a:endParaRPr>
            </a:p>
          </p:txBody>
        </p:sp>
        <p:sp>
          <p:nvSpPr>
            <p:cNvPr id="5" name="Rectangle 4"/>
            <p:cNvSpPr/>
            <p:nvPr/>
          </p:nvSpPr>
          <p:spPr>
            <a:xfrm>
              <a:off x="2569877" y="3865742"/>
              <a:ext cx="1187355" cy="750627"/>
            </a:xfrm>
            <a:prstGeom prst="rect">
              <a:avLst/>
            </a:prstGeom>
            <a:solidFill>
              <a:schemeClr val="accent5">
                <a:lumMod val="20000"/>
                <a:lumOff val="80000"/>
              </a:schemeClr>
            </a:solidFill>
            <a:ln w="3175">
              <a:solidFill>
                <a:schemeClr val="accent5">
                  <a:lumMod val="60000"/>
                  <a:lumOff val="40000"/>
                </a:schemeClr>
              </a:solidFill>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err="1">
                  <a:solidFill>
                    <a:schemeClr val="tx1"/>
                  </a:solidFill>
                </a:rPr>
                <a:t>Documentazione</a:t>
              </a:r>
              <a:r>
                <a:rPr lang="en-GB" sz="900" dirty="0">
                  <a:solidFill>
                    <a:schemeClr val="tx1"/>
                  </a:solidFill>
                </a:rPr>
                <a:t> e </a:t>
              </a:r>
              <a:r>
                <a:rPr lang="en-GB" sz="900" dirty="0" err="1">
                  <a:solidFill>
                    <a:schemeClr val="tx1"/>
                  </a:solidFill>
                </a:rPr>
                <a:t>conservazione</a:t>
              </a:r>
              <a:r>
                <a:rPr lang="en-GB" sz="900" dirty="0">
                  <a:solidFill>
                    <a:schemeClr val="tx1"/>
                  </a:solidFill>
                </a:rPr>
                <a:t> </a:t>
              </a:r>
              <a:r>
                <a:rPr lang="en-GB" sz="900" dirty="0" err="1">
                  <a:solidFill>
                    <a:schemeClr val="tx1"/>
                  </a:solidFill>
                </a:rPr>
                <a:t>delle</a:t>
              </a:r>
              <a:r>
                <a:rPr lang="en-GB" sz="900" dirty="0">
                  <a:solidFill>
                    <a:schemeClr val="tx1"/>
                  </a:solidFill>
                </a:rPr>
                <a:t> </a:t>
              </a:r>
              <a:r>
                <a:rPr lang="en-GB" sz="900" dirty="0" err="1">
                  <a:solidFill>
                    <a:schemeClr val="tx1"/>
                  </a:solidFill>
                </a:rPr>
                <a:t>informazioni</a:t>
              </a:r>
              <a:endParaRPr lang="en-GB" sz="900" dirty="0">
                <a:solidFill>
                  <a:schemeClr val="tx1"/>
                </a:solidFill>
              </a:endParaRPr>
            </a:p>
          </p:txBody>
        </p:sp>
        <p:sp>
          <p:nvSpPr>
            <p:cNvPr id="6" name="Rectangle 5"/>
            <p:cNvSpPr/>
            <p:nvPr/>
          </p:nvSpPr>
          <p:spPr>
            <a:xfrm>
              <a:off x="7027238" y="3865742"/>
              <a:ext cx="1187355" cy="750627"/>
            </a:xfrm>
            <a:prstGeom prst="rect">
              <a:avLst/>
            </a:prstGeom>
            <a:solidFill>
              <a:schemeClr val="accent5">
                <a:lumMod val="20000"/>
                <a:lumOff val="80000"/>
              </a:schemeClr>
            </a:solidFill>
            <a:ln w="3175">
              <a:solidFill>
                <a:schemeClr val="accent5">
                  <a:lumMod val="60000"/>
                  <a:lumOff val="40000"/>
                </a:schemeClr>
              </a:solidFill>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Distruzione</a:t>
              </a:r>
              <a:endParaRPr lang="en-GB" sz="1200" dirty="0">
                <a:solidFill>
                  <a:schemeClr val="tx1"/>
                </a:solidFill>
              </a:endParaRPr>
            </a:p>
          </p:txBody>
        </p:sp>
        <p:sp>
          <p:nvSpPr>
            <p:cNvPr id="7" name="Rectangle 6"/>
            <p:cNvSpPr/>
            <p:nvPr/>
          </p:nvSpPr>
          <p:spPr>
            <a:xfrm>
              <a:off x="5541451" y="3865742"/>
              <a:ext cx="1187355" cy="750627"/>
            </a:xfrm>
            <a:prstGeom prst="rect">
              <a:avLst/>
            </a:prstGeom>
            <a:solidFill>
              <a:schemeClr val="accent5">
                <a:lumMod val="20000"/>
                <a:lumOff val="80000"/>
              </a:schemeClr>
            </a:solidFill>
            <a:ln w="3175">
              <a:solidFill>
                <a:schemeClr val="accent5">
                  <a:lumMod val="60000"/>
                  <a:lumOff val="40000"/>
                </a:schemeClr>
              </a:solidFill>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Archivia-zione</a:t>
              </a:r>
              <a:endParaRPr lang="en-GB" sz="1200" dirty="0">
                <a:solidFill>
                  <a:schemeClr val="tx1"/>
                </a:solidFill>
              </a:endParaRPr>
            </a:p>
          </p:txBody>
        </p:sp>
        <p:sp>
          <p:nvSpPr>
            <p:cNvPr id="8" name="Rectangle 7"/>
            <p:cNvSpPr/>
            <p:nvPr/>
          </p:nvSpPr>
          <p:spPr>
            <a:xfrm>
              <a:off x="4055664" y="3865742"/>
              <a:ext cx="1187355" cy="750627"/>
            </a:xfrm>
            <a:prstGeom prst="rect">
              <a:avLst/>
            </a:prstGeom>
            <a:solidFill>
              <a:schemeClr val="accent5">
                <a:lumMod val="20000"/>
                <a:lumOff val="80000"/>
              </a:schemeClr>
            </a:solidFill>
            <a:ln w="3175">
              <a:solidFill>
                <a:schemeClr val="accent5">
                  <a:lumMod val="60000"/>
                  <a:lumOff val="40000"/>
                </a:schemeClr>
              </a:solidFill>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Accesso e </a:t>
              </a:r>
              <a:r>
                <a:rPr lang="en-GB" sz="1200" dirty="0" err="1">
                  <a:solidFill>
                    <a:schemeClr val="tx1"/>
                  </a:solidFill>
                </a:rPr>
                <a:t>distribu-zione</a:t>
              </a:r>
              <a:endParaRPr lang="en-GB" sz="1200" dirty="0">
                <a:solidFill>
                  <a:schemeClr val="tx1"/>
                </a:solidFill>
              </a:endParaRPr>
            </a:p>
          </p:txBody>
        </p:sp>
        <p:cxnSp>
          <p:nvCxnSpPr>
            <p:cNvPr id="9" name="Straight Arrow Connector 8"/>
            <p:cNvCxnSpPr/>
            <p:nvPr/>
          </p:nvCxnSpPr>
          <p:spPr>
            <a:xfrm>
              <a:off x="2271445" y="4241055"/>
              <a:ext cx="298432" cy="0"/>
            </a:xfrm>
            <a:prstGeom prst="straightConnector1">
              <a:avLst/>
            </a:prstGeom>
            <a:ln w="3175">
              <a:solidFill>
                <a:schemeClr val="accent5">
                  <a:lumMod val="60000"/>
                  <a:lumOff val="40000"/>
                </a:schemeClr>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243019" y="4241055"/>
              <a:ext cx="298432" cy="0"/>
            </a:xfrm>
            <a:prstGeom prst="straightConnector1">
              <a:avLst/>
            </a:prstGeom>
            <a:ln w="3175">
              <a:solidFill>
                <a:schemeClr val="accent5">
                  <a:lumMod val="60000"/>
                  <a:lumOff val="40000"/>
                </a:schemeClr>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728806" y="4241055"/>
              <a:ext cx="298432" cy="0"/>
            </a:xfrm>
            <a:prstGeom prst="straightConnector1">
              <a:avLst/>
            </a:prstGeom>
            <a:ln w="3175">
              <a:solidFill>
                <a:schemeClr val="accent5">
                  <a:lumMod val="60000"/>
                  <a:lumOff val="40000"/>
                </a:schemeClr>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757232" y="4241055"/>
              <a:ext cx="298432" cy="0"/>
            </a:xfrm>
            <a:prstGeom prst="straightConnector1">
              <a:avLst/>
            </a:prstGeom>
            <a:ln w="3175">
              <a:solidFill>
                <a:schemeClr val="accent5">
                  <a:lumMod val="60000"/>
                  <a:lumOff val="40000"/>
                </a:schemeClr>
              </a:solidFill>
              <a:tailEnd type="triangle" w="sm" len="med"/>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0577" y="2585501"/>
              <a:ext cx="1252787" cy="687736"/>
            </a:xfrm>
            <a:prstGeom prst="rect">
              <a:avLst/>
            </a:prstGeom>
            <a:solidFill>
              <a:schemeClr val="accent5">
                <a:lumMod val="20000"/>
                <a:lumOff val="80000"/>
              </a:schemeClr>
            </a:solidFill>
            <a:ln w="3175">
              <a:solidFill>
                <a:schemeClr val="accent5">
                  <a:lumMod val="60000"/>
                  <a:lumOff val="40000"/>
                </a:schemeClr>
              </a:solidFill>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Inizio</a:t>
              </a:r>
              <a:endParaRPr lang="en-GB" sz="1200" dirty="0">
                <a:solidFill>
                  <a:schemeClr val="tx1"/>
                </a:solidFill>
              </a:endParaRPr>
            </a:p>
          </p:txBody>
        </p:sp>
        <p:sp>
          <p:nvSpPr>
            <p:cNvPr id="14" name="Rectangle 13"/>
            <p:cNvSpPr/>
            <p:nvPr/>
          </p:nvSpPr>
          <p:spPr>
            <a:xfrm>
              <a:off x="877865" y="2586850"/>
              <a:ext cx="1252787" cy="687736"/>
            </a:xfrm>
            <a:prstGeom prst="rect">
              <a:avLst/>
            </a:prstGeom>
            <a:solidFill>
              <a:schemeClr val="accent5">
                <a:lumMod val="20000"/>
                <a:lumOff val="80000"/>
              </a:schemeClr>
            </a:solidFill>
            <a:ln w="3175">
              <a:solidFill>
                <a:schemeClr val="accent5">
                  <a:lumMod val="60000"/>
                  <a:lumOff val="40000"/>
                </a:schemeClr>
              </a:solidFill>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Pianifi-cazione</a:t>
              </a:r>
              <a:endParaRPr lang="en-GB" sz="1200" dirty="0">
                <a:solidFill>
                  <a:schemeClr val="tx1"/>
                </a:solidFill>
              </a:endParaRPr>
            </a:p>
          </p:txBody>
        </p:sp>
        <p:cxnSp>
          <p:nvCxnSpPr>
            <p:cNvPr id="15" name="Straight Arrow Connector 14"/>
            <p:cNvCxnSpPr>
              <a:stCxn id="14" idx="3"/>
              <a:endCxn id="13" idx="1"/>
            </p:cNvCxnSpPr>
            <p:nvPr/>
          </p:nvCxnSpPr>
          <p:spPr>
            <a:xfrm flipV="1">
              <a:off x="2130652" y="2929369"/>
              <a:ext cx="379925" cy="1349"/>
            </a:xfrm>
            <a:prstGeom prst="straightConnector1">
              <a:avLst/>
            </a:prstGeom>
            <a:ln w="3175">
              <a:solidFill>
                <a:schemeClr val="accent5">
                  <a:lumMod val="60000"/>
                  <a:lumOff val="40000"/>
                </a:schemeClr>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16" name="Straight Arrow Connector 19"/>
            <p:cNvCxnSpPr>
              <a:stCxn id="13" idx="3"/>
              <a:endCxn id="4" idx="1"/>
            </p:cNvCxnSpPr>
            <p:nvPr/>
          </p:nvCxnSpPr>
          <p:spPr>
            <a:xfrm flipH="1">
              <a:off x="1084090" y="2929369"/>
              <a:ext cx="2679274" cy="1311687"/>
            </a:xfrm>
            <a:prstGeom prst="bentConnector5">
              <a:avLst>
                <a:gd name="adj1" fmla="val -8532"/>
                <a:gd name="adj2" fmla="val 48801"/>
                <a:gd name="adj3" fmla="val 108532"/>
              </a:avLst>
            </a:prstGeom>
            <a:ln w="3175">
              <a:solidFill>
                <a:schemeClr val="accent5">
                  <a:lumMod val="60000"/>
                  <a:lumOff val="40000"/>
                </a:schemeClr>
              </a:solidFill>
              <a:tailEnd type="triangle" w="sm" len="med"/>
            </a:ln>
          </p:spPr>
          <p:style>
            <a:lnRef idx="1">
              <a:schemeClr val="accent1"/>
            </a:lnRef>
            <a:fillRef idx="0">
              <a:schemeClr val="accent1"/>
            </a:fillRef>
            <a:effectRef idx="0">
              <a:schemeClr val="accent1"/>
            </a:effectRef>
            <a:fontRef idx="minor">
              <a:schemeClr val="tx1"/>
            </a:fontRef>
          </p:style>
        </p:cxnSp>
      </p:grpSp>
      <p:sp>
        <p:nvSpPr>
          <p:cNvPr id="17" name="Rectangle 16"/>
          <p:cNvSpPr/>
          <p:nvPr/>
        </p:nvSpPr>
        <p:spPr>
          <a:xfrm>
            <a:off x="70405" y="1061051"/>
            <a:ext cx="4141605" cy="2566857"/>
          </a:xfrm>
          <a:prstGeom prst="rect">
            <a:avLst/>
          </a:prstGeom>
        </p:spPr>
        <p:txBody>
          <a:bodyPr wrap="square">
            <a:spAutoFit/>
          </a:bodyPr>
          <a:lstStyle/>
          <a:p>
            <a:pPr>
              <a:lnSpc>
                <a:spcPct val="115000"/>
              </a:lnSpc>
              <a:spcAft>
                <a:spcPts val="6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Obiettivi</a:t>
            </a:r>
            <a:endParaRPr lang="en-GB" sz="1400"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600"/>
              </a:spcAft>
            </a:pPr>
            <a:r>
              <a:rPr lang="it-IT" sz="1200" dirty="0">
                <a:latin typeface="Calibri" panose="020F0502020204030204" pitchFamily="34" charset="0"/>
                <a:ea typeface="Calibri" panose="020F0502020204030204" pitchFamily="34" charset="0"/>
                <a:cs typeface="Times New Roman" panose="02020603050405020304" pitchFamily="18" charset="0"/>
              </a:rPr>
              <a:t>La gestione delle informazioni consiste nella raccolta, conservazione, diffusione, archiviazione ed eventuale distruzione delle informazioni. Gli obiettivi di questa funzione sono</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spcAft>
                <a:spcPts val="30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catturare i dati in maniera accurata e coerente;</a:t>
            </a:r>
          </a:p>
          <a:p>
            <a:pPr marL="342900" lvl="0" indent="-342900">
              <a:spcAft>
                <a:spcPts val="30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elaborare informazioni utilizzabili partendo dai dati grezzi;</a:t>
            </a:r>
          </a:p>
          <a:p>
            <a:pPr marL="342900" lvl="0" indent="-342900">
              <a:spcAft>
                <a:spcPts val="30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mantenere la sicurezza ed accessibilità delle informazioni durante la loro vita utile;</a:t>
            </a:r>
          </a:p>
          <a:p>
            <a:pPr marL="342900" lvl="0" indent="-342900">
              <a:spcAft>
                <a:spcPts val="30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supportare un processo decisionale ed una comunicazione efficaci</a:t>
            </a:r>
            <a:r>
              <a:rPr lang="en-GB" sz="1200" dirty="0"/>
              <a:t>.</a:t>
            </a:r>
          </a:p>
        </p:txBody>
      </p:sp>
      <p:sp>
        <p:nvSpPr>
          <p:cNvPr id="18" name="Rectangle 17"/>
          <p:cNvSpPr/>
          <p:nvPr/>
        </p:nvSpPr>
        <p:spPr>
          <a:xfrm>
            <a:off x="70406" y="3863103"/>
            <a:ext cx="4826620" cy="2754600"/>
          </a:xfrm>
          <a:prstGeom prst="rect">
            <a:avLst/>
          </a:prstGeom>
        </p:spPr>
        <p:txBody>
          <a:bodyPr wrap="square">
            <a:spAutoFit/>
          </a:bodyPr>
          <a:lstStyle/>
          <a:p>
            <a:pPr>
              <a:spcAft>
                <a:spcPts val="600"/>
              </a:spcAft>
            </a:pPr>
            <a:r>
              <a:rPr lang="en-GB" sz="1400" dirty="0" err="1">
                <a:solidFill>
                  <a:schemeClr val="accent5"/>
                </a:solidFill>
                <a:ea typeface="Calibri" panose="020F0502020204030204" pitchFamily="34" charset="0"/>
                <a:cs typeface="Times New Roman" panose="02020603050405020304" pitchFamily="18" charset="0"/>
              </a:rPr>
              <a:t>Panoramica</a:t>
            </a:r>
            <a:endParaRPr lang="en-GB" sz="1400"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it-IT" sz="1200" dirty="0">
                <a:latin typeface="Calibri" panose="020F0502020204030204" pitchFamily="34" charset="0"/>
                <a:ea typeface="Calibri" panose="020F0502020204030204" pitchFamily="34" charset="0"/>
                <a:cs typeface="Times New Roman" panose="02020603050405020304" pitchFamily="18" charset="0"/>
              </a:rPr>
              <a:t>Nel corso di un progetto sarà raccolta una grande quantità di dati</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I team di gestione devono prendere i dati grezzi e trasformarli in informazioni attraverso l’analisi e l’interpretazione</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spcAft>
                <a:spcPts val="600"/>
              </a:spcAft>
            </a:pPr>
            <a:r>
              <a:rPr lang="it-IT" sz="1200" dirty="0"/>
              <a:t>Nelle prime fasi del </a:t>
            </a:r>
            <a:r>
              <a:rPr lang="en-GB" sz="1200" dirty="0" err="1">
                <a:hlinkClick r:id="rId2" action="ppaction://hlinksldjump"/>
              </a:rPr>
              <a:t>ciclo</a:t>
            </a:r>
            <a:r>
              <a:rPr lang="en-GB" sz="1200" dirty="0">
                <a:hlinkClick r:id="rId2" action="ppaction://hlinksldjump"/>
              </a:rPr>
              <a:t> di vita</a:t>
            </a:r>
            <a:r>
              <a:rPr lang="en-GB" sz="1200" dirty="0"/>
              <a:t> </a:t>
            </a:r>
            <a:r>
              <a:rPr lang="it-IT" sz="1200" dirty="0"/>
              <a:t>la raccolta dei dati si focalizzerà sulla gestione dei requisiti e sullo sviluppo delle soluzioni</a:t>
            </a:r>
            <a:r>
              <a:rPr lang="en-GB" sz="1200" dirty="0"/>
              <a:t>. </a:t>
            </a:r>
            <a:r>
              <a:rPr lang="it-IT" sz="1200" dirty="0"/>
              <a:t>Poi passerà alla creazione dei </a:t>
            </a:r>
            <a:r>
              <a:rPr lang="en-GB" sz="1200" dirty="0" err="1">
                <a:hlinkClick r:id="rId3" action="ppaction://hlinksldjump"/>
              </a:rPr>
              <a:t>piani</a:t>
            </a:r>
            <a:r>
              <a:rPr lang="en-GB" sz="1200" dirty="0">
                <a:hlinkClick r:id="rId3" action="ppaction://hlinksldjump"/>
              </a:rPr>
              <a:t> di </a:t>
            </a:r>
            <a:r>
              <a:rPr lang="en-GB" sz="1200" dirty="0" err="1">
                <a:hlinkClick r:id="rId3" action="ppaction://hlinksldjump"/>
              </a:rPr>
              <a:t>gestione</a:t>
            </a:r>
            <a:r>
              <a:rPr lang="en-GB" sz="1200" dirty="0"/>
              <a:t> </a:t>
            </a:r>
            <a:r>
              <a:rPr lang="it-IT" sz="1200" dirty="0"/>
              <a:t> e dei</a:t>
            </a:r>
            <a:r>
              <a:rPr lang="en-GB" sz="1200" dirty="0"/>
              <a:t> </a:t>
            </a:r>
            <a:r>
              <a:rPr lang="en-GB" sz="1200" dirty="0" err="1">
                <a:hlinkClick r:id="rId4" action="ppaction://hlinksldjump"/>
              </a:rPr>
              <a:t>piani</a:t>
            </a:r>
            <a:r>
              <a:rPr lang="en-GB" sz="1200" dirty="0">
                <a:hlinkClick r:id="rId4" action="ppaction://hlinksldjump"/>
              </a:rPr>
              <a:t> di </a:t>
            </a:r>
            <a:r>
              <a:rPr lang="en-GB" sz="1200" dirty="0" err="1">
                <a:hlinkClick r:id="rId4" action="ppaction://hlinksldjump"/>
              </a:rPr>
              <a:t>consegna</a:t>
            </a:r>
            <a:r>
              <a:rPr lang="it-IT" sz="1200" dirty="0"/>
              <a:t> che illustrano come sarà realizzata la soluzione. Man mano che il lavoro va avanti, si raccoglieranno i dati sulle prestazioni a supporto del controllo</a:t>
            </a:r>
            <a:r>
              <a:rPr lang="en-GB" sz="1200" dirty="0"/>
              <a:t>.</a:t>
            </a:r>
          </a:p>
          <a:p>
            <a:r>
              <a:rPr lang="it-IT" sz="1200" dirty="0">
                <a:latin typeface="Calibri" panose="020F0502020204030204" pitchFamily="34" charset="0"/>
                <a:ea typeface="Calibri" panose="020F0502020204030204" pitchFamily="34" charset="0"/>
                <a:cs typeface="Times New Roman" panose="02020603050405020304" pitchFamily="18" charset="0"/>
              </a:rPr>
              <a:t>I metodi di gestione P3 come quelli descritti da </a:t>
            </a:r>
            <a:r>
              <a:rPr lang="it-IT" sz="1200" dirty="0" err="1">
                <a:latin typeface="Calibri" panose="020F0502020204030204" pitchFamily="34" charset="0"/>
                <a:ea typeface="Calibri" panose="020F0502020204030204" pitchFamily="34" charset="0"/>
                <a:cs typeface="Times New Roman" panose="02020603050405020304" pitchFamily="18" charset="0"/>
              </a:rPr>
              <a:t>Praxis</a:t>
            </a:r>
            <a:r>
              <a:rPr lang="it-IT" sz="1200" dirty="0">
                <a:latin typeface="Calibri" panose="020F0502020204030204" pitchFamily="34" charset="0"/>
                <a:ea typeface="Calibri" panose="020F0502020204030204" pitchFamily="34" charset="0"/>
                <a:cs typeface="Times New Roman" panose="02020603050405020304" pitchFamily="18" charset="0"/>
              </a:rPr>
              <a:t> definiscono un insieme di documenti standard e molte organizzazioni sviluppano dei modelli elettronici per garantirne la coerenza</a:t>
            </a:r>
            <a:r>
              <a:rPr lang="en-GB" sz="1200" dirty="0">
                <a:latin typeface="Calibri" panose="020F0502020204030204" pitchFamily="34" charset="0"/>
                <a:ea typeface="Calibri" panose="020F0502020204030204" pitchFamily="34" charset="0"/>
                <a:cs typeface="Times New Roman" panose="02020603050405020304" pitchFamily="18" charset="0"/>
              </a:rPr>
              <a:t>. </a:t>
            </a:r>
            <a:endParaRPr lang="en-GB" sz="1200" dirty="0"/>
          </a:p>
          <a:p>
            <a:r>
              <a:rPr lang="en-GB" sz="1200" dirty="0">
                <a:latin typeface="Calibri" panose="020F0502020204030204" pitchFamily="34" charset="0"/>
                <a:ea typeface="Calibri" panose="020F0502020204030204" pitchFamily="34" charset="0"/>
                <a:cs typeface="Times New Roman" panose="02020603050405020304" pitchFamily="18" charset="0"/>
              </a:rPr>
              <a:t> </a:t>
            </a:r>
            <a:endParaRPr lang="en-GB" sz="1200" dirty="0"/>
          </a:p>
        </p:txBody>
      </p:sp>
      <p:sp>
        <p:nvSpPr>
          <p:cNvPr id="19" name="Rectangle 18"/>
          <p:cNvSpPr/>
          <p:nvPr/>
        </p:nvSpPr>
        <p:spPr>
          <a:xfrm>
            <a:off x="5240215" y="3583220"/>
            <a:ext cx="5148745" cy="3118803"/>
          </a:xfrm>
          <a:prstGeom prst="rect">
            <a:avLst/>
          </a:prstGeom>
        </p:spPr>
        <p:txBody>
          <a:bodyPr wrap="square">
            <a:spAutoFit/>
          </a:bodyPr>
          <a:lstStyle/>
          <a:p>
            <a:pPr>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I documenti chiave saranno soggetti alla gestione della configurazione ed il piano di gestione delle informazioni stabilirà come sono classificate e conservate le informazioni. La conservazione deve essere concepita tenendo presenti gli aspetti della accessibilità, della sicurezza e della confidenzialità</a:t>
            </a:r>
            <a:r>
              <a:rPr lang="en-GB" sz="1200" dirty="0">
                <a:latin typeface="Calibri" panose="020F0502020204030204" pitchFamily="34" charset="0"/>
                <a:ea typeface="Calibri" panose="020F0502020204030204" pitchFamily="34" charset="0"/>
                <a:cs typeface="Times New Roman" panose="02020603050405020304" pitchFamily="18" charset="0"/>
              </a:rPr>
              <a:t>. </a:t>
            </a:r>
          </a:p>
          <a:p>
            <a:pPr>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Il tipo di distribuzione documentale che si intende attuare sarà previsto in molti piani di gestione pertinenti, fra i quali particolarmente significativo sarà il piano di gestione degli stakeholder. Le tempistiche della distribuzione possono essere fissate in un piano delle comunicazioni che il sistema di gestione delle informazioni deve essere in grado di supportare</a:t>
            </a:r>
            <a:r>
              <a:rPr lang="en-GB" sz="1200" dirty="0">
                <a:latin typeface="Calibri" panose="020F0502020204030204" pitchFamily="34" charset="0"/>
                <a:ea typeface="Calibri" panose="020F0502020204030204" pitchFamily="34" charset="0"/>
                <a:cs typeface="Times New Roman" panose="02020603050405020304" pitchFamily="18" charset="0"/>
              </a:rPr>
              <a:t>.</a:t>
            </a:r>
          </a:p>
          <a:p>
            <a:r>
              <a:rPr lang="it-IT" sz="1200" dirty="0">
                <a:latin typeface="Calibri" panose="020F0502020204030204" pitchFamily="34" charset="0"/>
                <a:ea typeface="Calibri" panose="020F0502020204030204" pitchFamily="34" charset="0"/>
                <a:cs typeface="Times New Roman" panose="02020603050405020304" pitchFamily="18" charset="0"/>
              </a:rPr>
              <a:t>La maggior parte delle informazioni di un progetto è di tipo transitorio, vale a dire che nel tempo viene sostituita. Questo non significa che dovrà essere distrutta. Sicuramente per la durata del ciclo di vita, le informazioni sostituite dovrebbero essere archiviate nel caso in cui siano necessarie in momenti futuri. Questo aspetto riguarda in particolar modo la documentazione contrattuale alla quale si potrebbe dover ricorrere nel caso di una controversia</a:t>
            </a:r>
            <a:r>
              <a:rPr lang="en-GB" sz="1200" dirty="0">
                <a:latin typeface="Calibri" panose="020F0502020204030204" pitchFamily="34" charset="0"/>
                <a:ea typeface="Calibri" panose="020F0502020204030204" pitchFamily="34" charset="0"/>
                <a:cs typeface="Times New Roman" panose="02020603050405020304" pitchFamily="18" charset="0"/>
              </a:rPr>
              <a:t>. </a:t>
            </a:r>
            <a:endParaRPr lang="en-GB" sz="1200" dirty="0"/>
          </a:p>
        </p:txBody>
      </p:sp>
      <p:sp>
        <p:nvSpPr>
          <p:cNvPr id="30" name="Rectangle 29">
            <a:hlinkClick r:id="rId5"/>
            <a:extLst>
              <a:ext uri="{FF2B5EF4-FFF2-40B4-BE49-F238E27FC236}">
                <a16:creationId xmlns:a16="http://schemas.microsoft.com/office/drawing/2014/main" id="{FB6995BC-5848-402E-8F08-0F488267139B}"/>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a:hlinkClick r:id="rId6"/>
            <a:extLst>
              <a:ext uri="{FF2B5EF4-FFF2-40B4-BE49-F238E27FC236}">
                <a16:creationId xmlns:a16="http://schemas.microsoft.com/office/drawing/2014/main" id="{24EA69F9-5506-4879-90E8-F40D33EEA777}"/>
              </a:ext>
            </a:extLst>
          </p:cNvPr>
          <p:cNvSpPr txBox="1"/>
          <p:nvPr/>
        </p:nvSpPr>
        <p:spPr>
          <a:xfrm>
            <a:off x="10707096" y="2376667"/>
            <a:ext cx="740780" cy="276999"/>
          </a:xfrm>
          <a:prstGeom prst="rect">
            <a:avLst/>
          </a:prstGeom>
          <a:noFill/>
        </p:spPr>
        <p:txBody>
          <a:bodyPr wrap="none" rtlCol="0">
            <a:spAutoFit/>
          </a:bodyPr>
          <a:lstStyle/>
          <a:p>
            <a:r>
              <a:rPr lang="en-GB" sz="1200" dirty="0"/>
              <a:t>Checklist</a:t>
            </a:r>
          </a:p>
        </p:txBody>
      </p:sp>
      <p:sp>
        <p:nvSpPr>
          <p:cNvPr id="32" name="TextBox 31">
            <a:hlinkClick r:id="rId7"/>
            <a:extLst>
              <a:ext uri="{FF2B5EF4-FFF2-40B4-BE49-F238E27FC236}">
                <a16:creationId xmlns:a16="http://schemas.microsoft.com/office/drawing/2014/main" id="{940697DB-39A2-4582-8BB8-AC8C39345685}"/>
              </a:ext>
            </a:extLst>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33" name="TextBox 32">
            <a:hlinkClick r:id="rId8"/>
            <a:extLst>
              <a:ext uri="{FF2B5EF4-FFF2-40B4-BE49-F238E27FC236}">
                <a16:creationId xmlns:a16="http://schemas.microsoft.com/office/drawing/2014/main" id="{9A400352-E0C1-4356-AD70-E4FF9C774EDF}"/>
              </a:ext>
            </a:extLst>
          </p:cNvPr>
          <p:cNvSpPr txBox="1"/>
          <p:nvPr/>
        </p:nvSpPr>
        <p:spPr>
          <a:xfrm>
            <a:off x="10707097" y="1841802"/>
            <a:ext cx="909993" cy="276999"/>
          </a:xfrm>
          <a:prstGeom prst="rect">
            <a:avLst/>
          </a:prstGeom>
          <a:noFill/>
        </p:spPr>
        <p:txBody>
          <a:bodyPr wrap="none" rtlCol="0">
            <a:spAutoFit/>
          </a:bodyPr>
          <a:lstStyle/>
          <a:p>
            <a:r>
              <a:rPr lang="en-GB" sz="1200" dirty="0"/>
              <a:t>Valutazione</a:t>
            </a:r>
          </a:p>
        </p:txBody>
      </p:sp>
      <p:sp>
        <p:nvSpPr>
          <p:cNvPr id="34" name="TextBox 33">
            <a:hlinkClick r:id="rId9"/>
            <a:extLst>
              <a:ext uri="{FF2B5EF4-FFF2-40B4-BE49-F238E27FC236}">
                <a16:creationId xmlns:a16="http://schemas.microsoft.com/office/drawing/2014/main" id="{45D807A2-DB8B-4CF3-A0B5-7D479EA2A24E}"/>
              </a:ext>
            </a:extLst>
          </p:cNvPr>
          <p:cNvSpPr txBox="1"/>
          <p:nvPr/>
        </p:nvSpPr>
        <p:spPr>
          <a:xfrm>
            <a:off x="10707097" y="2109234"/>
            <a:ext cx="634084" cy="276999"/>
          </a:xfrm>
          <a:prstGeom prst="rect">
            <a:avLst/>
          </a:prstGeom>
          <a:noFill/>
        </p:spPr>
        <p:txBody>
          <a:bodyPr wrap="none" rtlCol="0">
            <a:spAutoFit/>
          </a:bodyPr>
          <a:lstStyle/>
          <a:p>
            <a:r>
              <a:rPr lang="en-GB" sz="1200" dirty="0" err="1"/>
              <a:t>Risorse</a:t>
            </a:r>
            <a:endParaRPr lang="en-GB" sz="1200" dirty="0"/>
          </a:p>
        </p:txBody>
      </p:sp>
      <p:sp>
        <p:nvSpPr>
          <p:cNvPr id="35" name="TextBox 34">
            <a:hlinkClick r:id="rId10"/>
            <a:extLst>
              <a:ext uri="{FF2B5EF4-FFF2-40B4-BE49-F238E27FC236}">
                <a16:creationId xmlns:a16="http://schemas.microsoft.com/office/drawing/2014/main" id="{5F247C4C-7AF7-4CAD-92F7-94D81AEB3F51}"/>
              </a:ext>
            </a:extLst>
          </p:cNvPr>
          <p:cNvSpPr txBox="1"/>
          <p:nvPr/>
        </p:nvSpPr>
        <p:spPr>
          <a:xfrm>
            <a:off x="10707096" y="1574370"/>
            <a:ext cx="731226" cy="276999"/>
          </a:xfrm>
          <a:prstGeom prst="rect">
            <a:avLst/>
          </a:prstGeom>
          <a:noFill/>
        </p:spPr>
        <p:txBody>
          <a:bodyPr wrap="none" rtlCol="0">
            <a:spAutoFit/>
          </a:bodyPr>
          <a:lstStyle/>
          <a:p>
            <a:r>
              <a:rPr lang="en-GB" sz="1200" dirty="0"/>
              <a:t>Maturità</a:t>
            </a:r>
          </a:p>
        </p:txBody>
      </p:sp>
      <p:sp>
        <p:nvSpPr>
          <p:cNvPr id="36" name="TextBox 35">
            <a:extLst>
              <a:ext uri="{FF2B5EF4-FFF2-40B4-BE49-F238E27FC236}">
                <a16:creationId xmlns:a16="http://schemas.microsoft.com/office/drawing/2014/main" id="{EF4F1985-E8DD-44B7-95ED-1B05E2066204}"/>
              </a:ext>
            </a:extLst>
          </p:cNvPr>
          <p:cNvSpPr txBox="1"/>
          <p:nvPr/>
        </p:nvSpPr>
        <p:spPr>
          <a:xfrm>
            <a:off x="10580417" y="1017186"/>
            <a:ext cx="1589374" cy="307777"/>
          </a:xfrm>
          <a:prstGeom prst="rect">
            <a:avLst/>
          </a:prstGeom>
          <a:noFill/>
        </p:spPr>
        <p:txBody>
          <a:bodyPr wrap="square" rtlCol="0">
            <a:spAutoFit/>
          </a:bodyPr>
          <a:lstStyle/>
          <a:p>
            <a:pPr algn="ctr"/>
            <a:r>
              <a:rPr lang="en-GB" sz="1400" b="1" dirty="0" err="1">
                <a:solidFill>
                  <a:schemeClr val="accent1"/>
                </a:solidFill>
              </a:rPr>
              <a:t>Applicazione</a:t>
            </a:r>
            <a:endParaRPr lang="en-GB" sz="1400" b="1" dirty="0">
              <a:solidFill>
                <a:schemeClr val="accent1"/>
              </a:solidFill>
            </a:endParaRPr>
          </a:p>
        </p:txBody>
      </p:sp>
      <p:sp>
        <p:nvSpPr>
          <p:cNvPr id="29" name="TextBox 28">
            <a:hlinkClick r:id="rId11"/>
            <a:extLst>
              <a:ext uri="{FF2B5EF4-FFF2-40B4-BE49-F238E27FC236}">
                <a16:creationId xmlns:a16="http://schemas.microsoft.com/office/drawing/2014/main" id="{98D44025-0569-4A84-92DF-6C5D8459B784}"/>
              </a:ext>
            </a:extLst>
          </p:cNvPr>
          <p:cNvSpPr txBox="1"/>
          <p:nvPr/>
        </p:nvSpPr>
        <p:spPr>
          <a:xfrm>
            <a:off x="10705779" y="3290102"/>
            <a:ext cx="1486221" cy="461665"/>
          </a:xfrm>
          <a:prstGeom prst="rect">
            <a:avLst/>
          </a:prstGeom>
          <a:noFill/>
        </p:spPr>
        <p:txBody>
          <a:bodyPr wrap="square" rtlCol="0">
            <a:spAutoFit/>
          </a:bodyPr>
          <a:lstStyle/>
          <a:p>
            <a:r>
              <a:rPr lang="en-GB" sz="1200" dirty="0" err="1"/>
              <a:t>Gestione</a:t>
            </a:r>
            <a:r>
              <a:rPr lang="en-GB" sz="1200" dirty="0"/>
              <a:t> </a:t>
            </a:r>
            <a:r>
              <a:rPr lang="en-GB" sz="1200" dirty="0" err="1"/>
              <a:t>della</a:t>
            </a:r>
            <a:r>
              <a:rPr lang="en-GB" sz="1200" dirty="0"/>
              <a:t> </a:t>
            </a:r>
            <a:r>
              <a:rPr lang="en-GB" sz="1200" dirty="0" err="1"/>
              <a:t>configurazione</a:t>
            </a:r>
            <a:endParaRPr lang="en-GB" sz="1200" dirty="0"/>
          </a:p>
        </p:txBody>
      </p:sp>
      <p:cxnSp>
        <p:nvCxnSpPr>
          <p:cNvPr id="37" name="Straight Connector 36">
            <a:extLst>
              <a:ext uri="{FF2B5EF4-FFF2-40B4-BE49-F238E27FC236}">
                <a16:creationId xmlns:a16="http://schemas.microsoft.com/office/drawing/2014/main" id="{1BC162B4-1345-46F2-8F7B-C8AF0C8CF9E3}"/>
              </a:ext>
            </a:extLst>
          </p:cNvPr>
          <p:cNvCxnSpPr/>
          <p:nvPr/>
        </p:nvCxnSpPr>
        <p:spPr>
          <a:xfrm>
            <a:off x="10664539" y="2855612"/>
            <a:ext cx="13008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16D237FD-9E26-4610-8C52-78AC4A365159}"/>
              </a:ext>
            </a:extLst>
          </p:cNvPr>
          <p:cNvSpPr txBox="1"/>
          <p:nvPr/>
        </p:nvSpPr>
        <p:spPr>
          <a:xfrm>
            <a:off x="10633720" y="2994956"/>
            <a:ext cx="1460273" cy="307777"/>
          </a:xfrm>
          <a:prstGeom prst="rect">
            <a:avLst/>
          </a:prstGeom>
          <a:noFill/>
        </p:spPr>
        <p:txBody>
          <a:bodyPr wrap="none" rtlCol="0">
            <a:spAutoFit/>
          </a:bodyPr>
          <a:lstStyle/>
          <a:p>
            <a:pPr algn="ctr"/>
            <a:r>
              <a:rPr lang="en-GB" sz="1400" b="1" dirty="0" err="1">
                <a:solidFill>
                  <a:schemeClr val="accent1"/>
                </a:solidFill>
              </a:rPr>
              <a:t>Maggiori</a:t>
            </a:r>
            <a:r>
              <a:rPr lang="en-GB" sz="1400" b="1" dirty="0">
                <a:solidFill>
                  <a:schemeClr val="accent1"/>
                </a:solidFill>
              </a:rPr>
              <a:t> </a:t>
            </a:r>
            <a:r>
              <a:rPr lang="en-GB" sz="1400" b="1" dirty="0" err="1">
                <a:solidFill>
                  <a:schemeClr val="accent1"/>
                </a:solidFill>
              </a:rPr>
              <a:t>dettagli</a:t>
            </a:r>
            <a:endParaRPr lang="en-GB" sz="1400" b="1" dirty="0">
              <a:solidFill>
                <a:schemeClr val="accent1"/>
              </a:solidFill>
            </a:endParaRPr>
          </a:p>
        </p:txBody>
      </p:sp>
      <p:pic>
        <p:nvPicPr>
          <p:cNvPr id="40" name="Picture 39">
            <a:extLst>
              <a:ext uri="{FF2B5EF4-FFF2-40B4-BE49-F238E27FC236}">
                <a16:creationId xmlns:a16="http://schemas.microsoft.com/office/drawing/2014/main" id="{52FF8A2C-5756-45EC-ABA7-006739427699}"/>
              </a:ext>
            </a:extLst>
          </p:cNvPr>
          <p:cNvPicPr>
            <a:picLocks noChangeAspect="1"/>
          </p:cNvPicPr>
          <p:nvPr/>
        </p:nvPicPr>
        <p:blipFill rotWithShape="1">
          <a:blip r:embed="rId12"/>
          <a:srcRect r="9406"/>
          <a:stretch/>
        </p:blipFill>
        <p:spPr>
          <a:xfrm>
            <a:off x="11651595" y="2486747"/>
            <a:ext cx="139317" cy="91809"/>
          </a:xfrm>
          <a:prstGeom prst="rect">
            <a:avLst/>
          </a:prstGeom>
        </p:spPr>
      </p:pic>
      <p:pic>
        <p:nvPicPr>
          <p:cNvPr id="41" name="Picture 40">
            <a:extLst>
              <a:ext uri="{FF2B5EF4-FFF2-40B4-BE49-F238E27FC236}">
                <a16:creationId xmlns:a16="http://schemas.microsoft.com/office/drawing/2014/main" id="{8311D104-BF4C-4E04-8B2C-9AE30372694C}"/>
              </a:ext>
            </a:extLst>
          </p:cNvPr>
          <p:cNvPicPr>
            <a:picLocks noChangeAspect="1"/>
          </p:cNvPicPr>
          <p:nvPr/>
        </p:nvPicPr>
        <p:blipFill rotWithShape="1">
          <a:blip r:embed="rId12"/>
          <a:srcRect r="9406"/>
          <a:stretch/>
        </p:blipFill>
        <p:spPr>
          <a:xfrm>
            <a:off x="11651595" y="2215442"/>
            <a:ext cx="139317" cy="91809"/>
          </a:xfrm>
          <a:prstGeom prst="rect">
            <a:avLst/>
          </a:prstGeom>
        </p:spPr>
      </p:pic>
      <p:pic>
        <p:nvPicPr>
          <p:cNvPr id="42" name="Picture 41">
            <a:extLst>
              <a:ext uri="{FF2B5EF4-FFF2-40B4-BE49-F238E27FC236}">
                <a16:creationId xmlns:a16="http://schemas.microsoft.com/office/drawing/2014/main" id="{545657A5-6B8C-429A-9209-EC80BDBD1ED6}"/>
              </a:ext>
            </a:extLst>
          </p:cNvPr>
          <p:cNvPicPr>
            <a:picLocks noChangeAspect="1"/>
          </p:cNvPicPr>
          <p:nvPr/>
        </p:nvPicPr>
        <p:blipFill rotWithShape="1">
          <a:blip r:embed="rId12"/>
          <a:srcRect r="9406"/>
          <a:stretch/>
        </p:blipFill>
        <p:spPr>
          <a:xfrm>
            <a:off x="11651595" y="1954638"/>
            <a:ext cx="139317" cy="91809"/>
          </a:xfrm>
          <a:prstGeom prst="rect">
            <a:avLst/>
          </a:prstGeom>
        </p:spPr>
      </p:pic>
    </p:spTree>
    <p:extLst>
      <p:ext uri="{BB962C8B-B14F-4D97-AF65-F5344CB8AC3E}">
        <p14:creationId xmlns:p14="http://schemas.microsoft.com/office/powerpoint/2010/main" val="2542254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58" y="24064"/>
            <a:ext cx="6798577" cy="826167"/>
          </a:xfrm>
        </p:spPr>
        <p:txBody>
          <a:bodyPr/>
          <a:lstStyle/>
          <a:p>
            <a:r>
              <a:rPr lang="en-GB" dirty="0" err="1"/>
              <a:t>Gestione</a:t>
            </a:r>
            <a:r>
              <a:rPr lang="en-GB" dirty="0"/>
              <a:t> </a:t>
            </a:r>
            <a:r>
              <a:rPr lang="en-GB" dirty="0" err="1"/>
              <a:t>dell’ambito</a:t>
            </a:r>
            <a:endParaRPr lang="en-GB" dirty="0"/>
          </a:p>
        </p:txBody>
      </p:sp>
      <p:grpSp>
        <p:nvGrpSpPr>
          <p:cNvPr id="3" name="Group 2"/>
          <p:cNvGrpSpPr/>
          <p:nvPr/>
        </p:nvGrpSpPr>
        <p:grpSpPr>
          <a:xfrm>
            <a:off x="4776964" y="986784"/>
            <a:ext cx="5649057" cy="3317798"/>
            <a:chOff x="2603125" y="2315251"/>
            <a:chExt cx="3937750" cy="2312715"/>
          </a:xfrm>
          <a:effectLst>
            <a:outerShdw blurRad="127000" dist="63500" dir="3600000" algn="ctr" rotWithShape="0">
              <a:srgbClr val="000000">
                <a:alpha val="40000"/>
              </a:srgbClr>
            </a:outerShdw>
          </a:effectLst>
        </p:grpSpPr>
        <p:sp>
          <p:nvSpPr>
            <p:cNvPr id="4" name="Rectangle 3"/>
            <p:cNvSpPr/>
            <p:nvPr/>
          </p:nvSpPr>
          <p:spPr>
            <a:xfrm>
              <a:off x="2603125" y="2315251"/>
              <a:ext cx="3937750" cy="2312715"/>
            </a:xfrm>
            <a:prstGeom prst="rect">
              <a:avLst/>
            </a:prstGeom>
            <a:solidFill>
              <a:schemeClr val="accent5">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dirty="0"/>
            </a:p>
          </p:txBody>
        </p:sp>
        <p:sp>
          <p:nvSpPr>
            <p:cNvPr id="5" name="Rectangle 4"/>
            <p:cNvSpPr/>
            <p:nvPr/>
          </p:nvSpPr>
          <p:spPr>
            <a:xfrm>
              <a:off x="2635732" y="3227294"/>
              <a:ext cx="713415" cy="381259"/>
            </a:xfrm>
            <a:prstGeom prst="rect">
              <a:avLst/>
            </a:prstGeom>
            <a:solidFill>
              <a:schemeClr val="accent5">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Gestione</a:t>
              </a:r>
              <a:r>
                <a:rPr lang="en-GB" sz="1100" dirty="0">
                  <a:solidFill>
                    <a:schemeClr val="tx1"/>
                  </a:solidFill>
                </a:rPr>
                <a:t> dei </a:t>
              </a:r>
              <a:r>
                <a:rPr lang="en-GB" sz="1100" dirty="0" err="1">
                  <a:solidFill>
                    <a:schemeClr val="tx1"/>
                  </a:solidFill>
                </a:rPr>
                <a:t>requisiti</a:t>
              </a:r>
              <a:endParaRPr lang="en-GB" sz="1100" dirty="0">
                <a:solidFill>
                  <a:schemeClr val="tx1"/>
                </a:solidFill>
              </a:endParaRPr>
            </a:p>
          </p:txBody>
        </p:sp>
        <p:sp>
          <p:nvSpPr>
            <p:cNvPr id="6" name="Rectangle 5"/>
            <p:cNvSpPr/>
            <p:nvPr/>
          </p:nvSpPr>
          <p:spPr>
            <a:xfrm>
              <a:off x="3507038" y="3663162"/>
              <a:ext cx="660505" cy="843933"/>
            </a:xfrm>
            <a:prstGeom prst="rect">
              <a:avLst/>
            </a:prstGeom>
            <a:solidFill>
              <a:schemeClr val="accent5">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Gestione</a:t>
              </a:r>
              <a:r>
                <a:rPr lang="en-GB" sz="1100" dirty="0">
                  <a:solidFill>
                    <a:schemeClr val="tx1"/>
                  </a:solidFill>
                </a:rPr>
                <a:t> dei benefici</a:t>
              </a:r>
            </a:p>
          </p:txBody>
        </p:sp>
        <p:sp>
          <p:nvSpPr>
            <p:cNvPr id="7" name="Rectangle 6"/>
            <p:cNvSpPr/>
            <p:nvPr/>
          </p:nvSpPr>
          <p:spPr>
            <a:xfrm>
              <a:off x="3507038" y="2573115"/>
              <a:ext cx="660505" cy="854307"/>
            </a:xfrm>
            <a:prstGeom prst="rect">
              <a:avLst/>
            </a:prstGeom>
            <a:solidFill>
              <a:schemeClr val="accent5">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Sviluppo</a:t>
              </a:r>
              <a:r>
                <a:rPr lang="en-GB" sz="1100" dirty="0">
                  <a:solidFill>
                    <a:schemeClr val="tx1"/>
                  </a:solidFill>
                </a:rPr>
                <a:t> dell </a:t>
              </a:r>
              <a:r>
                <a:rPr lang="en-GB" sz="1100" dirty="0" err="1">
                  <a:solidFill>
                    <a:schemeClr val="tx1"/>
                  </a:solidFill>
                </a:rPr>
                <a:t>esoluzioni</a:t>
              </a:r>
              <a:endParaRPr lang="en-GB" sz="1100" dirty="0">
                <a:solidFill>
                  <a:schemeClr val="tx1"/>
                </a:solidFill>
              </a:endParaRPr>
            </a:p>
          </p:txBody>
        </p:sp>
        <p:sp>
          <p:nvSpPr>
            <p:cNvPr id="8" name="Rectangle 7"/>
            <p:cNvSpPr/>
            <p:nvPr/>
          </p:nvSpPr>
          <p:spPr>
            <a:xfrm>
              <a:off x="5759588" y="3662726"/>
              <a:ext cx="696213" cy="381259"/>
            </a:xfrm>
            <a:prstGeom prst="rect">
              <a:avLst/>
            </a:prstGeom>
            <a:solidFill>
              <a:schemeClr val="accent5">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err="1">
                  <a:solidFill>
                    <a:schemeClr val="tx1"/>
                  </a:solidFill>
                </a:rPr>
                <a:t>Gestione</a:t>
              </a:r>
              <a:r>
                <a:rPr lang="en-GB" sz="1050" dirty="0">
                  <a:solidFill>
                    <a:schemeClr val="tx1"/>
                  </a:solidFill>
                </a:rPr>
                <a:t> </a:t>
              </a:r>
              <a:r>
                <a:rPr lang="en-GB" sz="1050" dirty="0" err="1">
                  <a:solidFill>
                    <a:schemeClr val="tx1"/>
                  </a:solidFill>
                </a:rPr>
                <a:t>della</a:t>
              </a:r>
              <a:endParaRPr lang="en-GB" sz="1050" dirty="0">
                <a:solidFill>
                  <a:schemeClr val="tx1"/>
                </a:solidFill>
              </a:endParaRPr>
            </a:p>
            <a:p>
              <a:pPr algn="ctr"/>
              <a:r>
                <a:rPr lang="en-GB" sz="1050" dirty="0" err="1">
                  <a:solidFill>
                    <a:schemeClr val="tx1"/>
                  </a:solidFill>
                </a:rPr>
                <a:t>configurazione</a:t>
              </a:r>
              <a:endParaRPr lang="en-GB" sz="1050" dirty="0">
                <a:solidFill>
                  <a:schemeClr val="tx1"/>
                </a:solidFill>
              </a:endParaRPr>
            </a:p>
          </p:txBody>
        </p:sp>
        <p:sp>
          <p:nvSpPr>
            <p:cNvPr id="9" name="Rectangle 8"/>
            <p:cNvSpPr/>
            <p:nvPr/>
          </p:nvSpPr>
          <p:spPr>
            <a:xfrm>
              <a:off x="5759588" y="3046163"/>
              <a:ext cx="696213" cy="381259"/>
            </a:xfrm>
            <a:prstGeom prst="rect">
              <a:avLst/>
            </a:prstGeom>
            <a:solidFill>
              <a:schemeClr val="accent5">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Controllo</a:t>
              </a:r>
              <a:r>
                <a:rPr lang="en-GB" sz="1100" dirty="0">
                  <a:solidFill>
                    <a:schemeClr val="tx1"/>
                  </a:solidFill>
                </a:rPr>
                <a:t> dei </a:t>
              </a:r>
              <a:r>
                <a:rPr lang="en-GB" sz="1100" dirty="0" err="1">
                  <a:solidFill>
                    <a:schemeClr val="tx1"/>
                  </a:solidFill>
                </a:rPr>
                <a:t>cambiametni</a:t>
              </a:r>
              <a:endParaRPr lang="en-GB" sz="1100" dirty="0">
                <a:solidFill>
                  <a:schemeClr val="tx1"/>
                </a:solidFill>
              </a:endParaRPr>
            </a:p>
          </p:txBody>
        </p:sp>
        <p:cxnSp>
          <p:nvCxnSpPr>
            <p:cNvPr id="10" name="Elbow Connector 9"/>
            <p:cNvCxnSpPr>
              <a:stCxn id="5" idx="3"/>
              <a:endCxn id="7" idx="1"/>
            </p:cNvCxnSpPr>
            <p:nvPr/>
          </p:nvCxnSpPr>
          <p:spPr>
            <a:xfrm flipV="1">
              <a:off x="3349147" y="3000269"/>
              <a:ext cx="157891" cy="417655"/>
            </a:xfrm>
            <a:prstGeom prst="bentConnector3">
              <a:avLst>
                <a:gd name="adj1" fmla="val 37411"/>
              </a:avLst>
            </a:prstGeom>
            <a:ln>
              <a:solidFill>
                <a:schemeClr val="accent1">
                  <a:lumMod val="40000"/>
                  <a:lumOff val="6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1" name="Elbow Connector 10"/>
            <p:cNvCxnSpPr>
              <a:stCxn id="5" idx="3"/>
              <a:endCxn id="6" idx="1"/>
            </p:cNvCxnSpPr>
            <p:nvPr/>
          </p:nvCxnSpPr>
          <p:spPr>
            <a:xfrm>
              <a:off x="3349147" y="3417924"/>
              <a:ext cx="157891" cy="667205"/>
            </a:xfrm>
            <a:prstGeom prst="bentConnector3">
              <a:avLst>
                <a:gd name="adj1" fmla="val 37411"/>
              </a:avLst>
            </a:prstGeom>
            <a:ln>
              <a:solidFill>
                <a:schemeClr val="accent1">
                  <a:lumMod val="40000"/>
                  <a:lumOff val="6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3837291" y="3423573"/>
              <a:ext cx="0" cy="230452"/>
            </a:xfrm>
            <a:prstGeom prst="straightConnector1">
              <a:avLst/>
            </a:prstGeom>
            <a:ln>
              <a:solidFill>
                <a:schemeClr val="accent1">
                  <a:lumMod val="40000"/>
                  <a:lumOff val="60000"/>
                </a:schemeClr>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13" name="Flowchart: Document 12"/>
            <p:cNvSpPr/>
            <p:nvPr/>
          </p:nvSpPr>
          <p:spPr>
            <a:xfrm>
              <a:off x="4299910" y="3045214"/>
              <a:ext cx="660505" cy="381259"/>
            </a:xfrm>
            <a:prstGeom prst="flowChartDocument">
              <a:avLst/>
            </a:prstGeom>
            <a:solidFill>
              <a:schemeClr val="accent5">
                <a:lumMod val="20000"/>
                <a:lumOff val="80000"/>
              </a:schemeClr>
            </a:solid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Specifica</a:t>
              </a:r>
              <a:endParaRPr lang="en-GB" sz="1100" dirty="0">
                <a:solidFill>
                  <a:schemeClr val="tx1"/>
                </a:solidFill>
              </a:endParaRPr>
            </a:p>
          </p:txBody>
        </p:sp>
        <p:sp>
          <p:nvSpPr>
            <p:cNvPr id="14" name="Flowchart: Document 13"/>
            <p:cNvSpPr/>
            <p:nvPr/>
          </p:nvSpPr>
          <p:spPr>
            <a:xfrm>
              <a:off x="4299910" y="3663163"/>
              <a:ext cx="660505" cy="381259"/>
            </a:xfrm>
            <a:prstGeom prst="flowChartDocument">
              <a:avLst/>
            </a:prstGeom>
            <a:solidFill>
              <a:schemeClr val="accent5">
                <a:lumMod val="20000"/>
                <a:lumOff val="80000"/>
              </a:schemeClr>
            </a:solid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Profilo</a:t>
              </a:r>
              <a:r>
                <a:rPr lang="en-GB" sz="1100" dirty="0">
                  <a:solidFill>
                    <a:schemeClr val="tx1"/>
                  </a:solidFill>
                </a:rPr>
                <a:t> dei benefici</a:t>
              </a:r>
            </a:p>
          </p:txBody>
        </p:sp>
        <p:cxnSp>
          <p:nvCxnSpPr>
            <p:cNvPr id="15" name="Elbow Connector 37"/>
            <p:cNvCxnSpPr>
              <a:endCxn id="14" idx="1"/>
            </p:cNvCxnSpPr>
            <p:nvPr/>
          </p:nvCxnSpPr>
          <p:spPr>
            <a:xfrm>
              <a:off x="4167543" y="3853356"/>
              <a:ext cx="132367" cy="437"/>
            </a:xfrm>
            <a:prstGeom prst="straightConnector1">
              <a:avLst/>
            </a:prstGeom>
            <a:ln>
              <a:solidFill>
                <a:schemeClr val="accent1">
                  <a:lumMod val="40000"/>
                  <a:lumOff val="6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4" idx="0"/>
              <a:endCxn id="13" idx="2"/>
            </p:cNvCxnSpPr>
            <p:nvPr/>
          </p:nvCxnSpPr>
          <p:spPr>
            <a:xfrm flipV="1">
              <a:off x="4630162" y="3401267"/>
              <a:ext cx="0" cy="261896"/>
            </a:xfrm>
            <a:prstGeom prst="straightConnector1">
              <a:avLst/>
            </a:prstGeom>
            <a:ln>
              <a:solidFill>
                <a:schemeClr val="accent1">
                  <a:lumMod val="40000"/>
                  <a:lumOff val="60000"/>
                </a:schemeClr>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8" idx="0"/>
              <a:endCxn id="9" idx="2"/>
            </p:cNvCxnSpPr>
            <p:nvPr/>
          </p:nvCxnSpPr>
          <p:spPr>
            <a:xfrm flipV="1">
              <a:off x="6107695" y="3427422"/>
              <a:ext cx="0" cy="235304"/>
            </a:xfrm>
            <a:prstGeom prst="straightConnector1">
              <a:avLst/>
            </a:prstGeom>
            <a:ln>
              <a:solidFill>
                <a:schemeClr val="accent1">
                  <a:lumMod val="40000"/>
                  <a:lumOff val="60000"/>
                </a:schemeClr>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18" name="Right Brace 17"/>
            <p:cNvSpPr/>
            <p:nvPr/>
          </p:nvSpPr>
          <p:spPr>
            <a:xfrm>
              <a:off x="5016409" y="2969065"/>
              <a:ext cx="130561" cy="1158739"/>
            </a:xfrm>
            <a:prstGeom prst="rightBrac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100"/>
            </a:p>
          </p:txBody>
        </p:sp>
        <p:sp>
          <p:nvSpPr>
            <p:cNvPr id="19" name="Right Brace 18"/>
            <p:cNvSpPr/>
            <p:nvPr/>
          </p:nvSpPr>
          <p:spPr>
            <a:xfrm flipH="1">
              <a:off x="5611536" y="2969065"/>
              <a:ext cx="130561" cy="1158739"/>
            </a:xfrm>
            <a:prstGeom prst="rightBrac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100"/>
            </a:p>
          </p:txBody>
        </p:sp>
        <p:cxnSp>
          <p:nvCxnSpPr>
            <p:cNvPr id="20" name="Straight Arrow Connector 19"/>
            <p:cNvCxnSpPr/>
            <p:nvPr/>
          </p:nvCxnSpPr>
          <p:spPr>
            <a:xfrm>
              <a:off x="5221152" y="3546898"/>
              <a:ext cx="325260" cy="0"/>
            </a:xfrm>
            <a:prstGeom prst="straightConnector1">
              <a:avLst/>
            </a:prstGeom>
            <a:ln>
              <a:solidFill>
                <a:schemeClr val="accent1">
                  <a:lumMod val="40000"/>
                  <a:lumOff val="60000"/>
                </a:schemeClr>
              </a:solidFill>
              <a:headEnd w="sm" len="med"/>
              <a:tailEnd type="triangle" w="sm" len="med"/>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615852" y="2329452"/>
              <a:ext cx="956714" cy="182359"/>
            </a:xfrm>
            <a:prstGeom prst="rect">
              <a:avLst/>
            </a:prstGeom>
            <a:noFill/>
          </p:spPr>
          <p:txBody>
            <a:bodyPr wrap="none" rtlCol="0">
              <a:spAutoFit/>
            </a:bodyPr>
            <a:lstStyle/>
            <a:p>
              <a:r>
                <a:rPr lang="en-GB" sz="1100" dirty="0" err="1">
                  <a:solidFill>
                    <a:schemeClr val="bg1"/>
                  </a:solidFill>
                </a:rPr>
                <a:t>Gestione</a:t>
              </a:r>
              <a:r>
                <a:rPr lang="en-GB" sz="1100" dirty="0">
                  <a:solidFill>
                    <a:schemeClr val="bg1"/>
                  </a:solidFill>
                </a:rPr>
                <a:t> </a:t>
              </a:r>
              <a:r>
                <a:rPr lang="en-GB" sz="1100" dirty="0" err="1">
                  <a:solidFill>
                    <a:schemeClr val="bg1"/>
                  </a:solidFill>
                </a:rPr>
                <a:t>dell'ambito</a:t>
              </a:r>
              <a:endParaRPr lang="en-GB" sz="1100" dirty="0">
                <a:solidFill>
                  <a:schemeClr val="bg1"/>
                </a:solidFill>
              </a:endParaRPr>
            </a:p>
          </p:txBody>
        </p:sp>
        <p:sp>
          <p:nvSpPr>
            <p:cNvPr id="22" name="Rectangle 21"/>
            <p:cNvSpPr/>
            <p:nvPr/>
          </p:nvSpPr>
          <p:spPr>
            <a:xfrm>
              <a:off x="4167543" y="4231878"/>
              <a:ext cx="2288258" cy="275217"/>
            </a:xfrm>
            <a:prstGeom prst="rect">
              <a:avLst/>
            </a:prstGeom>
            <a:solidFill>
              <a:schemeClr val="accent5">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lumMod val="50000"/>
                      <a:lumOff val="50000"/>
                    </a:schemeClr>
                  </a:solidFill>
                </a:rPr>
                <a:t>Realizzazione</a:t>
              </a:r>
              <a:r>
                <a:rPr lang="en-GB" sz="1100" dirty="0">
                  <a:solidFill>
                    <a:schemeClr val="tx1">
                      <a:lumMod val="50000"/>
                      <a:lumOff val="50000"/>
                    </a:schemeClr>
                  </a:solidFill>
                </a:rPr>
                <a:t> dei benefici</a:t>
              </a:r>
            </a:p>
          </p:txBody>
        </p:sp>
        <p:sp>
          <p:nvSpPr>
            <p:cNvPr id="23" name="Rectangle 22"/>
            <p:cNvSpPr/>
            <p:nvPr/>
          </p:nvSpPr>
          <p:spPr>
            <a:xfrm>
              <a:off x="4163397" y="4239263"/>
              <a:ext cx="45719" cy="26385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cxnSp>
          <p:nvCxnSpPr>
            <p:cNvPr id="24" name="Straight Arrow Connector 23"/>
            <p:cNvCxnSpPr>
              <a:endCxn id="14" idx="2"/>
            </p:cNvCxnSpPr>
            <p:nvPr/>
          </p:nvCxnSpPr>
          <p:spPr>
            <a:xfrm flipV="1">
              <a:off x="4630162" y="4019216"/>
              <a:ext cx="0" cy="212662"/>
            </a:xfrm>
            <a:prstGeom prst="straightConnector1">
              <a:avLst/>
            </a:prstGeom>
            <a:ln>
              <a:solidFill>
                <a:schemeClr val="accent1">
                  <a:lumMod val="40000"/>
                  <a:lumOff val="60000"/>
                </a:schemeClr>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4299909" y="2568945"/>
              <a:ext cx="2155892" cy="277015"/>
            </a:xfrm>
            <a:prstGeom prst="rect">
              <a:avLst/>
            </a:prstGeom>
            <a:solidFill>
              <a:schemeClr val="accent5">
                <a:lumMod val="20000"/>
                <a:lumOff val="80000"/>
              </a:schemeClr>
            </a:solidFill>
            <a:ln w="317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lumMod val="50000"/>
                      <a:lumOff val="50000"/>
                    </a:schemeClr>
                  </a:solidFill>
                </a:rPr>
                <a:t>Sviluppo</a:t>
              </a:r>
              <a:r>
                <a:rPr lang="en-GB" sz="1100" dirty="0">
                  <a:solidFill>
                    <a:schemeClr val="tx1">
                      <a:lumMod val="50000"/>
                      <a:lumOff val="50000"/>
                    </a:schemeClr>
                  </a:solidFill>
                </a:rPr>
                <a:t> dei </a:t>
              </a:r>
              <a:r>
                <a:rPr lang="en-GB" sz="1100" dirty="0" err="1">
                  <a:solidFill>
                    <a:schemeClr val="tx1">
                      <a:lumMod val="50000"/>
                      <a:lumOff val="50000"/>
                    </a:schemeClr>
                  </a:solidFill>
                </a:rPr>
                <a:t>prodotti</a:t>
              </a:r>
              <a:endParaRPr lang="en-GB" sz="1100" dirty="0">
                <a:solidFill>
                  <a:schemeClr val="tx1">
                    <a:lumMod val="50000"/>
                    <a:lumOff val="50000"/>
                  </a:schemeClr>
                </a:solidFill>
              </a:endParaRPr>
            </a:p>
          </p:txBody>
        </p:sp>
        <p:cxnSp>
          <p:nvCxnSpPr>
            <p:cNvPr id="26" name="Elbow Connector 37"/>
            <p:cNvCxnSpPr/>
            <p:nvPr/>
          </p:nvCxnSpPr>
          <p:spPr>
            <a:xfrm>
              <a:off x="4168068" y="2707452"/>
              <a:ext cx="132367" cy="437"/>
            </a:xfrm>
            <a:prstGeom prst="straightConnector1">
              <a:avLst/>
            </a:prstGeom>
            <a:ln>
              <a:solidFill>
                <a:schemeClr val="accent1">
                  <a:lumMod val="40000"/>
                  <a:lumOff val="6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3" idx="0"/>
            </p:cNvCxnSpPr>
            <p:nvPr/>
          </p:nvCxnSpPr>
          <p:spPr>
            <a:xfrm flipV="1">
              <a:off x="4630163" y="2845960"/>
              <a:ext cx="0" cy="199254"/>
            </a:xfrm>
            <a:prstGeom prst="straightConnector1">
              <a:avLst/>
            </a:prstGeom>
            <a:ln>
              <a:solidFill>
                <a:schemeClr val="accent1">
                  <a:lumMod val="40000"/>
                  <a:lumOff val="60000"/>
                </a:schemeClr>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9" idx="0"/>
            </p:cNvCxnSpPr>
            <p:nvPr/>
          </p:nvCxnSpPr>
          <p:spPr>
            <a:xfrm flipH="1" flipV="1">
              <a:off x="6107694" y="2844145"/>
              <a:ext cx="1" cy="202018"/>
            </a:xfrm>
            <a:prstGeom prst="straightConnector1">
              <a:avLst/>
            </a:prstGeom>
            <a:ln>
              <a:solidFill>
                <a:schemeClr val="accent1">
                  <a:lumMod val="40000"/>
                  <a:lumOff val="60000"/>
                </a:schemeClr>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6093528" y="4044422"/>
              <a:ext cx="0" cy="198817"/>
            </a:xfrm>
            <a:prstGeom prst="straightConnector1">
              <a:avLst/>
            </a:prstGeom>
            <a:ln>
              <a:solidFill>
                <a:schemeClr val="accent1">
                  <a:lumMod val="40000"/>
                  <a:lumOff val="60000"/>
                </a:schemeClr>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30" name="Elbow Connector 37"/>
            <p:cNvCxnSpPr/>
            <p:nvPr/>
          </p:nvCxnSpPr>
          <p:spPr>
            <a:xfrm>
              <a:off x="4169460" y="3218798"/>
              <a:ext cx="132367" cy="437"/>
            </a:xfrm>
            <a:prstGeom prst="straightConnector1">
              <a:avLst/>
            </a:prstGeom>
            <a:ln>
              <a:solidFill>
                <a:schemeClr val="accent1">
                  <a:lumMod val="40000"/>
                  <a:lumOff val="6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070699" y="3250463"/>
              <a:ext cx="605561" cy="300355"/>
            </a:xfrm>
            <a:prstGeom prst="rect">
              <a:avLst/>
            </a:prstGeom>
            <a:noFill/>
            <a:ln>
              <a:noFill/>
            </a:ln>
          </p:spPr>
          <p:txBody>
            <a:bodyPr wrap="square" rtlCol="0">
              <a:spAutoFit/>
            </a:bodyPr>
            <a:lstStyle/>
            <a:p>
              <a:pPr algn="ctr"/>
              <a:r>
                <a:rPr lang="en-GB" sz="1100" dirty="0" err="1">
                  <a:solidFill>
                    <a:schemeClr val="bg1"/>
                  </a:solidFill>
                </a:rPr>
                <a:t>Definizione</a:t>
              </a:r>
              <a:r>
                <a:rPr lang="en-GB" sz="1100" dirty="0">
                  <a:solidFill>
                    <a:schemeClr val="bg1"/>
                  </a:solidFill>
                </a:rPr>
                <a:t> del </a:t>
              </a:r>
              <a:r>
                <a:rPr lang="en-GB" sz="1100" dirty="0" err="1">
                  <a:solidFill>
                    <a:schemeClr val="bg1"/>
                  </a:solidFill>
                </a:rPr>
                <a:t>lavoro</a:t>
              </a:r>
              <a:endParaRPr lang="en-GB" sz="1100" dirty="0">
                <a:solidFill>
                  <a:schemeClr val="bg1"/>
                </a:solidFill>
              </a:endParaRPr>
            </a:p>
          </p:txBody>
        </p:sp>
      </p:grpSp>
      <p:sp>
        <p:nvSpPr>
          <p:cNvPr id="32" name="Rectangle 31"/>
          <p:cNvSpPr/>
          <p:nvPr/>
        </p:nvSpPr>
        <p:spPr>
          <a:xfrm>
            <a:off x="136358" y="981846"/>
            <a:ext cx="4468972" cy="1935273"/>
          </a:xfrm>
          <a:prstGeom prst="rect">
            <a:avLst/>
          </a:prstGeom>
        </p:spPr>
        <p:txBody>
          <a:bodyPr wrap="square">
            <a:spAutoFit/>
          </a:bodyPr>
          <a:lstStyle/>
          <a:p>
            <a:pPr>
              <a:lnSpc>
                <a:spcPct val="115000"/>
              </a:lnSpc>
              <a:spcAft>
                <a:spcPts val="10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Obiettivi</a:t>
            </a:r>
            <a:endParaRPr lang="en-GB" sz="1200"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La gestione dell’ambito identifica, definisce e controlla gli obiettivi, sotto forma di prodotti, risultati e benefici. Le sue finalità sono:</a:t>
            </a:r>
          </a:p>
          <a:p>
            <a:pPr marL="342900" indent="-342900">
              <a:lnSpc>
                <a:spcPct val="115000"/>
              </a:lnSpc>
              <a:spcAft>
                <a:spcPts val="300"/>
              </a:spcAft>
              <a:buFont typeface="Symbol" panose="05050102010706020507" pitchFamily="18" charset="2"/>
              <a:buChar char=""/>
            </a:pPr>
            <a:r>
              <a:rPr lang="it-IT" sz="1200" dirty="0">
                <a:latin typeface="Calibri" panose="020F0502020204030204" pitchFamily="34" charset="0"/>
                <a:cs typeface="Times New Roman" panose="02020603050405020304" pitchFamily="18" charset="0"/>
              </a:rPr>
              <a:t>Identificare i desideri e i bisogni degli stakeholder;</a:t>
            </a:r>
          </a:p>
          <a:p>
            <a:pPr marL="342900" indent="-342900">
              <a:lnSpc>
                <a:spcPct val="115000"/>
              </a:lnSpc>
              <a:spcAft>
                <a:spcPts val="300"/>
              </a:spcAft>
              <a:buFont typeface="Symbol" panose="05050102010706020507" pitchFamily="18" charset="2"/>
              <a:buChar char=""/>
            </a:pPr>
            <a:r>
              <a:rPr lang="it-IT" sz="1200" dirty="0">
                <a:latin typeface="Calibri" panose="020F0502020204030204" pitchFamily="34" charset="0"/>
                <a:cs typeface="Times New Roman" panose="02020603050405020304" pitchFamily="18" charset="0"/>
              </a:rPr>
              <a:t>Specificare i prodotti, i risultati e i benefici che soddisfano i requisiti concordati;</a:t>
            </a:r>
          </a:p>
          <a:p>
            <a:pPr marL="342900" indent="-342900">
              <a:lnSpc>
                <a:spcPct val="115000"/>
              </a:lnSpc>
              <a:spcAft>
                <a:spcPts val="300"/>
              </a:spcAft>
              <a:buFont typeface="Symbol" panose="05050102010706020507" pitchFamily="18" charset="2"/>
              <a:buChar char=""/>
            </a:pPr>
            <a:r>
              <a:rPr lang="it-IT" sz="1200" dirty="0">
                <a:latin typeface="Calibri" panose="020F0502020204030204" pitchFamily="34" charset="0"/>
                <a:cs typeface="Times New Roman" panose="02020603050405020304" pitchFamily="18" charset="0"/>
              </a:rPr>
              <a:t>Mantenere fermo </a:t>
            </a:r>
            <a:r>
              <a:rPr lang="it-IT" sz="1200" dirty="0">
                <a:latin typeface="Calibri" panose="020F0502020204030204" pitchFamily="34" charset="0"/>
                <a:ea typeface="Calibri" panose="020F0502020204030204" pitchFamily="34" charset="0"/>
                <a:cs typeface="Times New Roman" panose="02020603050405020304" pitchFamily="18" charset="0"/>
              </a:rPr>
              <a:t>l’ambito durante tutto il</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2" action="ppaction://hlinksldjump"/>
              </a:rPr>
              <a:t>ciclo</a:t>
            </a:r>
            <a:r>
              <a:rPr lang="en-GB" sz="1200" dirty="0">
                <a:latin typeface="Calibri" panose="020F0502020204030204" pitchFamily="34" charset="0"/>
                <a:ea typeface="Calibri" panose="020F0502020204030204" pitchFamily="34" charset="0"/>
                <a:cs typeface="Times New Roman" panose="02020603050405020304" pitchFamily="18" charset="0"/>
                <a:hlinkClick r:id="rId2" action="ppaction://hlinksldjump"/>
              </a:rPr>
              <a:t> di vita</a:t>
            </a:r>
            <a:r>
              <a:rPr lang="en-GB" sz="1200" dirty="0">
                <a:latin typeface="Calibri" panose="020F0502020204030204" pitchFamily="34" charset="0"/>
                <a:ea typeface="Calibri" panose="020F0502020204030204" pitchFamily="34" charset="0"/>
                <a:cs typeface="Times New Roman" panose="02020603050405020304" pitchFamily="18" charset="0"/>
              </a:rPr>
              <a:t>.</a:t>
            </a:r>
            <a:endParaRPr lang="en-GB" sz="1200" dirty="0">
              <a:effectLst/>
            </a:endParaRPr>
          </a:p>
        </p:txBody>
      </p:sp>
      <p:sp>
        <p:nvSpPr>
          <p:cNvPr id="33" name="Rectangle 32"/>
          <p:cNvSpPr/>
          <p:nvPr/>
        </p:nvSpPr>
        <p:spPr>
          <a:xfrm>
            <a:off x="136358" y="2987653"/>
            <a:ext cx="4468972" cy="3846566"/>
          </a:xfrm>
          <a:prstGeom prst="rect">
            <a:avLst/>
          </a:prstGeom>
        </p:spPr>
        <p:txBody>
          <a:bodyPr wrap="square">
            <a:spAutoFit/>
          </a:bodyPr>
          <a:lstStyle/>
          <a:p>
            <a:pPr>
              <a:lnSpc>
                <a:spcPct val="115000"/>
              </a:lnSpc>
              <a:spcAft>
                <a:spcPts val="10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Panoramica</a:t>
            </a:r>
            <a:endParaRPr lang="en-GB" sz="1100"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La gestione dell’ambito è costituita da cinque aree principali che lavorano all’unisono per identificare, definire e controllare l’ambito</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228600" lvl="0" indent="-228600">
              <a:lnSpc>
                <a:spcPct val="115000"/>
              </a:lnSpc>
              <a:spcAft>
                <a:spcPts val="300"/>
              </a:spcAft>
              <a:buFont typeface="+mj-lt"/>
              <a:buAutoNum type="arabicPeriod"/>
            </a:pPr>
            <a:r>
              <a:rPr lang="en-GB" sz="1200" b="1" dirty="0" err="1">
                <a:latin typeface="Calibri" panose="020F0502020204030204" pitchFamily="34" charset="0"/>
                <a:ea typeface="Calibri" panose="020F0502020204030204" pitchFamily="34" charset="0"/>
                <a:cs typeface="Times New Roman" panose="02020603050405020304" pitchFamily="18" charset="0"/>
              </a:rPr>
              <a:t>Gestione</a:t>
            </a:r>
            <a:r>
              <a:rPr lang="en-GB" sz="1200" b="1" dirty="0">
                <a:latin typeface="Calibri" panose="020F0502020204030204" pitchFamily="34" charset="0"/>
                <a:ea typeface="Calibri" panose="020F0502020204030204" pitchFamily="34" charset="0"/>
                <a:cs typeface="Times New Roman" panose="02020603050405020304" pitchFamily="18" charset="0"/>
              </a:rPr>
              <a:t> dei </a:t>
            </a:r>
            <a:r>
              <a:rPr lang="en-GB" sz="1200" b="1" dirty="0" err="1">
                <a:latin typeface="Calibri" panose="020F0502020204030204" pitchFamily="34" charset="0"/>
                <a:ea typeface="Calibri" panose="020F0502020204030204" pitchFamily="34" charset="0"/>
                <a:cs typeface="Times New Roman" panose="02020603050405020304" pitchFamily="18" charset="0"/>
              </a:rPr>
              <a:t>requisiti</a:t>
            </a:r>
            <a:r>
              <a:rPr lang="en-GB" sz="1200" b="1"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‘cattura’ ed analizza i punti di vista degli stakeholder riguardo agli obiettivi del lavoro. I requisiti non prevedono soluzioni, vale a dire che descrivono i desideri e i bisogni degli stakeholder ma non stabiliscono quali sono i prodotti necessari per soddisfarli</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228600" lvl="0" indent="-228600">
              <a:lnSpc>
                <a:spcPct val="115000"/>
              </a:lnSpc>
              <a:spcAft>
                <a:spcPts val="300"/>
              </a:spcAft>
              <a:buFont typeface="+mj-lt"/>
              <a:buAutoNum type="arabicPeriod"/>
            </a:pPr>
            <a:r>
              <a:rPr lang="en-GB" sz="1200" b="1" dirty="0" err="1">
                <a:latin typeface="Calibri" panose="020F0502020204030204" pitchFamily="34" charset="0"/>
                <a:ea typeface="Calibri" panose="020F0502020204030204" pitchFamily="34" charset="0"/>
                <a:cs typeface="Times New Roman" panose="02020603050405020304" pitchFamily="18" charset="0"/>
              </a:rPr>
              <a:t>Sviluppo</a:t>
            </a:r>
            <a:r>
              <a:rPr lang="en-GB" sz="1200" b="1" dirty="0">
                <a:latin typeface="Calibri" panose="020F0502020204030204" pitchFamily="34" charset="0"/>
                <a:ea typeface="Calibri" panose="020F0502020204030204" pitchFamily="34" charset="0"/>
                <a:cs typeface="Times New Roman" panose="02020603050405020304" pitchFamily="18" charset="0"/>
              </a:rPr>
              <a:t> </a:t>
            </a:r>
            <a:r>
              <a:rPr lang="en-GB" sz="1200" b="1" dirty="0" err="1">
                <a:latin typeface="Calibri" panose="020F0502020204030204" pitchFamily="34" charset="0"/>
                <a:ea typeface="Calibri" panose="020F0502020204030204" pitchFamily="34" charset="0"/>
                <a:cs typeface="Times New Roman" panose="02020603050405020304" pitchFamily="18" charset="0"/>
              </a:rPr>
              <a:t>delle</a:t>
            </a:r>
            <a:r>
              <a:rPr lang="en-GB" sz="1200" b="1" dirty="0">
                <a:latin typeface="Calibri" panose="020F0502020204030204" pitchFamily="34" charset="0"/>
                <a:ea typeface="Calibri" panose="020F0502020204030204" pitchFamily="34" charset="0"/>
                <a:cs typeface="Times New Roman" panose="02020603050405020304" pitchFamily="18" charset="0"/>
              </a:rPr>
              <a:t> </a:t>
            </a:r>
            <a:r>
              <a:rPr lang="en-GB" sz="1200" b="1" dirty="0" err="1">
                <a:latin typeface="Calibri" panose="020F0502020204030204" pitchFamily="34" charset="0"/>
                <a:ea typeface="Calibri" panose="020F0502020204030204" pitchFamily="34" charset="0"/>
                <a:cs typeface="Times New Roman" panose="02020603050405020304" pitchFamily="18" charset="0"/>
              </a:rPr>
              <a:t>soluzioni</a:t>
            </a:r>
            <a:r>
              <a:rPr lang="en-GB" sz="1200" b="1"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prende in considerazione i requisiti e studia il modo per soddisfarli ottenendo il miglior ritorno dell’investimento</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228600" lvl="0" indent="-228600">
              <a:lnSpc>
                <a:spcPct val="115000"/>
              </a:lnSpc>
              <a:spcAft>
                <a:spcPts val="300"/>
              </a:spcAft>
              <a:buFont typeface="+mj-lt"/>
              <a:buAutoNum type="arabicPeriod"/>
            </a:pPr>
            <a:r>
              <a:rPr lang="en-GB" sz="1200" b="1" dirty="0" err="1">
                <a:latin typeface="Calibri" panose="020F0502020204030204" pitchFamily="34" charset="0"/>
                <a:ea typeface="Calibri" panose="020F0502020204030204" pitchFamily="34" charset="0"/>
                <a:cs typeface="Times New Roman" panose="02020603050405020304" pitchFamily="18" charset="0"/>
                <a:hlinkClick r:id="rId3" action="ppaction://hlinksldjump"/>
              </a:rPr>
              <a:t>Gestione</a:t>
            </a:r>
            <a:r>
              <a:rPr lang="en-GB" sz="1200" b="1" dirty="0">
                <a:latin typeface="Calibri" panose="020F0502020204030204" pitchFamily="34" charset="0"/>
                <a:ea typeface="Calibri" panose="020F0502020204030204" pitchFamily="34" charset="0"/>
                <a:cs typeface="Times New Roman" panose="02020603050405020304" pitchFamily="18" charset="0"/>
                <a:hlinkClick r:id="rId3" action="ppaction://hlinksldjump"/>
              </a:rPr>
              <a:t> dei benefici</a:t>
            </a:r>
            <a:r>
              <a:rPr lang="en-GB" sz="1200" b="1"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valuta i requisiti espressi in termini di benefici e li gestisce fino alla loro eventuale realizzazione. La gestione dei benefici dipende di solito dalla gestione del cambiamento per convertire i prodotti in risultati e far derivare da questi ultimi i benefici</a:t>
            </a:r>
            <a:r>
              <a:rPr lang="en-GB" sz="1200" dirty="0">
                <a:latin typeface="Calibri" panose="020F0502020204030204" pitchFamily="34" charset="0"/>
                <a:ea typeface="Calibri" panose="020F0502020204030204" pitchFamily="34" charset="0"/>
                <a:cs typeface="Times New Roman" panose="02020603050405020304" pitchFamily="18" charset="0"/>
              </a:rPr>
              <a:t>.</a:t>
            </a:r>
          </a:p>
        </p:txBody>
      </p:sp>
      <p:sp>
        <p:nvSpPr>
          <p:cNvPr id="34" name="Rectangle 33"/>
          <p:cNvSpPr/>
          <p:nvPr/>
        </p:nvSpPr>
        <p:spPr>
          <a:xfrm>
            <a:off x="5171121" y="4647228"/>
            <a:ext cx="5027620" cy="1903598"/>
          </a:xfrm>
          <a:prstGeom prst="rect">
            <a:avLst/>
          </a:prstGeom>
        </p:spPr>
        <p:txBody>
          <a:bodyPr wrap="square">
            <a:spAutoFit/>
          </a:bodyPr>
          <a:lstStyle/>
          <a:p>
            <a:pPr marL="228600" lvl="0" indent="-228600">
              <a:lnSpc>
                <a:spcPct val="115000"/>
              </a:lnSpc>
              <a:spcAft>
                <a:spcPts val="300"/>
              </a:spcAft>
              <a:buFont typeface="+mj-lt"/>
              <a:buAutoNum type="arabicPeriod" startAt="4"/>
            </a:pPr>
            <a:r>
              <a:rPr lang="en-GB" sz="1200" b="1" dirty="0" err="1">
                <a:latin typeface="Calibri" panose="020F0502020204030204" pitchFamily="34" charset="0"/>
                <a:ea typeface="Calibri" panose="020F0502020204030204" pitchFamily="34" charset="0"/>
                <a:cs typeface="Times New Roman" panose="02020603050405020304" pitchFamily="18" charset="0"/>
              </a:rPr>
              <a:t>Controllo</a:t>
            </a:r>
            <a:r>
              <a:rPr lang="en-GB" sz="1200" b="1" dirty="0">
                <a:latin typeface="Calibri" panose="020F0502020204030204" pitchFamily="34" charset="0"/>
                <a:ea typeface="Calibri" panose="020F0502020204030204" pitchFamily="34" charset="0"/>
                <a:cs typeface="Times New Roman" panose="02020603050405020304" pitchFamily="18" charset="0"/>
              </a:rPr>
              <a:t> dei </a:t>
            </a:r>
            <a:r>
              <a:rPr lang="en-GB" sz="1200" b="1" dirty="0" err="1">
                <a:latin typeface="Calibri" panose="020F0502020204030204" pitchFamily="34" charset="0"/>
                <a:ea typeface="Calibri" panose="020F0502020204030204" pitchFamily="34" charset="0"/>
                <a:cs typeface="Times New Roman" panose="02020603050405020304" pitchFamily="18" charset="0"/>
              </a:rPr>
              <a:t>cambiamenti</a:t>
            </a:r>
            <a:r>
              <a:rPr lang="en-GB" sz="1200" b="1"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E' una procedura che individua e valuta i potenziali cambiamenti di ambito. Tale procedura assicura che siano implementati solo i cambiamenti effettivamente desiderabili, raggiungibili e fattibili</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228600" indent="-228600">
              <a:spcAft>
                <a:spcPts val="300"/>
              </a:spcAft>
              <a:buFont typeface="+mj-lt"/>
              <a:buAutoNum type="arabicPeriod" startAt="4"/>
            </a:pPr>
            <a:r>
              <a:rPr lang="en-GB" sz="1200" b="1" dirty="0" err="1">
                <a:latin typeface="Calibri" panose="020F0502020204030204" pitchFamily="34" charset="0"/>
                <a:ea typeface="Calibri" panose="020F0502020204030204" pitchFamily="34" charset="0"/>
                <a:cs typeface="Times New Roman" panose="02020603050405020304" pitchFamily="18" charset="0"/>
              </a:rPr>
              <a:t>Gestione</a:t>
            </a:r>
            <a:r>
              <a:rPr lang="en-GB" sz="1200" b="1" dirty="0">
                <a:latin typeface="Calibri" panose="020F0502020204030204" pitchFamily="34" charset="0"/>
                <a:ea typeface="Calibri" panose="020F0502020204030204" pitchFamily="34" charset="0"/>
                <a:cs typeface="Times New Roman" panose="02020603050405020304" pitchFamily="18" charset="0"/>
              </a:rPr>
              <a:t> </a:t>
            </a:r>
            <a:r>
              <a:rPr lang="en-GB" sz="1200" b="1" dirty="0" err="1">
                <a:latin typeface="Calibri" panose="020F0502020204030204" pitchFamily="34" charset="0"/>
                <a:ea typeface="Calibri" panose="020F0502020204030204" pitchFamily="34" charset="0"/>
                <a:cs typeface="Times New Roman" panose="02020603050405020304" pitchFamily="18" charset="0"/>
              </a:rPr>
              <a:t>della</a:t>
            </a:r>
            <a:r>
              <a:rPr lang="en-GB" sz="1200" b="1" dirty="0">
                <a:latin typeface="Calibri" panose="020F0502020204030204" pitchFamily="34" charset="0"/>
                <a:ea typeface="Calibri" panose="020F0502020204030204" pitchFamily="34" charset="0"/>
                <a:cs typeface="Times New Roman" panose="02020603050405020304" pitchFamily="18" charset="0"/>
              </a:rPr>
              <a:t> </a:t>
            </a:r>
            <a:r>
              <a:rPr lang="en-GB" sz="1200" b="1" dirty="0" err="1">
                <a:latin typeface="Calibri" panose="020F0502020204030204" pitchFamily="34" charset="0"/>
                <a:ea typeface="Calibri" panose="020F0502020204030204" pitchFamily="34" charset="0"/>
                <a:cs typeface="Times New Roman" panose="02020603050405020304" pitchFamily="18" charset="0"/>
              </a:rPr>
              <a:t>configurazione</a:t>
            </a:r>
            <a:r>
              <a:rPr lang="en-GB" sz="1200" b="1"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Monitora e documenta lo sviluppo dei prodotti. Essa registra i cambiamenti approvati e l’archiviazione delle versioni sostituite. Le informazioni contenute in un sistema di gestione della configurazione saranno di aiuto nella valutazione delle richieste di cambiamento</a:t>
            </a:r>
            <a:endParaRPr lang="en-GB" sz="1200" dirty="0"/>
          </a:p>
        </p:txBody>
      </p:sp>
      <p:sp>
        <p:nvSpPr>
          <p:cNvPr id="37" name="TextBox 36">
            <a:hlinkClick r:id="rId4"/>
          </p:cNvPr>
          <p:cNvSpPr txBox="1"/>
          <p:nvPr/>
        </p:nvSpPr>
        <p:spPr>
          <a:xfrm>
            <a:off x="10714499" y="3510478"/>
            <a:ext cx="1452343" cy="461665"/>
          </a:xfrm>
          <a:prstGeom prst="rect">
            <a:avLst/>
          </a:prstGeom>
          <a:noFill/>
        </p:spPr>
        <p:txBody>
          <a:bodyPr wrap="square" rtlCol="0">
            <a:spAutoFit/>
          </a:bodyPr>
          <a:lstStyle/>
          <a:p>
            <a:r>
              <a:rPr lang="en-GB" sz="1200" dirty="0" err="1"/>
              <a:t>Gestione</a:t>
            </a:r>
            <a:r>
              <a:rPr lang="en-GB" sz="1200" dirty="0"/>
              <a:t> dei </a:t>
            </a:r>
            <a:r>
              <a:rPr lang="en-GB" sz="1200" dirty="0" err="1"/>
              <a:t>requisiti</a:t>
            </a:r>
            <a:endParaRPr lang="en-GB" sz="1200" dirty="0"/>
          </a:p>
        </p:txBody>
      </p:sp>
      <p:sp>
        <p:nvSpPr>
          <p:cNvPr id="38" name="TextBox 37">
            <a:hlinkClick r:id="rId5"/>
          </p:cNvPr>
          <p:cNvSpPr txBox="1"/>
          <p:nvPr/>
        </p:nvSpPr>
        <p:spPr>
          <a:xfrm>
            <a:off x="10713375" y="3972143"/>
            <a:ext cx="1166113" cy="461665"/>
          </a:xfrm>
          <a:prstGeom prst="rect">
            <a:avLst/>
          </a:prstGeom>
          <a:noFill/>
        </p:spPr>
        <p:txBody>
          <a:bodyPr wrap="square" rtlCol="0">
            <a:spAutoFit/>
          </a:bodyPr>
          <a:lstStyle/>
          <a:p>
            <a:r>
              <a:rPr lang="en-GB" sz="1200" dirty="0" err="1"/>
              <a:t>Sviluppo</a:t>
            </a:r>
            <a:r>
              <a:rPr lang="en-GB" sz="1200" dirty="0"/>
              <a:t> </a:t>
            </a:r>
            <a:r>
              <a:rPr lang="en-GB" sz="1200" dirty="0" err="1"/>
              <a:t>delle</a:t>
            </a:r>
            <a:r>
              <a:rPr lang="en-GB" sz="1200" dirty="0"/>
              <a:t> </a:t>
            </a:r>
            <a:r>
              <a:rPr lang="en-GB" sz="1200" dirty="0" err="1"/>
              <a:t>soluzioni</a:t>
            </a:r>
            <a:endParaRPr lang="en-GB" sz="1200" dirty="0"/>
          </a:p>
        </p:txBody>
      </p:sp>
      <p:sp>
        <p:nvSpPr>
          <p:cNvPr id="39" name="TextBox 38">
            <a:hlinkClick r:id="rId6"/>
          </p:cNvPr>
          <p:cNvSpPr txBox="1"/>
          <p:nvPr/>
        </p:nvSpPr>
        <p:spPr>
          <a:xfrm>
            <a:off x="10713376" y="4433808"/>
            <a:ext cx="1166113" cy="461665"/>
          </a:xfrm>
          <a:prstGeom prst="rect">
            <a:avLst/>
          </a:prstGeom>
          <a:noFill/>
        </p:spPr>
        <p:txBody>
          <a:bodyPr wrap="square" rtlCol="0">
            <a:spAutoFit/>
          </a:bodyPr>
          <a:lstStyle/>
          <a:p>
            <a:r>
              <a:rPr lang="en-GB" sz="1200" dirty="0" err="1"/>
              <a:t>Gestione</a:t>
            </a:r>
            <a:r>
              <a:rPr lang="en-GB" sz="1200" dirty="0"/>
              <a:t> dei benefici</a:t>
            </a:r>
          </a:p>
        </p:txBody>
      </p:sp>
      <p:sp>
        <p:nvSpPr>
          <p:cNvPr id="40" name="TextBox 39">
            <a:hlinkClick r:id="rId7"/>
          </p:cNvPr>
          <p:cNvSpPr txBox="1"/>
          <p:nvPr/>
        </p:nvSpPr>
        <p:spPr>
          <a:xfrm>
            <a:off x="10713375" y="4895473"/>
            <a:ext cx="1166113" cy="461665"/>
          </a:xfrm>
          <a:prstGeom prst="rect">
            <a:avLst/>
          </a:prstGeom>
          <a:noFill/>
        </p:spPr>
        <p:txBody>
          <a:bodyPr wrap="square" rtlCol="0">
            <a:spAutoFit/>
          </a:bodyPr>
          <a:lstStyle/>
          <a:p>
            <a:r>
              <a:rPr lang="en-GB" sz="1200" dirty="0" err="1"/>
              <a:t>Controllo</a:t>
            </a:r>
            <a:r>
              <a:rPr lang="en-GB" sz="1200" dirty="0"/>
              <a:t> dei </a:t>
            </a:r>
            <a:r>
              <a:rPr lang="en-GB" sz="1200" dirty="0" err="1"/>
              <a:t>cambiamenti</a:t>
            </a:r>
            <a:endParaRPr lang="en-GB" sz="1200" dirty="0"/>
          </a:p>
        </p:txBody>
      </p:sp>
      <p:sp>
        <p:nvSpPr>
          <p:cNvPr id="41" name="TextBox 40">
            <a:hlinkClick r:id="rId8"/>
          </p:cNvPr>
          <p:cNvSpPr txBox="1"/>
          <p:nvPr/>
        </p:nvSpPr>
        <p:spPr>
          <a:xfrm>
            <a:off x="10713375" y="5409861"/>
            <a:ext cx="1166113" cy="461665"/>
          </a:xfrm>
          <a:prstGeom prst="rect">
            <a:avLst/>
          </a:prstGeom>
          <a:noFill/>
        </p:spPr>
        <p:txBody>
          <a:bodyPr wrap="square" rtlCol="0">
            <a:spAutoFit/>
          </a:bodyPr>
          <a:lstStyle/>
          <a:p>
            <a:r>
              <a:rPr lang="en-GB" sz="1200" dirty="0" err="1"/>
              <a:t>Gestione</a:t>
            </a:r>
            <a:r>
              <a:rPr lang="en-GB" sz="1200" dirty="0"/>
              <a:t> </a:t>
            </a:r>
            <a:r>
              <a:rPr lang="en-GB" sz="1200" dirty="0" err="1"/>
              <a:t>della</a:t>
            </a:r>
            <a:r>
              <a:rPr lang="en-GB" sz="1200" dirty="0"/>
              <a:t> </a:t>
            </a:r>
            <a:r>
              <a:rPr lang="en-GB" sz="1200" dirty="0" err="1"/>
              <a:t>configurazione</a:t>
            </a:r>
            <a:endParaRPr lang="en-GB" sz="1200" dirty="0"/>
          </a:p>
        </p:txBody>
      </p:sp>
      <p:sp>
        <p:nvSpPr>
          <p:cNvPr id="47" name="Rectangle 46">
            <a:hlinkClick r:id="rId9"/>
            <a:extLst>
              <a:ext uri="{FF2B5EF4-FFF2-40B4-BE49-F238E27FC236}">
                <a16:creationId xmlns:a16="http://schemas.microsoft.com/office/drawing/2014/main" id="{DB35A0D2-5089-4B7E-AA60-7237997C1021}"/>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TextBox 47">
            <a:hlinkClick r:id="rId10"/>
            <a:extLst>
              <a:ext uri="{FF2B5EF4-FFF2-40B4-BE49-F238E27FC236}">
                <a16:creationId xmlns:a16="http://schemas.microsoft.com/office/drawing/2014/main" id="{CB69A83B-36D8-4ACC-AC5F-9221D1342C1E}"/>
              </a:ext>
            </a:extLst>
          </p:cNvPr>
          <p:cNvSpPr txBox="1"/>
          <p:nvPr/>
        </p:nvSpPr>
        <p:spPr>
          <a:xfrm>
            <a:off x="10707096" y="2376667"/>
            <a:ext cx="740780" cy="276999"/>
          </a:xfrm>
          <a:prstGeom prst="rect">
            <a:avLst/>
          </a:prstGeom>
          <a:noFill/>
        </p:spPr>
        <p:txBody>
          <a:bodyPr wrap="none" rtlCol="0">
            <a:spAutoFit/>
          </a:bodyPr>
          <a:lstStyle/>
          <a:p>
            <a:r>
              <a:rPr lang="en-GB" sz="1200" dirty="0"/>
              <a:t>Checklist</a:t>
            </a:r>
          </a:p>
        </p:txBody>
      </p:sp>
      <p:sp>
        <p:nvSpPr>
          <p:cNvPr id="49" name="TextBox 48">
            <a:hlinkClick r:id="rId11"/>
            <a:extLst>
              <a:ext uri="{FF2B5EF4-FFF2-40B4-BE49-F238E27FC236}">
                <a16:creationId xmlns:a16="http://schemas.microsoft.com/office/drawing/2014/main" id="{B2BD75B1-76BF-4D3D-B01E-B4D307D5F1C7}"/>
              </a:ext>
            </a:extLst>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50" name="TextBox 49">
            <a:hlinkClick r:id="rId12"/>
            <a:extLst>
              <a:ext uri="{FF2B5EF4-FFF2-40B4-BE49-F238E27FC236}">
                <a16:creationId xmlns:a16="http://schemas.microsoft.com/office/drawing/2014/main" id="{7C116486-4E06-438C-B167-6EEF5362635D}"/>
              </a:ext>
            </a:extLst>
          </p:cNvPr>
          <p:cNvSpPr txBox="1"/>
          <p:nvPr/>
        </p:nvSpPr>
        <p:spPr>
          <a:xfrm>
            <a:off x="10707097" y="1841802"/>
            <a:ext cx="909993" cy="276999"/>
          </a:xfrm>
          <a:prstGeom prst="rect">
            <a:avLst/>
          </a:prstGeom>
          <a:noFill/>
        </p:spPr>
        <p:txBody>
          <a:bodyPr wrap="none" rtlCol="0">
            <a:spAutoFit/>
          </a:bodyPr>
          <a:lstStyle/>
          <a:p>
            <a:r>
              <a:rPr lang="en-GB" sz="1200" dirty="0"/>
              <a:t>Valutazione</a:t>
            </a:r>
          </a:p>
        </p:txBody>
      </p:sp>
      <p:sp>
        <p:nvSpPr>
          <p:cNvPr id="51" name="TextBox 50">
            <a:hlinkClick r:id="rId13"/>
            <a:extLst>
              <a:ext uri="{FF2B5EF4-FFF2-40B4-BE49-F238E27FC236}">
                <a16:creationId xmlns:a16="http://schemas.microsoft.com/office/drawing/2014/main" id="{88216ECC-4E30-4F7C-A406-2730282E5984}"/>
              </a:ext>
            </a:extLst>
          </p:cNvPr>
          <p:cNvSpPr txBox="1"/>
          <p:nvPr/>
        </p:nvSpPr>
        <p:spPr>
          <a:xfrm>
            <a:off x="10707097" y="2109234"/>
            <a:ext cx="634084" cy="276999"/>
          </a:xfrm>
          <a:prstGeom prst="rect">
            <a:avLst/>
          </a:prstGeom>
          <a:noFill/>
        </p:spPr>
        <p:txBody>
          <a:bodyPr wrap="none" rtlCol="0">
            <a:spAutoFit/>
          </a:bodyPr>
          <a:lstStyle/>
          <a:p>
            <a:r>
              <a:rPr lang="en-GB" sz="1200" dirty="0" err="1"/>
              <a:t>Risorse</a:t>
            </a:r>
            <a:endParaRPr lang="en-GB" sz="1200" dirty="0"/>
          </a:p>
        </p:txBody>
      </p:sp>
      <p:sp>
        <p:nvSpPr>
          <p:cNvPr id="57" name="TextBox 56">
            <a:hlinkClick r:id="rId14"/>
            <a:extLst>
              <a:ext uri="{FF2B5EF4-FFF2-40B4-BE49-F238E27FC236}">
                <a16:creationId xmlns:a16="http://schemas.microsoft.com/office/drawing/2014/main" id="{94054D22-0A6E-48A9-A0EF-7422A7E09B8B}"/>
              </a:ext>
            </a:extLst>
          </p:cNvPr>
          <p:cNvSpPr txBox="1"/>
          <p:nvPr/>
        </p:nvSpPr>
        <p:spPr>
          <a:xfrm>
            <a:off x="10707096" y="1574370"/>
            <a:ext cx="731226" cy="276999"/>
          </a:xfrm>
          <a:prstGeom prst="rect">
            <a:avLst/>
          </a:prstGeom>
          <a:noFill/>
        </p:spPr>
        <p:txBody>
          <a:bodyPr wrap="none" rtlCol="0">
            <a:spAutoFit/>
          </a:bodyPr>
          <a:lstStyle/>
          <a:p>
            <a:r>
              <a:rPr lang="en-GB" sz="1200" dirty="0"/>
              <a:t>Maturità</a:t>
            </a:r>
          </a:p>
        </p:txBody>
      </p:sp>
      <p:sp>
        <p:nvSpPr>
          <p:cNvPr id="58" name="TextBox 57">
            <a:extLst>
              <a:ext uri="{FF2B5EF4-FFF2-40B4-BE49-F238E27FC236}">
                <a16:creationId xmlns:a16="http://schemas.microsoft.com/office/drawing/2014/main" id="{C3F706FA-4594-4162-9EF0-F660AFAAB8D2}"/>
              </a:ext>
            </a:extLst>
          </p:cNvPr>
          <p:cNvSpPr txBox="1"/>
          <p:nvPr/>
        </p:nvSpPr>
        <p:spPr>
          <a:xfrm>
            <a:off x="10580882" y="1017186"/>
            <a:ext cx="1589374" cy="307777"/>
          </a:xfrm>
          <a:prstGeom prst="rect">
            <a:avLst/>
          </a:prstGeom>
          <a:noFill/>
        </p:spPr>
        <p:txBody>
          <a:bodyPr wrap="square" rtlCol="0">
            <a:spAutoFit/>
          </a:bodyPr>
          <a:lstStyle/>
          <a:p>
            <a:pPr algn="ctr"/>
            <a:r>
              <a:rPr lang="en-GB" sz="1400" b="1" dirty="0" err="1">
                <a:solidFill>
                  <a:schemeClr val="accent1"/>
                </a:solidFill>
              </a:rPr>
              <a:t>Applicazione</a:t>
            </a:r>
            <a:endParaRPr lang="en-GB" sz="1400" b="1" dirty="0">
              <a:solidFill>
                <a:schemeClr val="accent1"/>
              </a:solidFill>
            </a:endParaRPr>
          </a:p>
        </p:txBody>
      </p:sp>
      <p:cxnSp>
        <p:nvCxnSpPr>
          <p:cNvPr id="52" name="Straight Connector 51">
            <a:extLst>
              <a:ext uri="{FF2B5EF4-FFF2-40B4-BE49-F238E27FC236}">
                <a16:creationId xmlns:a16="http://schemas.microsoft.com/office/drawing/2014/main" id="{771BE615-B8A9-496B-B8AB-6AA404216B80}"/>
              </a:ext>
            </a:extLst>
          </p:cNvPr>
          <p:cNvCxnSpPr/>
          <p:nvPr/>
        </p:nvCxnSpPr>
        <p:spPr>
          <a:xfrm>
            <a:off x="10664539" y="3037239"/>
            <a:ext cx="13008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29CEE94C-8F08-42A9-A13B-886620A53FBE}"/>
              </a:ext>
            </a:extLst>
          </p:cNvPr>
          <p:cNvSpPr txBox="1"/>
          <p:nvPr/>
        </p:nvSpPr>
        <p:spPr>
          <a:xfrm>
            <a:off x="10633720" y="3176583"/>
            <a:ext cx="1460273" cy="307777"/>
          </a:xfrm>
          <a:prstGeom prst="rect">
            <a:avLst/>
          </a:prstGeom>
          <a:noFill/>
        </p:spPr>
        <p:txBody>
          <a:bodyPr wrap="none" rtlCol="0">
            <a:spAutoFit/>
          </a:bodyPr>
          <a:lstStyle/>
          <a:p>
            <a:pPr algn="ctr"/>
            <a:r>
              <a:rPr lang="en-GB" sz="1400" b="1" dirty="0" err="1">
                <a:solidFill>
                  <a:schemeClr val="accent1"/>
                </a:solidFill>
              </a:rPr>
              <a:t>Maggiori</a:t>
            </a:r>
            <a:r>
              <a:rPr lang="en-GB" sz="1400" b="1" dirty="0">
                <a:solidFill>
                  <a:schemeClr val="accent1"/>
                </a:solidFill>
              </a:rPr>
              <a:t> </a:t>
            </a:r>
            <a:r>
              <a:rPr lang="en-GB" sz="1400" b="1" dirty="0" err="1">
                <a:solidFill>
                  <a:schemeClr val="accent1"/>
                </a:solidFill>
              </a:rPr>
              <a:t>dettagli</a:t>
            </a:r>
            <a:endParaRPr lang="en-GB" sz="1400" b="1" dirty="0">
              <a:solidFill>
                <a:schemeClr val="accent1"/>
              </a:solidFill>
            </a:endParaRPr>
          </a:p>
        </p:txBody>
      </p:sp>
      <p:sp>
        <p:nvSpPr>
          <p:cNvPr id="54" name="TextBox 53">
            <a:hlinkClick r:id="rId15"/>
            <a:extLst>
              <a:ext uri="{FF2B5EF4-FFF2-40B4-BE49-F238E27FC236}">
                <a16:creationId xmlns:a16="http://schemas.microsoft.com/office/drawing/2014/main" id="{DD749383-5EC5-43FD-B37E-0BBFBE45E23B}"/>
              </a:ext>
            </a:extLst>
          </p:cNvPr>
          <p:cNvSpPr txBox="1"/>
          <p:nvPr/>
        </p:nvSpPr>
        <p:spPr>
          <a:xfrm>
            <a:off x="10707096" y="2672768"/>
            <a:ext cx="921471" cy="276999"/>
          </a:xfrm>
          <a:prstGeom prst="rect">
            <a:avLst/>
          </a:prstGeom>
          <a:noFill/>
        </p:spPr>
        <p:txBody>
          <a:bodyPr wrap="none" rtlCol="0">
            <a:spAutoFit/>
          </a:bodyPr>
          <a:lstStyle/>
          <a:p>
            <a:r>
              <a:rPr lang="en-GB" sz="1200" dirty="0"/>
              <a:t>Team Praxis</a:t>
            </a:r>
          </a:p>
        </p:txBody>
      </p:sp>
      <p:pic>
        <p:nvPicPr>
          <p:cNvPr id="55" name="Picture 54">
            <a:extLst>
              <a:ext uri="{FF2B5EF4-FFF2-40B4-BE49-F238E27FC236}">
                <a16:creationId xmlns:a16="http://schemas.microsoft.com/office/drawing/2014/main" id="{F4AE4B1A-B0E4-40FD-A12B-C51A70974C76}"/>
              </a:ext>
            </a:extLst>
          </p:cNvPr>
          <p:cNvPicPr>
            <a:picLocks noChangeAspect="1"/>
          </p:cNvPicPr>
          <p:nvPr/>
        </p:nvPicPr>
        <p:blipFill rotWithShape="1">
          <a:blip r:embed="rId16"/>
          <a:srcRect r="9406"/>
          <a:stretch/>
        </p:blipFill>
        <p:spPr>
          <a:xfrm>
            <a:off x="11651595" y="2767597"/>
            <a:ext cx="139317" cy="91809"/>
          </a:xfrm>
          <a:prstGeom prst="rect">
            <a:avLst/>
          </a:prstGeom>
        </p:spPr>
      </p:pic>
      <p:pic>
        <p:nvPicPr>
          <p:cNvPr id="56" name="Picture 55">
            <a:extLst>
              <a:ext uri="{FF2B5EF4-FFF2-40B4-BE49-F238E27FC236}">
                <a16:creationId xmlns:a16="http://schemas.microsoft.com/office/drawing/2014/main" id="{55FCE26A-69F9-4B99-AFB2-3E7C65A5067C}"/>
              </a:ext>
            </a:extLst>
          </p:cNvPr>
          <p:cNvPicPr>
            <a:picLocks noChangeAspect="1"/>
          </p:cNvPicPr>
          <p:nvPr/>
        </p:nvPicPr>
        <p:blipFill rotWithShape="1">
          <a:blip r:embed="rId16"/>
          <a:srcRect r="9406"/>
          <a:stretch/>
        </p:blipFill>
        <p:spPr>
          <a:xfrm>
            <a:off x="11651595" y="2486747"/>
            <a:ext cx="139317" cy="91809"/>
          </a:xfrm>
          <a:prstGeom prst="rect">
            <a:avLst/>
          </a:prstGeom>
        </p:spPr>
      </p:pic>
      <p:pic>
        <p:nvPicPr>
          <p:cNvPr id="59" name="Picture 58">
            <a:extLst>
              <a:ext uri="{FF2B5EF4-FFF2-40B4-BE49-F238E27FC236}">
                <a16:creationId xmlns:a16="http://schemas.microsoft.com/office/drawing/2014/main" id="{93601D49-5BCF-4BA5-B9D7-99340E0282F4}"/>
              </a:ext>
            </a:extLst>
          </p:cNvPr>
          <p:cNvPicPr>
            <a:picLocks noChangeAspect="1"/>
          </p:cNvPicPr>
          <p:nvPr/>
        </p:nvPicPr>
        <p:blipFill rotWithShape="1">
          <a:blip r:embed="rId16"/>
          <a:srcRect r="9406"/>
          <a:stretch/>
        </p:blipFill>
        <p:spPr>
          <a:xfrm>
            <a:off x="11651595" y="2215442"/>
            <a:ext cx="139317" cy="91809"/>
          </a:xfrm>
          <a:prstGeom prst="rect">
            <a:avLst/>
          </a:prstGeom>
        </p:spPr>
      </p:pic>
      <p:pic>
        <p:nvPicPr>
          <p:cNvPr id="60" name="Picture 59">
            <a:extLst>
              <a:ext uri="{FF2B5EF4-FFF2-40B4-BE49-F238E27FC236}">
                <a16:creationId xmlns:a16="http://schemas.microsoft.com/office/drawing/2014/main" id="{27F1357B-2E62-493D-BDB6-60A284509688}"/>
              </a:ext>
            </a:extLst>
          </p:cNvPr>
          <p:cNvPicPr>
            <a:picLocks noChangeAspect="1"/>
          </p:cNvPicPr>
          <p:nvPr/>
        </p:nvPicPr>
        <p:blipFill rotWithShape="1">
          <a:blip r:embed="rId16"/>
          <a:srcRect r="9406"/>
          <a:stretch/>
        </p:blipFill>
        <p:spPr>
          <a:xfrm>
            <a:off x="11651595" y="1954638"/>
            <a:ext cx="139317" cy="91809"/>
          </a:xfrm>
          <a:prstGeom prst="rect">
            <a:avLst/>
          </a:prstGeom>
        </p:spPr>
      </p:pic>
    </p:spTree>
    <p:extLst>
      <p:ext uri="{BB962C8B-B14F-4D97-AF65-F5344CB8AC3E}">
        <p14:creationId xmlns:p14="http://schemas.microsoft.com/office/powerpoint/2010/main" val="19244341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58" y="24064"/>
            <a:ext cx="6798577" cy="826167"/>
          </a:xfrm>
        </p:spPr>
        <p:txBody>
          <a:bodyPr/>
          <a:lstStyle/>
          <a:p>
            <a:r>
              <a:rPr lang="en-GB" dirty="0" err="1"/>
              <a:t>Gestione</a:t>
            </a:r>
            <a:r>
              <a:rPr lang="en-GB" dirty="0"/>
              <a:t> dei benefici</a:t>
            </a:r>
          </a:p>
        </p:txBody>
      </p:sp>
      <p:grpSp>
        <p:nvGrpSpPr>
          <p:cNvPr id="3" name="Group 2">
            <a:extLst>
              <a:ext uri="{FF2B5EF4-FFF2-40B4-BE49-F238E27FC236}">
                <a16:creationId xmlns:a16="http://schemas.microsoft.com/office/drawing/2014/main" id="{22895224-2FB1-440A-9F30-926389C41640}"/>
              </a:ext>
            </a:extLst>
          </p:cNvPr>
          <p:cNvGrpSpPr/>
          <p:nvPr/>
        </p:nvGrpSpPr>
        <p:grpSpPr>
          <a:xfrm>
            <a:off x="3778186" y="1264456"/>
            <a:ext cx="6508813" cy="2501420"/>
            <a:chOff x="2459978" y="4384910"/>
            <a:chExt cx="4191675" cy="1610914"/>
          </a:xfrm>
          <a:effectLst>
            <a:outerShdw blurRad="127000" dist="63500" dir="3600000" algn="ctr" rotWithShape="0">
              <a:srgbClr val="000000">
                <a:alpha val="40000"/>
              </a:srgbClr>
            </a:outerShdw>
          </a:effectLst>
        </p:grpSpPr>
        <p:sp>
          <p:nvSpPr>
            <p:cNvPr id="4" name="Rectangle 3">
              <a:extLst>
                <a:ext uri="{FF2B5EF4-FFF2-40B4-BE49-F238E27FC236}">
                  <a16:creationId xmlns:a16="http://schemas.microsoft.com/office/drawing/2014/main" id="{CFB3DCAA-8655-465C-9D60-2528166C5A19}"/>
                </a:ext>
              </a:extLst>
            </p:cNvPr>
            <p:cNvSpPr/>
            <p:nvPr/>
          </p:nvSpPr>
          <p:spPr>
            <a:xfrm>
              <a:off x="3311414" y="5533033"/>
              <a:ext cx="649154" cy="374707"/>
            </a:xfrm>
            <a:prstGeom prst="rect">
              <a:avLst/>
            </a:prstGeom>
            <a:solidFill>
              <a:schemeClr val="accent1">
                <a:lumMod val="20000"/>
                <a:lumOff val="80000"/>
              </a:schemeClr>
            </a:solidFill>
            <a:ln w="31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Inizio</a:t>
              </a:r>
              <a:endParaRPr lang="en-GB" sz="1100" dirty="0">
                <a:solidFill>
                  <a:schemeClr val="tx1"/>
                </a:solidFill>
              </a:endParaRPr>
            </a:p>
          </p:txBody>
        </p:sp>
        <p:sp>
          <p:nvSpPr>
            <p:cNvPr id="5" name="Rectangle 4">
              <a:extLst>
                <a:ext uri="{FF2B5EF4-FFF2-40B4-BE49-F238E27FC236}">
                  <a16:creationId xmlns:a16="http://schemas.microsoft.com/office/drawing/2014/main" id="{321D248E-32C1-47A3-B6D4-48B056E925D0}"/>
                </a:ext>
              </a:extLst>
            </p:cNvPr>
            <p:cNvSpPr/>
            <p:nvPr/>
          </p:nvSpPr>
          <p:spPr>
            <a:xfrm>
              <a:off x="3890867" y="4638513"/>
              <a:ext cx="588435" cy="374707"/>
            </a:xfrm>
            <a:prstGeom prst="rect">
              <a:avLst/>
            </a:prstGeom>
            <a:solidFill>
              <a:schemeClr val="accent1">
                <a:lumMod val="20000"/>
                <a:lumOff val="80000"/>
              </a:schemeClr>
            </a:solidFill>
            <a:ln w="31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Quantifi-cazione</a:t>
              </a:r>
              <a:endParaRPr lang="en-GB" sz="1100" dirty="0">
                <a:solidFill>
                  <a:schemeClr val="tx1"/>
                </a:solidFill>
              </a:endParaRPr>
            </a:p>
          </p:txBody>
        </p:sp>
        <p:sp>
          <p:nvSpPr>
            <p:cNvPr id="6" name="Rectangle 5">
              <a:extLst>
                <a:ext uri="{FF2B5EF4-FFF2-40B4-BE49-F238E27FC236}">
                  <a16:creationId xmlns:a16="http://schemas.microsoft.com/office/drawing/2014/main" id="{43ECD06C-7E56-4275-ACF4-2D01463FEBA9}"/>
                </a:ext>
              </a:extLst>
            </p:cNvPr>
            <p:cNvSpPr/>
            <p:nvPr/>
          </p:nvSpPr>
          <p:spPr>
            <a:xfrm>
              <a:off x="4614983" y="4638513"/>
              <a:ext cx="588435" cy="374707"/>
            </a:xfrm>
            <a:prstGeom prst="rect">
              <a:avLst/>
            </a:prstGeom>
            <a:solidFill>
              <a:schemeClr val="accent1">
                <a:lumMod val="20000"/>
                <a:lumOff val="80000"/>
              </a:schemeClr>
            </a:solidFill>
            <a:ln w="31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Valorizza-zione</a:t>
              </a:r>
              <a:endParaRPr lang="en-GB" sz="1100" dirty="0">
                <a:solidFill>
                  <a:schemeClr val="tx1"/>
                </a:solidFill>
              </a:endParaRPr>
            </a:p>
          </p:txBody>
        </p:sp>
        <p:cxnSp>
          <p:nvCxnSpPr>
            <p:cNvPr id="7" name="Straight Arrow Connector 6">
              <a:extLst>
                <a:ext uri="{FF2B5EF4-FFF2-40B4-BE49-F238E27FC236}">
                  <a16:creationId xmlns:a16="http://schemas.microsoft.com/office/drawing/2014/main" id="{EA65F541-D5BB-4794-BEC2-29C60A5B0316}"/>
                </a:ext>
              </a:extLst>
            </p:cNvPr>
            <p:cNvCxnSpPr>
              <a:stCxn id="5" idx="3"/>
              <a:endCxn id="6" idx="1"/>
            </p:cNvCxnSpPr>
            <p:nvPr/>
          </p:nvCxnSpPr>
          <p:spPr>
            <a:xfrm>
              <a:off x="4479303" y="4825867"/>
              <a:ext cx="135681" cy="0"/>
            </a:xfrm>
            <a:prstGeom prst="straightConnector1">
              <a:avLst/>
            </a:prstGeom>
            <a:ln w="3175">
              <a:solidFill>
                <a:schemeClr val="accent5">
                  <a:lumMod val="60000"/>
                  <a:lumOff val="40000"/>
                </a:schemeClr>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854E13F1-34A9-4348-B536-0A235051D117}"/>
                </a:ext>
              </a:extLst>
            </p:cNvPr>
            <p:cNvCxnSpPr>
              <a:stCxn id="6" idx="3"/>
              <a:endCxn id="9" idx="1"/>
            </p:cNvCxnSpPr>
            <p:nvPr/>
          </p:nvCxnSpPr>
          <p:spPr>
            <a:xfrm>
              <a:off x="5203420" y="4825867"/>
              <a:ext cx="135681" cy="34"/>
            </a:xfrm>
            <a:prstGeom prst="straightConnector1">
              <a:avLst/>
            </a:prstGeom>
            <a:ln w="3175">
              <a:solidFill>
                <a:schemeClr val="accent5">
                  <a:lumMod val="60000"/>
                  <a:lumOff val="40000"/>
                </a:schemeClr>
              </a:solidFill>
              <a:headEnd type="none" w="med" len="med"/>
              <a:tailEnd type="triangle" w="sm" len="med"/>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BB629D-DC5E-4D0E-A23A-5B5BBB19AF3F}"/>
                </a:ext>
              </a:extLst>
            </p:cNvPr>
            <p:cNvSpPr/>
            <p:nvPr/>
          </p:nvSpPr>
          <p:spPr>
            <a:xfrm>
              <a:off x="5339100" y="4638547"/>
              <a:ext cx="588435" cy="374707"/>
            </a:xfrm>
            <a:prstGeom prst="rect">
              <a:avLst/>
            </a:prstGeom>
            <a:solidFill>
              <a:schemeClr val="accent1">
                <a:lumMod val="20000"/>
                <a:lumOff val="80000"/>
              </a:schemeClr>
            </a:solidFill>
            <a:ln w="31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Pianifica-zione</a:t>
              </a:r>
              <a:r>
                <a:rPr lang="en-GB" sz="1100" dirty="0">
                  <a:solidFill>
                    <a:schemeClr val="tx1"/>
                  </a:solidFill>
                </a:rPr>
                <a:t> </a:t>
              </a:r>
              <a:r>
                <a:rPr lang="en-GB" sz="1100" dirty="0" err="1">
                  <a:solidFill>
                    <a:schemeClr val="tx1"/>
                  </a:solidFill>
                </a:rPr>
                <a:t>della</a:t>
              </a:r>
              <a:r>
                <a:rPr lang="en-GB" sz="1100" dirty="0">
                  <a:solidFill>
                    <a:schemeClr val="tx1"/>
                  </a:solidFill>
                </a:rPr>
                <a:t> </a:t>
              </a:r>
              <a:r>
                <a:rPr lang="en-GB" sz="1100" dirty="0" err="1">
                  <a:solidFill>
                    <a:schemeClr val="tx1"/>
                  </a:solidFill>
                </a:rPr>
                <a:t>realizzazione</a:t>
              </a:r>
              <a:endParaRPr lang="en-GB" sz="1100" dirty="0">
                <a:solidFill>
                  <a:schemeClr val="tx1"/>
                </a:solidFill>
              </a:endParaRPr>
            </a:p>
          </p:txBody>
        </p:sp>
        <p:cxnSp>
          <p:nvCxnSpPr>
            <p:cNvPr id="10" name="Straight Arrow Connector 9">
              <a:extLst>
                <a:ext uri="{FF2B5EF4-FFF2-40B4-BE49-F238E27FC236}">
                  <a16:creationId xmlns:a16="http://schemas.microsoft.com/office/drawing/2014/main" id="{907B1185-0EDE-4D12-A325-06B770D61407}"/>
                </a:ext>
              </a:extLst>
            </p:cNvPr>
            <p:cNvCxnSpPr>
              <a:stCxn id="9" idx="3"/>
              <a:endCxn id="11" idx="1"/>
            </p:cNvCxnSpPr>
            <p:nvPr/>
          </p:nvCxnSpPr>
          <p:spPr>
            <a:xfrm flipV="1">
              <a:off x="5927535" y="4824759"/>
              <a:ext cx="135682" cy="1142"/>
            </a:xfrm>
            <a:prstGeom prst="straightConnector1">
              <a:avLst/>
            </a:prstGeom>
            <a:ln w="3175">
              <a:solidFill>
                <a:schemeClr val="accent5">
                  <a:lumMod val="60000"/>
                  <a:lumOff val="40000"/>
                </a:schemeClr>
              </a:solidFill>
              <a:headEnd type="none" w="med" len="med"/>
              <a:tailEnd type="triangle" w="sm" len="med"/>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C72F3D53-7FB0-4A0C-94C0-8BE75A69F6FA}"/>
                </a:ext>
              </a:extLst>
            </p:cNvPr>
            <p:cNvSpPr/>
            <p:nvPr/>
          </p:nvSpPr>
          <p:spPr>
            <a:xfrm>
              <a:off x="6063218" y="4637405"/>
              <a:ext cx="588435" cy="374707"/>
            </a:xfrm>
            <a:prstGeom prst="rect">
              <a:avLst/>
            </a:prstGeom>
            <a:solidFill>
              <a:schemeClr val="accent1">
                <a:lumMod val="20000"/>
                <a:lumOff val="80000"/>
              </a:schemeClr>
            </a:solidFill>
            <a:ln w="31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Realizza-zione</a:t>
              </a:r>
              <a:endParaRPr lang="en-GB" sz="1100" dirty="0">
                <a:solidFill>
                  <a:schemeClr val="tx1"/>
                </a:solidFill>
              </a:endParaRPr>
            </a:p>
          </p:txBody>
        </p:sp>
        <p:cxnSp>
          <p:nvCxnSpPr>
            <p:cNvPr id="12" name="Elbow Connector 17">
              <a:extLst>
                <a:ext uri="{FF2B5EF4-FFF2-40B4-BE49-F238E27FC236}">
                  <a16:creationId xmlns:a16="http://schemas.microsoft.com/office/drawing/2014/main" id="{42C95C22-50C0-4337-B935-B523CA84A961}"/>
                </a:ext>
              </a:extLst>
            </p:cNvPr>
            <p:cNvCxnSpPr>
              <a:stCxn id="11" idx="0"/>
              <a:endCxn id="21" idx="0"/>
            </p:cNvCxnSpPr>
            <p:nvPr/>
          </p:nvCxnSpPr>
          <p:spPr>
            <a:xfrm rot="16200000" flipH="1" flipV="1">
              <a:off x="4778212" y="3061316"/>
              <a:ext cx="3136" cy="3155313"/>
            </a:xfrm>
            <a:prstGeom prst="bentConnector3">
              <a:avLst>
                <a:gd name="adj1" fmla="val -3504522"/>
              </a:avLst>
            </a:prstGeom>
            <a:ln w="3175">
              <a:solidFill>
                <a:schemeClr val="accent5">
                  <a:lumMod val="60000"/>
                  <a:lumOff val="40000"/>
                </a:schemeClr>
              </a:solidFill>
              <a:tailEnd type="triangle" w="sm" len="med"/>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30557BF3-1805-4C93-B2C3-77F291507BE2}"/>
                </a:ext>
              </a:extLst>
            </p:cNvPr>
            <p:cNvSpPr txBox="1"/>
            <p:nvPr/>
          </p:nvSpPr>
          <p:spPr>
            <a:xfrm>
              <a:off x="3811890" y="4384910"/>
              <a:ext cx="820912" cy="168477"/>
            </a:xfrm>
            <a:prstGeom prst="rect">
              <a:avLst/>
            </a:prstGeom>
            <a:noFill/>
            <a:ln w="3175">
              <a:noFill/>
            </a:ln>
          </p:spPr>
          <p:txBody>
            <a:bodyPr wrap="none" rtlCol="0">
              <a:spAutoFit/>
            </a:bodyPr>
            <a:lstStyle/>
            <a:p>
              <a:r>
                <a:rPr lang="en-GB" sz="1100" dirty="0" err="1"/>
                <a:t>Nuove</a:t>
              </a:r>
              <a:r>
                <a:rPr lang="en-GB" sz="1100" dirty="0"/>
                <a:t> </a:t>
              </a:r>
              <a:r>
                <a:rPr lang="en-GB" sz="1100" dirty="0" err="1"/>
                <a:t>opportunità</a:t>
              </a:r>
              <a:endParaRPr lang="en-GB" sz="1100" dirty="0"/>
            </a:p>
          </p:txBody>
        </p:sp>
        <p:sp>
          <p:nvSpPr>
            <p:cNvPr id="14" name="Rectangle 13">
              <a:extLst>
                <a:ext uri="{FF2B5EF4-FFF2-40B4-BE49-F238E27FC236}">
                  <a16:creationId xmlns:a16="http://schemas.microsoft.com/office/drawing/2014/main" id="{42574AB6-4672-47A4-9F04-F403F2C744D3}"/>
                </a:ext>
              </a:extLst>
            </p:cNvPr>
            <p:cNvSpPr/>
            <p:nvPr/>
          </p:nvSpPr>
          <p:spPr>
            <a:xfrm>
              <a:off x="2526579" y="5533683"/>
              <a:ext cx="649154" cy="374707"/>
            </a:xfrm>
            <a:prstGeom prst="rect">
              <a:avLst/>
            </a:prstGeom>
            <a:solidFill>
              <a:schemeClr val="accent1">
                <a:lumMod val="20000"/>
                <a:lumOff val="80000"/>
              </a:schemeClr>
            </a:solidFill>
            <a:ln w="31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Pianificazione</a:t>
              </a:r>
              <a:endParaRPr lang="en-GB" sz="1100" dirty="0">
                <a:solidFill>
                  <a:schemeClr val="tx1"/>
                </a:solidFill>
              </a:endParaRPr>
            </a:p>
          </p:txBody>
        </p:sp>
        <p:cxnSp>
          <p:nvCxnSpPr>
            <p:cNvPr id="15" name="Straight Arrow Connector 14">
              <a:extLst>
                <a:ext uri="{FF2B5EF4-FFF2-40B4-BE49-F238E27FC236}">
                  <a16:creationId xmlns:a16="http://schemas.microsoft.com/office/drawing/2014/main" id="{FC91A4AA-FB99-4F29-9626-31F81E8992E1}"/>
                </a:ext>
              </a:extLst>
            </p:cNvPr>
            <p:cNvCxnSpPr>
              <a:stCxn id="14" idx="3"/>
              <a:endCxn id="4" idx="1"/>
            </p:cNvCxnSpPr>
            <p:nvPr/>
          </p:nvCxnSpPr>
          <p:spPr>
            <a:xfrm flipV="1">
              <a:off x="3175733" y="5720387"/>
              <a:ext cx="135681" cy="648"/>
            </a:xfrm>
            <a:prstGeom prst="straightConnector1">
              <a:avLst/>
            </a:prstGeom>
            <a:ln w="3175">
              <a:solidFill>
                <a:schemeClr val="accent5">
                  <a:lumMod val="60000"/>
                  <a:lumOff val="40000"/>
                </a:schemeClr>
              </a:solidFill>
              <a:tailEnd type="triangle" w="sm" len="med"/>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A307067F-E67B-4673-AB53-B60F3B0AE4BC}"/>
                </a:ext>
              </a:extLst>
            </p:cNvPr>
            <p:cNvSpPr/>
            <p:nvPr/>
          </p:nvSpPr>
          <p:spPr>
            <a:xfrm>
              <a:off x="2459978" y="5253189"/>
              <a:ext cx="1568431" cy="742635"/>
            </a:xfrm>
            <a:prstGeom prst="rect">
              <a:avLst/>
            </a:prstGeom>
            <a:noFill/>
            <a:ln w="3175">
              <a:solidFill>
                <a:schemeClr val="accent5">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17" name="Rectangle 16">
              <a:extLst>
                <a:ext uri="{FF2B5EF4-FFF2-40B4-BE49-F238E27FC236}">
                  <a16:creationId xmlns:a16="http://schemas.microsoft.com/office/drawing/2014/main" id="{ED93AAC0-50DA-4600-9C73-DAC436ED79D6}"/>
                </a:ext>
              </a:extLst>
            </p:cNvPr>
            <p:cNvSpPr/>
            <p:nvPr/>
          </p:nvSpPr>
          <p:spPr>
            <a:xfrm>
              <a:off x="4011770" y="5664630"/>
              <a:ext cx="31927" cy="114664"/>
            </a:xfrm>
            <a:prstGeom prst="rect">
              <a:avLst/>
            </a:prstGeom>
            <a:gradFill flip="none" rotWithShape="1">
              <a:gsLst>
                <a:gs pos="0">
                  <a:schemeClr val="bg1">
                    <a:lumMod val="85000"/>
                  </a:schemeClr>
                </a:gs>
                <a:gs pos="50000">
                  <a:schemeClr val="bg1">
                    <a:lumMod val="85000"/>
                  </a:schemeClr>
                </a:gs>
                <a:gs pos="100000">
                  <a:schemeClr val="bg1">
                    <a:lumMod val="95000"/>
                  </a:schemeClr>
                </a:gs>
              </a:gsLst>
              <a:path path="circle">
                <a:fillToRect l="100000" t="100000"/>
              </a:path>
              <a:tileRect r="-100000" b="-100000"/>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cxnSp>
          <p:nvCxnSpPr>
            <p:cNvPr id="18" name="Straight Arrow Connector 6">
              <a:extLst>
                <a:ext uri="{FF2B5EF4-FFF2-40B4-BE49-F238E27FC236}">
                  <a16:creationId xmlns:a16="http://schemas.microsoft.com/office/drawing/2014/main" id="{AA9ADF94-AFEC-4B86-83DC-41797E76279B}"/>
                </a:ext>
              </a:extLst>
            </p:cNvPr>
            <p:cNvCxnSpPr>
              <a:stCxn id="4" idx="3"/>
              <a:endCxn id="5" idx="2"/>
            </p:cNvCxnSpPr>
            <p:nvPr/>
          </p:nvCxnSpPr>
          <p:spPr>
            <a:xfrm flipV="1">
              <a:off x="3960569" y="5013224"/>
              <a:ext cx="224517" cy="707166"/>
            </a:xfrm>
            <a:prstGeom prst="bentConnector2">
              <a:avLst/>
            </a:prstGeom>
            <a:ln w="3175">
              <a:solidFill>
                <a:schemeClr val="accent5">
                  <a:lumMod val="60000"/>
                  <a:lumOff val="40000"/>
                </a:schemeClr>
              </a:solidFill>
              <a:tailEnd type="triangle" w="sm" len="med"/>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22051BE4-937E-4A91-932C-AE1F7D6B7BDD}"/>
                </a:ext>
              </a:extLst>
            </p:cNvPr>
            <p:cNvSpPr txBox="1"/>
            <p:nvPr/>
          </p:nvSpPr>
          <p:spPr>
            <a:xfrm>
              <a:off x="2526579" y="5252480"/>
              <a:ext cx="1433989" cy="277491"/>
            </a:xfrm>
            <a:prstGeom prst="rect">
              <a:avLst/>
            </a:prstGeom>
            <a:noFill/>
            <a:ln w="3175">
              <a:noFill/>
            </a:ln>
          </p:spPr>
          <p:txBody>
            <a:bodyPr wrap="square" rtlCol="0">
              <a:spAutoFit/>
            </a:bodyPr>
            <a:lstStyle/>
            <a:p>
              <a:pPr algn="ctr"/>
              <a:r>
                <a:rPr lang="en-GB" sz="1100" dirty="0" err="1"/>
                <a:t>Possono</a:t>
              </a:r>
              <a:r>
                <a:rPr lang="en-GB" sz="1100" dirty="0"/>
                <a:t> </a:t>
              </a:r>
              <a:r>
                <a:rPr lang="en-GB" sz="1100" dirty="0" err="1"/>
                <a:t>essere</a:t>
              </a:r>
              <a:r>
                <a:rPr lang="en-GB" sz="1100" dirty="0"/>
                <a:t> </a:t>
              </a:r>
              <a:r>
                <a:rPr lang="en-GB" sz="1100" dirty="0" err="1"/>
                <a:t>eseguite</a:t>
              </a:r>
              <a:r>
                <a:rPr lang="en-GB" sz="1100" dirty="0"/>
                <a:t> come </a:t>
              </a:r>
              <a:r>
                <a:rPr lang="en-GB" sz="1100" dirty="0" err="1"/>
                <a:t>parte</a:t>
              </a:r>
              <a:r>
                <a:rPr lang="en-GB" sz="1100" dirty="0"/>
                <a:t> </a:t>
              </a:r>
              <a:r>
                <a:rPr lang="en-GB" sz="1100" dirty="0" err="1"/>
                <a:t>della</a:t>
              </a:r>
              <a:r>
                <a:rPr lang="en-GB" sz="1100" dirty="0"/>
                <a:t> </a:t>
              </a:r>
              <a:r>
                <a:rPr lang="en-GB" sz="1100" dirty="0" err="1"/>
                <a:t>gestione</a:t>
              </a:r>
              <a:r>
                <a:rPr lang="en-GB" sz="1100" dirty="0"/>
                <a:t> </a:t>
              </a:r>
              <a:r>
                <a:rPr lang="en-GB" sz="1100" dirty="0" err="1"/>
                <a:t>dell'ambito</a:t>
              </a:r>
              <a:endParaRPr lang="en-GB" sz="1100" dirty="0"/>
            </a:p>
          </p:txBody>
        </p:sp>
        <p:sp>
          <p:nvSpPr>
            <p:cNvPr id="20" name="Right Arrow 35">
              <a:extLst>
                <a:ext uri="{FF2B5EF4-FFF2-40B4-BE49-F238E27FC236}">
                  <a16:creationId xmlns:a16="http://schemas.microsoft.com/office/drawing/2014/main" id="{85A7208A-B6FE-42DD-8400-15745A19D063}"/>
                </a:ext>
              </a:extLst>
            </p:cNvPr>
            <p:cNvSpPr/>
            <p:nvPr/>
          </p:nvSpPr>
          <p:spPr>
            <a:xfrm>
              <a:off x="3552981" y="4760236"/>
              <a:ext cx="284892" cy="138376"/>
            </a:xfrm>
            <a:prstGeom prst="rightArrow">
              <a:avLst/>
            </a:prstGeom>
            <a:solidFill>
              <a:schemeClr val="accent5">
                <a:lumMod val="60000"/>
                <a:lumOff val="40000"/>
              </a:schemeClr>
            </a:solidFill>
            <a:ln w="31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21" name="Flowchart: Document 20">
              <a:extLst>
                <a:ext uri="{FF2B5EF4-FFF2-40B4-BE49-F238E27FC236}">
                  <a16:creationId xmlns:a16="http://schemas.microsoft.com/office/drawing/2014/main" id="{B0CB6B74-18CF-4024-8ED9-0F9D589DF539}"/>
                </a:ext>
              </a:extLst>
            </p:cNvPr>
            <p:cNvSpPr/>
            <p:nvPr/>
          </p:nvSpPr>
          <p:spPr>
            <a:xfrm>
              <a:off x="2907905" y="4640547"/>
              <a:ext cx="588435" cy="377760"/>
            </a:xfrm>
            <a:prstGeom prst="flowChartDocument">
              <a:avLst/>
            </a:prstGeom>
            <a:solidFill>
              <a:schemeClr val="accent1">
                <a:lumMod val="20000"/>
                <a:lumOff val="80000"/>
              </a:schemeClr>
            </a:solidFill>
            <a:ln w="3175">
              <a:solidFill>
                <a:schemeClr val="accent5">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dirty="0">
                <a:solidFill>
                  <a:schemeClr val="tx1"/>
                </a:solidFill>
              </a:endParaRPr>
            </a:p>
          </p:txBody>
        </p:sp>
        <p:cxnSp>
          <p:nvCxnSpPr>
            <p:cNvPr id="22" name="Straight Connector 21">
              <a:extLst>
                <a:ext uri="{FF2B5EF4-FFF2-40B4-BE49-F238E27FC236}">
                  <a16:creationId xmlns:a16="http://schemas.microsoft.com/office/drawing/2014/main" id="{B7577244-37EC-4683-8808-D4982C2B4B96}"/>
                </a:ext>
              </a:extLst>
            </p:cNvPr>
            <p:cNvCxnSpPr>
              <a:stCxn id="9" idx="0"/>
            </p:cNvCxnSpPr>
            <p:nvPr/>
          </p:nvCxnSpPr>
          <p:spPr>
            <a:xfrm flipV="1">
              <a:off x="5633318" y="4532861"/>
              <a:ext cx="0" cy="105690"/>
            </a:xfrm>
            <a:prstGeom prst="line">
              <a:avLst/>
            </a:prstGeom>
            <a:ln w="317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02A54CAE-5DC2-4831-AF30-3434F17F1956}"/>
                </a:ext>
              </a:extLst>
            </p:cNvPr>
            <p:cNvSpPr/>
            <p:nvPr/>
          </p:nvSpPr>
          <p:spPr>
            <a:xfrm>
              <a:off x="2829204" y="4666922"/>
              <a:ext cx="746423" cy="257671"/>
            </a:xfrm>
            <a:prstGeom prst="rect">
              <a:avLst/>
            </a:prstGeom>
          </p:spPr>
          <p:txBody>
            <a:bodyPr wrap="square">
              <a:spAutoFit/>
            </a:bodyPr>
            <a:lstStyle/>
            <a:p>
              <a:pPr algn="ctr"/>
              <a:r>
                <a:rPr lang="en-GB" sz="1000" dirty="0" err="1"/>
                <a:t>Requisiti</a:t>
              </a:r>
              <a:r>
                <a:rPr lang="en-GB" sz="1000" dirty="0"/>
                <a:t> baseline dei benefici</a:t>
              </a:r>
            </a:p>
          </p:txBody>
        </p:sp>
      </p:grpSp>
      <p:sp>
        <p:nvSpPr>
          <p:cNvPr id="34" name="Rectangle 33">
            <a:extLst>
              <a:ext uri="{FF2B5EF4-FFF2-40B4-BE49-F238E27FC236}">
                <a16:creationId xmlns:a16="http://schemas.microsoft.com/office/drawing/2014/main" id="{CB0EFC48-05CF-4632-A579-AD362134BD3E}"/>
              </a:ext>
            </a:extLst>
          </p:cNvPr>
          <p:cNvSpPr/>
          <p:nvPr/>
        </p:nvSpPr>
        <p:spPr>
          <a:xfrm>
            <a:off x="140383" y="2042323"/>
            <a:ext cx="3515589" cy="1615827"/>
          </a:xfrm>
          <a:prstGeom prst="rect">
            <a:avLst/>
          </a:prstGeom>
        </p:spPr>
        <p:txBody>
          <a:bodyPr wrap="square">
            <a:spAutoFit/>
          </a:bodyPr>
          <a:lstStyle/>
          <a:p>
            <a:pPr marL="171450" indent="-171450">
              <a:spcAft>
                <a:spcPts val="600"/>
              </a:spcAft>
              <a:buFont typeface="Arial" panose="020B0604020202020204" pitchFamily="34" charset="0"/>
              <a:buChar char="•"/>
            </a:pPr>
            <a:r>
              <a:rPr lang="it-IT" sz="1200" dirty="0">
                <a:latin typeface="Calibri" panose="020F0502020204030204" pitchFamily="34" charset="0"/>
                <a:ea typeface="Calibri" panose="020F0502020204030204" pitchFamily="34" charset="0"/>
                <a:cs typeface="Times New Roman" panose="02020603050405020304" pitchFamily="18" charset="0"/>
              </a:rPr>
              <a:t>Definire i benefici e i contro - benefici del lavoro proposto;</a:t>
            </a:r>
          </a:p>
          <a:p>
            <a:pPr marL="171450" indent="-171450">
              <a:spcAft>
                <a:spcPts val="600"/>
              </a:spcAft>
              <a:buFont typeface="Arial" panose="020B0604020202020204" pitchFamily="34" charset="0"/>
              <a:buChar char="•"/>
            </a:pPr>
            <a:r>
              <a:rPr lang="it-IT" sz="1200" dirty="0">
                <a:latin typeface="Calibri" panose="020F0502020204030204" pitchFamily="34" charset="0"/>
                <a:ea typeface="Calibri" panose="020F0502020204030204" pitchFamily="34" charset="0"/>
                <a:cs typeface="Times New Roman" panose="02020603050405020304" pitchFamily="18" charset="0"/>
              </a:rPr>
              <a:t>Stabilire meccanismi di misurazione;</a:t>
            </a:r>
          </a:p>
          <a:p>
            <a:pPr marL="171450" indent="-171450">
              <a:spcAft>
                <a:spcPts val="600"/>
              </a:spcAft>
              <a:buFont typeface="Arial" panose="020B0604020202020204" pitchFamily="34" charset="0"/>
              <a:buChar char="•"/>
            </a:pPr>
            <a:r>
              <a:rPr lang="it-IT" sz="1200" dirty="0">
                <a:latin typeface="Calibri" panose="020F0502020204030204" pitchFamily="34" charset="0"/>
                <a:ea typeface="Calibri" panose="020F0502020204030204" pitchFamily="34" charset="0"/>
                <a:cs typeface="Times New Roman" panose="02020603050405020304" pitchFamily="18" charset="0"/>
              </a:rPr>
              <a:t>Implementare qualsiasi cambiamento richiesto per la realizzazione dei benefici;</a:t>
            </a:r>
          </a:p>
          <a:p>
            <a:pPr marL="171450" indent="-171450">
              <a:spcAft>
                <a:spcPts val="600"/>
              </a:spcAft>
              <a:buFont typeface="Arial" panose="020B0604020202020204" pitchFamily="34" charset="0"/>
              <a:buChar char="•"/>
            </a:pPr>
            <a:r>
              <a:rPr lang="it-IT" sz="1200" dirty="0">
                <a:latin typeface="Calibri" panose="020F0502020204030204" pitchFamily="34" charset="0"/>
                <a:ea typeface="Calibri" panose="020F0502020204030204" pitchFamily="34" charset="0"/>
                <a:cs typeface="Times New Roman" panose="02020603050405020304" pitchFamily="18" charset="0"/>
              </a:rPr>
              <a:t>Misurare i miglioramenti e confrontarli con il </a:t>
            </a:r>
            <a:r>
              <a:rPr lang="en-GB" sz="1200" dirty="0">
                <a:latin typeface="Calibri" panose="020F0502020204030204" pitchFamily="34" charset="0"/>
                <a:ea typeface="Calibri" panose="020F0502020204030204" pitchFamily="34" charset="0"/>
                <a:cs typeface="Times New Roman" panose="02020603050405020304" pitchFamily="18" charset="0"/>
                <a:hlinkClick r:id="rId2" action="ppaction://hlinksldjump"/>
              </a:rPr>
              <a:t>business case</a:t>
            </a:r>
            <a:r>
              <a:rPr lang="en-GB" sz="1200" dirty="0">
                <a:latin typeface="Calibri" panose="020F0502020204030204" pitchFamily="34" charset="0"/>
                <a:ea typeface="Calibri" panose="020F0502020204030204" pitchFamily="34" charset="0"/>
                <a:cs typeface="Times New Roman" panose="02020603050405020304" pitchFamily="18" charset="0"/>
              </a:rPr>
              <a:t>.</a:t>
            </a:r>
            <a:endParaRPr lang="en-GB" sz="1200" dirty="0">
              <a:effectLst/>
            </a:endParaRPr>
          </a:p>
        </p:txBody>
      </p:sp>
      <p:sp>
        <p:nvSpPr>
          <p:cNvPr id="35" name="Rectangle 34">
            <a:extLst>
              <a:ext uri="{FF2B5EF4-FFF2-40B4-BE49-F238E27FC236}">
                <a16:creationId xmlns:a16="http://schemas.microsoft.com/office/drawing/2014/main" id="{099CB8CB-41DA-4C80-A295-960B57CE50CD}"/>
              </a:ext>
            </a:extLst>
          </p:cNvPr>
          <p:cNvSpPr/>
          <p:nvPr/>
        </p:nvSpPr>
        <p:spPr>
          <a:xfrm>
            <a:off x="136358" y="3972332"/>
            <a:ext cx="4963934" cy="2677656"/>
          </a:xfrm>
          <a:prstGeom prst="rect">
            <a:avLst/>
          </a:prstGeom>
        </p:spPr>
        <p:txBody>
          <a:bodyPr wrap="square">
            <a:spAutoFit/>
          </a:bodyPr>
          <a:lstStyle/>
          <a:p>
            <a:pPr>
              <a:spcAft>
                <a:spcPts val="6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Panoramica</a:t>
            </a:r>
            <a:endParaRPr lang="en-GB" sz="1400"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it-IT" sz="1200" dirty="0">
                <a:latin typeface="Calibri" panose="020F0502020204030204" pitchFamily="34" charset="0"/>
                <a:ea typeface="Calibri" panose="020F0502020204030204" pitchFamily="34" charset="0"/>
                <a:cs typeface="Times New Roman" panose="02020603050405020304" pitchFamily="18" charset="0"/>
              </a:rPr>
              <a:t>La</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3" action="ppaction://hlinksldjump"/>
              </a:rPr>
              <a:t>realizzazione</a:t>
            </a:r>
            <a:r>
              <a:rPr lang="en-GB" sz="1200" dirty="0">
                <a:latin typeface="Calibri" panose="020F0502020204030204" pitchFamily="34" charset="0"/>
                <a:ea typeface="Calibri" panose="020F0502020204030204" pitchFamily="34" charset="0"/>
                <a:cs typeface="Times New Roman" panose="02020603050405020304" pitchFamily="18" charset="0"/>
                <a:hlinkClick r:id="rId3" action="ppaction://hlinksldjump"/>
              </a:rPr>
              <a:t> dei benefici</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è la forza trainante di qualsiasi progetto, programma o portfolio. La definizione di beneficio è ampia – sta ad indicare semplicemente un impatto positivo del cambiamento. Dal momento che qualsiasi cambiamento può avere potenzialmente un impatto negativo, la gestione dei benefici copre anche la gestione dei contro-benefici. Questi ultimi sono effetti negativi del cambiamento che l'organizzazione sede è preparata ad accettare come parte del costo per l'ottenimento dei benefici positivi</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spcAft>
                <a:spcPts val="600"/>
              </a:spcAft>
            </a:pPr>
            <a:r>
              <a:rPr lang="it-IT" sz="1200" dirty="0">
                <a:latin typeface="Calibri" panose="020F0502020204030204" pitchFamily="34" charset="0"/>
                <a:ea typeface="Calibri" panose="020F0502020204030204" pitchFamily="34" charset="0"/>
                <a:cs typeface="Times New Roman" panose="02020603050405020304" pitchFamily="18" charset="0"/>
              </a:rPr>
              <a:t>Quantificare e valutare i benefici può essere difficile</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Alcuni benefici sono tangibili e altri no. Esempi di benefici tangibili sono la 'riduzione dei </a:t>
            </a:r>
            <a:r>
              <a:rPr lang="it-IT" sz="1200" dirty="0" err="1">
                <a:latin typeface="Calibri" panose="020F0502020204030204" pitchFamily="34" charset="0"/>
                <a:ea typeface="Calibri" panose="020F0502020204030204" pitchFamily="34" charset="0"/>
                <a:cs typeface="Times New Roman" panose="02020603050405020304" pitchFamily="18" charset="0"/>
              </a:rPr>
              <a:t>costi'</a:t>
            </a:r>
            <a:r>
              <a:rPr lang="it-IT" sz="1200" dirty="0">
                <a:latin typeface="Calibri" panose="020F0502020204030204" pitchFamily="34" charset="0"/>
                <a:ea typeface="Calibri" panose="020F0502020204030204" pitchFamily="34" charset="0"/>
                <a:cs typeface="Times New Roman" panose="02020603050405020304" pitchFamily="18" charset="0"/>
              </a:rPr>
              <a:t> e la 'creazione di posti di </a:t>
            </a:r>
            <a:r>
              <a:rPr lang="it-IT" sz="1200" dirty="0" err="1">
                <a:latin typeface="Calibri" panose="020F0502020204030204" pitchFamily="34" charset="0"/>
                <a:ea typeface="Calibri" panose="020F0502020204030204" pitchFamily="34" charset="0"/>
                <a:cs typeface="Times New Roman" panose="02020603050405020304" pitchFamily="18" charset="0"/>
              </a:rPr>
              <a:t>lavoro'</a:t>
            </a:r>
            <a:r>
              <a:rPr lang="it-IT" sz="1200" dirty="0">
                <a:latin typeface="Calibri" panose="020F0502020204030204" pitchFamily="34" charset="0"/>
                <a:ea typeface="Calibri" panose="020F0502020204030204" pitchFamily="34" charset="0"/>
                <a:cs typeface="Times New Roman" panose="02020603050405020304" pitchFamily="18" charset="0"/>
              </a:rPr>
              <a:t>. I benefici intangibili sono cose come il 'miglioramento della reputazione dell'azienda' o la 'diminuzione del </a:t>
            </a:r>
            <a:r>
              <a:rPr lang="it-IT" sz="1200" dirty="0" err="1">
                <a:latin typeface="Calibri" panose="020F0502020204030204" pitchFamily="34" charset="0"/>
                <a:ea typeface="Calibri" panose="020F0502020204030204" pitchFamily="34" charset="0"/>
                <a:cs typeface="Times New Roman" panose="02020603050405020304" pitchFamily="18" charset="0"/>
              </a:rPr>
              <a:t>rischio'</a:t>
            </a:r>
            <a:r>
              <a:rPr lang="it-IT" sz="1200" dirty="0">
                <a:latin typeface="Calibri" panose="020F0502020204030204" pitchFamily="34" charset="0"/>
                <a:ea typeface="Calibri" panose="020F0502020204030204" pitchFamily="34" charset="0"/>
                <a:cs typeface="Times New Roman" panose="02020603050405020304" pitchFamily="18" charset="0"/>
              </a:rPr>
              <a:t>.</a:t>
            </a:r>
            <a:endParaRPr lang="en-GB"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6" name="Rectangle 35">
            <a:extLst>
              <a:ext uri="{FF2B5EF4-FFF2-40B4-BE49-F238E27FC236}">
                <a16:creationId xmlns:a16="http://schemas.microsoft.com/office/drawing/2014/main" id="{A9BE204B-BF22-4FFF-B6B3-6425CE9DB946}"/>
              </a:ext>
            </a:extLst>
          </p:cNvPr>
          <p:cNvSpPr/>
          <p:nvPr/>
        </p:nvSpPr>
        <p:spPr>
          <a:xfrm>
            <a:off x="5335891" y="4235769"/>
            <a:ext cx="4826620" cy="2462213"/>
          </a:xfrm>
          <a:prstGeom prst="rect">
            <a:avLst/>
          </a:prstGeom>
        </p:spPr>
        <p:txBody>
          <a:bodyPr wrap="square">
            <a:spAutoFit/>
          </a:bodyPr>
          <a:lstStyle/>
          <a:p>
            <a:pPr>
              <a:spcAft>
                <a:spcPts val="600"/>
              </a:spcAft>
            </a:pPr>
            <a:r>
              <a:rPr lang="it-IT" sz="1200" dirty="0">
                <a:latin typeface="Calibri" panose="020F0502020204030204" pitchFamily="34" charset="0"/>
                <a:ea typeface="Calibri" panose="020F0502020204030204" pitchFamily="34" charset="0"/>
                <a:cs typeface="Times New Roman" panose="02020603050405020304" pitchFamily="18" charset="0"/>
              </a:rPr>
              <a:t>In ogni caso, i benefici devono essere quantificati laddove possibile, poiché la valorizzazione dei benefici è un input vitale per la valutazione dell'investimento in seno al business case</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Il business case è di proprietà dello sponsor che è, pertanto, in definitiva il responsabile ultimo della realizzazione dei benefici previsti nel business case</a:t>
            </a:r>
            <a:r>
              <a:rPr lang="en-GB" sz="1200" dirty="0">
                <a:latin typeface="Calibri" panose="020F0502020204030204" pitchFamily="34" charset="0"/>
                <a:ea typeface="Calibri" panose="020F0502020204030204" pitchFamily="34" charset="0"/>
                <a:cs typeface="Times New Roman" panose="02020603050405020304" pitchFamily="18" charset="0"/>
              </a:rPr>
              <a:t>. </a:t>
            </a:r>
          </a:p>
          <a:p>
            <a:pPr>
              <a:spcAft>
                <a:spcPts val="600"/>
              </a:spcAft>
            </a:pPr>
            <a:r>
              <a:rPr lang="it-IT" sz="1200" dirty="0">
                <a:latin typeface="Calibri" panose="020F0502020204030204" pitchFamily="34" charset="0"/>
                <a:cs typeface="Times New Roman" panose="02020603050405020304" pitchFamily="18" charset="0"/>
              </a:rPr>
              <a:t>Quando si pianifica la realizzazione di benefici, è possibile identificare nuovi benefici mai visti prima. Questi dovrebbero essere aggiunti alla baseline per migliorare il business case</a:t>
            </a:r>
            <a:r>
              <a:rPr lang="en-GB" sz="1200" dirty="0">
                <a:latin typeface="Calibri" panose="020F0502020204030204" pitchFamily="34" charset="0"/>
                <a:cs typeface="Times New Roman" panose="02020603050405020304" pitchFamily="18" charset="0"/>
              </a:rPr>
              <a:t>.</a:t>
            </a:r>
          </a:p>
          <a:p>
            <a:pPr>
              <a:spcAft>
                <a:spcPts val="600"/>
              </a:spcAft>
            </a:pPr>
            <a:r>
              <a:rPr lang="it-IT" sz="1200" dirty="0"/>
              <a:t>La realizzazione effettiva dei benefici dipenderà generalmente da un'efficace </a:t>
            </a:r>
            <a:r>
              <a:rPr lang="en-GB" sz="1200" dirty="0" err="1">
                <a:latin typeface="Calibri" panose="020F0502020204030204" pitchFamily="34" charset="0"/>
                <a:cs typeface="Times New Roman" panose="02020603050405020304" pitchFamily="18" charset="0"/>
                <a:hlinkClick r:id="rId4" action="ppaction://hlinksldjump"/>
              </a:rPr>
              <a:t>gestione</a:t>
            </a:r>
            <a:r>
              <a:rPr lang="en-GB" sz="1200" dirty="0">
                <a:latin typeface="Calibri" panose="020F0502020204030204" pitchFamily="34" charset="0"/>
                <a:cs typeface="Times New Roman" panose="02020603050405020304" pitchFamily="18" charset="0"/>
                <a:hlinkClick r:id="rId4" action="ppaction://hlinksldjump"/>
              </a:rPr>
              <a:t> del </a:t>
            </a:r>
            <a:r>
              <a:rPr lang="en-GB" sz="1200" dirty="0" err="1">
                <a:latin typeface="Calibri" panose="020F0502020204030204" pitchFamily="34" charset="0"/>
                <a:cs typeface="Times New Roman" panose="02020603050405020304" pitchFamily="18" charset="0"/>
                <a:hlinkClick r:id="rId4" action="ppaction://hlinksldjump"/>
              </a:rPr>
              <a:t>cambiamento</a:t>
            </a:r>
            <a:r>
              <a:rPr lang="it-IT" sz="1200" dirty="0"/>
              <a:t>. La gestione dei benefici e la gestione del cambiamento sono riunite nel processo di realizzazione dei benefici</a:t>
            </a:r>
            <a:r>
              <a:rPr lang="en-GB" sz="1200" dirty="0">
                <a:latin typeface="Calibri" panose="020F0502020204030204" pitchFamily="34" charset="0"/>
                <a:cs typeface="Times New Roman" panose="02020603050405020304" pitchFamily="18" charset="0"/>
              </a:rPr>
              <a:t>.</a:t>
            </a:r>
          </a:p>
        </p:txBody>
      </p:sp>
      <p:sp>
        <p:nvSpPr>
          <p:cNvPr id="37" name="Rectangle 36">
            <a:extLst>
              <a:ext uri="{FF2B5EF4-FFF2-40B4-BE49-F238E27FC236}">
                <a16:creationId xmlns:a16="http://schemas.microsoft.com/office/drawing/2014/main" id="{FE6C0F31-D37A-4860-A79A-E8294B120882}"/>
              </a:ext>
            </a:extLst>
          </p:cNvPr>
          <p:cNvSpPr/>
          <p:nvPr/>
        </p:nvSpPr>
        <p:spPr>
          <a:xfrm>
            <a:off x="130415" y="930149"/>
            <a:ext cx="4240394" cy="1105431"/>
          </a:xfrm>
          <a:prstGeom prst="rect">
            <a:avLst/>
          </a:prstGeom>
        </p:spPr>
        <p:txBody>
          <a:bodyPr wrap="square">
            <a:spAutoFit/>
          </a:bodyPr>
          <a:lstStyle/>
          <a:p>
            <a:pPr>
              <a:lnSpc>
                <a:spcPct val="115000"/>
              </a:lnSpc>
              <a:spcAft>
                <a:spcPts val="10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Obiettivi</a:t>
            </a:r>
            <a:endParaRPr lang="en-GB" sz="1200"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La gestione dei benefici definisce i benefici, implementa i cambiamenti necessari e assicura che i benefici siano realizzati. Gli obiettivi di questa funzione sono:</a:t>
            </a:r>
            <a:endParaRPr lang="en-GB"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3" name="Rectangle 32">
            <a:hlinkClick r:id="rId5"/>
            <a:extLst>
              <a:ext uri="{FF2B5EF4-FFF2-40B4-BE49-F238E27FC236}">
                <a16:creationId xmlns:a16="http://schemas.microsoft.com/office/drawing/2014/main" id="{5B362BF2-B859-49A9-BD08-25D6601C7EC1}"/>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TextBox 42">
            <a:hlinkClick r:id="rId6"/>
            <a:extLst>
              <a:ext uri="{FF2B5EF4-FFF2-40B4-BE49-F238E27FC236}">
                <a16:creationId xmlns:a16="http://schemas.microsoft.com/office/drawing/2014/main" id="{6C9C24DB-5070-4034-9757-FCAF673BA6C3}"/>
              </a:ext>
            </a:extLst>
          </p:cNvPr>
          <p:cNvSpPr txBox="1"/>
          <p:nvPr/>
        </p:nvSpPr>
        <p:spPr>
          <a:xfrm>
            <a:off x="10707096" y="2376667"/>
            <a:ext cx="740780" cy="276999"/>
          </a:xfrm>
          <a:prstGeom prst="rect">
            <a:avLst/>
          </a:prstGeom>
          <a:noFill/>
        </p:spPr>
        <p:txBody>
          <a:bodyPr wrap="none" rtlCol="0">
            <a:spAutoFit/>
          </a:bodyPr>
          <a:lstStyle/>
          <a:p>
            <a:r>
              <a:rPr lang="en-GB" sz="1200" dirty="0"/>
              <a:t>Checklist</a:t>
            </a:r>
          </a:p>
        </p:txBody>
      </p:sp>
      <p:sp>
        <p:nvSpPr>
          <p:cNvPr id="44" name="TextBox 43">
            <a:hlinkClick r:id="rId7"/>
            <a:extLst>
              <a:ext uri="{FF2B5EF4-FFF2-40B4-BE49-F238E27FC236}">
                <a16:creationId xmlns:a16="http://schemas.microsoft.com/office/drawing/2014/main" id="{062C60FD-3470-460F-A6C7-7BB3CB980E30}"/>
              </a:ext>
            </a:extLst>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45" name="TextBox 44">
            <a:hlinkClick r:id="rId8"/>
            <a:extLst>
              <a:ext uri="{FF2B5EF4-FFF2-40B4-BE49-F238E27FC236}">
                <a16:creationId xmlns:a16="http://schemas.microsoft.com/office/drawing/2014/main" id="{2B6F9E0F-5AEE-48DD-A12E-0839EC18975B}"/>
              </a:ext>
            </a:extLst>
          </p:cNvPr>
          <p:cNvSpPr txBox="1"/>
          <p:nvPr/>
        </p:nvSpPr>
        <p:spPr>
          <a:xfrm>
            <a:off x="10707097" y="1841802"/>
            <a:ext cx="909993" cy="276999"/>
          </a:xfrm>
          <a:prstGeom prst="rect">
            <a:avLst/>
          </a:prstGeom>
          <a:noFill/>
        </p:spPr>
        <p:txBody>
          <a:bodyPr wrap="none" rtlCol="0">
            <a:spAutoFit/>
          </a:bodyPr>
          <a:lstStyle/>
          <a:p>
            <a:r>
              <a:rPr lang="en-GB" sz="1200" dirty="0"/>
              <a:t>Valutazione</a:t>
            </a:r>
          </a:p>
        </p:txBody>
      </p:sp>
      <p:sp>
        <p:nvSpPr>
          <p:cNvPr id="46" name="TextBox 45">
            <a:hlinkClick r:id="rId9"/>
            <a:extLst>
              <a:ext uri="{FF2B5EF4-FFF2-40B4-BE49-F238E27FC236}">
                <a16:creationId xmlns:a16="http://schemas.microsoft.com/office/drawing/2014/main" id="{9AE67FF9-73B4-4EF5-99E1-CCF4FFDA5496}"/>
              </a:ext>
            </a:extLst>
          </p:cNvPr>
          <p:cNvSpPr txBox="1"/>
          <p:nvPr/>
        </p:nvSpPr>
        <p:spPr>
          <a:xfrm>
            <a:off x="10707097" y="2109234"/>
            <a:ext cx="634084" cy="276999"/>
          </a:xfrm>
          <a:prstGeom prst="rect">
            <a:avLst/>
          </a:prstGeom>
          <a:noFill/>
        </p:spPr>
        <p:txBody>
          <a:bodyPr wrap="none" rtlCol="0">
            <a:spAutoFit/>
          </a:bodyPr>
          <a:lstStyle/>
          <a:p>
            <a:r>
              <a:rPr lang="en-GB" sz="1200" dirty="0" err="1"/>
              <a:t>Risorse</a:t>
            </a:r>
            <a:endParaRPr lang="en-GB" sz="1200" dirty="0"/>
          </a:p>
        </p:txBody>
      </p:sp>
      <p:sp>
        <p:nvSpPr>
          <p:cNvPr id="47" name="TextBox 46">
            <a:hlinkClick r:id="rId10"/>
            <a:extLst>
              <a:ext uri="{FF2B5EF4-FFF2-40B4-BE49-F238E27FC236}">
                <a16:creationId xmlns:a16="http://schemas.microsoft.com/office/drawing/2014/main" id="{4305139D-EA12-45EA-B0DD-447F165EE5FE}"/>
              </a:ext>
            </a:extLst>
          </p:cNvPr>
          <p:cNvSpPr txBox="1"/>
          <p:nvPr/>
        </p:nvSpPr>
        <p:spPr>
          <a:xfrm>
            <a:off x="10707096" y="1574370"/>
            <a:ext cx="731226" cy="276999"/>
          </a:xfrm>
          <a:prstGeom prst="rect">
            <a:avLst/>
          </a:prstGeom>
          <a:noFill/>
        </p:spPr>
        <p:txBody>
          <a:bodyPr wrap="none" rtlCol="0">
            <a:spAutoFit/>
          </a:bodyPr>
          <a:lstStyle/>
          <a:p>
            <a:r>
              <a:rPr lang="en-GB" sz="1200" dirty="0"/>
              <a:t>Maturità</a:t>
            </a:r>
          </a:p>
        </p:txBody>
      </p:sp>
      <p:sp>
        <p:nvSpPr>
          <p:cNvPr id="48" name="TextBox 47">
            <a:extLst>
              <a:ext uri="{FF2B5EF4-FFF2-40B4-BE49-F238E27FC236}">
                <a16:creationId xmlns:a16="http://schemas.microsoft.com/office/drawing/2014/main" id="{5FCB539F-D8AC-4ECC-B643-DD79F0740078}"/>
              </a:ext>
            </a:extLst>
          </p:cNvPr>
          <p:cNvSpPr txBox="1"/>
          <p:nvPr/>
        </p:nvSpPr>
        <p:spPr>
          <a:xfrm>
            <a:off x="10580882" y="1017186"/>
            <a:ext cx="1589374" cy="307777"/>
          </a:xfrm>
          <a:prstGeom prst="rect">
            <a:avLst/>
          </a:prstGeom>
          <a:noFill/>
        </p:spPr>
        <p:txBody>
          <a:bodyPr wrap="square" rtlCol="0">
            <a:spAutoFit/>
          </a:bodyPr>
          <a:lstStyle/>
          <a:p>
            <a:pPr algn="ctr"/>
            <a:r>
              <a:rPr lang="en-GB" sz="1400" b="1" dirty="0" err="1">
                <a:solidFill>
                  <a:schemeClr val="accent1"/>
                </a:solidFill>
              </a:rPr>
              <a:t>Applicazione</a:t>
            </a:r>
            <a:endParaRPr lang="en-GB" sz="1400" b="1" dirty="0">
              <a:solidFill>
                <a:schemeClr val="accent1"/>
              </a:solidFill>
            </a:endParaRPr>
          </a:p>
        </p:txBody>
      </p:sp>
      <p:sp>
        <p:nvSpPr>
          <p:cNvPr id="40" name="TextBox 39">
            <a:hlinkClick r:id="rId11"/>
            <a:extLst>
              <a:ext uri="{FF2B5EF4-FFF2-40B4-BE49-F238E27FC236}">
                <a16:creationId xmlns:a16="http://schemas.microsoft.com/office/drawing/2014/main" id="{DA79FD36-D850-4B43-B34D-145CF351ABEB}"/>
              </a:ext>
            </a:extLst>
          </p:cNvPr>
          <p:cNvSpPr txBox="1"/>
          <p:nvPr/>
        </p:nvSpPr>
        <p:spPr>
          <a:xfrm>
            <a:off x="10707096" y="3468770"/>
            <a:ext cx="1484904" cy="461665"/>
          </a:xfrm>
          <a:prstGeom prst="rect">
            <a:avLst/>
          </a:prstGeom>
          <a:noFill/>
        </p:spPr>
        <p:txBody>
          <a:bodyPr wrap="square" rtlCol="0">
            <a:spAutoFit/>
          </a:bodyPr>
          <a:lstStyle/>
          <a:p>
            <a:r>
              <a:rPr lang="en-GB" sz="1200" dirty="0"/>
              <a:t>Valutazione </a:t>
            </a:r>
            <a:r>
              <a:rPr lang="en-GB" sz="1200" dirty="0" err="1"/>
              <a:t>dell’investimento</a:t>
            </a:r>
            <a:endParaRPr lang="en-GB" sz="1200" dirty="0"/>
          </a:p>
        </p:txBody>
      </p:sp>
      <p:cxnSp>
        <p:nvCxnSpPr>
          <p:cNvPr id="41" name="Straight Connector 40">
            <a:extLst>
              <a:ext uri="{FF2B5EF4-FFF2-40B4-BE49-F238E27FC236}">
                <a16:creationId xmlns:a16="http://schemas.microsoft.com/office/drawing/2014/main" id="{5E75708D-B8C1-4024-A940-52775C54ECCE}"/>
              </a:ext>
            </a:extLst>
          </p:cNvPr>
          <p:cNvCxnSpPr/>
          <p:nvPr/>
        </p:nvCxnSpPr>
        <p:spPr>
          <a:xfrm>
            <a:off x="10664539" y="3030976"/>
            <a:ext cx="13008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24AA9EDA-779A-471C-AD73-BD584B57BEA9}"/>
              </a:ext>
            </a:extLst>
          </p:cNvPr>
          <p:cNvSpPr txBox="1"/>
          <p:nvPr/>
        </p:nvSpPr>
        <p:spPr>
          <a:xfrm>
            <a:off x="10633720" y="3170320"/>
            <a:ext cx="1460273" cy="307777"/>
          </a:xfrm>
          <a:prstGeom prst="rect">
            <a:avLst/>
          </a:prstGeom>
          <a:noFill/>
        </p:spPr>
        <p:txBody>
          <a:bodyPr wrap="none" rtlCol="0">
            <a:spAutoFit/>
          </a:bodyPr>
          <a:lstStyle/>
          <a:p>
            <a:pPr algn="ctr"/>
            <a:r>
              <a:rPr lang="en-GB" sz="1400" b="1" dirty="0" err="1">
                <a:solidFill>
                  <a:schemeClr val="accent1"/>
                </a:solidFill>
              </a:rPr>
              <a:t>Maggiori</a:t>
            </a:r>
            <a:r>
              <a:rPr lang="en-GB" sz="1400" b="1" dirty="0">
                <a:solidFill>
                  <a:schemeClr val="accent1"/>
                </a:solidFill>
              </a:rPr>
              <a:t> </a:t>
            </a:r>
            <a:r>
              <a:rPr lang="en-GB" sz="1400" b="1" dirty="0" err="1">
                <a:solidFill>
                  <a:schemeClr val="accent1"/>
                </a:solidFill>
              </a:rPr>
              <a:t>dettagli</a:t>
            </a:r>
            <a:endParaRPr lang="en-GB" sz="1400" b="1" dirty="0">
              <a:solidFill>
                <a:schemeClr val="accent1"/>
              </a:solidFill>
            </a:endParaRPr>
          </a:p>
        </p:txBody>
      </p:sp>
      <p:sp>
        <p:nvSpPr>
          <p:cNvPr id="38" name="TextBox 37">
            <a:hlinkClick r:id="rId12"/>
            <a:extLst>
              <a:ext uri="{FF2B5EF4-FFF2-40B4-BE49-F238E27FC236}">
                <a16:creationId xmlns:a16="http://schemas.microsoft.com/office/drawing/2014/main" id="{F84311D3-2774-4287-905F-651D689B52EA}"/>
              </a:ext>
            </a:extLst>
          </p:cNvPr>
          <p:cNvSpPr txBox="1"/>
          <p:nvPr/>
        </p:nvSpPr>
        <p:spPr>
          <a:xfrm>
            <a:off x="10707096" y="2672768"/>
            <a:ext cx="921471" cy="276999"/>
          </a:xfrm>
          <a:prstGeom prst="rect">
            <a:avLst/>
          </a:prstGeom>
          <a:noFill/>
        </p:spPr>
        <p:txBody>
          <a:bodyPr wrap="none" rtlCol="0">
            <a:spAutoFit/>
          </a:bodyPr>
          <a:lstStyle/>
          <a:p>
            <a:r>
              <a:rPr lang="en-GB" sz="1200" dirty="0"/>
              <a:t>Team Praxis</a:t>
            </a:r>
          </a:p>
        </p:txBody>
      </p:sp>
      <p:pic>
        <p:nvPicPr>
          <p:cNvPr id="39" name="Picture 38">
            <a:extLst>
              <a:ext uri="{FF2B5EF4-FFF2-40B4-BE49-F238E27FC236}">
                <a16:creationId xmlns:a16="http://schemas.microsoft.com/office/drawing/2014/main" id="{4A1A7F4E-323D-4848-BB86-8440F04CDD54}"/>
              </a:ext>
            </a:extLst>
          </p:cNvPr>
          <p:cNvPicPr>
            <a:picLocks noChangeAspect="1"/>
          </p:cNvPicPr>
          <p:nvPr/>
        </p:nvPicPr>
        <p:blipFill rotWithShape="1">
          <a:blip r:embed="rId13"/>
          <a:srcRect r="9406"/>
          <a:stretch/>
        </p:blipFill>
        <p:spPr>
          <a:xfrm>
            <a:off x="11651595" y="2767597"/>
            <a:ext cx="139317" cy="91809"/>
          </a:xfrm>
          <a:prstGeom prst="rect">
            <a:avLst/>
          </a:prstGeom>
        </p:spPr>
      </p:pic>
      <p:pic>
        <p:nvPicPr>
          <p:cNvPr id="49" name="Picture 48">
            <a:extLst>
              <a:ext uri="{FF2B5EF4-FFF2-40B4-BE49-F238E27FC236}">
                <a16:creationId xmlns:a16="http://schemas.microsoft.com/office/drawing/2014/main" id="{966C9656-3C30-49C8-A3D5-397A05005258}"/>
              </a:ext>
            </a:extLst>
          </p:cNvPr>
          <p:cNvPicPr>
            <a:picLocks noChangeAspect="1"/>
          </p:cNvPicPr>
          <p:nvPr/>
        </p:nvPicPr>
        <p:blipFill rotWithShape="1">
          <a:blip r:embed="rId13"/>
          <a:srcRect r="9406"/>
          <a:stretch/>
        </p:blipFill>
        <p:spPr>
          <a:xfrm>
            <a:off x="11651595" y="2486747"/>
            <a:ext cx="139317" cy="91809"/>
          </a:xfrm>
          <a:prstGeom prst="rect">
            <a:avLst/>
          </a:prstGeom>
        </p:spPr>
      </p:pic>
      <p:pic>
        <p:nvPicPr>
          <p:cNvPr id="50" name="Picture 49">
            <a:extLst>
              <a:ext uri="{FF2B5EF4-FFF2-40B4-BE49-F238E27FC236}">
                <a16:creationId xmlns:a16="http://schemas.microsoft.com/office/drawing/2014/main" id="{409F7A97-885E-45B3-92B1-174D5B6BB359}"/>
              </a:ext>
            </a:extLst>
          </p:cNvPr>
          <p:cNvPicPr>
            <a:picLocks noChangeAspect="1"/>
          </p:cNvPicPr>
          <p:nvPr/>
        </p:nvPicPr>
        <p:blipFill rotWithShape="1">
          <a:blip r:embed="rId13"/>
          <a:srcRect r="9406"/>
          <a:stretch/>
        </p:blipFill>
        <p:spPr>
          <a:xfrm>
            <a:off x="11651595" y="2215442"/>
            <a:ext cx="139317" cy="91809"/>
          </a:xfrm>
          <a:prstGeom prst="rect">
            <a:avLst/>
          </a:prstGeom>
        </p:spPr>
      </p:pic>
      <p:pic>
        <p:nvPicPr>
          <p:cNvPr id="51" name="Picture 50">
            <a:extLst>
              <a:ext uri="{FF2B5EF4-FFF2-40B4-BE49-F238E27FC236}">
                <a16:creationId xmlns:a16="http://schemas.microsoft.com/office/drawing/2014/main" id="{286B3D3B-3D1C-402F-8EFB-49E6550AF996}"/>
              </a:ext>
            </a:extLst>
          </p:cNvPr>
          <p:cNvPicPr>
            <a:picLocks noChangeAspect="1"/>
          </p:cNvPicPr>
          <p:nvPr/>
        </p:nvPicPr>
        <p:blipFill rotWithShape="1">
          <a:blip r:embed="rId13"/>
          <a:srcRect r="9406"/>
          <a:stretch/>
        </p:blipFill>
        <p:spPr>
          <a:xfrm>
            <a:off x="11651595" y="1954638"/>
            <a:ext cx="139317" cy="91809"/>
          </a:xfrm>
          <a:prstGeom prst="rect">
            <a:avLst/>
          </a:prstGeom>
        </p:spPr>
      </p:pic>
    </p:spTree>
    <p:extLst>
      <p:ext uri="{BB962C8B-B14F-4D97-AF65-F5344CB8AC3E}">
        <p14:creationId xmlns:p14="http://schemas.microsoft.com/office/powerpoint/2010/main" val="5578566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58" y="24064"/>
            <a:ext cx="6798577" cy="826167"/>
          </a:xfrm>
        </p:spPr>
        <p:txBody>
          <a:bodyPr/>
          <a:lstStyle/>
          <a:p>
            <a:r>
              <a:rPr lang="en-GB" dirty="0" err="1"/>
              <a:t>Gestione</a:t>
            </a:r>
            <a:r>
              <a:rPr lang="en-GB" dirty="0"/>
              <a:t> </a:t>
            </a:r>
            <a:r>
              <a:rPr lang="en-GB" dirty="0" err="1"/>
              <a:t>della</a:t>
            </a:r>
            <a:r>
              <a:rPr lang="en-GB" dirty="0"/>
              <a:t> </a:t>
            </a:r>
            <a:r>
              <a:rPr lang="en-GB" dirty="0" err="1"/>
              <a:t>schedulazione</a:t>
            </a:r>
            <a:endParaRPr lang="en-GB" dirty="0"/>
          </a:p>
        </p:txBody>
      </p:sp>
      <p:grpSp>
        <p:nvGrpSpPr>
          <p:cNvPr id="3" name="Group 2">
            <a:extLst>
              <a:ext uri="{FF2B5EF4-FFF2-40B4-BE49-F238E27FC236}">
                <a16:creationId xmlns:a16="http://schemas.microsoft.com/office/drawing/2014/main" id="{0C2EEDF3-7E12-4857-96E4-9B2C15A85F90}"/>
              </a:ext>
            </a:extLst>
          </p:cNvPr>
          <p:cNvGrpSpPr/>
          <p:nvPr/>
        </p:nvGrpSpPr>
        <p:grpSpPr>
          <a:xfrm>
            <a:off x="4610166" y="1354510"/>
            <a:ext cx="5433104" cy="1408568"/>
            <a:chOff x="2497225" y="2626957"/>
            <a:chExt cx="4149549" cy="1075798"/>
          </a:xfrm>
          <a:effectLst>
            <a:outerShdw blurRad="127000" dist="63500" dir="3600000" algn="ctr" rotWithShape="0">
              <a:srgbClr val="000000">
                <a:alpha val="40000"/>
              </a:srgbClr>
            </a:outerShdw>
          </a:effectLst>
        </p:grpSpPr>
        <p:cxnSp>
          <p:nvCxnSpPr>
            <p:cNvPr id="4" name="Straight Arrow Connector 3">
              <a:extLst>
                <a:ext uri="{FF2B5EF4-FFF2-40B4-BE49-F238E27FC236}">
                  <a16:creationId xmlns:a16="http://schemas.microsoft.com/office/drawing/2014/main" id="{F7700558-6643-45AF-ACE4-443A1F43253B}"/>
                </a:ext>
              </a:extLst>
            </p:cNvPr>
            <p:cNvCxnSpPr>
              <a:stCxn id="13" idx="3"/>
              <a:endCxn id="14" idx="1"/>
            </p:cNvCxnSpPr>
            <p:nvPr/>
          </p:nvCxnSpPr>
          <p:spPr>
            <a:xfrm>
              <a:off x="3906028" y="3205562"/>
              <a:ext cx="157843" cy="0"/>
            </a:xfrm>
            <a:prstGeom prst="straightConnector1">
              <a:avLst/>
            </a:prstGeom>
            <a:ln w="3175">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5" name="Straight Arrow Connector 11">
              <a:extLst>
                <a:ext uri="{FF2B5EF4-FFF2-40B4-BE49-F238E27FC236}">
                  <a16:creationId xmlns:a16="http://schemas.microsoft.com/office/drawing/2014/main" id="{D70C7A81-1F79-4F2F-AF96-39F1DC4D6EA9}"/>
                </a:ext>
              </a:extLst>
            </p:cNvPr>
            <p:cNvCxnSpPr>
              <a:stCxn id="16" idx="3"/>
              <a:endCxn id="15" idx="1"/>
            </p:cNvCxnSpPr>
            <p:nvPr/>
          </p:nvCxnSpPr>
          <p:spPr>
            <a:xfrm>
              <a:off x="5720444" y="2825464"/>
              <a:ext cx="298327" cy="383457"/>
            </a:xfrm>
            <a:prstGeom prst="bentConnector3">
              <a:avLst>
                <a:gd name="adj1" fmla="val 50000"/>
              </a:avLst>
            </a:prstGeom>
            <a:ln w="3175">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6" name="Straight Arrow Connector 13">
              <a:extLst>
                <a:ext uri="{FF2B5EF4-FFF2-40B4-BE49-F238E27FC236}">
                  <a16:creationId xmlns:a16="http://schemas.microsoft.com/office/drawing/2014/main" id="{77110AE5-448A-4129-8393-4FBEBA99414E}"/>
                </a:ext>
              </a:extLst>
            </p:cNvPr>
            <p:cNvCxnSpPr>
              <a:stCxn id="14" idx="3"/>
              <a:endCxn id="16" idx="1"/>
            </p:cNvCxnSpPr>
            <p:nvPr/>
          </p:nvCxnSpPr>
          <p:spPr>
            <a:xfrm flipV="1">
              <a:off x="4691874" y="2825464"/>
              <a:ext cx="283179" cy="380098"/>
            </a:xfrm>
            <a:prstGeom prst="bentConnector3">
              <a:avLst>
                <a:gd name="adj1" fmla="val 50000"/>
              </a:avLst>
            </a:prstGeom>
            <a:ln w="3175">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A337B2E6-258C-4B3A-B81A-E5C8CBCFA101}"/>
                </a:ext>
              </a:extLst>
            </p:cNvPr>
            <p:cNvCxnSpPr>
              <a:stCxn id="17" idx="3"/>
              <a:endCxn id="13" idx="1"/>
            </p:cNvCxnSpPr>
            <p:nvPr/>
          </p:nvCxnSpPr>
          <p:spPr>
            <a:xfrm>
              <a:off x="3125228" y="3205562"/>
              <a:ext cx="152798" cy="0"/>
            </a:xfrm>
            <a:prstGeom prst="straightConnector1">
              <a:avLst/>
            </a:prstGeom>
            <a:ln w="3175">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8" name="Elbow Connector 29">
              <a:extLst>
                <a:ext uri="{FF2B5EF4-FFF2-40B4-BE49-F238E27FC236}">
                  <a16:creationId xmlns:a16="http://schemas.microsoft.com/office/drawing/2014/main" id="{7CAB1545-268D-4592-B446-584FEA62A2EB}"/>
                </a:ext>
              </a:extLst>
            </p:cNvPr>
            <p:cNvCxnSpPr>
              <a:stCxn id="16" idx="0"/>
              <a:endCxn id="14" idx="0"/>
            </p:cNvCxnSpPr>
            <p:nvPr/>
          </p:nvCxnSpPr>
          <p:spPr>
            <a:xfrm rot="16200000" flipH="1" flipV="1">
              <a:off x="4672762" y="2332069"/>
              <a:ext cx="380098" cy="969875"/>
            </a:xfrm>
            <a:prstGeom prst="bentConnector3">
              <a:avLst>
                <a:gd name="adj1" fmla="val -31810"/>
              </a:avLst>
            </a:prstGeom>
            <a:ln w="3175">
              <a:solidFill>
                <a:schemeClr val="accent5">
                  <a:lumMod val="60000"/>
                  <a:lumOff val="40000"/>
                </a:schemeClr>
              </a:solidFill>
              <a:headEnd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9" name="Straight Arrow Connector 30">
              <a:extLst>
                <a:ext uri="{FF2B5EF4-FFF2-40B4-BE49-F238E27FC236}">
                  <a16:creationId xmlns:a16="http://schemas.microsoft.com/office/drawing/2014/main" id="{71A77C25-4277-4DA8-AF49-FCF438BD9B9E}"/>
                </a:ext>
              </a:extLst>
            </p:cNvPr>
            <p:cNvCxnSpPr>
              <a:stCxn id="18" idx="2"/>
              <a:endCxn id="14" idx="2"/>
            </p:cNvCxnSpPr>
            <p:nvPr/>
          </p:nvCxnSpPr>
          <p:spPr>
            <a:xfrm rot="5400000" flipH="1">
              <a:off x="4713468" y="3068474"/>
              <a:ext cx="298687" cy="969875"/>
            </a:xfrm>
            <a:prstGeom prst="bentConnector3">
              <a:avLst>
                <a:gd name="adj1" fmla="val -40480"/>
              </a:avLst>
            </a:prstGeom>
            <a:ln w="3175">
              <a:solidFill>
                <a:schemeClr val="accent5">
                  <a:lumMod val="60000"/>
                  <a:lumOff val="40000"/>
                </a:schemeClr>
              </a:solidFill>
              <a:headEnd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0" name="Elbow Connector 22">
              <a:extLst>
                <a:ext uri="{FF2B5EF4-FFF2-40B4-BE49-F238E27FC236}">
                  <a16:creationId xmlns:a16="http://schemas.microsoft.com/office/drawing/2014/main" id="{3856EEB9-B2FE-4B58-9F59-2E6707A6A6A5}"/>
                </a:ext>
              </a:extLst>
            </p:cNvPr>
            <p:cNvCxnSpPr>
              <a:stCxn id="14" idx="3"/>
              <a:endCxn id="18" idx="1"/>
            </p:cNvCxnSpPr>
            <p:nvPr/>
          </p:nvCxnSpPr>
          <p:spPr>
            <a:xfrm>
              <a:off x="4691874" y="3205562"/>
              <a:ext cx="283179" cy="298687"/>
            </a:xfrm>
            <a:prstGeom prst="bentConnector3">
              <a:avLst/>
            </a:prstGeom>
            <a:ln w="3175">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1" name="Elbow Connector 25">
              <a:extLst>
                <a:ext uri="{FF2B5EF4-FFF2-40B4-BE49-F238E27FC236}">
                  <a16:creationId xmlns:a16="http://schemas.microsoft.com/office/drawing/2014/main" id="{E332137C-52DB-4D3D-8DBB-81B58B7A3B08}"/>
                </a:ext>
              </a:extLst>
            </p:cNvPr>
            <p:cNvCxnSpPr>
              <a:stCxn id="18" idx="3"/>
              <a:endCxn id="15" idx="1"/>
            </p:cNvCxnSpPr>
            <p:nvPr/>
          </p:nvCxnSpPr>
          <p:spPr>
            <a:xfrm flipV="1">
              <a:off x="5720444" y="3208921"/>
              <a:ext cx="298327" cy="295328"/>
            </a:xfrm>
            <a:prstGeom prst="bentConnector3">
              <a:avLst/>
            </a:prstGeom>
            <a:ln w="3175">
              <a:solidFill>
                <a:schemeClr val="accent5">
                  <a:lumMod val="60000"/>
                  <a:lumOff val="40000"/>
                </a:schemeClr>
              </a:solidFill>
              <a:headEnd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CC7900A6-FF55-406F-815F-97BF0E0176E3}"/>
                </a:ext>
              </a:extLst>
            </p:cNvPr>
            <p:cNvCxnSpPr>
              <a:stCxn id="16" idx="2"/>
              <a:endCxn id="18" idx="0"/>
            </p:cNvCxnSpPr>
            <p:nvPr/>
          </p:nvCxnSpPr>
          <p:spPr>
            <a:xfrm>
              <a:off x="5347749" y="3023970"/>
              <a:ext cx="0" cy="281772"/>
            </a:xfrm>
            <a:prstGeom prst="straightConnector1">
              <a:avLst/>
            </a:prstGeom>
            <a:ln w="3175">
              <a:solidFill>
                <a:schemeClr val="accent5">
                  <a:lumMod val="60000"/>
                  <a:lumOff val="40000"/>
                </a:schemeClr>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D902E2F8-6746-44BA-BC5D-0828D6E7D6E6}"/>
                </a:ext>
              </a:extLst>
            </p:cNvPr>
            <p:cNvSpPr/>
            <p:nvPr/>
          </p:nvSpPr>
          <p:spPr>
            <a:xfrm>
              <a:off x="3278025" y="3007055"/>
              <a:ext cx="628003" cy="397013"/>
            </a:xfrm>
            <a:prstGeom prst="rect">
              <a:avLst/>
            </a:prstGeom>
            <a:solidFill>
              <a:schemeClr val="accent5">
                <a:lumMod val="20000"/>
                <a:lumOff val="80000"/>
              </a:schemeClr>
            </a:solidFill>
            <a:ln w="3175">
              <a:solidFill>
                <a:schemeClr val="accent5">
                  <a:lumMod val="60000"/>
                  <a:lumOff val="40000"/>
                </a:schemeClr>
              </a:solidFill>
              <a:headEnd w="sm" len="med"/>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Inizio</a:t>
              </a:r>
              <a:endParaRPr lang="en-GB" sz="1100" dirty="0">
                <a:solidFill>
                  <a:schemeClr val="tx1"/>
                </a:solidFill>
              </a:endParaRPr>
            </a:p>
          </p:txBody>
        </p:sp>
        <p:sp>
          <p:nvSpPr>
            <p:cNvPr id="14" name="Rectangle 13">
              <a:extLst>
                <a:ext uri="{FF2B5EF4-FFF2-40B4-BE49-F238E27FC236}">
                  <a16:creationId xmlns:a16="http://schemas.microsoft.com/office/drawing/2014/main" id="{18514F4F-25D1-4E2F-BBC1-BA83BF34B117}"/>
                </a:ext>
              </a:extLst>
            </p:cNvPr>
            <p:cNvSpPr/>
            <p:nvPr/>
          </p:nvSpPr>
          <p:spPr>
            <a:xfrm>
              <a:off x="4063872" y="3007055"/>
              <a:ext cx="628003" cy="397013"/>
            </a:xfrm>
            <a:prstGeom prst="rect">
              <a:avLst/>
            </a:prstGeom>
            <a:solidFill>
              <a:schemeClr val="accent5">
                <a:lumMod val="20000"/>
                <a:lumOff val="80000"/>
              </a:schemeClr>
            </a:solidFill>
            <a:ln w="3175">
              <a:solidFill>
                <a:schemeClr val="accent5">
                  <a:lumMod val="60000"/>
                  <a:lumOff val="40000"/>
                </a:schemeClr>
              </a:solidFill>
              <a:headEnd w="sm" len="med"/>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Identifi-cazione</a:t>
              </a:r>
              <a:r>
                <a:rPr lang="en-GB" sz="1100" dirty="0">
                  <a:solidFill>
                    <a:schemeClr val="tx1"/>
                  </a:solidFill>
                </a:rPr>
                <a:t> del </a:t>
              </a:r>
              <a:r>
                <a:rPr lang="en-GB" sz="1100" dirty="0" err="1">
                  <a:solidFill>
                    <a:schemeClr val="tx1"/>
                  </a:solidFill>
                </a:rPr>
                <a:t>lavoro</a:t>
              </a:r>
              <a:endParaRPr lang="en-GB" sz="1100" dirty="0">
                <a:solidFill>
                  <a:schemeClr val="tx1"/>
                </a:solidFill>
              </a:endParaRPr>
            </a:p>
          </p:txBody>
        </p:sp>
        <p:sp>
          <p:nvSpPr>
            <p:cNvPr id="15" name="Rectangle 14">
              <a:extLst>
                <a:ext uri="{FF2B5EF4-FFF2-40B4-BE49-F238E27FC236}">
                  <a16:creationId xmlns:a16="http://schemas.microsoft.com/office/drawing/2014/main" id="{3AB6CE39-425A-4745-99A5-B814BE7B2DB7}"/>
                </a:ext>
              </a:extLst>
            </p:cNvPr>
            <p:cNvSpPr/>
            <p:nvPr/>
          </p:nvSpPr>
          <p:spPr>
            <a:xfrm>
              <a:off x="6018771" y="3010414"/>
              <a:ext cx="628003" cy="397013"/>
            </a:xfrm>
            <a:prstGeom prst="rect">
              <a:avLst/>
            </a:prstGeom>
            <a:solidFill>
              <a:schemeClr val="accent5">
                <a:lumMod val="20000"/>
                <a:lumOff val="80000"/>
              </a:schemeClr>
            </a:solidFill>
            <a:ln w="3175">
              <a:solidFill>
                <a:schemeClr val="accent5">
                  <a:lumMod val="60000"/>
                  <a:lumOff val="40000"/>
                </a:schemeClr>
              </a:solidFill>
              <a:headEnd w="sm" len="med"/>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Produzio</a:t>
              </a:r>
              <a:r>
                <a:rPr lang="en-GB" sz="1100" dirty="0">
                  <a:solidFill>
                    <a:schemeClr val="tx1"/>
                  </a:solidFill>
                </a:rPr>
                <a:t>-ne dei </a:t>
              </a:r>
              <a:r>
                <a:rPr lang="en-GB" sz="1100" dirty="0" err="1">
                  <a:solidFill>
                    <a:schemeClr val="tx1"/>
                  </a:solidFill>
                </a:rPr>
                <a:t>rapporti</a:t>
              </a:r>
              <a:endParaRPr lang="en-GB" sz="1100" dirty="0">
                <a:solidFill>
                  <a:schemeClr val="tx1"/>
                </a:solidFill>
              </a:endParaRPr>
            </a:p>
          </p:txBody>
        </p:sp>
        <p:sp>
          <p:nvSpPr>
            <p:cNvPr id="16" name="Rectangle 15">
              <a:extLst>
                <a:ext uri="{FF2B5EF4-FFF2-40B4-BE49-F238E27FC236}">
                  <a16:creationId xmlns:a16="http://schemas.microsoft.com/office/drawing/2014/main" id="{8FE2A505-71D2-4B5D-89AD-53FB10937D0B}"/>
                </a:ext>
              </a:extLst>
            </p:cNvPr>
            <p:cNvSpPr/>
            <p:nvPr/>
          </p:nvSpPr>
          <p:spPr>
            <a:xfrm>
              <a:off x="4975053" y="2626957"/>
              <a:ext cx="745390" cy="397013"/>
            </a:xfrm>
            <a:prstGeom prst="rect">
              <a:avLst/>
            </a:prstGeom>
            <a:solidFill>
              <a:schemeClr val="accent5">
                <a:lumMod val="20000"/>
                <a:lumOff val="80000"/>
              </a:schemeClr>
            </a:solidFill>
            <a:ln w="3175">
              <a:solidFill>
                <a:schemeClr val="accent5">
                  <a:lumMod val="60000"/>
                  <a:lumOff val="40000"/>
                </a:schemeClr>
              </a:solidFill>
              <a:headEnd w="sm" len="med"/>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Schedula-zione</a:t>
              </a:r>
              <a:r>
                <a:rPr lang="en-GB" sz="1100" dirty="0">
                  <a:solidFill>
                    <a:schemeClr val="tx1"/>
                  </a:solidFill>
                </a:rPr>
                <a:t> dei tempi</a:t>
              </a:r>
            </a:p>
          </p:txBody>
        </p:sp>
        <p:sp>
          <p:nvSpPr>
            <p:cNvPr id="17" name="Rectangle 16">
              <a:extLst>
                <a:ext uri="{FF2B5EF4-FFF2-40B4-BE49-F238E27FC236}">
                  <a16:creationId xmlns:a16="http://schemas.microsoft.com/office/drawing/2014/main" id="{7AFA7D95-63CF-4EE2-9897-AEB665EC55D5}"/>
                </a:ext>
              </a:extLst>
            </p:cNvPr>
            <p:cNvSpPr/>
            <p:nvPr/>
          </p:nvSpPr>
          <p:spPr>
            <a:xfrm>
              <a:off x="2497225" y="3007055"/>
              <a:ext cx="628003" cy="397013"/>
            </a:xfrm>
            <a:prstGeom prst="rect">
              <a:avLst/>
            </a:prstGeom>
            <a:solidFill>
              <a:schemeClr val="accent5">
                <a:lumMod val="20000"/>
                <a:lumOff val="80000"/>
              </a:schemeClr>
            </a:solidFill>
            <a:ln w="3175">
              <a:solidFill>
                <a:schemeClr val="accent5">
                  <a:lumMod val="60000"/>
                  <a:lumOff val="40000"/>
                </a:schemeClr>
              </a:solidFill>
              <a:headEnd w="sm" len="med"/>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Pianifi-cazione</a:t>
              </a:r>
              <a:endParaRPr lang="en-GB" sz="1100" dirty="0">
                <a:solidFill>
                  <a:schemeClr val="tx1"/>
                </a:solidFill>
              </a:endParaRPr>
            </a:p>
          </p:txBody>
        </p:sp>
        <p:sp>
          <p:nvSpPr>
            <p:cNvPr id="18" name="Rectangle 17">
              <a:extLst>
                <a:ext uri="{FF2B5EF4-FFF2-40B4-BE49-F238E27FC236}">
                  <a16:creationId xmlns:a16="http://schemas.microsoft.com/office/drawing/2014/main" id="{9C55F8B4-976C-4FFB-A07B-23267ECC510D}"/>
                </a:ext>
              </a:extLst>
            </p:cNvPr>
            <p:cNvSpPr/>
            <p:nvPr/>
          </p:nvSpPr>
          <p:spPr>
            <a:xfrm>
              <a:off x="4975053" y="3305742"/>
              <a:ext cx="745390" cy="397013"/>
            </a:xfrm>
            <a:prstGeom prst="rect">
              <a:avLst/>
            </a:prstGeom>
            <a:solidFill>
              <a:schemeClr val="accent5">
                <a:lumMod val="20000"/>
                <a:lumOff val="80000"/>
              </a:schemeClr>
            </a:solidFill>
            <a:ln w="3175">
              <a:solidFill>
                <a:schemeClr val="accent5">
                  <a:lumMod val="60000"/>
                  <a:lumOff val="40000"/>
                </a:schemeClr>
              </a:solidFill>
              <a:headEnd w="sm" len="med"/>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Schedula-zione</a:t>
              </a:r>
              <a:r>
                <a:rPr lang="en-GB" sz="1100" dirty="0">
                  <a:solidFill>
                    <a:schemeClr val="tx1"/>
                  </a:solidFill>
                </a:rPr>
                <a:t> </a:t>
              </a:r>
              <a:r>
                <a:rPr lang="en-GB" sz="1100" dirty="0" err="1">
                  <a:solidFill>
                    <a:schemeClr val="tx1"/>
                  </a:solidFill>
                </a:rPr>
                <a:t>delle</a:t>
              </a:r>
              <a:r>
                <a:rPr lang="en-GB" sz="1100" dirty="0">
                  <a:solidFill>
                    <a:schemeClr val="tx1"/>
                  </a:solidFill>
                </a:rPr>
                <a:t> </a:t>
              </a:r>
              <a:r>
                <a:rPr lang="en-GB" sz="1100" dirty="0" err="1">
                  <a:solidFill>
                    <a:schemeClr val="tx1"/>
                  </a:solidFill>
                </a:rPr>
                <a:t>risorse</a:t>
              </a:r>
              <a:endParaRPr lang="en-GB" sz="1100" dirty="0">
                <a:solidFill>
                  <a:schemeClr val="tx1"/>
                </a:solidFill>
              </a:endParaRPr>
            </a:p>
          </p:txBody>
        </p:sp>
      </p:grpSp>
      <p:cxnSp>
        <p:nvCxnSpPr>
          <p:cNvPr id="21" name="Straight Connector 20">
            <a:extLst>
              <a:ext uri="{FF2B5EF4-FFF2-40B4-BE49-F238E27FC236}">
                <a16:creationId xmlns:a16="http://schemas.microsoft.com/office/drawing/2014/main" id="{1817CC8D-DF87-4275-A23C-A1FFD5D972AA}"/>
              </a:ext>
            </a:extLst>
          </p:cNvPr>
          <p:cNvCxnSpPr/>
          <p:nvPr/>
        </p:nvCxnSpPr>
        <p:spPr>
          <a:xfrm>
            <a:off x="10664539" y="3005924"/>
            <a:ext cx="13008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572F292-1B9C-46FD-93F8-0419DDA91A7B}"/>
              </a:ext>
            </a:extLst>
          </p:cNvPr>
          <p:cNvSpPr txBox="1"/>
          <p:nvPr/>
        </p:nvSpPr>
        <p:spPr>
          <a:xfrm>
            <a:off x="10633720" y="3101427"/>
            <a:ext cx="1460273" cy="307777"/>
          </a:xfrm>
          <a:prstGeom prst="rect">
            <a:avLst/>
          </a:prstGeom>
          <a:noFill/>
        </p:spPr>
        <p:txBody>
          <a:bodyPr wrap="none" rtlCol="0">
            <a:spAutoFit/>
          </a:bodyPr>
          <a:lstStyle/>
          <a:p>
            <a:pPr algn="ctr"/>
            <a:r>
              <a:rPr lang="en-GB" sz="1400" b="1" dirty="0" err="1">
                <a:solidFill>
                  <a:schemeClr val="accent1"/>
                </a:solidFill>
              </a:rPr>
              <a:t>Maggiori</a:t>
            </a:r>
            <a:r>
              <a:rPr lang="en-GB" sz="1400" b="1" dirty="0">
                <a:solidFill>
                  <a:schemeClr val="accent1"/>
                </a:solidFill>
              </a:rPr>
              <a:t> </a:t>
            </a:r>
            <a:r>
              <a:rPr lang="en-GB" sz="1400" b="1" dirty="0" err="1">
                <a:solidFill>
                  <a:schemeClr val="accent1"/>
                </a:solidFill>
              </a:rPr>
              <a:t>dettagli</a:t>
            </a:r>
            <a:endParaRPr lang="en-GB" sz="1400" b="1" dirty="0">
              <a:solidFill>
                <a:schemeClr val="accent1"/>
              </a:solidFill>
            </a:endParaRPr>
          </a:p>
        </p:txBody>
      </p:sp>
      <p:sp>
        <p:nvSpPr>
          <p:cNvPr id="28" name="Rectangle 27">
            <a:extLst>
              <a:ext uri="{FF2B5EF4-FFF2-40B4-BE49-F238E27FC236}">
                <a16:creationId xmlns:a16="http://schemas.microsoft.com/office/drawing/2014/main" id="{BA104A34-1941-41EF-842D-9C1EEDA4A740}"/>
              </a:ext>
            </a:extLst>
          </p:cNvPr>
          <p:cNvSpPr/>
          <p:nvPr/>
        </p:nvSpPr>
        <p:spPr>
          <a:xfrm>
            <a:off x="136358" y="960046"/>
            <a:ext cx="3478113" cy="1283941"/>
          </a:xfrm>
          <a:prstGeom prst="rect">
            <a:avLst/>
          </a:prstGeom>
        </p:spPr>
        <p:txBody>
          <a:bodyPr wrap="square">
            <a:spAutoFit/>
          </a:bodyPr>
          <a:lstStyle/>
          <a:p>
            <a:pPr>
              <a:lnSpc>
                <a:spcPct val="115000"/>
              </a:lnSpc>
              <a:spcAft>
                <a:spcPts val="10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Obiettivi</a:t>
            </a:r>
            <a:endParaRPr lang="en-GB" sz="1400"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marL="171450" indent="-171450">
              <a:spcAft>
                <a:spcPts val="300"/>
              </a:spcAft>
              <a:buFont typeface="Arial" panose="020B0604020202020204" pitchFamily="34" charset="0"/>
              <a:buChar char="•"/>
            </a:pPr>
            <a:r>
              <a:rPr lang="it-IT" sz="1200" dirty="0"/>
              <a:t>stabilire le tempistiche del lavoro;</a:t>
            </a:r>
          </a:p>
          <a:p>
            <a:pPr marL="171450" indent="-171450">
              <a:spcAft>
                <a:spcPts val="300"/>
              </a:spcAft>
              <a:buFont typeface="Arial" panose="020B0604020202020204" pitchFamily="34" charset="0"/>
              <a:buChar char="•"/>
            </a:pPr>
            <a:r>
              <a:rPr lang="it-IT" sz="1200" dirty="0"/>
              <a:t>calcolare i profili della domanda di risorse;</a:t>
            </a:r>
          </a:p>
          <a:p>
            <a:pPr marL="171450" indent="-171450">
              <a:spcAft>
                <a:spcPts val="300"/>
              </a:spcAft>
              <a:buFont typeface="Arial" panose="020B0604020202020204" pitchFamily="34" charset="0"/>
              <a:buChar char="•"/>
            </a:pPr>
            <a:r>
              <a:rPr lang="it-IT" sz="1200" dirty="0"/>
              <a:t>presentare rapporti sulla schedulazione in un formato adatto ai diversi stakeholder</a:t>
            </a:r>
            <a:r>
              <a:rPr lang="en-GB" sz="1200" dirty="0"/>
              <a:t>.</a:t>
            </a:r>
          </a:p>
        </p:txBody>
      </p:sp>
      <p:sp>
        <p:nvSpPr>
          <p:cNvPr id="29" name="Rectangle 28">
            <a:extLst>
              <a:ext uri="{FF2B5EF4-FFF2-40B4-BE49-F238E27FC236}">
                <a16:creationId xmlns:a16="http://schemas.microsoft.com/office/drawing/2014/main" id="{7CC855F8-82D8-44EE-BB1A-7B42B48C6DEA}"/>
              </a:ext>
            </a:extLst>
          </p:cNvPr>
          <p:cNvSpPr/>
          <p:nvPr/>
        </p:nvSpPr>
        <p:spPr>
          <a:xfrm>
            <a:off x="136358" y="2403640"/>
            <a:ext cx="4342877" cy="3792320"/>
          </a:xfrm>
          <a:prstGeom prst="rect">
            <a:avLst/>
          </a:prstGeom>
        </p:spPr>
        <p:txBody>
          <a:bodyPr wrap="square">
            <a:spAutoFit/>
          </a:bodyPr>
          <a:lstStyle/>
          <a:p>
            <a:pPr>
              <a:lnSpc>
                <a:spcPct val="115000"/>
              </a:lnSpc>
              <a:spcAft>
                <a:spcPts val="10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Panoramica</a:t>
            </a:r>
            <a:endParaRPr lang="en-GB" sz="1400"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r>
              <a:rPr lang="it-IT" sz="1200" dirty="0"/>
              <a:t>Una schedulazione è un programma che mostra il lavoro occorrente per un progetto</a:t>
            </a:r>
            <a:r>
              <a:rPr lang="en-GB" sz="1200" dirty="0"/>
              <a:t>. </a:t>
            </a:r>
            <a:r>
              <a:rPr lang="it-IT" sz="1200" dirty="0"/>
              <a:t>Si tratta di un documento dinamico che viene creato e poi mantenuto per tutto il ciclo di vita. Le schedulazioni possono essere create per vari aspetti del lavoro e sono un importante mezzo di comunicazione con tutti i membri del team e con gli stakeholder.</a:t>
            </a:r>
            <a:br>
              <a:rPr lang="en-GB" sz="1200" dirty="0"/>
            </a:br>
            <a:endParaRPr lang="en-GB" sz="1200" dirty="0"/>
          </a:p>
          <a:p>
            <a:r>
              <a:rPr lang="it-IT" sz="1200" dirty="0"/>
              <a:t>Per essere realistiche, le schedulazioni devono rispecchiare l'impatto che la disponibilità delle risorse, i rischi e l'accuratezza delle stime hanno sulla prestazione del lavoro</a:t>
            </a:r>
            <a:r>
              <a:rPr lang="en-GB" sz="1200" dirty="0"/>
              <a:t>.</a:t>
            </a:r>
          </a:p>
          <a:p>
            <a:r>
              <a:rPr lang="en-GB" sz="1200" dirty="0"/>
              <a:t> </a:t>
            </a:r>
          </a:p>
          <a:p>
            <a:r>
              <a:rPr lang="it-IT" sz="1200" dirty="0"/>
              <a:t>Per provare differenti scenari possono essere utilizzati modelli più dettagliati descritti nella schedulazione dei tempi e nella schedulazione delle risorse. Durante il </a:t>
            </a:r>
            <a:r>
              <a:rPr lang="en-GB" sz="1200" dirty="0" err="1">
                <a:hlinkClick r:id="rId2" action="ppaction://hlinksldjump"/>
              </a:rPr>
              <a:t>processo</a:t>
            </a:r>
            <a:r>
              <a:rPr lang="en-GB" sz="1200" dirty="0">
                <a:hlinkClick r:id="rId2" action="ppaction://hlinksldjump"/>
              </a:rPr>
              <a:t> di </a:t>
            </a:r>
            <a:r>
              <a:rPr lang="en-GB" sz="1200" dirty="0" err="1">
                <a:hlinkClick r:id="rId2" action="ppaction://hlinksldjump"/>
              </a:rPr>
              <a:t>definizione</a:t>
            </a:r>
            <a:r>
              <a:rPr lang="en-GB" sz="1200" dirty="0"/>
              <a:t> </a:t>
            </a:r>
            <a:r>
              <a:rPr lang="it-IT" sz="1200" dirty="0"/>
              <a:t>questi scenari possono essere messi in relazione a soluzioni alternative, con lo scopo di comprendere le conseguenze che il raggiungimento degli obiettivi di progetto in modi differenti può avere sulla schedulazione</a:t>
            </a:r>
            <a:r>
              <a:rPr lang="en-GB" sz="1200" dirty="0"/>
              <a:t>.</a:t>
            </a:r>
          </a:p>
        </p:txBody>
      </p:sp>
      <p:sp>
        <p:nvSpPr>
          <p:cNvPr id="19" name="Rectangle 18">
            <a:extLst>
              <a:ext uri="{FF2B5EF4-FFF2-40B4-BE49-F238E27FC236}">
                <a16:creationId xmlns:a16="http://schemas.microsoft.com/office/drawing/2014/main" id="{DE8C9669-55D1-4859-9F8E-2CC52E97EA8E}"/>
              </a:ext>
            </a:extLst>
          </p:cNvPr>
          <p:cNvSpPr/>
          <p:nvPr/>
        </p:nvSpPr>
        <p:spPr>
          <a:xfrm>
            <a:off x="5112311" y="3505089"/>
            <a:ext cx="5111052" cy="2462213"/>
          </a:xfrm>
          <a:prstGeom prst="rect">
            <a:avLst/>
          </a:prstGeom>
        </p:spPr>
        <p:txBody>
          <a:bodyPr wrap="square">
            <a:spAutoFit/>
          </a:bodyPr>
          <a:lstStyle/>
          <a:p>
            <a:r>
              <a:rPr lang="it-IT" sz="1200" dirty="0"/>
              <a:t>Durante il </a:t>
            </a:r>
            <a:r>
              <a:rPr lang="en-GB" sz="1200" dirty="0" err="1">
                <a:hlinkClick r:id="rId3" action="ppaction://hlinksldjump"/>
              </a:rPr>
              <a:t>processo</a:t>
            </a:r>
            <a:r>
              <a:rPr lang="en-GB" sz="1200" dirty="0">
                <a:hlinkClick r:id="rId3" action="ppaction://hlinksldjump"/>
              </a:rPr>
              <a:t> di </a:t>
            </a:r>
            <a:r>
              <a:rPr lang="en-GB" sz="1200" dirty="0" err="1">
                <a:hlinkClick r:id="rId3" action="ppaction://hlinksldjump"/>
              </a:rPr>
              <a:t>consegna</a:t>
            </a:r>
            <a:r>
              <a:rPr lang="it-IT" sz="1200" dirty="0"/>
              <a:t> i diversi scenari potrebbero testare modi alternativi di creare un prodotto o di rispondere al verificarsi di un evento di rischio. Questo modo di fare dei test con scenari teorici viene comunemente chiamato schedulazione '</a:t>
            </a:r>
            <a:r>
              <a:rPr lang="it-IT" sz="1200" dirty="0" err="1"/>
              <a:t>what-if</a:t>
            </a:r>
            <a:r>
              <a:rPr lang="it-IT" sz="1200" dirty="0"/>
              <a:t>?’.</a:t>
            </a:r>
            <a:br>
              <a:rPr lang="en-GB" sz="1200" dirty="0"/>
            </a:br>
            <a:endParaRPr lang="en-GB" sz="1200" dirty="0"/>
          </a:p>
          <a:p>
            <a:pPr>
              <a:spcAft>
                <a:spcPts val="300"/>
              </a:spcAft>
            </a:pPr>
            <a:r>
              <a:rPr lang="it-IT" sz="1200" dirty="0"/>
              <a:t>I fattori che influenzano il modo in cui sono presentate le schedulazioni di solito includono</a:t>
            </a:r>
            <a:r>
              <a:rPr lang="en-GB" sz="1200" dirty="0"/>
              <a:t>: </a:t>
            </a:r>
          </a:p>
          <a:p>
            <a:pPr marL="179388" indent="-179388">
              <a:spcAft>
                <a:spcPts val="300"/>
              </a:spcAft>
              <a:buFont typeface="Arial" panose="020B0604020202020204" pitchFamily="34" charset="0"/>
              <a:buChar char="•"/>
            </a:pPr>
            <a:r>
              <a:rPr lang="it-IT" sz="1200" dirty="0"/>
              <a:t>il livello di dettaglio richiesto per la schedulazione;</a:t>
            </a:r>
          </a:p>
          <a:p>
            <a:pPr marL="179388" indent="-179388">
              <a:spcAft>
                <a:spcPts val="300"/>
              </a:spcAft>
              <a:buFont typeface="Arial" panose="020B0604020202020204" pitchFamily="34" charset="0"/>
              <a:buChar char="•"/>
            </a:pPr>
            <a:r>
              <a:rPr lang="it-IT" sz="1200" dirty="0"/>
              <a:t>se le informazioni di schedulazione debbano o meno essere combinate con le informazioni sulle risorse e/o sull'ambito;</a:t>
            </a:r>
          </a:p>
          <a:p>
            <a:pPr marL="179388" indent="-179388">
              <a:spcAft>
                <a:spcPts val="300"/>
              </a:spcAft>
              <a:buFont typeface="Arial" panose="020B0604020202020204" pitchFamily="34" charset="0"/>
              <a:buChar char="•"/>
            </a:pPr>
            <a:r>
              <a:rPr lang="it-IT" sz="1200" dirty="0"/>
              <a:t>il contesto del lavoro;</a:t>
            </a:r>
          </a:p>
          <a:p>
            <a:pPr marL="179388" indent="-179388">
              <a:spcAft>
                <a:spcPts val="300"/>
              </a:spcAft>
              <a:buFont typeface="Arial" panose="020B0604020202020204" pitchFamily="34" charset="0"/>
              <a:buChar char="•"/>
            </a:pPr>
            <a:r>
              <a:rPr lang="it-IT" sz="1200" dirty="0"/>
              <a:t>i destinatari delle informazioni</a:t>
            </a:r>
            <a:r>
              <a:rPr lang="en-GB" sz="1200" dirty="0"/>
              <a:t>.</a:t>
            </a:r>
            <a:endParaRPr lang="en-GB" sz="1200" dirty="0">
              <a:effectLst/>
            </a:endParaRPr>
          </a:p>
        </p:txBody>
      </p:sp>
      <p:sp>
        <p:nvSpPr>
          <p:cNvPr id="30" name="TextBox 29">
            <a:hlinkClick r:id="rId4"/>
            <a:extLst>
              <a:ext uri="{FF2B5EF4-FFF2-40B4-BE49-F238E27FC236}">
                <a16:creationId xmlns:a16="http://schemas.microsoft.com/office/drawing/2014/main" id="{2031BEBE-2354-494F-8E57-35F829EAD10D}"/>
              </a:ext>
            </a:extLst>
          </p:cNvPr>
          <p:cNvSpPr txBox="1"/>
          <p:nvPr/>
        </p:nvSpPr>
        <p:spPr>
          <a:xfrm>
            <a:off x="10707096" y="3393885"/>
            <a:ext cx="1521248" cy="276999"/>
          </a:xfrm>
          <a:prstGeom prst="rect">
            <a:avLst/>
          </a:prstGeom>
          <a:noFill/>
        </p:spPr>
        <p:txBody>
          <a:bodyPr wrap="square" rtlCol="0">
            <a:spAutoFit/>
          </a:bodyPr>
          <a:lstStyle/>
          <a:p>
            <a:r>
              <a:rPr lang="en-GB" sz="1200" dirty="0" err="1"/>
              <a:t>Schedulazione</a:t>
            </a:r>
            <a:r>
              <a:rPr lang="en-GB" sz="1200" dirty="0"/>
              <a:t> tempi</a:t>
            </a:r>
          </a:p>
        </p:txBody>
      </p:sp>
      <p:sp>
        <p:nvSpPr>
          <p:cNvPr id="31" name="TextBox 30">
            <a:hlinkClick r:id="rId5"/>
            <a:extLst>
              <a:ext uri="{FF2B5EF4-FFF2-40B4-BE49-F238E27FC236}">
                <a16:creationId xmlns:a16="http://schemas.microsoft.com/office/drawing/2014/main" id="{EE94B6AE-3174-4540-85A6-1A87FC902F10}"/>
              </a:ext>
            </a:extLst>
          </p:cNvPr>
          <p:cNvSpPr txBox="1"/>
          <p:nvPr/>
        </p:nvSpPr>
        <p:spPr>
          <a:xfrm>
            <a:off x="10705971" y="3676534"/>
            <a:ext cx="1522373" cy="276999"/>
          </a:xfrm>
          <a:prstGeom prst="rect">
            <a:avLst/>
          </a:prstGeom>
          <a:noFill/>
        </p:spPr>
        <p:txBody>
          <a:bodyPr wrap="square" rtlCol="0">
            <a:spAutoFit/>
          </a:bodyPr>
          <a:lstStyle/>
          <a:p>
            <a:r>
              <a:rPr lang="en-GB" sz="1200" dirty="0" err="1"/>
              <a:t>Schedulaz</a:t>
            </a:r>
            <a:r>
              <a:rPr lang="en-GB" sz="1200" dirty="0"/>
              <a:t>. </a:t>
            </a:r>
            <a:r>
              <a:rPr lang="en-GB" sz="1200" dirty="0" err="1"/>
              <a:t>risorse</a:t>
            </a:r>
            <a:endParaRPr lang="en-GB" sz="1200" dirty="0"/>
          </a:p>
        </p:txBody>
      </p:sp>
      <p:sp>
        <p:nvSpPr>
          <p:cNvPr id="32" name="Rectangle 31">
            <a:hlinkClick r:id="rId6"/>
            <a:extLst>
              <a:ext uri="{FF2B5EF4-FFF2-40B4-BE49-F238E27FC236}">
                <a16:creationId xmlns:a16="http://schemas.microsoft.com/office/drawing/2014/main" id="{47428FD3-DF39-47B9-99D2-71F764D0B486}"/>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Box 32">
            <a:hlinkClick r:id="rId7"/>
            <a:extLst>
              <a:ext uri="{FF2B5EF4-FFF2-40B4-BE49-F238E27FC236}">
                <a16:creationId xmlns:a16="http://schemas.microsoft.com/office/drawing/2014/main" id="{BFF4A2BF-C4AB-4822-BFE0-8CED28C983B1}"/>
              </a:ext>
            </a:extLst>
          </p:cNvPr>
          <p:cNvSpPr txBox="1"/>
          <p:nvPr/>
        </p:nvSpPr>
        <p:spPr>
          <a:xfrm>
            <a:off x="10707096" y="2376667"/>
            <a:ext cx="740780" cy="276999"/>
          </a:xfrm>
          <a:prstGeom prst="rect">
            <a:avLst/>
          </a:prstGeom>
          <a:noFill/>
        </p:spPr>
        <p:txBody>
          <a:bodyPr wrap="none" rtlCol="0">
            <a:spAutoFit/>
          </a:bodyPr>
          <a:lstStyle/>
          <a:p>
            <a:r>
              <a:rPr lang="en-GB" sz="1200" dirty="0"/>
              <a:t>Checklist</a:t>
            </a:r>
          </a:p>
        </p:txBody>
      </p:sp>
      <p:sp>
        <p:nvSpPr>
          <p:cNvPr id="34" name="TextBox 33">
            <a:hlinkClick r:id="rId8"/>
            <a:extLst>
              <a:ext uri="{FF2B5EF4-FFF2-40B4-BE49-F238E27FC236}">
                <a16:creationId xmlns:a16="http://schemas.microsoft.com/office/drawing/2014/main" id="{9E50E5F9-E6CD-4410-9F80-978A259C1B52}"/>
              </a:ext>
            </a:extLst>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35" name="TextBox 34">
            <a:hlinkClick r:id="rId9"/>
            <a:extLst>
              <a:ext uri="{FF2B5EF4-FFF2-40B4-BE49-F238E27FC236}">
                <a16:creationId xmlns:a16="http://schemas.microsoft.com/office/drawing/2014/main" id="{506CBD91-AE3C-4ABF-893C-FA02D2ABBF20}"/>
              </a:ext>
            </a:extLst>
          </p:cNvPr>
          <p:cNvSpPr txBox="1"/>
          <p:nvPr/>
        </p:nvSpPr>
        <p:spPr>
          <a:xfrm>
            <a:off x="10707097" y="1841802"/>
            <a:ext cx="909993" cy="276999"/>
          </a:xfrm>
          <a:prstGeom prst="rect">
            <a:avLst/>
          </a:prstGeom>
          <a:noFill/>
        </p:spPr>
        <p:txBody>
          <a:bodyPr wrap="none" rtlCol="0">
            <a:spAutoFit/>
          </a:bodyPr>
          <a:lstStyle/>
          <a:p>
            <a:r>
              <a:rPr lang="en-GB" sz="1200" dirty="0"/>
              <a:t>Valutazione</a:t>
            </a:r>
          </a:p>
        </p:txBody>
      </p:sp>
      <p:sp>
        <p:nvSpPr>
          <p:cNvPr id="36" name="TextBox 35">
            <a:hlinkClick r:id="rId10"/>
            <a:extLst>
              <a:ext uri="{FF2B5EF4-FFF2-40B4-BE49-F238E27FC236}">
                <a16:creationId xmlns:a16="http://schemas.microsoft.com/office/drawing/2014/main" id="{ACBBB90F-DE11-4441-A271-EEFA0A304D51}"/>
              </a:ext>
            </a:extLst>
          </p:cNvPr>
          <p:cNvSpPr txBox="1"/>
          <p:nvPr/>
        </p:nvSpPr>
        <p:spPr>
          <a:xfrm>
            <a:off x="10707097" y="2109234"/>
            <a:ext cx="634084" cy="276999"/>
          </a:xfrm>
          <a:prstGeom prst="rect">
            <a:avLst/>
          </a:prstGeom>
          <a:noFill/>
        </p:spPr>
        <p:txBody>
          <a:bodyPr wrap="none" rtlCol="0">
            <a:spAutoFit/>
          </a:bodyPr>
          <a:lstStyle/>
          <a:p>
            <a:r>
              <a:rPr lang="en-GB" sz="1200" dirty="0" err="1"/>
              <a:t>Risorse</a:t>
            </a:r>
            <a:endParaRPr lang="en-GB" sz="1200" dirty="0"/>
          </a:p>
        </p:txBody>
      </p:sp>
      <p:sp>
        <p:nvSpPr>
          <p:cNvPr id="42" name="TextBox 41">
            <a:hlinkClick r:id="rId11"/>
            <a:extLst>
              <a:ext uri="{FF2B5EF4-FFF2-40B4-BE49-F238E27FC236}">
                <a16:creationId xmlns:a16="http://schemas.microsoft.com/office/drawing/2014/main" id="{ECCB1B95-23CD-423F-ACC7-67591364CB89}"/>
              </a:ext>
            </a:extLst>
          </p:cNvPr>
          <p:cNvSpPr txBox="1"/>
          <p:nvPr/>
        </p:nvSpPr>
        <p:spPr>
          <a:xfrm>
            <a:off x="10707096" y="1574370"/>
            <a:ext cx="731226" cy="276999"/>
          </a:xfrm>
          <a:prstGeom prst="rect">
            <a:avLst/>
          </a:prstGeom>
          <a:noFill/>
        </p:spPr>
        <p:txBody>
          <a:bodyPr wrap="none" rtlCol="0">
            <a:spAutoFit/>
          </a:bodyPr>
          <a:lstStyle/>
          <a:p>
            <a:r>
              <a:rPr lang="en-GB" sz="1200" dirty="0"/>
              <a:t>Maturità</a:t>
            </a:r>
          </a:p>
        </p:txBody>
      </p:sp>
      <p:sp>
        <p:nvSpPr>
          <p:cNvPr id="43" name="TextBox 42">
            <a:extLst>
              <a:ext uri="{FF2B5EF4-FFF2-40B4-BE49-F238E27FC236}">
                <a16:creationId xmlns:a16="http://schemas.microsoft.com/office/drawing/2014/main" id="{1AB06B32-54F0-48FF-9B42-CA7A98638E88}"/>
              </a:ext>
            </a:extLst>
          </p:cNvPr>
          <p:cNvSpPr txBox="1"/>
          <p:nvPr/>
        </p:nvSpPr>
        <p:spPr>
          <a:xfrm>
            <a:off x="10580882" y="1017186"/>
            <a:ext cx="1589374" cy="307777"/>
          </a:xfrm>
          <a:prstGeom prst="rect">
            <a:avLst/>
          </a:prstGeom>
          <a:noFill/>
        </p:spPr>
        <p:txBody>
          <a:bodyPr wrap="square" rtlCol="0">
            <a:spAutoFit/>
          </a:bodyPr>
          <a:lstStyle/>
          <a:p>
            <a:pPr algn="ctr"/>
            <a:r>
              <a:rPr lang="en-GB" sz="1400" b="1" dirty="0" err="1">
                <a:solidFill>
                  <a:schemeClr val="accent1"/>
                </a:solidFill>
              </a:rPr>
              <a:t>Applicazione</a:t>
            </a:r>
            <a:endParaRPr lang="en-GB" sz="1400" b="1" dirty="0">
              <a:solidFill>
                <a:schemeClr val="accent1"/>
              </a:solidFill>
            </a:endParaRPr>
          </a:p>
        </p:txBody>
      </p:sp>
      <p:cxnSp>
        <p:nvCxnSpPr>
          <p:cNvPr id="37" name="Straight Connector 36">
            <a:extLst>
              <a:ext uri="{FF2B5EF4-FFF2-40B4-BE49-F238E27FC236}">
                <a16:creationId xmlns:a16="http://schemas.microsoft.com/office/drawing/2014/main" id="{3CB4DD96-21F2-4861-93F4-EECDA2726973}"/>
              </a:ext>
            </a:extLst>
          </p:cNvPr>
          <p:cNvCxnSpPr>
            <a:cxnSpLocks/>
          </p:cNvCxnSpPr>
          <p:nvPr/>
        </p:nvCxnSpPr>
        <p:spPr>
          <a:xfrm>
            <a:off x="10627277" y="4095650"/>
            <a:ext cx="146119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FD10F6EC-F78A-452A-B30D-1C45C334688F}"/>
              </a:ext>
            </a:extLst>
          </p:cNvPr>
          <p:cNvSpPr txBox="1"/>
          <p:nvPr/>
        </p:nvSpPr>
        <p:spPr>
          <a:xfrm>
            <a:off x="10529939" y="4191153"/>
            <a:ext cx="1628931" cy="307777"/>
          </a:xfrm>
          <a:prstGeom prst="rect">
            <a:avLst/>
          </a:prstGeom>
          <a:noFill/>
        </p:spPr>
        <p:txBody>
          <a:bodyPr wrap="square" rtlCol="0">
            <a:spAutoFit/>
          </a:bodyPr>
          <a:lstStyle/>
          <a:p>
            <a:pPr algn="ctr"/>
            <a:r>
              <a:rPr lang="en-GB" sz="1400" b="1" dirty="0" err="1">
                <a:solidFill>
                  <a:schemeClr val="accent1"/>
                </a:solidFill>
              </a:rPr>
              <a:t>Biblioteca</a:t>
            </a:r>
            <a:endParaRPr lang="en-GB" sz="1400" b="1" dirty="0">
              <a:solidFill>
                <a:schemeClr val="accent1"/>
              </a:solidFill>
            </a:endParaRPr>
          </a:p>
        </p:txBody>
      </p:sp>
      <p:sp>
        <p:nvSpPr>
          <p:cNvPr id="39" name="TextBox 38">
            <a:hlinkClick r:id="rId12"/>
            <a:extLst>
              <a:ext uri="{FF2B5EF4-FFF2-40B4-BE49-F238E27FC236}">
                <a16:creationId xmlns:a16="http://schemas.microsoft.com/office/drawing/2014/main" id="{37CB2106-6196-4EFA-B609-8F2FD31F03C7}"/>
              </a:ext>
            </a:extLst>
          </p:cNvPr>
          <p:cNvSpPr txBox="1"/>
          <p:nvPr/>
        </p:nvSpPr>
        <p:spPr>
          <a:xfrm>
            <a:off x="10700883" y="4931782"/>
            <a:ext cx="1491117" cy="461665"/>
          </a:xfrm>
          <a:prstGeom prst="rect">
            <a:avLst/>
          </a:prstGeom>
          <a:noFill/>
        </p:spPr>
        <p:txBody>
          <a:bodyPr wrap="square" rtlCol="0">
            <a:spAutoFit/>
          </a:bodyPr>
          <a:lstStyle/>
          <a:p>
            <a:r>
              <a:rPr lang="en-GB" sz="1200" dirty="0" err="1"/>
              <a:t>Analisi</a:t>
            </a:r>
            <a:r>
              <a:rPr lang="en-GB" sz="1200" dirty="0"/>
              <a:t> del </a:t>
            </a:r>
            <a:r>
              <a:rPr lang="en-GB" sz="1200" dirty="0" err="1"/>
              <a:t>cammino</a:t>
            </a:r>
            <a:r>
              <a:rPr lang="en-GB" sz="1200" dirty="0"/>
              <a:t> </a:t>
            </a:r>
            <a:r>
              <a:rPr lang="en-GB" sz="1200" dirty="0" err="1"/>
              <a:t>critico</a:t>
            </a:r>
            <a:endParaRPr lang="en-GB" sz="1200" dirty="0"/>
          </a:p>
        </p:txBody>
      </p:sp>
      <p:sp>
        <p:nvSpPr>
          <p:cNvPr id="40" name="TextBox 39">
            <a:hlinkClick r:id="rId13"/>
            <a:extLst>
              <a:ext uri="{FF2B5EF4-FFF2-40B4-BE49-F238E27FC236}">
                <a16:creationId xmlns:a16="http://schemas.microsoft.com/office/drawing/2014/main" id="{1C886C44-F1E3-4A3B-9797-1DDC5025BC5F}"/>
              </a:ext>
            </a:extLst>
          </p:cNvPr>
          <p:cNvSpPr txBox="1"/>
          <p:nvPr/>
        </p:nvSpPr>
        <p:spPr>
          <a:xfrm>
            <a:off x="10700883" y="5376600"/>
            <a:ext cx="1486221" cy="276999"/>
          </a:xfrm>
          <a:prstGeom prst="rect">
            <a:avLst/>
          </a:prstGeom>
          <a:noFill/>
        </p:spPr>
        <p:txBody>
          <a:bodyPr wrap="square" rtlCol="0">
            <a:spAutoFit/>
          </a:bodyPr>
          <a:lstStyle/>
          <a:p>
            <a:r>
              <a:rPr lang="en-GB" sz="1200" dirty="0" err="1"/>
              <a:t>Diagramma</a:t>
            </a:r>
            <a:r>
              <a:rPr lang="en-GB" sz="1200" dirty="0"/>
              <a:t> di Gantt</a:t>
            </a:r>
          </a:p>
        </p:txBody>
      </p:sp>
      <p:sp>
        <p:nvSpPr>
          <p:cNvPr id="41" name="TextBox 40">
            <a:hlinkClick r:id="rId14"/>
            <a:extLst>
              <a:ext uri="{FF2B5EF4-FFF2-40B4-BE49-F238E27FC236}">
                <a16:creationId xmlns:a16="http://schemas.microsoft.com/office/drawing/2014/main" id="{B2B4BCBE-7F7B-4B34-9A6C-55025449D462}"/>
              </a:ext>
            </a:extLst>
          </p:cNvPr>
          <p:cNvSpPr txBox="1"/>
          <p:nvPr/>
        </p:nvSpPr>
        <p:spPr>
          <a:xfrm>
            <a:off x="10700883" y="5617481"/>
            <a:ext cx="1486221" cy="461665"/>
          </a:xfrm>
          <a:prstGeom prst="rect">
            <a:avLst/>
          </a:prstGeom>
          <a:noFill/>
        </p:spPr>
        <p:txBody>
          <a:bodyPr wrap="square" rtlCol="0">
            <a:spAutoFit/>
          </a:bodyPr>
          <a:lstStyle/>
          <a:p>
            <a:r>
              <a:rPr lang="en-GB" sz="1200" dirty="0" err="1"/>
              <a:t>Pianificazione</a:t>
            </a:r>
            <a:r>
              <a:rPr lang="en-GB" sz="1200" dirty="0"/>
              <a:t> </a:t>
            </a:r>
            <a:r>
              <a:rPr lang="en-GB" sz="1200" dirty="0" err="1"/>
              <a:t>delle</a:t>
            </a:r>
            <a:r>
              <a:rPr lang="en-GB" sz="1200" dirty="0"/>
              <a:t> </a:t>
            </a:r>
            <a:r>
              <a:rPr lang="en-GB" sz="1200" dirty="0" err="1"/>
              <a:t>risorse</a:t>
            </a:r>
            <a:r>
              <a:rPr lang="en-GB" sz="1200" dirty="0"/>
              <a:t> </a:t>
            </a:r>
            <a:r>
              <a:rPr lang="en-GB" sz="1200" dirty="0" err="1"/>
              <a:t>limitate</a:t>
            </a:r>
            <a:endParaRPr lang="en-GB" sz="1200" dirty="0"/>
          </a:p>
        </p:txBody>
      </p:sp>
      <p:sp>
        <p:nvSpPr>
          <p:cNvPr id="44" name="TextBox 43">
            <a:hlinkClick r:id="rId15"/>
            <a:extLst>
              <a:ext uri="{FF2B5EF4-FFF2-40B4-BE49-F238E27FC236}">
                <a16:creationId xmlns:a16="http://schemas.microsoft.com/office/drawing/2014/main" id="{F9FC77AA-E8FF-4149-ABCE-9FD4032321E1}"/>
              </a:ext>
            </a:extLst>
          </p:cNvPr>
          <p:cNvSpPr txBox="1"/>
          <p:nvPr/>
        </p:nvSpPr>
        <p:spPr>
          <a:xfrm>
            <a:off x="10700883" y="6079146"/>
            <a:ext cx="1486221" cy="276999"/>
          </a:xfrm>
          <a:prstGeom prst="rect">
            <a:avLst/>
          </a:prstGeom>
          <a:noFill/>
        </p:spPr>
        <p:txBody>
          <a:bodyPr wrap="square" rtlCol="0">
            <a:spAutoFit/>
          </a:bodyPr>
          <a:lstStyle/>
          <a:p>
            <a:r>
              <a:rPr lang="en-GB" sz="1200" dirty="0"/>
              <a:t>Catena </a:t>
            </a:r>
            <a:r>
              <a:rPr lang="en-GB" sz="1200" dirty="0" err="1"/>
              <a:t>critica</a:t>
            </a:r>
            <a:endParaRPr lang="en-GB" sz="1200" dirty="0"/>
          </a:p>
        </p:txBody>
      </p:sp>
      <p:sp>
        <p:nvSpPr>
          <p:cNvPr id="45" name="TextBox 44">
            <a:hlinkClick r:id="rId16"/>
            <a:extLst>
              <a:ext uri="{FF2B5EF4-FFF2-40B4-BE49-F238E27FC236}">
                <a16:creationId xmlns:a16="http://schemas.microsoft.com/office/drawing/2014/main" id="{98E28F25-820C-4544-B40D-84E31041ED70}"/>
              </a:ext>
            </a:extLst>
          </p:cNvPr>
          <p:cNvSpPr txBox="1"/>
          <p:nvPr/>
        </p:nvSpPr>
        <p:spPr>
          <a:xfrm>
            <a:off x="10700883" y="6356454"/>
            <a:ext cx="1486221" cy="276999"/>
          </a:xfrm>
          <a:prstGeom prst="rect">
            <a:avLst/>
          </a:prstGeom>
          <a:noFill/>
        </p:spPr>
        <p:txBody>
          <a:bodyPr wrap="square" rtlCol="0">
            <a:spAutoFit/>
          </a:bodyPr>
          <a:lstStyle/>
          <a:p>
            <a:r>
              <a:rPr lang="en-GB" sz="1200" dirty="0"/>
              <a:t>Line of balance</a:t>
            </a:r>
          </a:p>
        </p:txBody>
      </p:sp>
      <p:sp>
        <p:nvSpPr>
          <p:cNvPr id="46" name="TextBox 45">
            <a:hlinkClick r:id="rId17"/>
            <a:extLst>
              <a:ext uri="{FF2B5EF4-FFF2-40B4-BE49-F238E27FC236}">
                <a16:creationId xmlns:a16="http://schemas.microsoft.com/office/drawing/2014/main" id="{18070565-1B18-48C2-A1A3-364EFAAE9EC0}"/>
              </a:ext>
            </a:extLst>
          </p:cNvPr>
          <p:cNvSpPr txBox="1"/>
          <p:nvPr/>
        </p:nvSpPr>
        <p:spPr>
          <a:xfrm>
            <a:off x="10713906" y="4486726"/>
            <a:ext cx="1456350" cy="461665"/>
          </a:xfrm>
          <a:prstGeom prst="rect">
            <a:avLst/>
          </a:prstGeom>
          <a:noFill/>
        </p:spPr>
        <p:txBody>
          <a:bodyPr wrap="square" rtlCol="0">
            <a:spAutoFit/>
          </a:bodyPr>
          <a:lstStyle/>
          <a:p>
            <a:r>
              <a:rPr lang="en-GB" sz="1200" dirty="0" err="1"/>
              <a:t>Strutture</a:t>
            </a:r>
            <a:r>
              <a:rPr lang="en-GB" sz="1200" dirty="0"/>
              <a:t> di </a:t>
            </a:r>
            <a:r>
              <a:rPr lang="en-GB" sz="1200" dirty="0" err="1"/>
              <a:t>scomposizione</a:t>
            </a:r>
            <a:r>
              <a:rPr lang="en-GB" sz="1200" dirty="0"/>
              <a:t> (BS)</a:t>
            </a:r>
          </a:p>
        </p:txBody>
      </p:sp>
      <p:sp>
        <p:nvSpPr>
          <p:cNvPr id="47" name="TextBox 46">
            <a:hlinkClick r:id="rId18"/>
            <a:extLst>
              <a:ext uri="{FF2B5EF4-FFF2-40B4-BE49-F238E27FC236}">
                <a16:creationId xmlns:a16="http://schemas.microsoft.com/office/drawing/2014/main" id="{B4F2A9C1-6575-4E29-BE91-88730D924454}"/>
              </a:ext>
            </a:extLst>
          </p:cNvPr>
          <p:cNvSpPr txBox="1"/>
          <p:nvPr/>
        </p:nvSpPr>
        <p:spPr>
          <a:xfrm>
            <a:off x="10707096" y="2672768"/>
            <a:ext cx="921471" cy="276999"/>
          </a:xfrm>
          <a:prstGeom prst="rect">
            <a:avLst/>
          </a:prstGeom>
          <a:noFill/>
        </p:spPr>
        <p:txBody>
          <a:bodyPr wrap="none" rtlCol="0">
            <a:spAutoFit/>
          </a:bodyPr>
          <a:lstStyle/>
          <a:p>
            <a:r>
              <a:rPr lang="en-GB" sz="1200" dirty="0"/>
              <a:t>Team Praxis</a:t>
            </a:r>
          </a:p>
        </p:txBody>
      </p:sp>
      <p:pic>
        <p:nvPicPr>
          <p:cNvPr id="48" name="Picture 47">
            <a:extLst>
              <a:ext uri="{FF2B5EF4-FFF2-40B4-BE49-F238E27FC236}">
                <a16:creationId xmlns:a16="http://schemas.microsoft.com/office/drawing/2014/main" id="{9878805C-E4F5-4CD5-B070-EAC6684BCB8F}"/>
              </a:ext>
            </a:extLst>
          </p:cNvPr>
          <p:cNvPicPr>
            <a:picLocks noChangeAspect="1"/>
          </p:cNvPicPr>
          <p:nvPr/>
        </p:nvPicPr>
        <p:blipFill rotWithShape="1">
          <a:blip r:embed="rId19"/>
          <a:srcRect r="9406"/>
          <a:stretch/>
        </p:blipFill>
        <p:spPr>
          <a:xfrm>
            <a:off x="11651595" y="2767597"/>
            <a:ext cx="139317" cy="91809"/>
          </a:xfrm>
          <a:prstGeom prst="rect">
            <a:avLst/>
          </a:prstGeom>
        </p:spPr>
      </p:pic>
      <p:pic>
        <p:nvPicPr>
          <p:cNvPr id="49" name="Picture 48">
            <a:extLst>
              <a:ext uri="{FF2B5EF4-FFF2-40B4-BE49-F238E27FC236}">
                <a16:creationId xmlns:a16="http://schemas.microsoft.com/office/drawing/2014/main" id="{AED41263-222D-40C0-93BE-BD519D06516B}"/>
              </a:ext>
            </a:extLst>
          </p:cNvPr>
          <p:cNvPicPr>
            <a:picLocks noChangeAspect="1"/>
          </p:cNvPicPr>
          <p:nvPr/>
        </p:nvPicPr>
        <p:blipFill rotWithShape="1">
          <a:blip r:embed="rId19"/>
          <a:srcRect r="9406"/>
          <a:stretch/>
        </p:blipFill>
        <p:spPr>
          <a:xfrm>
            <a:off x="11651595" y="2486747"/>
            <a:ext cx="139317" cy="91809"/>
          </a:xfrm>
          <a:prstGeom prst="rect">
            <a:avLst/>
          </a:prstGeom>
        </p:spPr>
      </p:pic>
      <p:pic>
        <p:nvPicPr>
          <p:cNvPr id="50" name="Picture 49">
            <a:extLst>
              <a:ext uri="{FF2B5EF4-FFF2-40B4-BE49-F238E27FC236}">
                <a16:creationId xmlns:a16="http://schemas.microsoft.com/office/drawing/2014/main" id="{C8268813-074C-444A-8E79-E22A70241024}"/>
              </a:ext>
            </a:extLst>
          </p:cNvPr>
          <p:cNvPicPr>
            <a:picLocks noChangeAspect="1"/>
          </p:cNvPicPr>
          <p:nvPr/>
        </p:nvPicPr>
        <p:blipFill rotWithShape="1">
          <a:blip r:embed="rId19"/>
          <a:srcRect r="9406"/>
          <a:stretch/>
        </p:blipFill>
        <p:spPr>
          <a:xfrm>
            <a:off x="11651595" y="2215442"/>
            <a:ext cx="139317" cy="91809"/>
          </a:xfrm>
          <a:prstGeom prst="rect">
            <a:avLst/>
          </a:prstGeom>
        </p:spPr>
      </p:pic>
      <p:pic>
        <p:nvPicPr>
          <p:cNvPr id="51" name="Picture 50">
            <a:extLst>
              <a:ext uri="{FF2B5EF4-FFF2-40B4-BE49-F238E27FC236}">
                <a16:creationId xmlns:a16="http://schemas.microsoft.com/office/drawing/2014/main" id="{35B2F16A-68ED-4E48-9C6D-F67F0DDA2A18}"/>
              </a:ext>
            </a:extLst>
          </p:cNvPr>
          <p:cNvPicPr>
            <a:picLocks noChangeAspect="1"/>
          </p:cNvPicPr>
          <p:nvPr/>
        </p:nvPicPr>
        <p:blipFill rotWithShape="1">
          <a:blip r:embed="rId19"/>
          <a:srcRect r="9406"/>
          <a:stretch/>
        </p:blipFill>
        <p:spPr>
          <a:xfrm>
            <a:off x="11651595" y="1954638"/>
            <a:ext cx="139317" cy="91809"/>
          </a:xfrm>
          <a:prstGeom prst="rect">
            <a:avLst/>
          </a:prstGeom>
        </p:spPr>
      </p:pic>
    </p:spTree>
    <p:extLst>
      <p:ext uri="{BB962C8B-B14F-4D97-AF65-F5344CB8AC3E}">
        <p14:creationId xmlns:p14="http://schemas.microsoft.com/office/powerpoint/2010/main" val="10522084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58" y="24064"/>
            <a:ext cx="6798577" cy="826167"/>
          </a:xfrm>
        </p:spPr>
        <p:txBody>
          <a:bodyPr/>
          <a:lstStyle/>
          <a:p>
            <a:r>
              <a:rPr lang="en-GB" dirty="0" err="1"/>
              <a:t>Gestione</a:t>
            </a:r>
            <a:r>
              <a:rPr lang="en-GB" dirty="0"/>
              <a:t> </a:t>
            </a:r>
            <a:r>
              <a:rPr lang="en-GB" dirty="0" err="1"/>
              <a:t>finanziaria</a:t>
            </a:r>
            <a:endParaRPr lang="en-GB" dirty="0"/>
          </a:p>
        </p:txBody>
      </p:sp>
      <p:grpSp>
        <p:nvGrpSpPr>
          <p:cNvPr id="3" name="Group 2"/>
          <p:cNvGrpSpPr/>
          <p:nvPr/>
        </p:nvGrpSpPr>
        <p:grpSpPr>
          <a:xfrm>
            <a:off x="5263063" y="1061049"/>
            <a:ext cx="5143090" cy="2119250"/>
            <a:chOff x="714257" y="1998290"/>
            <a:chExt cx="7266664" cy="2994286"/>
          </a:xfrm>
          <a:effectLst>
            <a:outerShdw blurRad="127000" dist="63500" dir="3600000" algn="ctr" rotWithShape="0">
              <a:srgbClr val="000000">
                <a:alpha val="40000"/>
              </a:srgbClr>
            </a:outerShdw>
          </a:effectLst>
        </p:grpSpPr>
        <p:sp>
          <p:nvSpPr>
            <p:cNvPr id="4" name="Rectangle 3"/>
            <p:cNvSpPr/>
            <p:nvPr/>
          </p:nvSpPr>
          <p:spPr>
            <a:xfrm>
              <a:off x="2234084" y="3109537"/>
              <a:ext cx="1187355" cy="750627"/>
            </a:xfrm>
            <a:prstGeom prst="rect">
              <a:avLst/>
            </a:prstGeom>
            <a:solidFill>
              <a:schemeClr val="accent1">
                <a:lumMod val="20000"/>
                <a:lumOff val="80000"/>
              </a:schemeClr>
            </a:solidFill>
            <a:ln w="3175">
              <a:solidFill>
                <a:schemeClr val="accent5">
                  <a:lumMod val="60000"/>
                  <a:lumOff val="40000"/>
                </a:schemeClr>
              </a:solidFill>
              <a:headEnd w="sm" len="med"/>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Inizio</a:t>
              </a:r>
              <a:endParaRPr lang="en-GB" sz="1100" dirty="0">
                <a:solidFill>
                  <a:schemeClr val="tx1"/>
                </a:solidFill>
              </a:endParaRPr>
            </a:p>
          </p:txBody>
        </p:sp>
        <p:sp>
          <p:nvSpPr>
            <p:cNvPr id="5" name="Rectangle 4"/>
            <p:cNvSpPr/>
            <p:nvPr/>
          </p:nvSpPr>
          <p:spPr>
            <a:xfrm>
              <a:off x="3753911" y="3109537"/>
              <a:ext cx="1187355" cy="750627"/>
            </a:xfrm>
            <a:prstGeom prst="rect">
              <a:avLst/>
            </a:prstGeom>
            <a:solidFill>
              <a:schemeClr val="accent1">
                <a:lumMod val="20000"/>
                <a:lumOff val="80000"/>
              </a:schemeClr>
            </a:solidFill>
            <a:ln w="3175">
              <a:solidFill>
                <a:schemeClr val="accent5">
                  <a:lumMod val="60000"/>
                  <a:lumOff val="40000"/>
                </a:schemeClr>
              </a:solidFill>
              <a:headEnd w="sm" len="med"/>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Stima</a:t>
              </a:r>
              <a:r>
                <a:rPr lang="en-GB" sz="1100" dirty="0">
                  <a:solidFill>
                    <a:schemeClr val="tx1"/>
                  </a:solidFill>
                </a:rPr>
                <a:t> dei </a:t>
              </a:r>
              <a:r>
                <a:rPr lang="en-GB" sz="1100" dirty="0" err="1">
                  <a:solidFill>
                    <a:schemeClr val="tx1"/>
                  </a:solidFill>
                </a:rPr>
                <a:t>costi</a:t>
              </a:r>
              <a:endParaRPr lang="en-GB" sz="1100" dirty="0">
                <a:solidFill>
                  <a:schemeClr val="tx1"/>
                </a:solidFill>
              </a:endParaRPr>
            </a:p>
          </p:txBody>
        </p:sp>
        <p:sp>
          <p:nvSpPr>
            <p:cNvPr id="6" name="Rectangle 5"/>
            <p:cNvSpPr/>
            <p:nvPr/>
          </p:nvSpPr>
          <p:spPr>
            <a:xfrm>
              <a:off x="6793566" y="3109537"/>
              <a:ext cx="1187355" cy="750627"/>
            </a:xfrm>
            <a:prstGeom prst="rect">
              <a:avLst/>
            </a:prstGeom>
            <a:solidFill>
              <a:schemeClr val="accent1">
                <a:lumMod val="20000"/>
                <a:lumOff val="80000"/>
              </a:schemeClr>
            </a:solidFill>
            <a:ln w="3175">
              <a:solidFill>
                <a:schemeClr val="accent5">
                  <a:lumMod val="60000"/>
                  <a:lumOff val="40000"/>
                </a:schemeClr>
              </a:solidFill>
              <a:headEnd w="sm" len="med"/>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Controllo</a:t>
              </a:r>
              <a:r>
                <a:rPr lang="en-GB" sz="1100" dirty="0">
                  <a:solidFill>
                    <a:schemeClr val="tx1"/>
                  </a:solidFill>
                </a:rPr>
                <a:t> dei </a:t>
              </a:r>
              <a:r>
                <a:rPr lang="en-GB" sz="1100" dirty="0" err="1">
                  <a:solidFill>
                    <a:schemeClr val="tx1"/>
                  </a:solidFill>
                </a:rPr>
                <a:t>costi</a:t>
              </a:r>
              <a:endParaRPr lang="en-GB" sz="1100" dirty="0">
                <a:solidFill>
                  <a:schemeClr val="tx1"/>
                </a:solidFill>
              </a:endParaRPr>
            </a:p>
          </p:txBody>
        </p:sp>
        <p:sp>
          <p:nvSpPr>
            <p:cNvPr id="7" name="Rectangle 6"/>
            <p:cNvSpPr/>
            <p:nvPr/>
          </p:nvSpPr>
          <p:spPr>
            <a:xfrm>
              <a:off x="5273738" y="3109537"/>
              <a:ext cx="1187355" cy="750627"/>
            </a:xfrm>
            <a:prstGeom prst="rect">
              <a:avLst/>
            </a:prstGeom>
            <a:solidFill>
              <a:schemeClr val="accent1">
                <a:lumMod val="20000"/>
                <a:lumOff val="80000"/>
              </a:schemeClr>
            </a:solidFill>
            <a:ln w="3175">
              <a:solidFill>
                <a:schemeClr val="accent5">
                  <a:lumMod val="60000"/>
                  <a:lumOff val="40000"/>
                </a:schemeClr>
              </a:solidFill>
              <a:headEnd w="sm" len="med"/>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err="1">
                  <a:solidFill>
                    <a:schemeClr val="tx1"/>
                  </a:solidFill>
                </a:rPr>
                <a:t>Certezza</a:t>
              </a:r>
              <a:r>
                <a:rPr lang="en-GB" sz="1000" dirty="0">
                  <a:solidFill>
                    <a:schemeClr val="tx1"/>
                  </a:solidFill>
                </a:rPr>
                <a:t> del </a:t>
              </a:r>
              <a:r>
                <a:rPr lang="en-GB" sz="1000" dirty="0" err="1">
                  <a:solidFill>
                    <a:schemeClr val="tx1"/>
                  </a:solidFill>
                </a:rPr>
                <a:t>finanzia-mento</a:t>
              </a:r>
              <a:endParaRPr lang="en-GB" sz="1000" dirty="0">
                <a:solidFill>
                  <a:schemeClr val="tx1"/>
                </a:solidFill>
              </a:endParaRPr>
            </a:p>
          </p:txBody>
        </p:sp>
        <p:cxnSp>
          <p:nvCxnSpPr>
            <p:cNvPr id="8" name="Straight Arrow Connector 7"/>
            <p:cNvCxnSpPr>
              <a:stCxn id="7" idx="3"/>
              <a:endCxn id="6" idx="1"/>
            </p:cNvCxnSpPr>
            <p:nvPr/>
          </p:nvCxnSpPr>
          <p:spPr>
            <a:xfrm>
              <a:off x="6461093" y="3484851"/>
              <a:ext cx="332473" cy="0"/>
            </a:xfrm>
            <a:prstGeom prst="straightConnector1">
              <a:avLst/>
            </a:prstGeom>
            <a:ln w="3175">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5" idx="3"/>
              <a:endCxn id="7" idx="1"/>
            </p:cNvCxnSpPr>
            <p:nvPr/>
          </p:nvCxnSpPr>
          <p:spPr>
            <a:xfrm>
              <a:off x="4941266" y="3484851"/>
              <a:ext cx="332472" cy="0"/>
            </a:xfrm>
            <a:prstGeom prst="straightConnector1">
              <a:avLst/>
            </a:prstGeom>
            <a:ln w="3175">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714257" y="3109537"/>
              <a:ext cx="1187355" cy="750627"/>
            </a:xfrm>
            <a:prstGeom prst="rect">
              <a:avLst/>
            </a:prstGeom>
            <a:solidFill>
              <a:schemeClr val="accent1">
                <a:lumMod val="20000"/>
                <a:lumOff val="80000"/>
              </a:schemeClr>
            </a:solidFill>
            <a:ln w="3175">
              <a:solidFill>
                <a:schemeClr val="accent5">
                  <a:lumMod val="60000"/>
                  <a:lumOff val="40000"/>
                </a:schemeClr>
              </a:solidFill>
              <a:headEnd w="sm" len="med"/>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Pianifica-zione</a:t>
              </a:r>
              <a:endParaRPr lang="en-GB" sz="1100" dirty="0">
                <a:solidFill>
                  <a:schemeClr val="tx1"/>
                </a:solidFill>
              </a:endParaRPr>
            </a:p>
          </p:txBody>
        </p:sp>
        <p:cxnSp>
          <p:nvCxnSpPr>
            <p:cNvPr id="11" name="Straight Arrow Connector 10"/>
            <p:cNvCxnSpPr>
              <a:stCxn id="10" idx="3"/>
              <a:endCxn id="4" idx="1"/>
            </p:cNvCxnSpPr>
            <p:nvPr/>
          </p:nvCxnSpPr>
          <p:spPr>
            <a:xfrm>
              <a:off x="1901612" y="3484851"/>
              <a:ext cx="332472" cy="0"/>
            </a:xfrm>
            <a:prstGeom prst="straightConnector1">
              <a:avLst/>
            </a:prstGeom>
            <a:ln w="3175">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7" idx="0"/>
              <a:endCxn id="13" idx="2"/>
            </p:cNvCxnSpPr>
            <p:nvPr/>
          </p:nvCxnSpPr>
          <p:spPr>
            <a:xfrm flipV="1">
              <a:off x="5867416" y="2748917"/>
              <a:ext cx="6419" cy="360620"/>
            </a:xfrm>
            <a:prstGeom prst="straightConnector1">
              <a:avLst/>
            </a:prstGeom>
            <a:ln w="3175">
              <a:solidFill>
                <a:schemeClr val="accent5">
                  <a:lumMod val="60000"/>
                  <a:lumOff val="40000"/>
                </a:schemeClr>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5280157" y="1998290"/>
              <a:ext cx="1187355" cy="750627"/>
            </a:xfrm>
            <a:prstGeom prst="rect">
              <a:avLst/>
            </a:prstGeom>
            <a:solidFill>
              <a:schemeClr val="accent1">
                <a:lumMod val="20000"/>
                <a:lumOff val="80000"/>
              </a:schemeClr>
            </a:solidFill>
            <a:ln w="3175">
              <a:solidFill>
                <a:schemeClr val="accent5">
                  <a:lumMod val="60000"/>
                  <a:lumOff val="40000"/>
                </a:schemeClr>
              </a:solidFill>
              <a:headEnd w="sm" len="med"/>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Valutazione </a:t>
              </a:r>
              <a:r>
                <a:rPr lang="en-GB" sz="1050" dirty="0" err="1">
                  <a:solidFill>
                    <a:schemeClr val="tx1"/>
                  </a:solidFill>
                </a:rPr>
                <a:t>dell'investi-mento</a:t>
              </a:r>
              <a:endParaRPr lang="en-GB" sz="1050" dirty="0">
                <a:solidFill>
                  <a:schemeClr val="tx1"/>
                </a:solidFill>
              </a:endParaRPr>
            </a:p>
          </p:txBody>
        </p:sp>
        <p:sp>
          <p:nvSpPr>
            <p:cNvPr id="14" name="Rectangle 13"/>
            <p:cNvSpPr/>
            <p:nvPr/>
          </p:nvSpPr>
          <p:spPr>
            <a:xfrm>
              <a:off x="5280157" y="4241949"/>
              <a:ext cx="1187355" cy="750627"/>
            </a:xfrm>
            <a:prstGeom prst="rect">
              <a:avLst/>
            </a:prstGeom>
            <a:solidFill>
              <a:schemeClr val="accent1">
                <a:lumMod val="20000"/>
                <a:lumOff val="80000"/>
              </a:schemeClr>
            </a:solidFill>
            <a:ln w="3175">
              <a:solidFill>
                <a:schemeClr val="accent5">
                  <a:lumMod val="60000"/>
                  <a:lumOff val="40000"/>
                </a:schemeClr>
              </a:solidFill>
              <a:headEnd w="sm" len="med"/>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Sviluppo</a:t>
              </a:r>
              <a:r>
                <a:rPr lang="en-GB" sz="1100" dirty="0">
                  <a:solidFill>
                    <a:schemeClr val="tx1"/>
                  </a:solidFill>
                </a:rPr>
                <a:t> del </a:t>
              </a:r>
              <a:r>
                <a:rPr lang="en-GB" sz="1100" dirty="0" err="1">
                  <a:solidFill>
                    <a:schemeClr val="tx1"/>
                  </a:solidFill>
                </a:rPr>
                <a:t>busget</a:t>
              </a:r>
              <a:endParaRPr lang="en-GB" sz="1100" dirty="0">
                <a:solidFill>
                  <a:schemeClr val="tx1"/>
                </a:solidFill>
              </a:endParaRPr>
            </a:p>
          </p:txBody>
        </p:sp>
        <p:cxnSp>
          <p:nvCxnSpPr>
            <p:cNvPr id="15" name="Straight Arrow Connector 14"/>
            <p:cNvCxnSpPr>
              <a:stCxn id="14" idx="0"/>
              <a:endCxn id="7" idx="2"/>
            </p:cNvCxnSpPr>
            <p:nvPr/>
          </p:nvCxnSpPr>
          <p:spPr>
            <a:xfrm flipH="1" flipV="1">
              <a:off x="5867416" y="3860164"/>
              <a:ext cx="6419" cy="381785"/>
            </a:xfrm>
            <a:prstGeom prst="straightConnector1">
              <a:avLst/>
            </a:prstGeom>
            <a:ln w="3175">
              <a:solidFill>
                <a:schemeClr val="accent5">
                  <a:lumMod val="60000"/>
                  <a:lumOff val="40000"/>
                </a:schemeClr>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6" name="Elbow Connector 15"/>
            <p:cNvCxnSpPr>
              <a:stCxn id="5" idx="0"/>
              <a:endCxn id="13" idx="1"/>
            </p:cNvCxnSpPr>
            <p:nvPr/>
          </p:nvCxnSpPr>
          <p:spPr>
            <a:xfrm rot="5400000" flipH="1" flipV="1">
              <a:off x="4445907" y="2275287"/>
              <a:ext cx="735933" cy="932568"/>
            </a:xfrm>
            <a:prstGeom prst="bentConnector2">
              <a:avLst/>
            </a:prstGeom>
            <a:ln w="3175">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7" name="Elbow Connector 16"/>
            <p:cNvCxnSpPr>
              <a:stCxn id="5" idx="2"/>
              <a:endCxn id="14" idx="1"/>
            </p:cNvCxnSpPr>
            <p:nvPr/>
          </p:nvCxnSpPr>
          <p:spPr>
            <a:xfrm rot="16200000" flipH="1">
              <a:off x="4435324" y="3772429"/>
              <a:ext cx="757099" cy="932568"/>
            </a:xfrm>
            <a:prstGeom prst="bentConnector2">
              <a:avLst/>
            </a:prstGeom>
            <a:ln w="3175">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13" idx="3"/>
              <a:endCxn id="6" idx="0"/>
            </p:cNvCxnSpPr>
            <p:nvPr/>
          </p:nvCxnSpPr>
          <p:spPr>
            <a:xfrm>
              <a:off x="6467512" y="2373604"/>
              <a:ext cx="919732" cy="735933"/>
            </a:xfrm>
            <a:prstGeom prst="bentConnector2">
              <a:avLst/>
            </a:prstGeom>
            <a:ln w="3175">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9" name="Elbow Connector 18"/>
            <p:cNvCxnSpPr>
              <a:stCxn id="14" idx="3"/>
              <a:endCxn id="6" idx="2"/>
            </p:cNvCxnSpPr>
            <p:nvPr/>
          </p:nvCxnSpPr>
          <p:spPr>
            <a:xfrm flipV="1">
              <a:off x="6467512" y="3860164"/>
              <a:ext cx="919732" cy="757099"/>
            </a:xfrm>
            <a:prstGeom prst="bentConnector2">
              <a:avLst/>
            </a:prstGeom>
            <a:ln w="3175">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4" idx="3"/>
              <a:endCxn id="5" idx="1"/>
            </p:cNvCxnSpPr>
            <p:nvPr/>
          </p:nvCxnSpPr>
          <p:spPr>
            <a:xfrm>
              <a:off x="3421439" y="3484851"/>
              <a:ext cx="332472" cy="0"/>
            </a:xfrm>
            <a:prstGeom prst="straightConnector1">
              <a:avLst/>
            </a:prstGeom>
            <a:ln w="3175">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BD6719EF-4BA5-4D7F-BBF3-A3EA05E4E758}"/>
              </a:ext>
            </a:extLst>
          </p:cNvPr>
          <p:cNvSpPr/>
          <p:nvPr/>
        </p:nvSpPr>
        <p:spPr>
          <a:xfrm>
            <a:off x="136358" y="987881"/>
            <a:ext cx="5122162" cy="2346796"/>
          </a:xfrm>
          <a:prstGeom prst="rect">
            <a:avLst/>
          </a:prstGeom>
        </p:spPr>
        <p:txBody>
          <a:bodyPr wrap="square">
            <a:spAutoFit/>
          </a:bodyPr>
          <a:lstStyle/>
          <a:p>
            <a:pPr>
              <a:spcAft>
                <a:spcPts val="3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Obiettivi</a:t>
            </a:r>
            <a:endParaRPr lang="en-GB" sz="1400" dirty="0">
              <a:solidFill>
                <a:schemeClr val="accent1"/>
              </a:solidFill>
            </a:endParaRPr>
          </a:p>
          <a:p>
            <a:r>
              <a:rPr lang="it-IT" sz="1200" dirty="0"/>
              <a:t>La gestione finanziaria copre tutti gli aspetti dell'ottenimento, del dispiegamento e del controllo delle risorse finanziarie. Gli obiettivi della funzione di gestione finanziaria sono</a:t>
            </a:r>
            <a:r>
              <a:rPr lang="en-GB" sz="1200" dirty="0"/>
              <a:t>:</a:t>
            </a:r>
          </a:p>
          <a:p>
            <a:endParaRPr lang="en-GB" sz="1200" dirty="0"/>
          </a:p>
          <a:p>
            <a:pPr marL="179388" indent="-179388">
              <a:spcAft>
                <a:spcPts val="300"/>
              </a:spcAft>
              <a:buFont typeface="Arial" panose="020B0604020202020204" pitchFamily="34" charset="0"/>
              <a:buChar char="•"/>
            </a:pPr>
            <a:r>
              <a:rPr lang="it-IT" sz="1200" dirty="0"/>
              <a:t>Stimare i costi per il raggiungimento degli obiettivi di progetto o programma;</a:t>
            </a:r>
          </a:p>
          <a:p>
            <a:pPr marL="179388" indent="-179388">
              <a:spcAft>
                <a:spcPts val="300"/>
              </a:spcAft>
              <a:buFont typeface="Arial" panose="020B0604020202020204" pitchFamily="34" charset="0"/>
              <a:buChar char="•"/>
            </a:pPr>
            <a:r>
              <a:rPr lang="it-IT" sz="1200" dirty="0"/>
              <a:t>Valutare la fattibilità del raggiungimento di tali obiettivi;</a:t>
            </a:r>
          </a:p>
          <a:p>
            <a:pPr marL="179388" indent="-179388">
              <a:spcAft>
                <a:spcPts val="300"/>
              </a:spcAft>
              <a:buFont typeface="Arial" panose="020B0604020202020204" pitchFamily="34" charset="0"/>
              <a:buChar char="•"/>
            </a:pPr>
            <a:r>
              <a:rPr lang="it-IT" sz="1200" dirty="0"/>
              <a:t>Ottenere la certezza della disponibilità dei fondi necessari e gestirne la distribuzione lungo il</a:t>
            </a:r>
            <a:r>
              <a:rPr lang="en-GB" sz="1200" dirty="0"/>
              <a:t> </a:t>
            </a:r>
            <a:r>
              <a:rPr lang="en-GB" sz="1200" dirty="0" err="1">
                <a:hlinkClick r:id="rId2" action="ppaction://hlinksldjump"/>
              </a:rPr>
              <a:t>ciclo</a:t>
            </a:r>
            <a:r>
              <a:rPr lang="en-GB" sz="1200" dirty="0">
                <a:hlinkClick r:id="rId2" action="ppaction://hlinksldjump"/>
              </a:rPr>
              <a:t> di vita</a:t>
            </a:r>
            <a:r>
              <a:rPr lang="en-GB" sz="1200" dirty="0"/>
              <a:t>;</a:t>
            </a:r>
          </a:p>
          <a:p>
            <a:pPr marL="179388" indent="-179388">
              <a:spcAft>
                <a:spcPts val="300"/>
              </a:spcAft>
              <a:buFont typeface="Arial" panose="020B0604020202020204" pitchFamily="34" charset="0"/>
              <a:buChar char="•"/>
            </a:pPr>
            <a:r>
              <a:rPr lang="it-IT" sz="1200" dirty="0"/>
              <a:t>Predisporre e far funzionare i sistemi finanziari;</a:t>
            </a:r>
          </a:p>
          <a:p>
            <a:pPr marL="179388" indent="-179388">
              <a:spcAft>
                <a:spcPts val="300"/>
              </a:spcAft>
              <a:buFont typeface="Arial" panose="020B0604020202020204" pitchFamily="34" charset="0"/>
              <a:buChar char="•"/>
            </a:pPr>
            <a:r>
              <a:rPr lang="it-IT" sz="1200" dirty="0"/>
              <a:t>Monitorare e controllare la spesa</a:t>
            </a:r>
            <a:r>
              <a:rPr lang="en-GB" sz="1200" dirty="0"/>
              <a:t>.</a:t>
            </a:r>
            <a:endParaRPr lang="en-GB" sz="1200" dirty="0">
              <a:effectLst/>
            </a:endParaRPr>
          </a:p>
        </p:txBody>
      </p:sp>
      <p:sp>
        <p:nvSpPr>
          <p:cNvPr id="29" name="Rectangle 28">
            <a:extLst>
              <a:ext uri="{FF2B5EF4-FFF2-40B4-BE49-F238E27FC236}">
                <a16:creationId xmlns:a16="http://schemas.microsoft.com/office/drawing/2014/main" id="{E5F437CF-ED8B-4ED5-88C6-5E05655D9DAA}"/>
              </a:ext>
            </a:extLst>
          </p:cNvPr>
          <p:cNvSpPr/>
          <p:nvPr/>
        </p:nvSpPr>
        <p:spPr>
          <a:xfrm>
            <a:off x="125087" y="3482978"/>
            <a:ext cx="5205806" cy="3270126"/>
          </a:xfrm>
          <a:prstGeom prst="rect">
            <a:avLst/>
          </a:prstGeom>
        </p:spPr>
        <p:txBody>
          <a:bodyPr wrap="square">
            <a:spAutoFit/>
          </a:bodyPr>
          <a:lstStyle/>
          <a:p>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Panoramica</a:t>
            </a:r>
            <a:endParaRPr lang="en-GB" sz="1400" dirty="0">
              <a:solidFill>
                <a:schemeClr val="accent1"/>
              </a:solidFill>
            </a:endParaRPr>
          </a:p>
          <a:p>
            <a:pPr>
              <a:spcAft>
                <a:spcPts val="300"/>
              </a:spcAft>
            </a:pPr>
            <a:r>
              <a:rPr lang="it-IT" sz="1200" dirty="0"/>
              <a:t>La gestione finanziaria è costituita da tre aree principali</a:t>
            </a:r>
            <a:r>
              <a:rPr lang="en-GB" sz="1200" dirty="0"/>
              <a:t>:</a:t>
            </a:r>
          </a:p>
          <a:p>
            <a:pPr marL="179388" indent="-179388">
              <a:spcAft>
                <a:spcPts val="300"/>
              </a:spcAft>
              <a:buFont typeface="Arial" panose="020B0604020202020204" pitchFamily="34" charset="0"/>
              <a:buChar char="•"/>
            </a:pPr>
            <a:r>
              <a:rPr lang="en-GB" sz="1200" b="1" dirty="0" err="1"/>
              <a:t>valutazione</a:t>
            </a:r>
            <a:r>
              <a:rPr lang="en-GB" sz="1200" b="1" dirty="0"/>
              <a:t> </a:t>
            </a:r>
            <a:r>
              <a:rPr lang="en-GB" sz="1200" b="1" dirty="0" err="1"/>
              <a:t>dell’investimento</a:t>
            </a:r>
            <a:r>
              <a:rPr lang="en-GB" sz="1200" b="1" dirty="0"/>
              <a:t> </a:t>
            </a:r>
            <a:r>
              <a:rPr lang="it-IT" sz="1200" dirty="0"/>
              <a:t>è la procedura attraverso la quale viene valutata la fattibilità del lavoro. Si tratta di un uno degli input fondamentali per il</a:t>
            </a:r>
            <a:r>
              <a:rPr lang="en-GB" sz="1200" dirty="0"/>
              <a:t> </a:t>
            </a:r>
            <a:r>
              <a:rPr lang="en-GB" sz="1200" dirty="0">
                <a:hlinkClick r:id="rId3" action="ppaction://hlinksldjump"/>
              </a:rPr>
              <a:t>business case</a:t>
            </a:r>
            <a:r>
              <a:rPr lang="en-GB" sz="1200" dirty="0"/>
              <a:t>.</a:t>
            </a:r>
          </a:p>
          <a:p>
            <a:pPr marL="179388" indent="-179388">
              <a:spcAft>
                <a:spcPts val="300"/>
              </a:spcAft>
              <a:buFont typeface="Arial" panose="020B0604020202020204" pitchFamily="34" charset="0"/>
              <a:buChar char="•"/>
            </a:pPr>
            <a:r>
              <a:rPr lang="en-GB" sz="1200" b="1" dirty="0" err="1"/>
              <a:t>Finanziamento</a:t>
            </a:r>
            <a:r>
              <a:rPr lang="en-GB" sz="1200" dirty="0"/>
              <a:t> </a:t>
            </a:r>
            <a:r>
              <a:rPr lang="it-IT" sz="1200" dirty="0"/>
              <a:t>riguarda l’ottenimento della certezza dell’investimento richiesto per portare a termine il lavoro e l’assicurazione che questo supporti il flusso di cassa</a:t>
            </a:r>
            <a:r>
              <a:rPr lang="en-GB" sz="1200" dirty="0"/>
              <a:t>.</a:t>
            </a:r>
          </a:p>
          <a:p>
            <a:pPr marL="179388" indent="-179388">
              <a:spcAft>
                <a:spcPts val="300"/>
              </a:spcAft>
              <a:buFont typeface="Arial" panose="020B0604020202020204" pitchFamily="34" charset="0"/>
              <a:buChar char="•"/>
            </a:pPr>
            <a:r>
              <a:rPr lang="it-IT" sz="1200" b="1" dirty="0"/>
              <a:t>Programmazione del budget e controllo dei costi</a:t>
            </a:r>
            <a:r>
              <a:rPr lang="en-GB" sz="1200" b="1" dirty="0"/>
              <a:t> </a:t>
            </a:r>
            <a:r>
              <a:rPr lang="it-IT" sz="1200" dirty="0"/>
              <a:t>stima i costi, prevede il flusso di cassa e poi applica i controlli per monitorarlo</a:t>
            </a:r>
            <a:r>
              <a:rPr lang="en-GB" sz="1200" dirty="0"/>
              <a:t>.</a:t>
            </a:r>
          </a:p>
          <a:p>
            <a:pPr>
              <a:spcAft>
                <a:spcPts val="300"/>
              </a:spcAft>
            </a:pPr>
            <a:endParaRPr lang="en-GB" sz="1200" dirty="0">
              <a:effectLst/>
            </a:endParaRPr>
          </a:p>
          <a:p>
            <a:pPr>
              <a:spcAft>
                <a:spcPts val="300"/>
              </a:spcAft>
            </a:pPr>
            <a:r>
              <a:rPr lang="it-IT" sz="1200" dirty="0"/>
              <a:t>I costi stimati sono bilanciati rispetto al valore dei benefici (come calcolati nella procedura di </a:t>
            </a:r>
            <a:r>
              <a:rPr lang="en-GB" sz="1200" dirty="0" err="1">
                <a:hlinkClick r:id="rId4" action="ppaction://hlinksldjump"/>
              </a:rPr>
              <a:t>gestione</a:t>
            </a:r>
            <a:r>
              <a:rPr lang="en-GB" sz="1200" dirty="0">
                <a:hlinkClick r:id="rId4" action="ppaction://hlinksldjump"/>
              </a:rPr>
              <a:t> dei benefici</a:t>
            </a:r>
            <a:r>
              <a:rPr lang="it-IT" sz="1200" dirty="0"/>
              <a:t>) in una valutazione dell'investimento e documentati nel business case.</a:t>
            </a:r>
            <a:r>
              <a:rPr lang="en-GB" sz="1200" dirty="0"/>
              <a:t> </a:t>
            </a:r>
            <a:r>
              <a:rPr lang="it-IT" sz="1200" dirty="0"/>
              <a:t>Il lavoro viene approvato se si dimostra non solo che i benefici superano i costi ma anche che l’organizzazione non può ottenere un ritorno migliore investendo gli stessi fondi altrove.</a:t>
            </a:r>
          </a:p>
        </p:txBody>
      </p:sp>
      <p:sp>
        <p:nvSpPr>
          <p:cNvPr id="30" name="Rectangle 29">
            <a:extLst>
              <a:ext uri="{FF2B5EF4-FFF2-40B4-BE49-F238E27FC236}">
                <a16:creationId xmlns:a16="http://schemas.microsoft.com/office/drawing/2014/main" id="{35B869E8-D82E-4DEA-A108-B42A6F7946EB}"/>
              </a:ext>
            </a:extLst>
          </p:cNvPr>
          <p:cNvSpPr/>
          <p:nvPr/>
        </p:nvSpPr>
        <p:spPr>
          <a:xfrm>
            <a:off x="5330893" y="3492014"/>
            <a:ext cx="5075260" cy="3231654"/>
          </a:xfrm>
          <a:prstGeom prst="rect">
            <a:avLst/>
          </a:prstGeom>
        </p:spPr>
        <p:txBody>
          <a:bodyPr wrap="square">
            <a:spAutoFit/>
          </a:bodyPr>
          <a:lstStyle/>
          <a:p>
            <a:r>
              <a:rPr lang="it-IT" sz="1200" dirty="0"/>
              <a:t>I costi stimati saranno collocati all’interno di budget distinti per i diversi aspetti del lavoro. Questi saranno combinati con la schedulazione della consegna per produrre informazioni sul flusso di cassa. Si possono predisporre budget aggiuntivi per affrontare le contingency ed una riserva che sarà tenuta da parte dallo sponsor</a:t>
            </a:r>
            <a:r>
              <a:rPr lang="en-GB" sz="1200" dirty="0"/>
              <a:t>.</a:t>
            </a:r>
            <a:br>
              <a:rPr lang="en-GB" sz="1200" dirty="0"/>
            </a:br>
            <a:endParaRPr lang="en-GB" sz="1200" dirty="0"/>
          </a:p>
          <a:p>
            <a:r>
              <a:rPr lang="it-IT" sz="1200" dirty="0"/>
              <a:t>L’attività volta all’ottenimento della certezza della disponibilità dei fondi continua in parallelo a questi passi e alle varie fasi del ciclo di vita. Per esempio, quando un mandato dà l’innesco alla fase di identificazione di un progetto esso dovrebbe presuppore la disponibilità di fondi sufficienti a completare il processo di identificazione</a:t>
            </a:r>
            <a:r>
              <a:rPr lang="en-GB" sz="1200" dirty="0"/>
              <a:t>. </a:t>
            </a:r>
          </a:p>
          <a:p>
            <a:endParaRPr lang="en-GB" sz="1200" dirty="0"/>
          </a:p>
          <a:p>
            <a:r>
              <a:rPr lang="it-IT" sz="1200" dirty="0"/>
              <a:t>Man mano che va avanti il lavoro ed aumenta la quantità di denaro implicata, devono essere implementati sistemi di controllo finanziario coerenti con il volume e la natura delle transazioni finanziarie. Questi sistemi lavoreranno unitamente ai sistemi di gestione della schedulazione per fare previsioni sul flusso di cassa e tenere traccia della spesa attuale rispetto al budget</a:t>
            </a:r>
            <a:r>
              <a:rPr lang="en-GB" sz="1200" dirty="0"/>
              <a:t>.</a:t>
            </a:r>
            <a:endParaRPr lang="en-GB" sz="1200" dirty="0">
              <a:effectLst/>
            </a:endParaRPr>
          </a:p>
        </p:txBody>
      </p:sp>
      <p:sp>
        <p:nvSpPr>
          <p:cNvPr id="31" name="TextBox 30">
            <a:hlinkClick r:id="rId5"/>
            <a:extLst>
              <a:ext uri="{FF2B5EF4-FFF2-40B4-BE49-F238E27FC236}">
                <a16:creationId xmlns:a16="http://schemas.microsoft.com/office/drawing/2014/main" id="{399D1799-3B13-4420-8C5A-A4B125AEE278}"/>
              </a:ext>
            </a:extLst>
          </p:cNvPr>
          <p:cNvSpPr txBox="1"/>
          <p:nvPr/>
        </p:nvSpPr>
        <p:spPr>
          <a:xfrm>
            <a:off x="10637622" y="3499549"/>
            <a:ext cx="1521248" cy="461665"/>
          </a:xfrm>
          <a:prstGeom prst="rect">
            <a:avLst/>
          </a:prstGeom>
          <a:noFill/>
        </p:spPr>
        <p:txBody>
          <a:bodyPr wrap="square" rtlCol="0">
            <a:spAutoFit/>
          </a:bodyPr>
          <a:lstStyle/>
          <a:p>
            <a:r>
              <a:rPr lang="en-GB" sz="1200" dirty="0"/>
              <a:t>Valutazione </a:t>
            </a:r>
            <a:r>
              <a:rPr lang="en-GB" sz="1200" dirty="0" err="1"/>
              <a:t>dell’investimento</a:t>
            </a:r>
            <a:endParaRPr lang="en-GB" sz="1200" dirty="0"/>
          </a:p>
        </p:txBody>
      </p:sp>
      <p:sp>
        <p:nvSpPr>
          <p:cNvPr id="32" name="TextBox 31">
            <a:hlinkClick r:id="rId6"/>
            <a:extLst>
              <a:ext uri="{FF2B5EF4-FFF2-40B4-BE49-F238E27FC236}">
                <a16:creationId xmlns:a16="http://schemas.microsoft.com/office/drawing/2014/main" id="{CEF9319C-0E99-438E-9F5A-64ABF85025E3}"/>
              </a:ext>
            </a:extLst>
          </p:cNvPr>
          <p:cNvSpPr txBox="1"/>
          <p:nvPr/>
        </p:nvSpPr>
        <p:spPr>
          <a:xfrm>
            <a:off x="10636498" y="4020096"/>
            <a:ext cx="1166113" cy="276999"/>
          </a:xfrm>
          <a:prstGeom prst="rect">
            <a:avLst/>
          </a:prstGeom>
          <a:noFill/>
        </p:spPr>
        <p:txBody>
          <a:bodyPr wrap="square" rtlCol="0">
            <a:spAutoFit/>
          </a:bodyPr>
          <a:lstStyle/>
          <a:p>
            <a:r>
              <a:rPr lang="en-GB" sz="1200" dirty="0" err="1"/>
              <a:t>Finanziamento</a:t>
            </a:r>
            <a:endParaRPr lang="en-GB" sz="1200" dirty="0"/>
          </a:p>
        </p:txBody>
      </p:sp>
      <p:sp>
        <p:nvSpPr>
          <p:cNvPr id="33" name="TextBox 32">
            <a:hlinkClick r:id="rId7"/>
            <a:extLst>
              <a:ext uri="{FF2B5EF4-FFF2-40B4-BE49-F238E27FC236}">
                <a16:creationId xmlns:a16="http://schemas.microsoft.com/office/drawing/2014/main" id="{69E77A72-0C1F-4EDA-AA4D-A7F6751EC74D}"/>
              </a:ext>
            </a:extLst>
          </p:cNvPr>
          <p:cNvSpPr txBox="1"/>
          <p:nvPr/>
        </p:nvSpPr>
        <p:spPr>
          <a:xfrm>
            <a:off x="10636498" y="4299724"/>
            <a:ext cx="1328940" cy="646331"/>
          </a:xfrm>
          <a:prstGeom prst="rect">
            <a:avLst/>
          </a:prstGeom>
          <a:noFill/>
        </p:spPr>
        <p:txBody>
          <a:bodyPr wrap="square" rtlCol="0">
            <a:spAutoFit/>
          </a:bodyPr>
          <a:lstStyle/>
          <a:p>
            <a:r>
              <a:rPr lang="it-IT" sz="1200" dirty="0"/>
              <a:t>Programmazione del budget e controllo dei costi</a:t>
            </a:r>
          </a:p>
        </p:txBody>
      </p:sp>
      <p:sp>
        <p:nvSpPr>
          <p:cNvPr id="34" name="Rectangle 33">
            <a:hlinkClick r:id="rId8"/>
            <a:extLst>
              <a:ext uri="{FF2B5EF4-FFF2-40B4-BE49-F238E27FC236}">
                <a16:creationId xmlns:a16="http://schemas.microsoft.com/office/drawing/2014/main" id="{491FA3A7-B723-4099-B3EC-9E2C9E309ABC}"/>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TextBox 34">
            <a:hlinkClick r:id="rId9"/>
            <a:extLst>
              <a:ext uri="{FF2B5EF4-FFF2-40B4-BE49-F238E27FC236}">
                <a16:creationId xmlns:a16="http://schemas.microsoft.com/office/drawing/2014/main" id="{8DDBDF0A-1DBD-48D8-B04F-97DD0EEE5BDA}"/>
              </a:ext>
            </a:extLst>
          </p:cNvPr>
          <p:cNvSpPr txBox="1"/>
          <p:nvPr/>
        </p:nvSpPr>
        <p:spPr>
          <a:xfrm>
            <a:off x="10707096" y="2376667"/>
            <a:ext cx="740780" cy="276999"/>
          </a:xfrm>
          <a:prstGeom prst="rect">
            <a:avLst/>
          </a:prstGeom>
          <a:noFill/>
        </p:spPr>
        <p:txBody>
          <a:bodyPr wrap="none" rtlCol="0">
            <a:spAutoFit/>
          </a:bodyPr>
          <a:lstStyle/>
          <a:p>
            <a:r>
              <a:rPr lang="en-GB" sz="1200" dirty="0"/>
              <a:t>Checklist</a:t>
            </a:r>
          </a:p>
        </p:txBody>
      </p:sp>
      <p:sp>
        <p:nvSpPr>
          <p:cNvPr id="36" name="TextBox 35">
            <a:hlinkClick r:id="rId10"/>
            <a:extLst>
              <a:ext uri="{FF2B5EF4-FFF2-40B4-BE49-F238E27FC236}">
                <a16:creationId xmlns:a16="http://schemas.microsoft.com/office/drawing/2014/main" id="{7A563D10-8EA0-4A48-B003-CFDD0978CC86}"/>
              </a:ext>
            </a:extLst>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37" name="TextBox 36">
            <a:hlinkClick r:id="rId11"/>
            <a:extLst>
              <a:ext uri="{FF2B5EF4-FFF2-40B4-BE49-F238E27FC236}">
                <a16:creationId xmlns:a16="http://schemas.microsoft.com/office/drawing/2014/main" id="{04044659-DD22-4F72-85FB-F3CD6E8DF781}"/>
              </a:ext>
            </a:extLst>
          </p:cNvPr>
          <p:cNvSpPr txBox="1"/>
          <p:nvPr/>
        </p:nvSpPr>
        <p:spPr>
          <a:xfrm>
            <a:off x="10707097" y="1841802"/>
            <a:ext cx="909993" cy="276999"/>
          </a:xfrm>
          <a:prstGeom prst="rect">
            <a:avLst/>
          </a:prstGeom>
          <a:noFill/>
        </p:spPr>
        <p:txBody>
          <a:bodyPr wrap="none" rtlCol="0">
            <a:spAutoFit/>
          </a:bodyPr>
          <a:lstStyle/>
          <a:p>
            <a:r>
              <a:rPr lang="en-GB" sz="1200" dirty="0"/>
              <a:t>Valutazione</a:t>
            </a:r>
          </a:p>
        </p:txBody>
      </p:sp>
      <p:sp>
        <p:nvSpPr>
          <p:cNvPr id="38" name="TextBox 37">
            <a:hlinkClick r:id="rId12"/>
            <a:extLst>
              <a:ext uri="{FF2B5EF4-FFF2-40B4-BE49-F238E27FC236}">
                <a16:creationId xmlns:a16="http://schemas.microsoft.com/office/drawing/2014/main" id="{EC3D4618-02E4-4401-BE04-D05EFBF5C881}"/>
              </a:ext>
            </a:extLst>
          </p:cNvPr>
          <p:cNvSpPr txBox="1"/>
          <p:nvPr/>
        </p:nvSpPr>
        <p:spPr>
          <a:xfrm>
            <a:off x="10707097" y="2109234"/>
            <a:ext cx="634084" cy="276999"/>
          </a:xfrm>
          <a:prstGeom prst="rect">
            <a:avLst/>
          </a:prstGeom>
          <a:noFill/>
        </p:spPr>
        <p:txBody>
          <a:bodyPr wrap="none" rtlCol="0">
            <a:spAutoFit/>
          </a:bodyPr>
          <a:lstStyle/>
          <a:p>
            <a:r>
              <a:rPr lang="en-GB" sz="1200" dirty="0" err="1"/>
              <a:t>Risorse</a:t>
            </a:r>
            <a:endParaRPr lang="en-GB" sz="1200" dirty="0"/>
          </a:p>
        </p:txBody>
      </p:sp>
      <p:sp>
        <p:nvSpPr>
          <p:cNvPr id="44" name="TextBox 43">
            <a:hlinkClick r:id="rId13"/>
            <a:extLst>
              <a:ext uri="{FF2B5EF4-FFF2-40B4-BE49-F238E27FC236}">
                <a16:creationId xmlns:a16="http://schemas.microsoft.com/office/drawing/2014/main" id="{3150A50E-2AEE-44E5-989A-9955CC09AE27}"/>
              </a:ext>
            </a:extLst>
          </p:cNvPr>
          <p:cNvSpPr txBox="1"/>
          <p:nvPr/>
        </p:nvSpPr>
        <p:spPr>
          <a:xfrm>
            <a:off x="10707096" y="1574370"/>
            <a:ext cx="731226" cy="276999"/>
          </a:xfrm>
          <a:prstGeom prst="rect">
            <a:avLst/>
          </a:prstGeom>
          <a:noFill/>
        </p:spPr>
        <p:txBody>
          <a:bodyPr wrap="none" rtlCol="0">
            <a:spAutoFit/>
          </a:bodyPr>
          <a:lstStyle/>
          <a:p>
            <a:r>
              <a:rPr lang="en-GB" sz="1200" dirty="0"/>
              <a:t>Maturità</a:t>
            </a:r>
          </a:p>
        </p:txBody>
      </p:sp>
      <p:sp>
        <p:nvSpPr>
          <p:cNvPr id="45" name="TextBox 44">
            <a:extLst>
              <a:ext uri="{FF2B5EF4-FFF2-40B4-BE49-F238E27FC236}">
                <a16:creationId xmlns:a16="http://schemas.microsoft.com/office/drawing/2014/main" id="{A4E041B7-1E7A-44D8-95F4-0B5F8AA9C5D0}"/>
              </a:ext>
            </a:extLst>
          </p:cNvPr>
          <p:cNvSpPr txBox="1"/>
          <p:nvPr/>
        </p:nvSpPr>
        <p:spPr>
          <a:xfrm>
            <a:off x="10580882" y="1017186"/>
            <a:ext cx="1589374" cy="307777"/>
          </a:xfrm>
          <a:prstGeom prst="rect">
            <a:avLst/>
          </a:prstGeom>
          <a:noFill/>
        </p:spPr>
        <p:txBody>
          <a:bodyPr wrap="square" rtlCol="0">
            <a:spAutoFit/>
          </a:bodyPr>
          <a:lstStyle/>
          <a:p>
            <a:pPr algn="ctr"/>
            <a:r>
              <a:rPr lang="en-GB" sz="1400" b="1" dirty="0" err="1">
                <a:solidFill>
                  <a:schemeClr val="accent1"/>
                </a:solidFill>
              </a:rPr>
              <a:t>Applicazione</a:t>
            </a:r>
            <a:endParaRPr lang="en-GB" sz="1400" b="1" dirty="0">
              <a:solidFill>
                <a:schemeClr val="accent1"/>
              </a:solidFill>
            </a:endParaRPr>
          </a:p>
        </p:txBody>
      </p:sp>
      <p:cxnSp>
        <p:nvCxnSpPr>
          <p:cNvPr id="39" name="Straight Connector 38">
            <a:extLst>
              <a:ext uri="{FF2B5EF4-FFF2-40B4-BE49-F238E27FC236}">
                <a16:creationId xmlns:a16="http://schemas.microsoft.com/office/drawing/2014/main" id="{F44625D0-E5DD-4EE5-81DB-B6E1841A485E}"/>
              </a:ext>
            </a:extLst>
          </p:cNvPr>
          <p:cNvCxnSpPr>
            <a:cxnSpLocks/>
          </p:cNvCxnSpPr>
          <p:nvPr/>
        </p:nvCxnSpPr>
        <p:spPr>
          <a:xfrm>
            <a:off x="10627277" y="5009834"/>
            <a:ext cx="146119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FA15B089-7F42-4E48-8D8E-E09EB1A7001A}"/>
              </a:ext>
            </a:extLst>
          </p:cNvPr>
          <p:cNvSpPr txBox="1"/>
          <p:nvPr/>
        </p:nvSpPr>
        <p:spPr>
          <a:xfrm>
            <a:off x="10529939" y="5149178"/>
            <a:ext cx="1628931" cy="307777"/>
          </a:xfrm>
          <a:prstGeom prst="rect">
            <a:avLst/>
          </a:prstGeom>
          <a:noFill/>
        </p:spPr>
        <p:txBody>
          <a:bodyPr wrap="square" rtlCol="0">
            <a:spAutoFit/>
          </a:bodyPr>
          <a:lstStyle/>
          <a:p>
            <a:pPr algn="ctr"/>
            <a:r>
              <a:rPr lang="en-GB" sz="1400" b="1" dirty="0" err="1">
                <a:solidFill>
                  <a:schemeClr val="accent1"/>
                </a:solidFill>
              </a:rPr>
              <a:t>Biblioteca</a:t>
            </a:r>
            <a:endParaRPr lang="en-GB" sz="1400" b="1" dirty="0">
              <a:solidFill>
                <a:schemeClr val="accent1"/>
              </a:solidFill>
            </a:endParaRPr>
          </a:p>
        </p:txBody>
      </p:sp>
      <p:sp>
        <p:nvSpPr>
          <p:cNvPr id="41" name="TextBox 40">
            <a:hlinkClick r:id="rId14"/>
            <a:extLst>
              <a:ext uri="{FF2B5EF4-FFF2-40B4-BE49-F238E27FC236}">
                <a16:creationId xmlns:a16="http://schemas.microsoft.com/office/drawing/2014/main" id="{DA8E3FDB-5AD5-461C-B9CE-0E30C2A5B5D7}"/>
              </a:ext>
            </a:extLst>
          </p:cNvPr>
          <p:cNvSpPr txBox="1"/>
          <p:nvPr/>
        </p:nvSpPr>
        <p:spPr>
          <a:xfrm>
            <a:off x="10639443" y="5471890"/>
            <a:ext cx="1486221" cy="276999"/>
          </a:xfrm>
          <a:prstGeom prst="rect">
            <a:avLst/>
          </a:prstGeom>
          <a:noFill/>
        </p:spPr>
        <p:txBody>
          <a:bodyPr wrap="square" rtlCol="0">
            <a:spAutoFit/>
          </a:bodyPr>
          <a:lstStyle/>
          <a:p>
            <a:r>
              <a:rPr lang="en-GB" sz="1200" dirty="0" err="1"/>
              <a:t>Curva</a:t>
            </a:r>
            <a:r>
              <a:rPr lang="en-GB" sz="1200" dirty="0"/>
              <a:t> a S</a:t>
            </a:r>
          </a:p>
        </p:txBody>
      </p:sp>
      <p:cxnSp>
        <p:nvCxnSpPr>
          <p:cNvPr id="42" name="Straight Connector 41">
            <a:extLst>
              <a:ext uri="{FF2B5EF4-FFF2-40B4-BE49-F238E27FC236}">
                <a16:creationId xmlns:a16="http://schemas.microsoft.com/office/drawing/2014/main" id="{3FF94B23-F4C6-4014-8EDA-B91E44434105}"/>
              </a:ext>
            </a:extLst>
          </p:cNvPr>
          <p:cNvCxnSpPr/>
          <p:nvPr/>
        </p:nvCxnSpPr>
        <p:spPr>
          <a:xfrm>
            <a:off x="10664539" y="3037239"/>
            <a:ext cx="13008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7706C48E-4950-41F7-9E3A-4E0643B552A5}"/>
              </a:ext>
            </a:extLst>
          </p:cNvPr>
          <p:cNvSpPr txBox="1"/>
          <p:nvPr/>
        </p:nvSpPr>
        <p:spPr>
          <a:xfrm>
            <a:off x="10633720" y="3176583"/>
            <a:ext cx="1460273" cy="307777"/>
          </a:xfrm>
          <a:prstGeom prst="rect">
            <a:avLst/>
          </a:prstGeom>
          <a:noFill/>
        </p:spPr>
        <p:txBody>
          <a:bodyPr wrap="none" rtlCol="0">
            <a:spAutoFit/>
          </a:bodyPr>
          <a:lstStyle/>
          <a:p>
            <a:pPr algn="ctr"/>
            <a:r>
              <a:rPr lang="en-GB" sz="1400" b="1" dirty="0" err="1">
                <a:solidFill>
                  <a:schemeClr val="accent1"/>
                </a:solidFill>
              </a:rPr>
              <a:t>Maggiori</a:t>
            </a:r>
            <a:r>
              <a:rPr lang="en-GB" sz="1400" b="1" dirty="0">
                <a:solidFill>
                  <a:schemeClr val="accent1"/>
                </a:solidFill>
              </a:rPr>
              <a:t> </a:t>
            </a:r>
            <a:r>
              <a:rPr lang="en-GB" sz="1400" b="1" dirty="0" err="1">
                <a:solidFill>
                  <a:schemeClr val="accent1"/>
                </a:solidFill>
              </a:rPr>
              <a:t>dettagli</a:t>
            </a:r>
            <a:endParaRPr lang="en-GB" sz="1400" b="1" dirty="0">
              <a:solidFill>
                <a:schemeClr val="accent1"/>
              </a:solidFill>
            </a:endParaRPr>
          </a:p>
        </p:txBody>
      </p:sp>
      <p:sp>
        <p:nvSpPr>
          <p:cNvPr id="46" name="TextBox 45">
            <a:hlinkClick r:id="rId15"/>
            <a:extLst>
              <a:ext uri="{FF2B5EF4-FFF2-40B4-BE49-F238E27FC236}">
                <a16:creationId xmlns:a16="http://schemas.microsoft.com/office/drawing/2014/main" id="{6E181856-581A-4B21-9F6D-E58D873813D0}"/>
              </a:ext>
            </a:extLst>
          </p:cNvPr>
          <p:cNvSpPr txBox="1"/>
          <p:nvPr/>
        </p:nvSpPr>
        <p:spPr>
          <a:xfrm>
            <a:off x="10707096" y="2672768"/>
            <a:ext cx="921471" cy="276999"/>
          </a:xfrm>
          <a:prstGeom prst="rect">
            <a:avLst/>
          </a:prstGeom>
          <a:noFill/>
        </p:spPr>
        <p:txBody>
          <a:bodyPr wrap="none" rtlCol="0">
            <a:spAutoFit/>
          </a:bodyPr>
          <a:lstStyle/>
          <a:p>
            <a:r>
              <a:rPr lang="en-GB" sz="1200" dirty="0"/>
              <a:t>Team Praxis</a:t>
            </a:r>
          </a:p>
        </p:txBody>
      </p:sp>
      <p:pic>
        <p:nvPicPr>
          <p:cNvPr id="47" name="Picture 46">
            <a:extLst>
              <a:ext uri="{FF2B5EF4-FFF2-40B4-BE49-F238E27FC236}">
                <a16:creationId xmlns:a16="http://schemas.microsoft.com/office/drawing/2014/main" id="{2E7B57EF-2239-4383-985F-016549D41F3E}"/>
              </a:ext>
            </a:extLst>
          </p:cNvPr>
          <p:cNvPicPr>
            <a:picLocks noChangeAspect="1"/>
          </p:cNvPicPr>
          <p:nvPr/>
        </p:nvPicPr>
        <p:blipFill rotWithShape="1">
          <a:blip r:embed="rId16"/>
          <a:srcRect r="9406"/>
          <a:stretch/>
        </p:blipFill>
        <p:spPr>
          <a:xfrm>
            <a:off x="11651595" y="2767597"/>
            <a:ext cx="139317" cy="91809"/>
          </a:xfrm>
          <a:prstGeom prst="rect">
            <a:avLst/>
          </a:prstGeom>
        </p:spPr>
      </p:pic>
      <p:pic>
        <p:nvPicPr>
          <p:cNvPr id="48" name="Picture 47">
            <a:extLst>
              <a:ext uri="{FF2B5EF4-FFF2-40B4-BE49-F238E27FC236}">
                <a16:creationId xmlns:a16="http://schemas.microsoft.com/office/drawing/2014/main" id="{F2D98617-02DB-4CCD-97B8-940C7262BD8A}"/>
              </a:ext>
            </a:extLst>
          </p:cNvPr>
          <p:cNvPicPr>
            <a:picLocks noChangeAspect="1"/>
          </p:cNvPicPr>
          <p:nvPr/>
        </p:nvPicPr>
        <p:blipFill rotWithShape="1">
          <a:blip r:embed="rId16"/>
          <a:srcRect r="9406"/>
          <a:stretch/>
        </p:blipFill>
        <p:spPr>
          <a:xfrm>
            <a:off x="11651595" y="2486747"/>
            <a:ext cx="139317" cy="91809"/>
          </a:xfrm>
          <a:prstGeom prst="rect">
            <a:avLst/>
          </a:prstGeom>
        </p:spPr>
      </p:pic>
      <p:pic>
        <p:nvPicPr>
          <p:cNvPr id="49" name="Picture 48">
            <a:extLst>
              <a:ext uri="{FF2B5EF4-FFF2-40B4-BE49-F238E27FC236}">
                <a16:creationId xmlns:a16="http://schemas.microsoft.com/office/drawing/2014/main" id="{178EDB47-97B0-46CF-BE4B-8FDEAC20C00A}"/>
              </a:ext>
            </a:extLst>
          </p:cNvPr>
          <p:cNvPicPr>
            <a:picLocks noChangeAspect="1"/>
          </p:cNvPicPr>
          <p:nvPr/>
        </p:nvPicPr>
        <p:blipFill rotWithShape="1">
          <a:blip r:embed="rId16"/>
          <a:srcRect r="9406"/>
          <a:stretch/>
        </p:blipFill>
        <p:spPr>
          <a:xfrm>
            <a:off x="11651595" y="2215442"/>
            <a:ext cx="139317" cy="91809"/>
          </a:xfrm>
          <a:prstGeom prst="rect">
            <a:avLst/>
          </a:prstGeom>
        </p:spPr>
      </p:pic>
      <p:pic>
        <p:nvPicPr>
          <p:cNvPr id="50" name="Picture 49">
            <a:extLst>
              <a:ext uri="{FF2B5EF4-FFF2-40B4-BE49-F238E27FC236}">
                <a16:creationId xmlns:a16="http://schemas.microsoft.com/office/drawing/2014/main" id="{6C7EA6C5-E54E-40AC-BDB8-6636423D7308}"/>
              </a:ext>
            </a:extLst>
          </p:cNvPr>
          <p:cNvPicPr>
            <a:picLocks noChangeAspect="1"/>
          </p:cNvPicPr>
          <p:nvPr/>
        </p:nvPicPr>
        <p:blipFill rotWithShape="1">
          <a:blip r:embed="rId16"/>
          <a:srcRect r="9406"/>
          <a:stretch/>
        </p:blipFill>
        <p:spPr>
          <a:xfrm>
            <a:off x="11651595" y="1954638"/>
            <a:ext cx="139317" cy="91809"/>
          </a:xfrm>
          <a:prstGeom prst="rect">
            <a:avLst/>
          </a:prstGeom>
        </p:spPr>
      </p:pic>
    </p:spTree>
    <p:extLst>
      <p:ext uri="{BB962C8B-B14F-4D97-AF65-F5344CB8AC3E}">
        <p14:creationId xmlns:p14="http://schemas.microsoft.com/office/powerpoint/2010/main" val="1372510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58" y="24064"/>
            <a:ext cx="6798577" cy="826167"/>
          </a:xfrm>
        </p:spPr>
        <p:txBody>
          <a:bodyPr/>
          <a:lstStyle/>
          <a:p>
            <a:r>
              <a:rPr lang="en-GB" dirty="0" err="1"/>
              <a:t>Gestione</a:t>
            </a:r>
            <a:r>
              <a:rPr lang="en-GB" dirty="0"/>
              <a:t> del </a:t>
            </a:r>
            <a:r>
              <a:rPr lang="en-GB" dirty="0" err="1"/>
              <a:t>rischio</a:t>
            </a:r>
            <a:endParaRPr lang="en-GB" dirty="0"/>
          </a:p>
        </p:txBody>
      </p:sp>
      <p:grpSp>
        <p:nvGrpSpPr>
          <p:cNvPr id="3" name="Group 2">
            <a:extLst>
              <a:ext uri="{FF2B5EF4-FFF2-40B4-BE49-F238E27FC236}">
                <a16:creationId xmlns:a16="http://schemas.microsoft.com/office/drawing/2014/main" id="{81282DF3-9565-4AF0-8CEE-CE9E5E923452}"/>
              </a:ext>
            </a:extLst>
          </p:cNvPr>
          <p:cNvGrpSpPr/>
          <p:nvPr/>
        </p:nvGrpSpPr>
        <p:grpSpPr>
          <a:xfrm>
            <a:off x="4807551" y="1354050"/>
            <a:ext cx="5506617" cy="1604594"/>
            <a:chOff x="4658085" y="1705746"/>
            <a:chExt cx="5506617" cy="1604594"/>
          </a:xfrm>
          <a:effectLst>
            <a:outerShdw blurRad="127000" dist="63500" dir="3600000" algn="ctr" rotWithShape="0">
              <a:srgbClr val="000000">
                <a:alpha val="40000"/>
              </a:srgbClr>
            </a:outerShdw>
          </a:effectLst>
        </p:grpSpPr>
        <p:sp>
          <p:nvSpPr>
            <p:cNvPr id="4" name="Rectangle 3">
              <a:extLst>
                <a:ext uri="{FF2B5EF4-FFF2-40B4-BE49-F238E27FC236}">
                  <a16:creationId xmlns:a16="http://schemas.microsoft.com/office/drawing/2014/main" id="{61CBF5E1-734E-4A80-8650-24286B5DFFCD}"/>
                </a:ext>
              </a:extLst>
            </p:cNvPr>
            <p:cNvSpPr/>
            <p:nvPr/>
          </p:nvSpPr>
          <p:spPr>
            <a:xfrm>
              <a:off x="5669525" y="1705746"/>
              <a:ext cx="813508" cy="514287"/>
            </a:xfrm>
            <a:prstGeom prst="rect">
              <a:avLst/>
            </a:prstGeom>
            <a:solidFill>
              <a:schemeClr val="accent5">
                <a:lumMod val="20000"/>
                <a:lumOff val="80000"/>
              </a:schemeClr>
            </a:solidFill>
            <a:ln w="3175">
              <a:solidFill>
                <a:schemeClr val="accent5">
                  <a:lumMod val="60000"/>
                  <a:lumOff val="40000"/>
                </a:schemeClr>
              </a:solidFill>
              <a:headEnd w="sm" len="med"/>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Inizio</a:t>
              </a:r>
              <a:endParaRPr lang="en-GB" sz="1100" dirty="0">
                <a:solidFill>
                  <a:schemeClr val="tx1"/>
                </a:solidFill>
              </a:endParaRPr>
            </a:p>
          </p:txBody>
        </p:sp>
        <p:sp>
          <p:nvSpPr>
            <p:cNvPr id="5" name="Rectangle 4">
              <a:extLst>
                <a:ext uri="{FF2B5EF4-FFF2-40B4-BE49-F238E27FC236}">
                  <a16:creationId xmlns:a16="http://schemas.microsoft.com/office/drawing/2014/main" id="{BC6364C8-247B-4957-8B21-EFBF7267C605}"/>
                </a:ext>
              </a:extLst>
            </p:cNvPr>
            <p:cNvSpPr/>
            <p:nvPr/>
          </p:nvSpPr>
          <p:spPr>
            <a:xfrm>
              <a:off x="6280748" y="2796053"/>
              <a:ext cx="813508" cy="514287"/>
            </a:xfrm>
            <a:prstGeom prst="rect">
              <a:avLst/>
            </a:prstGeom>
            <a:solidFill>
              <a:schemeClr val="accent5">
                <a:lumMod val="20000"/>
                <a:lumOff val="80000"/>
              </a:schemeClr>
            </a:solidFill>
            <a:ln w="3175">
              <a:solidFill>
                <a:schemeClr val="accent5">
                  <a:lumMod val="60000"/>
                  <a:lumOff val="40000"/>
                </a:schemeClr>
              </a:solidFill>
              <a:headEnd w="sm" len="med"/>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Identifi-cazione</a:t>
              </a:r>
              <a:endParaRPr lang="en-GB" sz="1100" dirty="0">
                <a:solidFill>
                  <a:schemeClr val="tx1"/>
                </a:solidFill>
              </a:endParaRPr>
            </a:p>
          </p:txBody>
        </p:sp>
        <p:sp>
          <p:nvSpPr>
            <p:cNvPr id="6" name="Rectangle 5">
              <a:extLst>
                <a:ext uri="{FF2B5EF4-FFF2-40B4-BE49-F238E27FC236}">
                  <a16:creationId xmlns:a16="http://schemas.microsoft.com/office/drawing/2014/main" id="{2A49E5C9-A6D2-4437-8E75-C715B257C880}"/>
                </a:ext>
              </a:extLst>
            </p:cNvPr>
            <p:cNvSpPr/>
            <p:nvPr/>
          </p:nvSpPr>
          <p:spPr>
            <a:xfrm>
              <a:off x="9318162" y="2796053"/>
              <a:ext cx="846540" cy="514287"/>
            </a:xfrm>
            <a:prstGeom prst="rect">
              <a:avLst/>
            </a:prstGeom>
            <a:solidFill>
              <a:schemeClr val="accent5">
                <a:lumMod val="20000"/>
                <a:lumOff val="80000"/>
              </a:schemeClr>
            </a:solidFill>
            <a:ln w="3175">
              <a:solidFill>
                <a:schemeClr val="accent5">
                  <a:lumMod val="60000"/>
                  <a:lumOff val="40000"/>
                </a:schemeClr>
              </a:solidFill>
              <a:headEnd w="sm" len="med"/>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Implement. </a:t>
              </a:r>
              <a:r>
                <a:rPr lang="en-GB" sz="1100" dirty="0" err="1">
                  <a:solidFill>
                    <a:schemeClr val="tx1"/>
                  </a:solidFill>
                </a:rPr>
                <a:t>risposte</a:t>
              </a:r>
              <a:endParaRPr lang="en-GB" sz="1100" dirty="0">
                <a:solidFill>
                  <a:schemeClr val="tx1"/>
                </a:solidFill>
              </a:endParaRPr>
            </a:p>
          </p:txBody>
        </p:sp>
        <p:sp>
          <p:nvSpPr>
            <p:cNvPr id="7" name="Rectangle 6">
              <a:extLst>
                <a:ext uri="{FF2B5EF4-FFF2-40B4-BE49-F238E27FC236}">
                  <a16:creationId xmlns:a16="http://schemas.microsoft.com/office/drawing/2014/main" id="{3CBAEB79-DB62-4395-9E1D-25E6C9372438}"/>
                </a:ext>
              </a:extLst>
            </p:cNvPr>
            <p:cNvSpPr/>
            <p:nvPr/>
          </p:nvSpPr>
          <p:spPr>
            <a:xfrm>
              <a:off x="8295953" y="2796053"/>
              <a:ext cx="855005" cy="514287"/>
            </a:xfrm>
            <a:prstGeom prst="rect">
              <a:avLst/>
            </a:prstGeom>
            <a:solidFill>
              <a:schemeClr val="accent5">
                <a:lumMod val="20000"/>
                <a:lumOff val="80000"/>
              </a:schemeClr>
            </a:solidFill>
            <a:ln w="3175">
              <a:solidFill>
                <a:schemeClr val="accent5">
                  <a:lumMod val="60000"/>
                  <a:lumOff val="40000"/>
                </a:schemeClr>
              </a:solidFill>
              <a:headEnd w="sm" len="med"/>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Pianif</a:t>
              </a:r>
              <a:r>
                <a:rPr lang="en-GB" sz="1100" dirty="0">
                  <a:solidFill>
                    <a:schemeClr val="tx1"/>
                  </a:solidFill>
                </a:rPr>
                <a:t>. </a:t>
              </a:r>
              <a:r>
                <a:rPr lang="en-GB" sz="1100" dirty="0" err="1">
                  <a:solidFill>
                    <a:schemeClr val="tx1"/>
                  </a:solidFill>
                </a:rPr>
                <a:t>delle</a:t>
              </a:r>
              <a:r>
                <a:rPr lang="en-GB" sz="1100" dirty="0">
                  <a:solidFill>
                    <a:schemeClr val="tx1"/>
                  </a:solidFill>
                </a:rPr>
                <a:t> </a:t>
              </a:r>
              <a:r>
                <a:rPr lang="en-GB" sz="1100" dirty="0" err="1">
                  <a:solidFill>
                    <a:schemeClr val="tx1"/>
                  </a:solidFill>
                </a:rPr>
                <a:t>risposte</a:t>
              </a:r>
              <a:endParaRPr lang="en-GB" sz="1100" dirty="0">
                <a:solidFill>
                  <a:schemeClr val="tx1"/>
                </a:solidFill>
              </a:endParaRPr>
            </a:p>
          </p:txBody>
        </p:sp>
        <p:sp>
          <p:nvSpPr>
            <p:cNvPr id="8" name="Rectangle 7">
              <a:extLst>
                <a:ext uri="{FF2B5EF4-FFF2-40B4-BE49-F238E27FC236}">
                  <a16:creationId xmlns:a16="http://schemas.microsoft.com/office/drawing/2014/main" id="{716C51E6-DBF5-45A5-AF6C-48FE1D1062DD}"/>
                </a:ext>
              </a:extLst>
            </p:cNvPr>
            <p:cNvSpPr/>
            <p:nvPr/>
          </p:nvSpPr>
          <p:spPr>
            <a:xfrm>
              <a:off x="7277977" y="2796053"/>
              <a:ext cx="855005" cy="514287"/>
            </a:xfrm>
            <a:prstGeom prst="rect">
              <a:avLst/>
            </a:prstGeom>
            <a:solidFill>
              <a:schemeClr val="accent5">
                <a:lumMod val="20000"/>
                <a:lumOff val="80000"/>
              </a:schemeClr>
            </a:solidFill>
            <a:ln w="3175">
              <a:solidFill>
                <a:schemeClr val="accent5">
                  <a:lumMod val="60000"/>
                  <a:lumOff val="40000"/>
                </a:schemeClr>
              </a:solidFill>
              <a:headEnd w="sm" len="med"/>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Valutazione</a:t>
              </a:r>
            </a:p>
          </p:txBody>
        </p:sp>
        <p:cxnSp>
          <p:nvCxnSpPr>
            <p:cNvPr id="9" name="Straight Arrow Connector 8">
              <a:extLst>
                <a:ext uri="{FF2B5EF4-FFF2-40B4-BE49-F238E27FC236}">
                  <a16:creationId xmlns:a16="http://schemas.microsoft.com/office/drawing/2014/main" id="{16370B36-227D-482A-9454-E63C854A1765}"/>
                </a:ext>
              </a:extLst>
            </p:cNvPr>
            <p:cNvCxnSpPr>
              <a:cxnSpLocks/>
              <a:stCxn id="4" idx="3"/>
              <a:endCxn id="5" idx="1"/>
            </p:cNvCxnSpPr>
            <p:nvPr/>
          </p:nvCxnSpPr>
          <p:spPr>
            <a:xfrm flipH="1">
              <a:off x="6280748" y="1962890"/>
              <a:ext cx="202285" cy="1090307"/>
            </a:xfrm>
            <a:prstGeom prst="bentConnector5">
              <a:avLst>
                <a:gd name="adj1" fmla="val -44221"/>
                <a:gd name="adj2" fmla="val 38818"/>
                <a:gd name="adj3" fmla="val 183528"/>
              </a:avLst>
            </a:prstGeom>
            <a:ln w="3175">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5E020D7F-0313-4A56-AA6C-F8702F51B61D}"/>
                </a:ext>
              </a:extLst>
            </p:cNvPr>
            <p:cNvCxnSpPr/>
            <p:nvPr/>
          </p:nvCxnSpPr>
          <p:spPr>
            <a:xfrm>
              <a:off x="8112233" y="3053196"/>
              <a:ext cx="204469" cy="0"/>
            </a:xfrm>
            <a:prstGeom prst="straightConnector1">
              <a:avLst/>
            </a:prstGeom>
            <a:ln w="3175">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03DD6338-15D9-4872-BA6E-057F30ECFF8A}"/>
                </a:ext>
              </a:extLst>
            </p:cNvPr>
            <p:cNvCxnSpPr/>
            <p:nvPr/>
          </p:nvCxnSpPr>
          <p:spPr>
            <a:xfrm>
              <a:off x="9139001" y="3053196"/>
              <a:ext cx="204469" cy="0"/>
            </a:xfrm>
            <a:prstGeom prst="straightConnector1">
              <a:avLst/>
            </a:prstGeom>
            <a:ln w="3175">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79E2CE2E-F337-4D4E-AA69-F12B7F98CB29}"/>
                </a:ext>
              </a:extLst>
            </p:cNvPr>
            <p:cNvCxnSpPr/>
            <p:nvPr/>
          </p:nvCxnSpPr>
          <p:spPr>
            <a:xfrm>
              <a:off x="7094256" y="3053196"/>
              <a:ext cx="204469" cy="0"/>
            </a:xfrm>
            <a:prstGeom prst="straightConnector1">
              <a:avLst/>
            </a:prstGeom>
            <a:ln w="3175">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3" name="Elbow Connector 15">
              <a:extLst>
                <a:ext uri="{FF2B5EF4-FFF2-40B4-BE49-F238E27FC236}">
                  <a16:creationId xmlns:a16="http://schemas.microsoft.com/office/drawing/2014/main" id="{A2C0C5B0-4767-41C8-A374-D1E27C2B5D90}"/>
                </a:ext>
              </a:extLst>
            </p:cNvPr>
            <p:cNvCxnSpPr>
              <a:stCxn id="6" idx="0"/>
              <a:endCxn id="5" idx="0"/>
            </p:cNvCxnSpPr>
            <p:nvPr/>
          </p:nvCxnSpPr>
          <p:spPr>
            <a:xfrm rot="16200000" flipV="1">
              <a:off x="8214467" y="1269088"/>
              <a:ext cx="12700" cy="3053930"/>
            </a:xfrm>
            <a:prstGeom prst="bentConnector3">
              <a:avLst>
                <a:gd name="adj1" fmla="val 3300000"/>
              </a:avLst>
            </a:prstGeom>
            <a:ln w="3175">
              <a:solidFill>
                <a:schemeClr val="accent5">
                  <a:lumMod val="60000"/>
                  <a:lumOff val="40000"/>
                </a:schemeClr>
              </a:solidFill>
              <a:headEnd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4B13D95E-A590-4246-97FB-51C0F000AD1C}"/>
                </a:ext>
              </a:extLst>
            </p:cNvPr>
            <p:cNvCxnSpPr/>
            <p:nvPr/>
          </p:nvCxnSpPr>
          <p:spPr>
            <a:xfrm>
              <a:off x="7812473" y="2383955"/>
              <a:ext cx="0" cy="410318"/>
            </a:xfrm>
            <a:prstGeom prst="straightConnector1">
              <a:avLst/>
            </a:prstGeom>
            <a:ln w="3175">
              <a:solidFill>
                <a:schemeClr val="accent5">
                  <a:lumMod val="60000"/>
                  <a:lumOff val="40000"/>
                </a:schemeClr>
              </a:solidFill>
              <a:headEnd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F9A80B4F-17A3-4826-8533-DE0B39023E02}"/>
                </a:ext>
              </a:extLst>
            </p:cNvPr>
            <p:cNvCxnSpPr/>
            <p:nvPr/>
          </p:nvCxnSpPr>
          <p:spPr>
            <a:xfrm>
              <a:off x="7631119" y="2381666"/>
              <a:ext cx="0" cy="410318"/>
            </a:xfrm>
            <a:prstGeom prst="straightConnector1">
              <a:avLst/>
            </a:prstGeom>
            <a:ln w="3175">
              <a:solidFill>
                <a:schemeClr val="accent5">
                  <a:lumMod val="60000"/>
                  <a:lumOff val="40000"/>
                </a:schemeClr>
              </a:solidFill>
              <a:headEnd type="triangle" w="sm" len="med"/>
              <a:tailEnd type="none" w="sm"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9501A1F4-B894-4EE2-9B0B-692971F0A059}"/>
                </a:ext>
              </a:extLst>
            </p:cNvPr>
            <p:cNvCxnSpPr/>
            <p:nvPr/>
          </p:nvCxnSpPr>
          <p:spPr>
            <a:xfrm>
              <a:off x="8818162" y="2388306"/>
              <a:ext cx="0" cy="410318"/>
            </a:xfrm>
            <a:prstGeom prst="straightConnector1">
              <a:avLst/>
            </a:prstGeom>
            <a:ln w="3175">
              <a:solidFill>
                <a:schemeClr val="accent5">
                  <a:lumMod val="60000"/>
                  <a:lumOff val="40000"/>
                </a:schemeClr>
              </a:solidFill>
              <a:headEnd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DDF1741E-7672-42BE-AD9C-316E0890983E}"/>
                </a:ext>
              </a:extLst>
            </p:cNvPr>
            <p:cNvCxnSpPr/>
            <p:nvPr/>
          </p:nvCxnSpPr>
          <p:spPr>
            <a:xfrm>
              <a:off x="8636808" y="2386017"/>
              <a:ext cx="0" cy="410318"/>
            </a:xfrm>
            <a:prstGeom prst="straightConnector1">
              <a:avLst/>
            </a:prstGeom>
            <a:ln w="3175">
              <a:solidFill>
                <a:schemeClr val="accent5">
                  <a:lumMod val="60000"/>
                  <a:lumOff val="40000"/>
                </a:schemeClr>
              </a:solidFill>
              <a:headEnd type="triangle" w="sm" len="med"/>
              <a:tailEnd type="none" w="sm" len="med"/>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083A3B16-0F41-4612-8AEC-CBBBFC225169}"/>
                </a:ext>
              </a:extLst>
            </p:cNvPr>
            <p:cNvSpPr/>
            <p:nvPr/>
          </p:nvSpPr>
          <p:spPr>
            <a:xfrm>
              <a:off x="4658085" y="1705746"/>
              <a:ext cx="813508" cy="514287"/>
            </a:xfrm>
            <a:prstGeom prst="rect">
              <a:avLst/>
            </a:prstGeom>
            <a:solidFill>
              <a:schemeClr val="accent5">
                <a:lumMod val="20000"/>
                <a:lumOff val="80000"/>
              </a:schemeClr>
            </a:solidFill>
            <a:ln w="3175">
              <a:solidFill>
                <a:schemeClr val="accent5">
                  <a:lumMod val="60000"/>
                  <a:lumOff val="40000"/>
                </a:schemeClr>
              </a:solidFill>
              <a:headEnd w="sm" len="med"/>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Pianifica-zione</a:t>
              </a:r>
              <a:endParaRPr lang="en-GB" sz="1100" dirty="0">
                <a:solidFill>
                  <a:schemeClr val="tx1"/>
                </a:solidFill>
              </a:endParaRPr>
            </a:p>
          </p:txBody>
        </p:sp>
        <p:cxnSp>
          <p:nvCxnSpPr>
            <p:cNvPr id="19" name="Straight Arrow Connector 18">
              <a:extLst>
                <a:ext uri="{FF2B5EF4-FFF2-40B4-BE49-F238E27FC236}">
                  <a16:creationId xmlns:a16="http://schemas.microsoft.com/office/drawing/2014/main" id="{CC0DD007-5295-4F64-8B57-42E52D88F9E1}"/>
                </a:ext>
              </a:extLst>
            </p:cNvPr>
            <p:cNvCxnSpPr/>
            <p:nvPr/>
          </p:nvCxnSpPr>
          <p:spPr>
            <a:xfrm>
              <a:off x="5471593" y="1962889"/>
              <a:ext cx="197932" cy="0"/>
            </a:xfrm>
            <a:prstGeom prst="straightConnector1">
              <a:avLst/>
            </a:prstGeom>
            <a:ln w="3175">
              <a:solidFill>
                <a:schemeClr val="accent5">
                  <a:lumMod val="60000"/>
                  <a:lumOff val="4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grpSp>
      <p:cxnSp>
        <p:nvCxnSpPr>
          <p:cNvPr id="20" name="Straight Connector 19">
            <a:extLst>
              <a:ext uri="{FF2B5EF4-FFF2-40B4-BE49-F238E27FC236}">
                <a16:creationId xmlns:a16="http://schemas.microsoft.com/office/drawing/2014/main" id="{F7CB4691-E9E4-4D98-AD7D-984CEB11B51E}"/>
              </a:ext>
            </a:extLst>
          </p:cNvPr>
          <p:cNvCxnSpPr/>
          <p:nvPr/>
        </p:nvCxnSpPr>
        <p:spPr>
          <a:xfrm>
            <a:off x="10735554" y="2997164"/>
            <a:ext cx="13008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E568A2EA-160C-4AFF-8855-388FA5514DEA}"/>
              </a:ext>
            </a:extLst>
          </p:cNvPr>
          <p:cNvSpPr txBox="1"/>
          <p:nvPr/>
        </p:nvSpPr>
        <p:spPr>
          <a:xfrm>
            <a:off x="10561983" y="3073560"/>
            <a:ext cx="1621991" cy="307777"/>
          </a:xfrm>
          <a:prstGeom prst="rect">
            <a:avLst/>
          </a:prstGeom>
          <a:noFill/>
        </p:spPr>
        <p:txBody>
          <a:bodyPr wrap="square" rtlCol="0">
            <a:spAutoFit/>
          </a:bodyPr>
          <a:lstStyle/>
          <a:p>
            <a:pPr algn="ctr"/>
            <a:r>
              <a:rPr lang="en-GB" sz="1400" b="1" dirty="0" err="1">
                <a:solidFill>
                  <a:schemeClr val="accent1"/>
                </a:solidFill>
              </a:rPr>
              <a:t>Maggiori</a:t>
            </a:r>
            <a:r>
              <a:rPr lang="en-GB" sz="1400" b="1" dirty="0">
                <a:solidFill>
                  <a:schemeClr val="accent1"/>
                </a:solidFill>
              </a:rPr>
              <a:t> </a:t>
            </a:r>
            <a:r>
              <a:rPr lang="en-GB" sz="1400" b="1" dirty="0" err="1">
                <a:solidFill>
                  <a:schemeClr val="accent1"/>
                </a:solidFill>
              </a:rPr>
              <a:t>dettagli</a:t>
            </a:r>
            <a:endParaRPr lang="en-GB" sz="1400" b="1" dirty="0">
              <a:solidFill>
                <a:schemeClr val="accent1"/>
              </a:solidFill>
            </a:endParaRPr>
          </a:p>
        </p:txBody>
      </p:sp>
      <p:sp>
        <p:nvSpPr>
          <p:cNvPr id="32" name="Rectangle 31">
            <a:extLst>
              <a:ext uri="{FF2B5EF4-FFF2-40B4-BE49-F238E27FC236}">
                <a16:creationId xmlns:a16="http://schemas.microsoft.com/office/drawing/2014/main" id="{BADAC45C-07CB-4572-BD02-D326B479CBBB}"/>
              </a:ext>
            </a:extLst>
          </p:cNvPr>
          <p:cNvSpPr/>
          <p:nvPr/>
        </p:nvSpPr>
        <p:spPr>
          <a:xfrm>
            <a:off x="136358" y="1040633"/>
            <a:ext cx="4579211" cy="3054682"/>
          </a:xfrm>
          <a:prstGeom prst="rect">
            <a:avLst/>
          </a:prstGeom>
        </p:spPr>
        <p:txBody>
          <a:bodyPr wrap="square">
            <a:spAutoFit/>
          </a:bodyPr>
          <a:lstStyle/>
          <a:p>
            <a:pPr>
              <a:spcAft>
                <a:spcPts val="3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Obiettivi</a:t>
            </a:r>
            <a:endParaRPr lang="en-GB" sz="1400" dirty="0">
              <a:solidFill>
                <a:schemeClr val="accent1"/>
              </a:solidFill>
            </a:endParaRPr>
          </a:p>
          <a:p>
            <a:pPr>
              <a:spcAft>
                <a:spcPts val="600"/>
              </a:spcAft>
            </a:pPr>
            <a:r>
              <a:rPr lang="it-IT" sz="1200" dirty="0"/>
              <a:t>La gestione del rischio permette di comprendere gli eventi individuali di rischio e il rischio complessivo e di gestirli proattivamente, ottimizzando la possibilità di successo mediante la riduzione al minimo delle minacce e la massimizzazione delle opportunità. Gli obiettivi propri di questa funzione sono</a:t>
            </a:r>
            <a:r>
              <a:rPr lang="en-GB" sz="1200" dirty="0"/>
              <a:t>:</a:t>
            </a:r>
          </a:p>
          <a:p>
            <a:pPr marL="171450" indent="-171450">
              <a:spcAft>
                <a:spcPts val="600"/>
              </a:spcAft>
              <a:buFont typeface="Arial" panose="020B0604020202020204" pitchFamily="34" charset="0"/>
              <a:buChar char="•"/>
            </a:pPr>
            <a:r>
              <a:rPr lang="it-IT" sz="1200" dirty="0"/>
              <a:t>Assicurare che i livelli di rischio complessivo all’interno un progetto, programma o portfolio siano compatibili con gli obiettivi dell’organizzazione;</a:t>
            </a:r>
          </a:p>
          <a:p>
            <a:pPr marL="171450" indent="-171450">
              <a:spcAft>
                <a:spcPts val="600"/>
              </a:spcAft>
              <a:buFont typeface="Arial" panose="020B0604020202020204" pitchFamily="34" charset="0"/>
              <a:buChar char="•"/>
            </a:pPr>
            <a:r>
              <a:rPr lang="it-IT" sz="1200" dirty="0"/>
              <a:t>Assicurare che siano identificati i rischi individuali e le relative risposte;</a:t>
            </a:r>
          </a:p>
          <a:p>
            <a:pPr marL="171450" indent="-171450">
              <a:spcAft>
                <a:spcPts val="600"/>
              </a:spcAft>
              <a:buFont typeface="Arial" panose="020B0604020202020204" pitchFamily="34" charset="0"/>
              <a:buChar char="•"/>
            </a:pPr>
            <a:r>
              <a:rPr lang="it-IT" sz="1200" dirty="0"/>
              <a:t>Minimizzare l’impatto delle minacce sugli obiettivi di progetto, programma o </a:t>
            </a:r>
            <a:r>
              <a:rPr lang="it-IT" sz="1200" dirty="0" err="1"/>
              <a:t>porfolio</a:t>
            </a:r>
            <a:r>
              <a:rPr lang="it-IT" sz="1200" dirty="0"/>
              <a:t>;</a:t>
            </a:r>
          </a:p>
          <a:p>
            <a:pPr marL="171450" indent="-171450">
              <a:spcAft>
                <a:spcPts val="600"/>
              </a:spcAft>
              <a:buFont typeface="Arial" panose="020B0604020202020204" pitchFamily="34" charset="0"/>
              <a:buChar char="•"/>
            </a:pPr>
            <a:r>
              <a:rPr lang="it-IT" sz="1200" dirty="0"/>
              <a:t>Ottimizzare le opportunità ricomprese nell’ambito del lavoro.</a:t>
            </a:r>
            <a:endParaRPr lang="en-GB" sz="1200" dirty="0">
              <a:effectLst/>
            </a:endParaRPr>
          </a:p>
        </p:txBody>
      </p:sp>
      <p:sp>
        <p:nvSpPr>
          <p:cNvPr id="33" name="Rectangle 32">
            <a:extLst>
              <a:ext uri="{FF2B5EF4-FFF2-40B4-BE49-F238E27FC236}">
                <a16:creationId xmlns:a16="http://schemas.microsoft.com/office/drawing/2014/main" id="{7591C887-21E8-4871-BBEE-4A692B4629E0}"/>
              </a:ext>
            </a:extLst>
          </p:cNvPr>
          <p:cNvSpPr/>
          <p:nvPr/>
        </p:nvSpPr>
        <p:spPr>
          <a:xfrm>
            <a:off x="136358" y="4053780"/>
            <a:ext cx="6293856" cy="2754600"/>
          </a:xfrm>
          <a:prstGeom prst="rect">
            <a:avLst/>
          </a:prstGeom>
        </p:spPr>
        <p:txBody>
          <a:bodyPr wrap="square">
            <a:spAutoFit/>
          </a:bodyPr>
          <a:lstStyle/>
          <a:p>
            <a:pPr>
              <a:spcAft>
                <a:spcPts val="6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Panoramica</a:t>
            </a:r>
            <a:endParaRPr lang="en-GB" sz="1100" dirty="0"/>
          </a:p>
          <a:p>
            <a:pPr>
              <a:spcAft>
                <a:spcPts val="600"/>
              </a:spcAft>
            </a:pPr>
            <a:r>
              <a:rPr lang="it-IT" sz="1200" dirty="0"/>
              <a:t>Il rischio è una componente intrinseca di tutti i progetti, programmi e portfolio, in quanto ciascuno di essi è una combinazione unica di obiettivi, soluzioni, persone e contesto. Ciascun progetto, programma e portfolio avrà un livello intrinseco di rischio complessivo. Questo rischio complessivo ha due componenti: gli eventi di rischio e l’incertezza</a:t>
            </a:r>
            <a:r>
              <a:rPr lang="en-GB" sz="1200" dirty="0"/>
              <a:t>.</a:t>
            </a:r>
          </a:p>
          <a:p>
            <a:pPr>
              <a:spcAft>
                <a:spcPts val="600"/>
              </a:spcAft>
            </a:pPr>
            <a:r>
              <a:rPr lang="it-IT" sz="1200" dirty="0"/>
              <a:t>Un evento di rischio è definito come un evento identificabile che, qualora si verifichi, avrà un impatto sugli obiettivi di progetto, programma o portfolio. La frase chiave è in questo caso ‘qualora si verifichi’. La gestione del rischio riguarda </a:t>
            </a:r>
            <a:r>
              <a:rPr lang="it-IT" sz="1200" dirty="0" err="1"/>
              <a:t>esclusivamentee</a:t>
            </a:r>
            <a:r>
              <a:rPr lang="it-IT" sz="1200" dirty="0"/>
              <a:t> l’avere a che fare con eventi che potrebbero o meno verificarsi</a:t>
            </a:r>
            <a:r>
              <a:rPr lang="en-GB" sz="1200" dirty="0"/>
              <a:t>. </a:t>
            </a:r>
          </a:p>
          <a:p>
            <a:pPr>
              <a:spcAft>
                <a:spcPts val="600"/>
              </a:spcAft>
            </a:pPr>
            <a:r>
              <a:rPr lang="it-IT" sz="1200" dirty="0"/>
              <a:t>L’incertezza è collegata a una forma di rischio che non può essere identificata come uno specifico evento di rischio. Ad esempio, nell’utilizzo di una tecnologia innovativa potrebbe esserci incertezza riguardo alle prestazioni o all’affidabilità di qualche componente. A livello generale tutti tipi di piano avranno un grado di incertezza poiché basati su stime di accuratezza variabile</a:t>
            </a:r>
            <a:r>
              <a:rPr lang="en-GB" sz="1200" dirty="0"/>
              <a:t>.</a:t>
            </a:r>
          </a:p>
        </p:txBody>
      </p:sp>
      <p:sp>
        <p:nvSpPr>
          <p:cNvPr id="34" name="Rectangle 33">
            <a:extLst>
              <a:ext uri="{FF2B5EF4-FFF2-40B4-BE49-F238E27FC236}">
                <a16:creationId xmlns:a16="http://schemas.microsoft.com/office/drawing/2014/main" id="{A938FB9D-AC31-4026-8C12-44B10ACE1287}"/>
              </a:ext>
            </a:extLst>
          </p:cNvPr>
          <p:cNvSpPr/>
          <p:nvPr/>
        </p:nvSpPr>
        <p:spPr>
          <a:xfrm>
            <a:off x="6506307" y="3343813"/>
            <a:ext cx="3912578" cy="3093154"/>
          </a:xfrm>
          <a:prstGeom prst="rect">
            <a:avLst/>
          </a:prstGeom>
        </p:spPr>
        <p:txBody>
          <a:bodyPr wrap="square">
            <a:spAutoFit/>
          </a:bodyPr>
          <a:lstStyle/>
          <a:p>
            <a:pPr>
              <a:spcAft>
                <a:spcPts val="600"/>
              </a:spcAft>
            </a:pPr>
            <a:r>
              <a:rPr lang="it-IT" sz="1200" dirty="0"/>
              <a:t>Gli eventi di rischio possono essere rilevati come eventi positivi o negativi. Il rischio negativo (minaccia) è quello con il quale la maggioranza delle persone ha più familiarità. È definito come qualcosa che, se si verifica, avrà un effetto negativo sugli obiettivi di progetto, programma o portfolio. Il rischio positivo (opportunità) è un evento che, se si verifichi, può aumentare il valore del lavoro.</a:t>
            </a:r>
          </a:p>
          <a:p>
            <a:pPr>
              <a:spcAft>
                <a:spcPts val="600"/>
              </a:spcAft>
            </a:pPr>
            <a:r>
              <a:rPr lang="it-IT" sz="1200" dirty="0"/>
              <a:t>Una volta identificati gli eventi di rischio, vengono valutati per la loro probabilità e impatto. Le risposte saranno identificate e registrate in un</a:t>
            </a:r>
            <a:r>
              <a:rPr lang="en-GB" sz="1200" dirty="0"/>
              <a:t> </a:t>
            </a:r>
            <a:r>
              <a:rPr lang="en-GB" sz="1200" dirty="0" err="1">
                <a:hlinkClick r:id="rId2" action="ppaction://hlinksldjump"/>
              </a:rPr>
              <a:t>registro</a:t>
            </a:r>
            <a:r>
              <a:rPr lang="en-GB" sz="1200" dirty="0">
                <a:hlinkClick r:id="rId2" action="ppaction://hlinksldjump"/>
              </a:rPr>
              <a:t> dei </a:t>
            </a:r>
            <a:r>
              <a:rPr lang="en-GB" sz="1200" dirty="0" err="1">
                <a:hlinkClick r:id="rId2" action="ppaction://hlinksldjump"/>
              </a:rPr>
              <a:t>rischi</a:t>
            </a:r>
            <a:r>
              <a:rPr lang="en-GB" sz="1200" dirty="0"/>
              <a:t>.</a:t>
            </a:r>
          </a:p>
          <a:p>
            <a:pPr>
              <a:spcAft>
                <a:spcPts val="600"/>
              </a:spcAft>
            </a:pPr>
            <a:r>
              <a:rPr lang="en-GB" sz="1200" dirty="0"/>
              <a:t>Le </a:t>
            </a:r>
            <a:r>
              <a:rPr lang="en-GB" sz="1200" dirty="0" err="1"/>
              <a:t>risposte</a:t>
            </a:r>
            <a:r>
              <a:rPr lang="en-GB" sz="1200" dirty="0"/>
              <a:t> </a:t>
            </a:r>
            <a:r>
              <a:rPr lang="en-GB" sz="1200" dirty="0" err="1"/>
              <a:t>pianificate</a:t>
            </a:r>
            <a:r>
              <a:rPr lang="en-GB" sz="1200" dirty="0"/>
              <a:t> </a:t>
            </a:r>
            <a:r>
              <a:rPr lang="en-GB" sz="1200" dirty="0" err="1"/>
              <a:t>saranno</a:t>
            </a:r>
            <a:r>
              <a:rPr lang="en-GB" sz="1200" dirty="0"/>
              <a:t> </a:t>
            </a:r>
            <a:r>
              <a:rPr lang="en-GB" sz="1200" dirty="0" err="1"/>
              <a:t>implementate</a:t>
            </a:r>
            <a:r>
              <a:rPr lang="en-GB" sz="1200" dirty="0"/>
              <a:t> </a:t>
            </a:r>
            <a:r>
              <a:rPr lang="en-GB" sz="1200" dirty="0" err="1"/>
              <a:t>durante</a:t>
            </a:r>
            <a:r>
              <a:rPr lang="en-GB" sz="1200" dirty="0"/>
              <a:t> </a:t>
            </a:r>
            <a:r>
              <a:rPr lang="en-GB" sz="1200" dirty="0" err="1"/>
              <a:t>il</a:t>
            </a:r>
            <a:r>
              <a:rPr lang="en-GB" sz="1200" dirty="0"/>
              <a:t>  </a:t>
            </a:r>
            <a:r>
              <a:rPr lang="en-GB" sz="1200" dirty="0" err="1">
                <a:hlinkClick r:id="rId3" action="ppaction://hlinksldjump"/>
              </a:rPr>
              <a:t>processo</a:t>
            </a:r>
            <a:r>
              <a:rPr lang="en-GB" sz="1200" dirty="0">
                <a:hlinkClick r:id="rId3" action="ppaction://hlinksldjump"/>
              </a:rPr>
              <a:t> di </a:t>
            </a:r>
            <a:r>
              <a:rPr lang="en-GB" sz="1200" dirty="0" err="1">
                <a:hlinkClick r:id="rId3" action="ppaction://hlinksldjump"/>
              </a:rPr>
              <a:t>consegna</a:t>
            </a:r>
            <a:r>
              <a:rPr lang="en-GB" sz="1200" dirty="0"/>
              <a:t>.</a:t>
            </a:r>
          </a:p>
          <a:p>
            <a:pPr>
              <a:spcAft>
                <a:spcPts val="600"/>
              </a:spcAft>
            </a:pPr>
            <a:r>
              <a:rPr lang="it-IT" sz="1200" dirty="0"/>
              <a:t>La procedura tiene sotto controllo tutti i rischi e si ripete regolarmente per identificare nuovi eventi di rischio e risposte pianificate</a:t>
            </a:r>
            <a:r>
              <a:rPr lang="en-GB" sz="1200" dirty="0"/>
              <a:t>.</a:t>
            </a:r>
          </a:p>
        </p:txBody>
      </p:sp>
      <p:sp>
        <p:nvSpPr>
          <p:cNvPr id="30" name="Rectangle 29">
            <a:hlinkClick r:id="rId4"/>
            <a:extLst>
              <a:ext uri="{FF2B5EF4-FFF2-40B4-BE49-F238E27FC236}">
                <a16:creationId xmlns:a16="http://schemas.microsoft.com/office/drawing/2014/main" id="{1A8AE1A7-2DD6-48EB-A255-AC162A5C47F8}"/>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a:hlinkClick r:id="rId5"/>
            <a:extLst>
              <a:ext uri="{FF2B5EF4-FFF2-40B4-BE49-F238E27FC236}">
                <a16:creationId xmlns:a16="http://schemas.microsoft.com/office/drawing/2014/main" id="{70DFF93D-54EF-4A20-B4E2-61968DF02558}"/>
              </a:ext>
            </a:extLst>
          </p:cNvPr>
          <p:cNvSpPr txBox="1"/>
          <p:nvPr/>
        </p:nvSpPr>
        <p:spPr>
          <a:xfrm>
            <a:off x="10707096" y="2376667"/>
            <a:ext cx="740780" cy="276999"/>
          </a:xfrm>
          <a:prstGeom prst="rect">
            <a:avLst/>
          </a:prstGeom>
          <a:noFill/>
        </p:spPr>
        <p:txBody>
          <a:bodyPr wrap="none" rtlCol="0">
            <a:spAutoFit/>
          </a:bodyPr>
          <a:lstStyle/>
          <a:p>
            <a:r>
              <a:rPr lang="en-GB" sz="1200" dirty="0"/>
              <a:t>Checklist</a:t>
            </a:r>
          </a:p>
        </p:txBody>
      </p:sp>
      <p:sp>
        <p:nvSpPr>
          <p:cNvPr id="40" name="TextBox 39">
            <a:hlinkClick r:id="rId6"/>
            <a:extLst>
              <a:ext uri="{FF2B5EF4-FFF2-40B4-BE49-F238E27FC236}">
                <a16:creationId xmlns:a16="http://schemas.microsoft.com/office/drawing/2014/main" id="{5CC0AA11-7D12-4C4F-A636-CDF212957AC6}"/>
              </a:ext>
            </a:extLst>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41" name="TextBox 40">
            <a:hlinkClick r:id="rId7"/>
            <a:extLst>
              <a:ext uri="{FF2B5EF4-FFF2-40B4-BE49-F238E27FC236}">
                <a16:creationId xmlns:a16="http://schemas.microsoft.com/office/drawing/2014/main" id="{F0C0C841-DA4A-47EF-8A43-9466DF3455F7}"/>
              </a:ext>
            </a:extLst>
          </p:cNvPr>
          <p:cNvSpPr txBox="1"/>
          <p:nvPr/>
        </p:nvSpPr>
        <p:spPr>
          <a:xfrm>
            <a:off x="10707096" y="1841802"/>
            <a:ext cx="909993" cy="276999"/>
          </a:xfrm>
          <a:prstGeom prst="rect">
            <a:avLst/>
          </a:prstGeom>
          <a:noFill/>
        </p:spPr>
        <p:txBody>
          <a:bodyPr wrap="none" rtlCol="0">
            <a:spAutoFit/>
          </a:bodyPr>
          <a:lstStyle/>
          <a:p>
            <a:r>
              <a:rPr lang="en-GB" sz="1200" dirty="0"/>
              <a:t>Valutazione</a:t>
            </a:r>
          </a:p>
        </p:txBody>
      </p:sp>
      <p:sp>
        <p:nvSpPr>
          <p:cNvPr id="42" name="TextBox 41">
            <a:hlinkClick r:id="rId8"/>
            <a:extLst>
              <a:ext uri="{FF2B5EF4-FFF2-40B4-BE49-F238E27FC236}">
                <a16:creationId xmlns:a16="http://schemas.microsoft.com/office/drawing/2014/main" id="{0FEB601D-A29C-4085-B52B-9DF671DCD99B}"/>
              </a:ext>
            </a:extLst>
          </p:cNvPr>
          <p:cNvSpPr txBox="1"/>
          <p:nvPr/>
        </p:nvSpPr>
        <p:spPr>
          <a:xfrm>
            <a:off x="10707096" y="2109234"/>
            <a:ext cx="634084" cy="276999"/>
          </a:xfrm>
          <a:prstGeom prst="rect">
            <a:avLst/>
          </a:prstGeom>
          <a:noFill/>
        </p:spPr>
        <p:txBody>
          <a:bodyPr wrap="none" rtlCol="0">
            <a:spAutoFit/>
          </a:bodyPr>
          <a:lstStyle/>
          <a:p>
            <a:r>
              <a:rPr lang="en-GB" sz="1200" dirty="0" err="1"/>
              <a:t>Risorse</a:t>
            </a:r>
            <a:endParaRPr lang="en-GB" sz="1200" dirty="0"/>
          </a:p>
        </p:txBody>
      </p:sp>
      <p:sp>
        <p:nvSpPr>
          <p:cNvPr id="43" name="TextBox 42">
            <a:hlinkClick r:id="rId9"/>
            <a:extLst>
              <a:ext uri="{FF2B5EF4-FFF2-40B4-BE49-F238E27FC236}">
                <a16:creationId xmlns:a16="http://schemas.microsoft.com/office/drawing/2014/main" id="{DA91B08A-3C18-4A5B-89FE-934FB6EBBD25}"/>
              </a:ext>
            </a:extLst>
          </p:cNvPr>
          <p:cNvSpPr txBox="1"/>
          <p:nvPr/>
        </p:nvSpPr>
        <p:spPr>
          <a:xfrm>
            <a:off x="10707096" y="1574370"/>
            <a:ext cx="731226" cy="276999"/>
          </a:xfrm>
          <a:prstGeom prst="rect">
            <a:avLst/>
          </a:prstGeom>
          <a:noFill/>
        </p:spPr>
        <p:txBody>
          <a:bodyPr wrap="none" rtlCol="0">
            <a:spAutoFit/>
          </a:bodyPr>
          <a:lstStyle/>
          <a:p>
            <a:r>
              <a:rPr lang="en-GB" sz="1200" dirty="0"/>
              <a:t>Maturità</a:t>
            </a:r>
          </a:p>
        </p:txBody>
      </p:sp>
      <p:sp>
        <p:nvSpPr>
          <p:cNvPr id="44" name="TextBox 43">
            <a:hlinkClick r:id="rId10"/>
            <a:extLst>
              <a:ext uri="{FF2B5EF4-FFF2-40B4-BE49-F238E27FC236}">
                <a16:creationId xmlns:a16="http://schemas.microsoft.com/office/drawing/2014/main" id="{F7312D93-6671-40BA-9DFC-8214F1EB6410}"/>
              </a:ext>
            </a:extLst>
          </p:cNvPr>
          <p:cNvSpPr txBox="1"/>
          <p:nvPr/>
        </p:nvSpPr>
        <p:spPr>
          <a:xfrm>
            <a:off x="10707096" y="3660960"/>
            <a:ext cx="1325171" cy="276999"/>
          </a:xfrm>
          <a:prstGeom prst="rect">
            <a:avLst/>
          </a:prstGeom>
          <a:noFill/>
        </p:spPr>
        <p:txBody>
          <a:bodyPr wrap="none" rtlCol="0">
            <a:spAutoFit/>
          </a:bodyPr>
          <a:lstStyle/>
          <a:p>
            <a:r>
              <a:rPr lang="en-GB" sz="1200" dirty="0" err="1"/>
              <a:t>Tecniche</a:t>
            </a:r>
            <a:r>
              <a:rPr lang="en-GB" sz="1200" dirty="0"/>
              <a:t> di </a:t>
            </a:r>
            <a:r>
              <a:rPr lang="en-GB" sz="1200" dirty="0" err="1"/>
              <a:t>rischio</a:t>
            </a:r>
            <a:endParaRPr lang="en-GB" sz="1200" dirty="0"/>
          </a:p>
        </p:txBody>
      </p:sp>
      <p:sp>
        <p:nvSpPr>
          <p:cNvPr id="45" name="TextBox 44">
            <a:hlinkClick r:id="rId11"/>
            <a:extLst>
              <a:ext uri="{FF2B5EF4-FFF2-40B4-BE49-F238E27FC236}">
                <a16:creationId xmlns:a16="http://schemas.microsoft.com/office/drawing/2014/main" id="{ED782053-E62C-4ED7-8842-2139CA071E37}"/>
              </a:ext>
            </a:extLst>
          </p:cNvPr>
          <p:cNvSpPr txBox="1"/>
          <p:nvPr/>
        </p:nvSpPr>
        <p:spPr>
          <a:xfrm>
            <a:off x="10707096" y="3393527"/>
            <a:ext cx="1419106" cy="276999"/>
          </a:xfrm>
          <a:prstGeom prst="rect">
            <a:avLst/>
          </a:prstGeom>
          <a:noFill/>
        </p:spPr>
        <p:txBody>
          <a:bodyPr wrap="none" rtlCol="0">
            <a:spAutoFit/>
          </a:bodyPr>
          <a:lstStyle/>
          <a:p>
            <a:r>
              <a:rPr lang="en-GB" sz="1200" dirty="0" err="1"/>
              <a:t>Contesto</a:t>
            </a:r>
            <a:r>
              <a:rPr lang="en-GB" sz="1200" dirty="0"/>
              <a:t> del </a:t>
            </a:r>
            <a:r>
              <a:rPr lang="en-GB" sz="1200" dirty="0" err="1"/>
              <a:t>rischio</a:t>
            </a:r>
            <a:endParaRPr lang="en-GB" sz="1200" dirty="0"/>
          </a:p>
        </p:txBody>
      </p:sp>
      <p:cxnSp>
        <p:nvCxnSpPr>
          <p:cNvPr id="46" name="Straight Connector 45">
            <a:extLst>
              <a:ext uri="{FF2B5EF4-FFF2-40B4-BE49-F238E27FC236}">
                <a16:creationId xmlns:a16="http://schemas.microsoft.com/office/drawing/2014/main" id="{2AA0FA1E-9833-4FA3-90FA-EC1E6CB0D2E0}"/>
              </a:ext>
            </a:extLst>
          </p:cNvPr>
          <p:cNvCxnSpPr/>
          <p:nvPr/>
        </p:nvCxnSpPr>
        <p:spPr>
          <a:xfrm>
            <a:off x="10735554" y="4089017"/>
            <a:ext cx="13008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1B1518F4-E914-4A40-B97D-20BABBC8AC5C}"/>
              </a:ext>
            </a:extLst>
          </p:cNvPr>
          <p:cNvSpPr txBox="1"/>
          <p:nvPr/>
        </p:nvSpPr>
        <p:spPr>
          <a:xfrm>
            <a:off x="10561983" y="4165413"/>
            <a:ext cx="1621991" cy="307777"/>
          </a:xfrm>
          <a:prstGeom prst="rect">
            <a:avLst/>
          </a:prstGeom>
          <a:noFill/>
        </p:spPr>
        <p:txBody>
          <a:bodyPr wrap="square" rtlCol="0">
            <a:spAutoFit/>
          </a:bodyPr>
          <a:lstStyle/>
          <a:p>
            <a:pPr algn="ctr"/>
            <a:r>
              <a:rPr lang="en-GB" sz="1400" b="1" dirty="0" err="1">
                <a:solidFill>
                  <a:schemeClr val="accent1"/>
                </a:solidFill>
              </a:rPr>
              <a:t>Biblioteca</a:t>
            </a:r>
            <a:endParaRPr lang="en-GB" sz="1400" b="1" dirty="0">
              <a:solidFill>
                <a:schemeClr val="accent1"/>
              </a:solidFill>
            </a:endParaRPr>
          </a:p>
        </p:txBody>
      </p:sp>
      <p:sp>
        <p:nvSpPr>
          <p:cNvPr id="50" name="TextBox 49">
            <a:hlinkClick r:id="rId12"/>
            <a:extLst>
              <a:ext uri="{FF2B5EF4-FFF2-40B4-BE49-F238E27FC236}">
                <a16:creationId xmlns:a16="http://schemas.microsoft.com/office/drawing/2014/main" id="{B7740D77-EC21-45C5-82D6-E662EB591E40}"/>
              </a:ext>
            </a:extLst>
          </p:cNvPr>
          <p:cNvSpPr txBox="1"/>
          <p:nvPr/>
        </p:nvSpPr>
        <p:spPr>
          <a:xfrm>
            <a:off x="10707096" y="5667732"/>
            <a:ext cx="1334020" cy="276999"/>
          </a:xfrm>
          <a:prstGeom prst="rect">
            <a:avLst/>
          </a:prstGeom>
          <a:noFill/>
        </p:spPr>
        <p:txBody>
          <a:bodyPr wrap="none" rtlCol="0">
            <a:spAutoFit/>
          </a:bodyPr>
          <a:lstStyle/>
          <a:p>
            <a:r>
              <a:rPr lang="en-GB" sz="1200" dirty="0" err="1"/>
              <a:t>Alberi</a:t>
            </a:r>
            <a:r>
              <a:rPr lang="en-GB" sz="1200" dirty="0"/>
              <a:t> di </a:t>
            </a:r>
            <a:r>
              <a:rPr lang="en-GB" sz="1200" dirty="0" err="1"/>
              <a:t>decisione</a:t>
            </a:r>
            <a:endParaRPr lang="en-GB" sz="1200" dirty="0"/>
          </a:p>
        </p:txBody>
      </p:sp>
      <p:sp>
        <p:nvSpPr>
          <p:cNvPr id="51" name="TextBox 50">
            <a:hlinkClick r:id="rId13"/>
            <a:extLst>
              <a:ext uri="{FF2B5EF4-FFF2-40B4-BE49-F238E27FC236}">
                <a16:creationId xmlns:a16="http://schemas.microsoft.com/office/drawing/2014/main" id="{2431C40A-3540-4894-8994-042375F50BB7}"/>
              </a:ext>
            </a:extLst>
          </p:cNvPr>
          <p:cNvSpPr txBox="1"/>
          <p:nvPr/>
        </p:nvSpPr>
        <p:spPr>
          <a:xfrm>
            <a:off x="10707096" y="4468979"/>
            <a:ext cx="1463160" cy="646331"/>
          </a:xfrm>
          <a:prstGeom prst="rect">
            <a:avLst/>
          </a:prstGeom>
          <a:noFill/>
        </p:spPr>
        <p:txBody>
          <a:bodyPr wrap="square" rtlCol="0">
            <a:spAutoFit/>
          </a:bodyPr>
          <a:lstStyle/>
          <a:p>
            <a:r>
              <a:rPr lang="en-GB" sz="1200" dirty="0"/>
              <a:t>Valutazione </a:t>
            </a:r>
            <a:r>
              <a:rPr lang="en-GB" sz="1200" dirty="0" err="1"/>
              <a:t>dell’impatto</a:t>
            </a:r>
            <a:r>
              <a:rPr lang="en-GB" sz="1200" dirty="0"/>
              <a:t> </a:t>
            </a:r>
            <a:r>
              <a:rPr lang="en-GB" sz="1200" dirty="0" err="1"/>
              <a:t>della</a:t>
            </a:r>
            <a:r>
              <a:rPr lang="en-GB" sz="1200" dirty="0"/>
              <a:t> </a:t>
            </a:r>
            <a:r>
              <a:rPr lang="en-GB" sz="1200" dirty="0" err="1"/>
              <a:t>probabilità</a:t>
            </a:r>
            <a:endParaRPr lang="en-GB" sz="1200" dirty="0"/>
          </a:p>
        </p:txBody>
      </p:sp>
      <p:sp>
        <p:nvSpPr>
          <p:cNvPr id="52" name="TextBox 51">
            <a:hlinkClick r:id="rId14"/>
            <a:extLst>
              <a:ext uri="{FF2B5EF4-FFF2-40B4-BE49-F238E27FC236}">
                <a16:creationId xmlns:a16="http://schemas.microsoft.com/office/drawing/2014/main" id="{BBE5295E-9E05-43B6-871D-096444D4F350}"/>
              </a:ext>
            </a:extLst>
          </p:cNvPr>
          <p:cNvSpPr txBox="1"/>
          <p:nvPr/>
        </p:nvSpPr>
        <p:spPr>
          <a:xfrm>
            <a:off x="10707096" y="5124075"/>
            <a:ext cx="1303370" cy="276999"/>
          </a:xfrm>
          <a:prstGeom prst="rect">
            <a:avLst/>
          </a:prstGeom>
          <a:noFill/>
        </p:spPr>
        <p:txBody>
          <a:bodyPr wrap="none" rtlCol="0">
            <a:spAutoFit/>
          </a:bodyPr>
          <a:lstStyle/>
          <a:p>
            <a:r>
              <a:rPr lang="en-GB" sz="1200" dirty="0" err="1"/>
              <a:t>Risposte</a:t>
            </a:r>
            <a:r>
              <a:rPr lang="en-GB" sz="1200" dirty="0"/>
              <a:t> al </a:t>
            </a:r>
            <a:r>
              <a:rPr lang="en-GB" sz="1200" dirty="0" err="1"/>
              <a:t>rischio</a:t>
            </a:r>
            <a:endParaRPr lang="en-GB" sz="1200" dirty="0"/>
          </a:p>
        </p:txBody>
      </p:sp>
      <p:sp>
        <p:nvSpPr>
          <p:cNvPr id="53" name="TextBox 52">
            <a:hlinkClick r:id="rId15"/>
            <a:extLst>
              <a:ext uri="{FF2B5EF4-FFF2-40B4-BE49-F238E27FC236}">
                <a16:creationId xmlns:a16="http://schemas.microsoft.com/office/drawing/2014/main" id="{578155EE-7842-4020-8403-19E58E74E6F9}"/>
              </a:ext>
            </a:extLst>
          </p:cNvPr>
          <p:cNvSpPr txBox="1"/>
          <p:nvPr/>
        </p:nvSpPr>
        <p:spPr>
          <a:xfrm>
            <a:off x="10707096" y="5400299"/>
            <a:ext cx="1409488" cy="276999"/>
          </a:xfrm>
          <a:prstGeom prst="rect">
            <a:avLst/>
          </a:prstGeom>
          <a:noFill/>
        </p:spPr>
        <p:txBody>
          <a:bodyPr wrap="none" rtlCol="0">
            <a:spAutoFit/>
          </a:bodyPr>
          <a:lstStyle/>
          <a:p>
            <a:r>
              <a:rPr lang="en-GB" sz="1200" dirty="0" err="1"/>
              <a:t>Analisi</a:t>
            </a:r>
            <a:r>
              <a:rPr lang="en-GB" sz="1200" dirty="0"/>
              <a:t> Monte Carlo</a:t>
            </a:r>
          </a:p>
        </p:txBody>
      </p:sp>
      <p:sp>
        <p:nvSpPr>
          <p:cNvPr id="55" name="TextBox 54">
            <a:extLst>
              <a:ext uri="{FF2B5EF4-FFF2-40B4-BE49-F238E27FC236}">
                <a16:creationId xmlns:a16="http://schemas.microsoft.com/office/drawing/2014/main" id="{0B9ED185-3DE5-4262-846A-A9C62AA283E9}"/>
              </a:ext>
            </a:extLst>
          </p:cNvPr>
          <p:cNvSpPr txBox="1"/>
          <p:nvPr/>
        </p:nvSpPr>
        <p:spPr>
          <a:xfrm>
            <a:off x="10580882" y="1017186"/>
            <a:ext cx="1589374" cy="307777"/>
          </a:xfrm>
          <a:prstGeom prst="rect">
            <a:avLst/>
          </a:prstGeom>
          <a:noFill/>
        </p:spPr>
        <p:txBody>
          <a:bodyPr wrap="square" rtlCol="0">
            <a:spAutoFit/>
          </a:bodyPr>
          <a:lstStyle/>
          <a:p>
            <a:pPr algn="ctr"/>
            <a:r>
              <a:rPr lang="en-GB" sz="1400" b="1" dirty="0" err="1">
                <a:solidFill>
                  <a:schemeClr val="accent1"/>
                </a:solidFill>
              </a:rPr>
              <a:t>Applicazione</a:t>
            </a:r>
            <a:endParaRPr lang="en-GB" sz="1400" b="1" dirty="0">
              <a:solidFill>
                <a:schemeClr val="accent1"/>
              </a:solidFill>
            </a:endParaRPr>
          </a:p>
        </p:txBody>
      </p:sp>
      <p:sp>
        <p:nvSpPr>
          <p:cNvPr id="48" name="TextBox 47">
            <a:hlinkClick r:id="rId16"/>
            <a:extLst>
              <a:ext uri="{FF2B5EF4-FFF2-40B4-BE49-F238E27FC236}">
                <a16:creationId xmlns:a16="http://schemas.microsoft.com/office/drawing/2014/main" id="{1D2D0ACC-AD3B-4F46-A338-360F1B8D2586}"/>
              </a:ext>
            </a:extLst>
          </p:cNvPr>
          <p:cNvSpPr txBox="1"/>
          <p:nvPr/>
        </p:nvSpPr>
        <p:spPr>
          <a:xfrm>
            <a:off x="10707096" y="2672768"/>
            <a:ext cx="921471" cy="276999"/>
          </a:xfrm>
          <a:prstGeom prst="rect">
            <a:avLst/>
          </a:prstGeom>
          <a:noFill/>
        </p:spPr>
        <p:txBody>
          <a:bodyPr wrap="none" rtlCol="0">
            <a:spAutoFit/>
          </a:bodyPr>
          <a:lstStyle/>
          <a:p>
            <a:r>
              <a:rPr lang="en-GB" sz="1200" dirty="0"/>
              <a:t>Team Praxis</a:t>
            </a:r>
          </a:p>
        </p:txBody>
      </p:sp>
      <p:pic>
        <p:nvPicPr>
          <p:cNvPr id="49" name="Picture 48">
            <a:extLst>
              <a:ext uri="{FF2B5EF4-FFF2-40B4-BE49-F238E27FC236}">
                <a16:creationId xmlns:a16="http://schemas.microsoft.com/office/drawing/2014/main" id="{7C7FB28F-379C-43D6-AF03-9B01B19F452D}"/>
              </a:ext>
            </a:extLst>
          </p:cNvPr>
          <p:cNvPicPr>
            <a:picLocks noChangeAspect="1"/>
          </p:cNvPicPr>
          <p:nvPr/>
        </p:nvPicPr>
        <p:blipFill rotWithShape="1">
          <a:blip r:embed="rId17"/>
          <a:srcRect r="9406"/>
          <a:stretch/>
        </p:blipFill>
        <p:spPr>
          <a:xfrm>
            <a:off x="11651595" y="2767597"/>
            <a:ext cx="139317" cy="91809"/>
          </a:xfrm>
          <a:prstGeom prst="rect">
            <a:avLst/>
          </a:prstGeom>
        </p:spPr>
      </p:pic>
      <p:pic>
        <p:nvPicPr>
          <p:cNvPr id="54" name="Picture 53">
            <a:extLst>
              <a:ext uri="{FF2B5EF4-FFF2-40B4-BE49-F238E27FC236}">
                <a16:creationId xmlns:a16="http://schemas.microsoft.com/office/drawing/2014/main" id="{2EE6E205-97C2-451E-8F6B-4856EB763317}"/>
              </a:ext>
            </a:extLst>
          </p:cNvPr>
          <p:cNvPicPr>
            <a:picLocks noChangeAspect="1"/>
          </p:cNvPicPr>
          <p:nvPr/>
        </p:nvPicPr>
        <p:blipFill rotWithShape="1">
          <a:blip r:embed="rId17"/>
          <a:srcRect r="9406"/>
          <a:stretch/>
        </p:blipFill>
        <p:spPr>
          <a:xfrm>
            <a:off x="11651595" y="2486747"/>
            <a:ext cx="139317" cy="91809"/>
          </a:xfrm>
          <a:prstGeom prst="rect">
            <a:avLst/>
          </a:prstGeom>
        </p:spPr>
      </p:pic>
      <p:pic>
        <p:nvPicPr>
          <p:cNvPr id="56" name="Picture 55">
            <a:extLst>
              <a:ext uri="{FF2B5EF4-FFF2-40B4-BE49-F238E27FC236}">
                <a16:creationId xmlns:a16="http://schemas.microsoft.com/office/drawing/2014/main" id="{DEF0BE0F-0FAC-4CBD-BD82-755DF99D1B29}"/>
              </a:ext>
            </a:extLst>
          </p:cNvPr>
          <p:cNvPicPr>
            <a:picLocks noChangeAspect="1"/>
          </p:cNvPicPr>
          <p:nvPr/>
        </p:nvPicPr>
        <p:blipFill rotWithShape="1">
          <a:blip r:embed="rId17"/>
          <a:srcRect r="9406"/>
          <a:stretch/>
        </p:blipFill>
        <p:spPr>
          <a:xfrm>
            <a:off x="11651595" y="2215442"/>
            <a:ext cx="139317" cy="91809"/>
          </a:xfrm>
          <a:prstGeom prst="rect">
            <a:avLst/>
          </a:prstGeom>
        </p:spPr>
      </p:pic>
      <p:pic>
        <p:nvPicPr>
          <p:cNvPr id="57" name="Picture 56">
            <a:extLst>
              <a:ext uri="{FF2B5EF4-FFF2-40B4-BE49-F238E27FC236}">
                <a16:creationId xmlns:a16="http://schemas.microsoft.com/office/drawing/2014/main" id="{110492BF-65A8-4D71-945B-757C4FFDFCA4}"/>
              </a:ext>
            </a:extLst>
          </p:cNvPr>
          <p:cNvPicPr>
            <a:picLocks noChangeAspect="1"/>
          </p:cNvPicPr>
          <p:nvPr/>
        </p:nvPicPr>
        <p:blipFill rotWithShape="1">
          <a:blip r:embed="rId17"/>
          <a:srcRect r="9406"/>
          <a:stretch/>
        </p:blipFill>
        <p:spPr>
          <a:xfrm>
            <a:off x="11651595" y="1954638"/>
            <a:ext cx="139317" cy="91809"/>
          </a:xfrm>
          <a:prstGeom prst="rect">
            <a:avLst/>
          </a:prstGeom>
        </p:spPr>
      </p:pic>
    </p:spTree>
    <p:extLst>
      <p:ext uri="{BB962C8B-B14F-4D97-AF65-F5344CB8AC3E}">
        <p14:creationId xmlns:p14="http://schemas.microsoft.com/office/powerpoint/2010/main" val="38696143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1AAC7-0846-45C3-BCAE-0D9C7DE88555}"/>
              </a:ext>
            </a:extLst>
          </p:cNvPr>
          <p:cNvSpPr>
            <a:spLocks noGrp="1"/>
          </p:cNvSpPr>
          <p:nvPr>
            <p:ph type="title"/>
          </p:nvPr>
        </p:nvSpPr>
        <p:spPr>
          <a:xfrm>
            <a:off x="136358" y="24064"/>
            <a:ext cx="6798577" cy="826167"/>
          </a:xfrm>
        </p:spPr>
        <p:txBody>
          <a:bodyPr/>
          <a:lstStyle/>
          <a:p>
            <a:r>
              <a:rPr lang="en-GB" dirty="0" err="1"/>
              <a:t>Gestione</a:t>
            </a:r>
            <a:r>
              <a:rPr lang="en-GB" dirty="0"/>
              <a:t> del </a:t>
            </a:r>
            <a:r>
              <a:rPr lang="en-GB" dirty="0" err="1"/>
              <a:t>cambiamento</a:t>
            </a:r>
            <a:endParaRPr lang="en-GB" dirty="0"/>
          </a:p>
        </p:txBody>
      </p:sp>
      <p:grpSp>
        <p:nvGrpSpPr>
          <p:cNvPr id="3" name="Group 2">
            <a:extLst>
              <a:ext uri="{FF2B5EF4-FFF2-40B4-BE49-F238E27FC236}">
                <a16:creationId xmlns:a16="http://schemas.microsoft.com/office/drawing/2014/main" id="{AA9B8EFB-C000-4846-BA6D-EF744F96D3A0}"/>
              </a:ext>
            </a:extLst>
          </p:cNvPr>
          <p:cNvGrpSpPr/>
          <p:nvPr/>
        </p:nvGrpSpPr>
        <p:grpSpPr>
          <a:xfrm>
            <a:off x="4219664" y="1702503"/>
            <a:ext cx="6099549" cy="2131284"/>
            <a:chOff x="2491626" y="4816089"/>
            <a:chExt cx="4095292" cy="1430963"/>
          </a:xfrm>
          <a:effectLst>
            <a:outerShdw blurRad="127000" dist="63500" dir="3600000" algn="ctr" rotWithShape="0">
              <a:srgbClr val="000000">
                <a:alpha val="40000"/>
              </a:srgbClr>
            </a:outerShdw>
          </a:effectLst>
        </p:grpSpPr>
        <p:sp>
          <p:nvSpPr>
            <p:cNvPr id="4" name="Rectangle 3">
              <a:extLst>
                <a:ext uri="{FF2B5EF4-FFF2-40B4-BE49-F238E27FC236}">
                  <a16:creationId xmlns:a16="http://schemas.microsoft.com/office/drawing/2014/main" id="{B38E734F-6687-49BC-99B8-F4F1EB4CF12E}"/>
                </a:ext>
              </a:extLst>
            </p:cNvPr>
            <p:cNvSpPr/>
            <p:nvPr/>
          </p:nvSpPr>
          <p:spPr>
            <a:xfrm>
              <a:off x="3376668" y="5277458"/>
              <a:ext cx="613505" cy="375321"/>
            </a:xfrm>
            <a:prstGeom prst="rect">
              <a:avLst/>
            </a:prstGeom>
            <a:solidFill>
              <a:schemeClr val="accent5">
                <a:lumMod val="20000"/>
                <a:lumOff val="80000"/>
              </a:schemeClr>
            </a:solidFill>
            <a:ln w="31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Inizio</a:t>
              </a:r>
              <a:endParaRPr lang="en-GB" sz="1100" dirty="0">
                <a:solidFill>
                  <a:schemeClr val="tx1"/>
                </a:solidFill>
              </a:endParaRPr>
            </a:p>
          </p:txBody>
        </p:sp>
        <p:sp>
          <p:nvSpPr>
            <p:cNvPr id="5" name="Rectangle 4">
              <a:extLst>
                <a:ext uri="{FF2B5EF4-FFF2-40B4-BE49-F238E27FC236}">
                  <a16:creationId xmlns:a16="http://schemas.microsoft.com/office/drawing/2014/main" id="{5EBB6371-96F2-4513-94C5-ED5965921E16}"/>
                </a:ext>
              </a:extLst>
            </p:cNvPr>
            <p:cNvSpPr/>
            <p:nvPr/>
          </p:nvSpPr>
          <p:spPr>
            <a:xfrm>
              <a:off x="3541440" y="5871731"/>
              <a:ext cx="613505" cy="375321"/>
            </a:xfrm>
            <a:prstGeom prst="rect">
              <a:avLst/>
            </a:prstGeom>
            <a:solidFill>
              <a:schemeClr val="accent5">
                <a:lumMod val="20000"/>
                <a:lumOff val="80000"/>
              </a:schemeClr>
            </a:solidFill>
            <a:ln w="31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Valutazione</a:t>
              </a:r>
            </a:p>
          </p:txBody>
        </p:sp>
        <p:sp>
          <p:nvSpPr>
            <p:cNvPr id="6" name="Rectangle 5">
              <a:extLst>
                <a:ext uri="{FF2B5EF4-FFF2-40B4-BE49-F238E27FC236}">
                  <a16:creationId xmlns:a16="http://schemas.microsoft.com/office/drawing/2014/main" id="{F22B6B9C-4AF3-4C64-AC9E-F338A5DF3DBB}"/>
                </a:ext>
              </a:extLst>
            </p:cNvPr>
            <p:cNvSpPr/>
            <p:nvPr/>
          </p:nvSpPr>
          <p:spPr>
            <a:xfrm>
              <a:off x="5973413" y="5871731"/>
              <a:ext cx="613505" cy="375321"/>
            </a:xfrm>
            <a:prstGeom prst="rect">
              <a:avLst/>
            </a:prstGeom>
            <a:solidFill>
              <a:schemeClr val="accent5">
                <a:lumMod val="20000"/>
                <a:lumOff val="80000"/>
              </a:schemeClr>
            </a:solidFill>
            <a:ln w="31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Manteni-mento</a:t>
              </a:r>
              <a:endParaRPr lang="en-GB" sz="1100" dirty="0">
                <a:solidFill>
                  <a:schemeClr val="tx1"/>
                </a:solidFill>
              </a:endParaRPr>
            </a:p>
          </p:txBody>
        </p:sp>
        <p:sp>
          <p:nvSpPr>
            <p:cNvPr id="7" name="Rectangle 6">
              <a:extLst>
                <a:ext uri="{FF2B5EF4-FFF2-40B4-BE49-F238E27FC236}">
                  <a16:creationId xmlns:a16="http://schemas.microsoft.com/office/drawing/2014/main" id="{36B5AA38-FC34-48BB-B6AD-AAC8CEDEBFE5}"/>
                </a:ext>
              </a:extLst>
            </p:cNvPr>
            <p:cNvSpPr/>
            <p:nvPr/>
          </p:nvSpPr>
          <p:spPr>
            <a:xfrm>
              <a:off x="5076849" y="5871731"/>
              <a:ext cx="728183" cy="375321"/>
            </a:xfrm>
            <a:prstGeom prst="rect">
              <a:avLst/>
            </a:prstGeom>
            <a:solidFill>
              <a:schemeClr val="accent5">
                <a:lumMod val="20000"/>
                <a:lumOff val="80000"/>
              </a:schemeClr>
            </a:solidFill>
            <a:ln w="31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Implementa-zione</a:t>
              </a:r>
              <a:endParaRPr lang="en-GB" sz="1100" dirty="0">
                <a:solidFill>
                  <a:schemeClr val="tx1"/>
                </a:solidFill>
              </a:endParaRPr>
            </a:p>
          </p:txBody>
        </p:sp>
        <p:sp>
          <p:nvSpPr>
            <p:cNvPr id="8" name="Rectangle 7">
              <a:extLst>
                <a:ext uri="{FF2B5EF4-FFF2-40B4-BE49-F238E27FC236}">
                  <a16:creationId xmlns:a16="http://schemas.microsoft.com/office/drawing/2014/main" id="{D8107886-5074-4A8C-BD82-D6AA1E23615C}"/>
                </a:ext>
              </a:extLst>
            </p:cNvPr>
            <p:cNvSpPr/>
            <p:nvPr/>
          </p:nvSpPr>
          <p:spPr>
            <a:xfrm>
              <a:off x="4309145" y="5871731"/>
              <a:ext cx="613505" cy="375321"/>
            </a:xfrm>
            <a:prstGeom prst="rect">
              <a:avLst/>
            </a:prstGeom>
            <a:solidFill>
              <a:schemeClr val="accent5">
                <a:lumMod val="20000"/>
                <a:lumOff val="80000"/>
              </a:schemeClr>
            </a:solidFill>
            <a:ln w="31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Prepara-zione</a:t>
              </a:r>
              <a:endParaRPr lang="en-GB" sz="1100" dirty="0">
                <a:solidFill>
                  <a:schemeClr val="tx1"/>
                </a:solidFill>
              </a:endParaRPr>
            </a:p>
          </p:txBody>
        </p:sp>
        <p:cxnSp>
          <p:nvCxnSpPr>
            <p:cNvPr id="9" name="Straight Arrow Connector 9">
              <a:extLst>
                <a:ext uri="{FF2B5EF4-FFF2-40B4-BE49-F238E27FC236}">
                  <a16:creationId xmlns:a16="http://schemas.microsoft.com/office/drawing/2014/main" id="{0B61EE73-615D-48EA-A53B-7E8D021825C5}"/>
                </a:ext>
              </a:extLst>
            </p:cNvPr>
            <p:cNvCxnSpPr>
              <a:stCxn id="15" idx="2"/>
              <a:endCxn id="5" idx="1"/>
            </p:cNvCxnSpPr>
            <p:nvPr/>
          </p:nvCxnSpPr>
          <p:spPr>
            <a:xfrm rot="16200000" flipH="1">
              <a:off x="3271531" y="5789482"/>
              <a:ext cx="321665" cy="218154"/>
            </a:xfrm>
            <a:prstGeom prst="bentConnector2">
              <a:avLst/>
            </a:prstGeom>
            <a:ln>
              <a:solidFill>
                <a:schemeClr val="accent5">
                  <a:lumMod val="60000"/>
                  <a:lumOff val="40000"/>
                </a:schemeClr>
              </a:solidFill>
              <a:headEnd type="none" w="med"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B4A33189-4571-4227-A004-590C41926439}"/>
                </a:ext>
              </a:extLst>
            </p:cNvPr>
            <p:cNvCxnSpPr>
              <a:stCxn id="8" idx="3"/>
              <a:endCxn id="7" idx="1"/>
            </p:cNvCxnSpPr>
            <p:nvPr/>
          </p:nvCxnSpPr>
          <p:spPr>
            <a:xfrm>
              <a:off x="4922650" y="6059392"/>
              <a:ext cx="154199" cy="0"/>
            </a:xfrm>
            <a:prstGeom prst="straightConnector1">
              <a:avLst/>
            </a:prstGeom>
            <a:ln>
              <a:solidFill>
                <a:schemeClr val="accent5">
                  <a:lumMod val="60000"/>
                  <a:lumOff val="40000"/>
                </a:schemeClr>
              </a:solidFill>
              <a:headEnd type="none" w="med"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86C49E61-4BAE-4EB1-87FE-C7A35A409F4A}"/>
                </a:ext>
              </a:extLst>
            </p:cNvPr>
            <p:cNvCxnSpPr>
              <a:stCxn id="7" idx="3"/>
              <a:endCxn id="6" idx="1"/>
            </p:cNvCxnSpPr>
            <p:nvPr/>
          </p:nvCxnSpPr>
          <p:spPr>
            <a:xfrm>
              <a:off x="5805032" y="6059392"/>
              <a:ext cx="168381" cy="0"/>
            </a:xfrm>
            <a:prstGeom prst="straightConnector1">
              <a:avLst/>
            </a:prstGeom>
            <a:ln>
              <a:solidFill>
                <a:schemeClr val="accent5">
                  <a:lumMod val="60000"/>
                  <a:lumOff val="40000"/>
                </a:schemeClr>
              </a:solidFill>
              <a:headEnd type="none" w="med"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1A3751AB-0264-41E7-9C38-BCC5D0A3AA64}"/>
                </a:ext>
              </a:extLst>
            </p:cNvPr>
            <p:cNvCxnSpPr>
              <a:stCxn id="5" idx="3"/>
              <a:endCxn id="8" idx="1"/>
            </p:cNvCxnSpPr>
            <p:nvPr/>
          </p:nvCxnSpPr>
          <p:spPr>
            <a:xfrm>
              <a:off x="4154945" y="6059392"/>
              <a:ext cx="154199" cy="0"/>
            </a:xfrm>
            <a:prstGeom prst="straightConnector1">
              <a:avLst/>
            </a:prstGeom>
            <a:ln>
              <a:solidFill>
                <a:schemeClr val="accent5">
                  <a:lumMod val="60000"/>
                  <a:lumOff val="40000"/>
                </a:schemeClr>
              </a:solidFill>
              <a:headEnd type="none" w="med" len="med"/>
              <a:tailEnd type="triangle" w="sm" len="med"/>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DA82FE3E-E975-4DF0-8422-B325316FDDED}"/>
                </a:ext>
              </a:extLst>
            </p:cNvPr>
            <p:cNvSpPr/>
            <p:nvPr/>
          </p:nvSpPr>
          <p:spPr>
            <a:xfrm>
              <a:off x="2613893" y="5277458"/>
              <a:ext cx="613505" cy="375321"/>
            </a:xfrm>
            <a:prstGeom prst="rect">
              <a:avLst/>
            </a:prstGeom>
            <a:solidFill>
              <a:schemeClr val="accent5">
                <a:lumMod val="20000"/>
                <a:lumOff val="80000"/>
              </a:schemeClr>
            </a:solidFill>
            <a:ln w="31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Pianifica-zione</a:t>
              </a:r>
              <a:endParaRPr lang="en-GB" sz="1100" dirty="0">
                <a:solidFill>
                  <a:schemeClr val="tx1"/>
                </a:solidFill>
              </a:endParaRPr>
            </a:p>
          </p:txBody>
        </p:sp>
        <p:cxnSp>
          <p:nvCxnSpPr>
            <p:cNvPr id="14" name="Straight Arrow Connector 13">
              <a:extLst>
                <a:ext uri="{FF2B5EF4-FFF2-40B4-BE49-F238E27FC236}">
                  <a16:creationId xmlns:a16="http://schemas.microsoft.com/office/drawing/2014/main" id="{32E3DA22-3799-4DD1-86D3-FFFAB9A14003}"/>
                </a:ext>
              </a:extLst>
            </p:cNvPr>
            <p:cNvCxnSpPr>
              <a:stCxn id="13" idx="3"/>
              <a:endCxn id="4" idx="1"/>
            </p:cNvCxnSpPr>
            <p:nvPr/>
          </p:nvCxnSpPr>
          <p:spPr>
            <a:xfrm>
              <a:off x="3227398" y="5465119"/>
              <a:ext cx="149270" cy="0"/>
            </a:xfrm>
            <a:prstGeom prst="straightConnector1">
              <a:avLst/>
            </a:prstGeom>
            <a:ln>
              <a:solidFill>
                <a:schemeClr val="accent5">
                  <a:lumMod val="60000"/>
                  <a:lumOff val="40000"/>
                </a:schemeClr>
              </a:solidFill>
              <a:headEnd type="none" w="med" len="med"/>
              <a:tailEnd type="triangle" w="sm" len="med"/>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9BBAB784-C1D0-4D4A-A30A-68938583C4A8}"/>
                </a:ext>
              </a:extLst>
            </p:cNvPr>
            <p:cNvSpPr/>
            <p:nvPr/>
          </p:nvSpPr>
          <p:spPr>
            <a:xfrm>
              <a:off x="2491626" y="4863313"/>
              <a:ext cx="1663319" cy="874414"/>
            </a:xfrm>
            <a:prstGeom prst="rect">
              <a:avLst/>
            </a:prstGeom>
            <a:noFill/>
            <a:ln w="3175">
              <a:solidFill>
                <a:schemeClr val="accent5">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16" name="TextBox 15">
              <a:extLst>
                <a:ext uri="{FF2B5EF4-FFF2-40B4-BE49-F238E27FC236}">
                  <a16:creationId xmlns:a16="http://schemas.microsoft.com/office/drawing/2014/main" id="{051BCC87-5F8A-4746-B9BC-A347EDBE3137}"/>
                </a:ext>
              </a:extLst>
            </p:cNvPr>
            <p:cNvSpPr txBox="1"/>
            <p:nvPr/>
          </p:nvSpPr>
          <p:spPr>
            <a:xfrm>
              <a:off x="2491626" y="4816089"/>
              <a:ext cx="1663319" cy="402956"/>
            </a:xfrm>
            <a:prstGeom prst="rect">
              <a:avLst/>
            </a:prstGeom>
            <a:noFill/>
            <a:ln>
              <a:noFill/>
            </a:ln>
          </p:spPr>
          <p:txBody>
            <a:bodyPr wrap="square" rtlCol="0">
              <a:spAutoFit/>
            </a:bodyPr>
            <a:lstStyle/>
            <a:p>
              <a:pPr algn="ctr"/>
              <a:r>
                <a:rPr lang="en-GB" sz="1100" dirty="0" err="1"/>
                <a:t>Possono</a:t>
              </a:r>
              <a:r>
                <a:rPr lang="en-GB" sz="1100" dirty="0"/>
                <a:t> </a:t>
              </a:r>
              <a:r>
                <a:rPr lang="en-GB" sz="1100" dirty="0" err="1"/>
                <a:t>essere</a:t>
              </a:r>
              <a:r>
                <a:rPr lang="en-GB" sz="1100" dirty="0"/>
                <a:t> </a:t>
              </a:r>
              <a:r>
                <a:rPr lang="en-GB" sz="1100" dirty="0" err="1"/>
                <a:t>combinati</a:t>
              </a:r>
              <a:r>
                <a:rPr lang="en-GB" sz="1100" dirty="0"/>
                <a:t> con </a:t>
              </a:r>
              <a:r>
                <a:rPr lang="en-GB" sz="1100" dirty="0" err="1"/>
                <a:t>i</a:t>
              </a:r>
              <a:r>
                <a:rPr lang="en-GB" sz="1100" dirty="0"/>
                <a:t> </a:t>
              </a:r>
              <a:r>
                <a:rPr lang="en-GB" sz="1100" dirty="0" err="1"/>
                <a:t>passi</a:t>
              </a:r>
              <a:r>
                <a:rPr lang="en-GB" sz="1100" dirty="0"/>
                <a:t> </a:t>
              </a:r>
              <a:r>
                <a:rPr lang="en-GB" sz="1100" dirty="0" err="1"/>
                <a:t>corrispondenti</a:t>
              </a:r>
              <a:r>
                <a:rPr lang="en-GB" sz="1100" dirty="0"/>
                <a:t> </a:t>
              </a:r>
              <a:r>
                <a:rPr lang="en-GB" sz="1100" dirty="0" err="1"/>
                <a:t>della</a:t>
              </a:r>
              <a:r>
                <a:rPr lang="en-GB" sz="1100" dirty="0"/>
                <a:t> </a:t>
              </a:r>
              <a:r>
                <a:rPr lang="en-GB" sz="1100" dirty="0" err="1"/>
                <a:t>procedura</a:t>
              </a:r>
              <a:r>
                <a:rPr lang="en-GB" sz="1100" dirty="0"/>
                <a:t> di </a:t>
              </a:r>
              <a:r>
                <a:rPr lang="en-GB" sz="1100" dirty="0" err="1"/>
                <a:t>gestione</a:t>
              </a:r>
              <a:r>
                <a:rPr lang="en-GB" sz="1100" dirty="0"/>
                <a:t> dei benefici</a:t>
              </a:r>
            </a:p>
          </p:txBody>
        </p:sp>
      </p:grpSp>
      <p:sp>
        <p:nvSpPr>
          <p:cNvPr id="17" name="Rectangle 16">
            <a:extLst>
              <a:ext uri="{FF2B5EF4-FFF2-40B4-BE49-F238E27FC236}">
                <a16:creationId xmlns:a16="http://schemas.microsoft.com/office/drawing/2014/main" id="{5E45930A-FED5-45BD-8376-BF705498F1C2}"/>
              </a:ext>
            </a:extLst>
          </p:cNvPr>
          <p:cNvSpPr/>
          <p:nvPr/>
        </p:nvSpPr>
        <p:spPr>
          <a:xfrm>
            <a:off x="136358" y="1059939"/>
            <a:ext cx="4035745" cy="3608680"/>
          </a:xfrm>
          <a:prstGeom prst="rect">
            <a:avLst/>
          </a:prstGeom>
        </p:spPr>
        <p:txBody>
          <a:bodyPr wrap="square">
            <a:spAutoFit/>
          </a:bodyPr>
          <a:lstStyle/>
          <a:p>
            <a:pPr lvl="0">
              <a:spcAft>
                <a:spcPts val="3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Obiettivi</a:t>
            </a:r>
            <a:endParaRPr lang="en-GB" sz="1400" dirty="0">
              <a:solidFill>
                <a:srgbClr val="7193C7"/>
              </a:solidFill>
            </a:endParaRPr>
          </a:p>
          <a:p>
            <a:pPr>
              <a:spcAft>
                <a:spcPts val="600"/>
              </a:spcAft>
            </a:pPr>
            <a:r>
              <a:rPr lang="it-IT" sz="1200" dirty="0">
                <a:solidFill>
                  <a:srgbClr val="212125"/>
                </a:solidFill>
              </a:rPr>
              <a:t>Il raggiungimento dei benefici previsti da un </a:t>
            </a:r>
            <a:r>
              <a:rPr lang="en-GB" sz="1200" dirty="0">
                <a:solidFill>
                  <a:srgbClr val="008CBA"/>
                </a:solidFill>
                <a:hlinkClick r:id="rId2"/>
              </a:rPr>
              <a:t>business case</a:t>
            </a:r>
            <a:r>
              <a:rPr lang="it-IT" sz="1200" dirty="0">
                <a:solidFill>
                  <a:srgbClr val="212125"/>
                </a:solidFill>
              </a:rPr>
              <a:t> spesso richiede cambiamenti delle pratiche di lavoro dell’organizzazione sede. Questi cambiamenti di pratiche sono detti ‘risultati‘ e il passaggio dalle pratiche attuali ai risultati desiderati si ottiene mediante la gestione del cambiamento.  I risultati di solito implicano che una sezione dell’organizzazione adotti ed utilizzi i prodotti di uno o più progetti.</a:t>
            </a:r>
          </a:p>
          <a:p>
            <a:pPr>
              <a:spcAft>
                <a:spcPts val="600"/>
              </a:spcAft>
            </a:pPr>
            <a:r>
              <a:rPr lang="it-IT" sz="1200" dirty="0">
                <a:solidFill>
                  <a:srgbClr val="212125"/>
                </a:solidFill>
              </a:rPr>
              <a:t>Gli obiettivi propri della funzione di gestione del cambiamento sono:</a:t>
            </a:r>
          </a:p>
          <a:p>
            <a:pPr marL="171450" indent="-171450">
              <a:spcAft>
                <a:spcPts val="600"/>
              </a:spcAft>
              <a:buFont typeface="Arial" panose="020B0604020202020204" pitchFamily="34" charset="0"/>
              <a:buChar char="•"/>
            </a:pPr>
            <a:r>
              <a:rPr lang="it-IT" sz="1200" dirty="0">
                <a:solidFill>
                  <a:srgbClr val="212125"/>
                </a:solidFill>
              </a:rPr>
              <a:t>Definire il cambiamento organizzativo necessario per trasformare i prodotti in benefici;</a:t>
            </a:r>
          </a:p>
          <a:p>
            <a:pPr marL="171450" indent="-171450">
              <a:spcAft>
                <a:spcPts val="600"/>
              </a:spcAft>
              <a:buFont typeface="Arial" panose="020B0604020202020204" pitchFamily="34" charset="0"/>
              <a:buChar char="•"/>
            </a:pPr>
            <a:r>
              <a:rPr lang="it-IT" sz="1200" dirty="0">
                <a:solidFill>
                  <a:srgbClr val="212125"/>
                </a:solidFill>
              </a:rPr>
              <a:t>Assicurare che l’organizzazione sia pronta ad implementare il cambiamento;</a:t>
            </a:r>
          </a:p>
          <a:p>
            <a:pPr marL="171450" indent="-171450">
              <a:spcAft>
                <a:spcPts val="600"/>
              </a:spcAft>
              <a:buFont typeface="Arial" panose="020B0604020202020204" pitchFamily="34" charset="0"/>
              <a:buChar char="•"/>
            </a:pPr>
            <a:r>
              <a:rPr lang="it-IT" sz="1200" dirty="0">
                <a:solidFill>
                  <a:srgbClr val="212125"/>
                </a:solidFill>
              </a:rPr>
              <a:t>Implementare il cambiamento ed incorporarlo nelle pratiche dell’organizzazione</a:t>
            </a:r>
            <a:r>
              <a:rPr lang="en-GB" sz="1200" dirty="0">
                <a:solidFill>
                  <a:srgbClr val="212125"/>
                </a:solidFill>
              </a:rPr>
              <a:t>.</a:t>
            </a:r>
          </a:p>
        </p:txBody>
      </p:sp>
      <p:sp>
        <p:nvSpPr>
          <p:cNvPr id="18" name="Rectangle 17">
            <a:extLst>
              <a:ext uri="{FF2B5EF4-FFF2-40B4-BE49-F238E27FC236}">
                <a16:creationId xmlns:a16="http://schemas.microsoft.com/office/drawing/2014/main" id="{E9C6D8B2-65AB-4168-820E-E7FFE6DC4097}"/>
              </a:ext>
            </a:extLst>
          </p:cNvPr>
          <p:cNvSpPr/>
          <p:nvPr/>
        </p:nvSpPr>
        <p:spPr>
          <a:xfrm>
            <a:off x="136359" y="4704024"/>
            <a:ext cx="5078371" cy="1938992"/>
          </a:xfrm>
          <a:prstGeom prst="rect">
            <a:avLst/>
          </a:prstGeom>
        </p:spPr>
        <p:txBody>
          <a:bodyPr wrap="square">
            <a:spAutoFit/>
          </a:bodyPr>
          <a:lstStyle/>
          <a:p>
            <a:pPr lvl="0">
              <a:spcAft>
                <a:spcPts val="6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Panoramica</a:t>
            </a:r>
            <a:endParaRPr lang="en-GB" sz="1400" dirty="0">
              <a:solidFill>
                <a:srgbClr val="7193C7"/>
              </a:solidFill>
            </a:endParaRPr>
          </a:p>
          <a:p>
            <a:pPr>
              <a:spcAft>
                <a:spcPts val="600"/>
              </a:spcAft>
            </a:pPr>
            <a:r>
              <a:rPr lang="it-IT" sz="1200" dirty="0"/>
              <a:t>Le organizzazioni e i singoli individui rispondono al cambiamento in molti modi diversi. La resistenza al cambiamento è un fenomeno naturale e gestire il cambiamento in modo controllato è essenziale per realizzare i benefici previsti da un business case</a:t>
            </a:r>
            <a:r>
              <a:rPr lang="en-GB" sz="1200" dirty="0"/>
              <a:t>. </a:t>
            </a:r>
          </a:p>
          <a:p>
            <a:r>
              <a:rPr lang="it-IT" sz="1200" dirty="0"/>
              <a:t>Sarà valutato il cambiamento necessario per ottenere i benefici previsti nel business case. Questo può coinvolgere molte persone diverse con prospettive e conseguenze diverse. Una preparazione approfondita è essenziale per ridurre al minimo le resistenze e sviluppare sostegno verso il cambiamento</a:t>
            </a:r>
            <a:r>
              <a:rPr lang="en-GB" sz="1200" dirty="0"/>
              <a:t>.</a:t>
            </a:r>
          </a:p>
        </p:txBody>
      </p:sp>
      <p:sp>
        <p:nvSpPr>
          <p:cNvPr id="19" name="Rectangle 18">
            <a:extLst>
              <a:ext uri="{FF2B5EF4-FFF2-40B4-BE49-F238E27FC236}">
                <a16:creationId xmlns:a16="http://schemas.microsoft.com/office/drawing/2014/main" id="{275EE555-8790-4C47-96D5-59526BEEF3E5}"/>
              </a:ext>
            </a:extLst>
          </p:cNvPr>
          <p:cNvSpPr/>
          <p:nvPr/>
        </p:nvSpPr>
        <p:spPr>
          <a:xfrm>
            <a:off x="5299451" y="4531460"/>
            <a:ext cx="5078370" cy="2092881"/>
          </a:xfrm>
          <a:prstGeom prst="rect">
            <a:avLst/>
          </a:prstGeom>
        </p:spPr>
        <p:txBody>
          <a:bodyPr wrap="square">
            <a:spAutoFit/>
          </a:bodyPr>
          <a:lstStyle/>
          <a:p>
            <a:pPr>
              <a:spcAft>
                <a:spcPts val="600"/>
              </a:spcAft>
            </a:pPr>
            <a:r>
              <a:rPr lang="it-IT" sz="1200" dirty="0"/>
              <a:t>I piani saranno costantemente rivisti mentre il cambiamento è implementato e, in definitiva, le azioni devono garantire che il cambiamento sia incorporato e sostenuto in modo che diventi una parte naturale del business (business-</a:t>
            </a:r>
            <a:r>
              <a:rPr lang="it-IT" sz="1200" dirty="0" err="1"/>
              <a:t>as</a:t>
            </a:r>
            <a:r>
              <a:rPr lang="it-IT" sz="1200" dirty="0"/>
              <a:t>-</a:t>
            </a:r>
            <a:r>
              <a:rPr lang="it-IT" sz="1200" dirty="0" err="1"/>
              <a:t>usual</a:t>
            </a:r>
            <a:r>
              <a:rPr lang="it-IT" sz="1200" dirty="0"/>
              <a:t>)</a:t>
            </a:r>
            <a:r>
              <a:rPr lang="en-GB" sz="1200" dirty="0"/>
              <a:t>.</a:t>
            </a:r>
          </a:p>
          <a:p>
            <a:pPr>
              <a:spcAft>
                <a:spcPts val="600"/>
              </a:spcAft>
            </a:pPr>
            <a:r>
              <a:rPr lang="it-IT" sz="1200" dirty="0"/>
              <a:t>Ci sono molti modelli diversi di gestione del cambiamento, come ad esempio quelli ideati da </a:t>
            </a:r>
            <a:r>
              <a:rPr lang="it-IT" sz="1200" dirty="0" err="1"/>
              <a:t>Kotter</a:t>
            </a:r>
            <a:r>
              <a:rPr lang="it-IT" sz="1200" dirty="0"/>
              <a:t>, </a:t>
            </a:r>
            <a:r>
              <a:rPr lang="it-IT" sz="1200" dirty="0" err="1"/>
              <a:t>Carnall</a:t>
            </a:r>
            <a:r>
              <a:rPr lang="it-IT" sz="1200" dirty="0"/>
              <a:t> e Lewin. La maggior parte di questi modelli può essere accostata a uno o più delle metafore di Morgan</a:t>
            </a:r>
            <a:r>
              <a:rPr lang="en-GB" sz="1200" dirty="0"/>
              <a:t>metaphors (as shown by Morgan). </a:t>
            </a:r>
          </a:p>
          <a:p>
            <a:pPr>
              <a:spcAft>
                <a:spcPts val="600"/>
              </a:spcAft>
            </a:pPr>
            <a:r>
              <a:rPr lang="en-GB" sz="1200" dirty="0"/>
              <a:t>Change management and </a:t>
            </a:r>
            <a:r>
              <a:rPr lang="en-GB" sz="1200" dirty="0">
                <a:hlinkClick r:id="rId3" action="ppaction://hlinksldjump"/>
              </a:rPr>
              <a:t>benefits management </a:t>
            </a:r>
            <a:r>
              <a:rPr lang="en-GB" sz="1200" dirty="0"/>
              <a:t>are brought together in the </a:t>
            </a:r>
            <a:r>
              <a:rPr lang="en-GB" sz="1200" dirty="0">
                <a:hlinkClick r:id="rId4" action="ppaction://hlinksldjump"/>
              </a:rPr>
              <a:t>benefits realisation process</a:t>
            </a:r>
            <a:r>
              <a:rPr lang="en-GB" sz="1200" dirty="0"/>
              <a:t>.</a:t>
            </a:r>
          </a:p>
        </p:txBody>
      </p:sp>
      <p:cxnSp>
        <p:nvCxnSpPr>
          <p:cNvPr id="25" name="Straight Connector 24">
            <a:extLst>
              <a:ext uri="{FF2B5EF4-FFF2-40B4-BE49-F238E27FC236}">
                <a16:creationId xmlns:a16="http://schemas.microsoft.com/office/drawing/2014/main" id="{D88C2063-9A30-4CD6-83E6-6582ABC217C2}"/>
              </a:ext>
            </a:extLst>
          </p:cNvPr>
          <p:cNvCxnSpPr/>
          <p:nvPr/>
        </p:nvCxnSpPr>
        <p:spPr>
          <a:xfrm>
            <a:off x="10725120" y="3028781"/>
            <a:ext cx="13008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A3C1F633-FE1C-400D-BEBD-D9C675ECDFC1}"/>
              </a:ext>
            </a:extLst>
          </p:cNvPr>
          <p:cNvSpPr txBox="1"/>
          <p:nvPr/>
        </p:nvSpPr>
        <p:spPr>
          <a:xfrm>
            <a:off x="10568192" y="3128369"/>
            <a:ext cx="1602064" cy="307777"/>
          </a:xfrm>
          <a:prstGeom prst="rect">
            <a:avLst/>
          </a:prstGeom>
          <a:noFill/>
        </p:spPr>
        <p:txBody>
          <a:bodyPr wrap="square" rtlCol="0">
            <a:spAutoFit/>
          </a:bodyPr>
          <a:lstStyle/>
          <a:p>
            <a:pPr algn="ctr"/>
            <a:r>
              <a:rPr lang="en-GB" sz="1400" b="1" dirty="0" err="1">
                <a:solidFill>
                  <a:schemeClr val="accent1"/>
                </a:solidFill>
              </a:rPr>
              <a:t>Biblioteca</a:t>
            </a:r>
            <a:endParaRPr lang="en-GB" sz="1400" b="1" dirty="0">
              <a:solidFill>
                <a:schemeClr val="accent1"/>
              </a:solidFill>
            </a:endParaRPr>
          </a:p>
        </p:txBody>
      </p:sp>
      <p:sp>
        <p:nvSpPr>
          <p:cNvPr id="32" name="TextBox 31">
            <a:hlinkClick r:id="rId5"/>
            <a:extLst>
              <a:ext uri="{FF2B5EF4-FFF2-40B4-BE49-F238E27FC236}">
                <a16:creationId xmlns:a16="http://schemas.microsoft.com/office/drawing/2014/main" id="{6FB7EE53-B1FF-4165-B07A-4CDB68031E51}"/>
              </a:ext>
            </a:extLst>
          </p:cNvPr>
          <p:cNvSpPr txBox="1"/>
          <p:nvPr/>
        </p:nvSpPr>
        <p:spPr>
          <a:xfrm>
            <a:off x="10707096" y="3433139"/>
            <a:ext cx="1433265" cy="276999"/>
          </a:xfrm>
          <a:prstGeom prst="rect">
            <a:avLst/>
          </a:prstGeom>
          <a:noFill/>
        </p:spPr>
        <p:txBody>
          <a:bodyPr wrap="square" rtlCol="0">
            <a:spAutoFit/>
          </a:bodyPr>
          <a:lstStyle/>
          <a:p>
            <a:r>
              <a:rPr lang="en-GB" sz="1200" dirty="0"/>
              <a:t>Morgan</a:t>
            </a:r>
          </a:p>
        </p:txBody>
      </p:sp>
      <p:sp>
        <p:nvSpPr>
          <p:cNvPr id="33" name="TextBox 32">
            <a:hlinkClick r:id="rId6"/>
            <a:extLst>
              <a:ext uri="{FF2B5EF4-FFF2-40B4-BE49-F238E27FC236}">
                <a16:creationId xmlns:a16="http://schemas.microsoft.com/office/drawing/2014/main" id="{2E5BCF8F-4A4F-4B12-BD19-F62F6B157458}"/>
              </a:ext>
            </a:extLst>
          </p:cNvPr>
          <p:cNvSpPr txBox="1"/>
          <p:nvPr/>
        </p:nvSpPr>
        <p:spPr>
          <a:xfrm>
            <a:off x="10705972" y="3689764"/>
            <a:ext cx="1433265" cy="276999"/>
          </a:xfrm>
          <a:prstGeom prst="rect">
            <a:avLst/>
          </a:prstGeom>
          <a:noFill/>
        </p:spPr>
        <p:txBody>
          <a:bodyPr wrap="square" rtlCol="0">
            <a:spAutoFit/>
          </a:bodyPr>
          <a:lstStyle/>
          <a:p>
            <a:r>
              <a:rPr lang="en-GB" sz="1200" dirty="0"/>
              <a:t>Kotter</a:t>
            </a:r>
          </a:p>
        </p:txBody>
      </p:sp>
      <p:sp>
        <p:nvSpPr>
          <p:cNvPr id="34" name="TextBox 33">
            <a:hlinkClick r:id="rId7"/>
            <a:extLst>
              <a:ext uri="{FF2B5EF4-FFF2-40B4-BE49-F238E27FC236}">
                <a16:creationId xmlns:a16="http://schemas.microsoft.com/office/drawing/2014/main" id="{56E1A0B7-970C-4B45-8669-6422427AD256}"/>
              </a:ext>
            </a:extLst>
          </p:cNvPr>
          <p:cNvSpPr txBox="1"/>
          <p:nvPr/>
        </p:nvSpPr>
        <p:spPr>
          <a:xfrm>
            <a:off x="10704848" y="3946389"/>
            <a:ext cx="1433265" cy="276999"/>
          </a:xfrm>
          <a:prstGeom prst="rect">
            <a:avLst/>
          </a:prstGeom>
          <a:noFill/>
        </p:spPr>
        <p:txBody>
          <a:bodyPr wrap="square" rtlCol="0">
            <a:spAutoFit/>
          </a:bodyPr>
          <a:lstStyle/>
          <a:p>
            <a:r>
              <a:rPr lang="en-GB" sz="1200" dirty="0"/>
              <a:t>Carnall</a:t>
            </a:r>
          </a:p>
        </p:txBody>
      </p:sp>
      <p:sp>
        <p:nvSpPr>
          <p:cNvPr id="35" name="TextBox 34">
            <a:hlinkClick r:id="rId8"/>
            <a:extLst>
              <a:ext uri="{FF2B5EF4-FFF2-40B4-BE49-F238E27FC236}">
                <a16:creationId xmlns:a16="http://schemas.microsoft.com/office/drawing/2014/main" id="{8786E301-EDC3-4708-940E-0677F39A1603}"/>
              </a:ext>
            </a:extLst>
          </p:cNvPr>
          <p:cNvSpPr txBox="1"/>
          <p:nvPr/>
        </p:nvSpPr>
        <p:spPr>
          <a:xfrm>
            <a:off x="10704848" y="4203015"/>
            <a:ext cx="1433265" cy="276999"/>
          </a:xfrm>
          <a:prstGeom prst="rect">
            <a:avLst/>
          </a:prstGeom>
          <a:noFill/>
        </p:spPr>
        <p:txBody>
          <a:bodyPr wrap="square" rtlCol="0">
            <a:spAutoFit/>
          </a:bodyPr>
          <a:lstStyle/>
          <a:p>
            <a:r>
              <a:rPr lang="en-GB" sz="1200" dirty="0"/>
              <a:t>Lewin</a:t>
            </a:r>
          </a:p>
        </p:txBody>
      </p:sp>
      <p:sp>
        <p:nvSpPr>
          <p:cNvPr id="36" name="Rectangle 35">
            <a:hlinkClick r:id="rId9"/>
            <a:extLst>
              <a:ext uri="{FF2B5EF4-FFF2-40B4-BE49-F238E27FC236}">
                <a16:creationId xmlns:a16="http://schemas.microsoft.com/office/drawing/2014/main" id="{E1156AAC-91BB-4DE2-BF32-9F6AA121DC3D}"/>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a:hlinkClick r:id="rId10"/>
            <a:extLst>
              <a:ext uri="{FF2B5EF4-FFF2-40B4-BE49-F238E27FC236}">
                <a16:creationId xmlns:a16="http://schemas.microsoft.com/office/drawing/2014/main" id="{6ABF18AD-C20A-4789-BC26-3344AAE4F3B4}"/>
              </a:ext>
            </a:extLst>
          </p:cNvPr>
          <p:cNvSpPr txBox="1"/>
          <p:nvPr/>
        </p:nvSpPr>
        <p:spPr>
          <a:xfrm>
            <a:off x="10707096" y="2376667"/>
            <a:ext cx="740780" cy="276999"/>
          </a:xfrm>
          <a:prstGeom prst="rect">
            <a:avLst/>
          </a:prstGeom>
          <a:noFill/>
        </p:spPr>
        <p:txBody>
          <a:bodyPr wrap="none" rtlCol="0">
            <a:spAutoFit/>
          </a:bodyPr>
          <a:lstStyle/>
          <a:p>
            <a:r>
              <a:rPr lang="en-GB" sz="1200" dirty="0"/>
              <a:t>Checklist</a:t>
            </a:r>
          </a:p>
        </p:txBody>
      </p:sp>
      <p:sp>
        <p:nvSpPr>
          <p:cNvPr id="38" name="TextBox 37">
            <a:hlinkClick r:id="rId11"/>
            <a:extLst>
              <a:ext uri="{FF2B5EF4-FFF2-40B4-BE49-F238E27FC236}">
                <a16:creationId xmlns:a16="http://schemas.microsoft.com/office/drawing/2014/main" id="{E071E84F-191E-404D-8B3F-9464A3338053}"/>
              </a:ext>
            </a:extLst>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39" name="TextBox 38">
            <a:hlinkClick r:id="rId12"/>
            <a:extLst>
              <a:ext uri="{FF2B5EF4-FFF2-40B4-BE49-F238E27FC236}">
                <a16:creationId xmlns:a16="http://schemas.microsoft.com/office/drawing/2014/main" id="{122D0E98-27A1-413D-BA03-43DBEEB9DC04}"/>
              </a:ext>
            </a:extLst>
          </p:cNvPr>
          <p:cNvSpPr txBox="1"/>
          <p:nvPr/>
        </p:nvSpPr>
        <p:spPr>
          <a:xfrm>
            <a:off x="10707097" y="1841802"/>
            <a:ext cx="909993" cy="276999"/>
          </a:xfrm>
          <a:prstGeom prst="rect">
            <a:avLst/>
          </a:prstGeom>
          <a:noFill/>
        </p:spPr>
        <p:txBody>
          <a:bodyPr wrap="none" rtlCol="0">
            <a:spAutoFit/>
          </a:bodyPr>
          <a:lstStyle/>
          <a:p>
            <a:r>
              <a:rPr lang="en-GB" sz="1200" dirty="0"/>
              <a:t>Valutazione</a:t>
            </a:r>
          </a:p>
        </p:txBody>
      </p:sp>
      <p:sp>
        <p:nvSpPr>
          <p:cNvPr id="40" name="TextBox 39">
            <a:hlinkClick r:id="rId13"/>
            <a:extLst>
              <a:ext uri="{FF2B5EF4-FFF2-40B4-BE49-F238E27FC236}">
                <a16:creationId xmlns:a16="http://schemas.microsoft.com/office/drawing/2014/main" id="{1C953644-8D0A-4205-8566-81F243A6FA9B}"/>
              </a:ext>
            </a:extLst>
          </p:cNvPr>
          <p:cNvSpPr txBox="1"/>
          <p:nvPr/>
        </p:nvSpPr>
        <p:spPr>
          <a:xfrm>
            <a:off x="10707097" y="2109234"/>
            <a:ext cx="634084" cy="276999"/>
          </a:xfrm>
          <a:prstGeom prst="rect">
            <a:avLst/>
          </a:prstGeom>
          <a:noFill/>
        </p:spPr>
        <p:txBody>
          <a:bodyPr wrap="none" rtlCol="0">
            <a:spAutoFit/>
          </a:bodyPr>
          <a:lstStyle/>
          <a:p>
            <a:r>
              <a:rPr lang="en-GB" sz="1200" dirty="0" err="1"/>
              <a:t>Risorse</a:t>
            </a:r>
            <a:endParaRPr lang="en-GB" sz="1200" dirty="0"/>
          </a:p>
        </p:txBody>
      </p:sp>
      <p:sp>
        <p:nvSpPr>
          <p:cNvPr id="41" name="TextBox 40">
            <a:hlinkClick r:id="rId14"/>
            <a:extLst>
              <a:ext uri="{FF2B5EF4-FFF2-40B4-BE49-F238E27FC236}">
                <a16:creationId xmlns:a16="http://schemas.microsoft.com/office/drawing/2014/main" id="{AB742483-FCFA-4DC1-8B78-4F9D126EB357}"/>
              </a:ext>
            </a:extLst>
          </p:cNvPr>
          <p:cNvSpPr txBox="1"/>
          <p:nvPr/>
        </p:nvSpPr>
        <p:spPr>
          <a:xfrm>
            <a:off x="10707096" y="1574370"/>
            <a:ext cx="731226" cy="276999"/>
          </a:xfrm>
          <a:prstGeom prst="rect">
            <a:avLst/>
          </a:prstGeom>
          <a:noFill/>
        </p:spPr>
        <p:txBody>
          <a:bodyPr wrap="none" rtlCol="0">
            <a:spAutoFit/>
          </a:bodyPr>
          <a:lstStyle/>
          <a:p>
            <a:r>
              <a:rPr lang="en-GB" sz="1200" dirty="0"/>
              <a:t>Maturità</a:t>
            </a:r>
          </a:p>
        </p:txBody>
      </p:sp>
      <p:sp>
        <p:nvSpPr>
          <p:cNvPr id="42" name="TextBox 41">
            <a:extLst>
              <a:ext uri="{FF2B5EF4-FFF2-40B4-BE49-F238E27FC236}">
                <a16:creationId xmlns:a16="http://schemas.microsoft.com/office/drawing/2014/main" id="{3FA987C6-0C1A-4997-A004-0F2AAA645F6D}"/>
              </a:ext>
            </a:extLst>
          </p:cNvPr>
          <p:cNvSpPr txBox="1"/>
          <p:nvPr/>
        </p:nvSpPr>
        <p:spPr>
          <a:xfrm>
            <a:off x="10580882" y="1017186"/>
            <a:ext cx="1589374" cy="307777"/>
          </a:xfrm>
          <a:prstGeom prst="rect">
            <a:avLst/>
          </a:prstGeom>
          <a:noFill/>
        </p:spPr>
        <p:txBody>
          <a:bodyPr wrap="square" rtlCol="0">
            <a:spAutoFit/>
          </a:bodyPr>
          <a:lstStyle/>
          <a:p>
            <a:pPr algn="ctr"/>
            <a:r>
              <a:rPr lang="en-GB" sz="1400" b="1" dirty="0" err="1">
                <a:solidFill>
                  <a:schemeClr val="accent1"/>
                </a:solidFill>
              </a:rPr>
              <a:t>Applicazione</a:t>
            </a:r>
            <a:endParaRPr lang="en-GB" sz="1400" b="1" dirty="0">
              <a:solidFill>
                <a:schemeClr val="accent1"/>
              </a:solidFill>
            </a:endParaRPr>
          </a:p>
        </p:txBody>
      </p:sp>
      <p:sp>
        <p:nvSpPr>
          <p:cNvPr id="43" name="TextBox 42">
            <a:hlinkClick r:id="rId15"/>
            <a:extLst>
              <a:ext uri="{FF2B5EF4-FFF2-40B4-BE49-F238E27FC236}">
                <a16:creationId xmlns:a16="http://schemas.microsoft.com/office/drawing/2014/main" id="{D48FD28A-48AF-4184-B76E-2E4B2686522E}"/>
              </a:ext>
            </a:extLst>
          </p:cNvPr>
          <p:cNvSpPr txBox="1"/>
          <p:nvPr/>
        </p:nvSpPr>
        <p:spPr>
          <a:xfrm>
            <a:off x="10707096" y="2672768"/>
            <a:ext cx="921471" cy="276999"/>
          </a:xfrm>
          <a:prstGeom prst="rect">
            <a:avLst/>
          </a:prstGeom>
          <a:noFill/>
        </p:spPr>
        <p:txBody>
          <a:bodyPr wrap="none" rtlCol="0">
            <a:spAutoFit/>
          </a:bodyPr>
          <a:lstStyle/>
          <a:p>
            <a:r>
              <a:rPr lang="en-GB" sz="1200" dirty="0"/>
              <a:t>Team Praxis</a:t>
            </a:r>
          </a:p>
        </p:txBody>
      </p:sp>
      <p:pic>
        <p:nvPicPr>
          <p:cNvPr id="44" name="Picture 43">
            <a:extLst>
              <a:ext uri="{FF2B5EF4-FFF2-40B4-BE49-F238E27FC236}">
                <a16:creationId xmlns:a16="http://schemas.microsoft.com/office/drawing/2014/main" id="{74CC2F36-10F0-4DF6-956B-CE36C099068F}"/>
              </a:ext>
            </a:extLst>
          </p:cNvPr>
          <p:cNvPicPr>
            <a:picLocks noChangeAspect="1"/>
          </p:cNvPicPr>
          <p:nvPr/>
        </p:nvPicPr>
        <p:blipFill rotWithShape="1">
          <a:blip r:embed="rId16"/>
          <a:srcRect r="9406"/>
          <a:stretch/>
        </p:blipFill>
        <p:spPr>
          <a:xfrm>
            <a:off x="11651595" y="2767597"/>
            <a:ext cx="139317" cy="91809"/>
          </a:xfrm>
          <a:prstGeom prst="rect">
            <a:avLst/>
          </a:prstGeom>
        </p:spPr>
      </p:pic>
      <p:pic>
        <p:nvPicPr>
          <p:cNvPr id="45" name="Picture 44">
            <a:extLst>
              <a:ext uri="{FF2B5EF4-FFF2-40B4-BE49-F238E27FC236}">
                <a16:creationId xmlns:a16="http://schemas.microsoft.com/office/drawing/2014/main" id="{67529342-6019-4FE2-A44A-825DA5C61968}"/>
              </a:ext>
            </a:extLst>
          </p:cNvPr>
          <p:cNvPicPr>
            <a:picLocks noChangeAspect="1"/>
          </p:cNvPicPr>
          <p:nvPr/>
        </p:nvPicPr>
        <p:blipFill rotWithShape="1">
          <a:blip r:embed="rId16"/>
          <a:srcRect r="9406"/>
          <a:stretch/>
        </p:blipFill>
        <p:spPr>
          <a:xfrm>
            <a:off x="11651595" y="2486747"/>
            <a:ext cx="139317" cy="91809"/>
          </a:xfrm>
          <a:prstGeom prst="rect">
            <a:avLst/>
          </a:prstGeom>
        </p:spPr>
      </p:pic>
      <p:pic>
        <p:nvPicPr>
          <p:cNvPr id="46" name="Picture 45">
            <a:extLst>
              <a:ext uri="{FF2B5EF4-FFF2-40B4-BE49-F238E27FC236}">
                <a16:creationId xmlns:a16="http://schemas.microsoft.com/office/drawing/2014/main" id="{377EDF52-430A-493B-A8DD-93DC6D5FE4DB}"/>
              </a:ext>
            </a:extLst>
          </p:cNvPr>
          <p:cNvPicPr>
            <a:picLocks noChangeAspect="1"/>
          </p:cNvPicPr>
          <p:nvPr/>
        </p:nvPicPr>
        <p:blipFill rotWithShape="1">
          <a:blip r:embed="rId16"/>
          <a:srcRect r="9406"/>
          <a:stretch/>
        </p:blipFill>
        <p:spPr>
          <a:xfrm>
            <a:off x="11651595" y="2215442"/>
            <a:ext cx="139317" cy="91809"/>
          </a:xfrm>
          <a:prstGeom prst="rect">
            <a:avLst/>
          </a:prstGeom>
        </p:spPr>
      </p:pic>
      <p:pic>
        <p:nvPicPr>
          <p:cNvPr id="47" name="Picture 46">
            <a:extLst>
              <a:ext uri="{FF2B5EF4-FFF2-40B4-BE49-F238E27FC236}">
                <a16:creationId xmlns:a16="http://schemas.microsoft.com/office/drawing/2014/main" id="{3DBB92FE-5E2C-4BD4-906D-9C38BC2B9B50}"/>
              </a:ext>
            </a:extLst>
          </p:cNvPr>
          <p:cNvPicPr>
            <a:picLocks noChangeAspect="1"/>
          </p:cNvPicPr>
          <p:nvPr/>
        </p:nvPicPr>
        <p:blipFill rotWithShape="1">
          <a:blip r:embed="rId16"/>
          <a:srcRect r="9406"/>
          <a:stretch/>
        </p:blipFill>
        <p:spPr>
          <a:xfrm>
            <a:off x="11651595" y="1954638"/>
            <a:ext cx="139317" cy="91809"/>
          </a:xfrm>
          <a:prstGeom prst="rect">
            <a:avLst/>
          </a:prstGeom>
        </p:spPr>
      </p:pic>
    </p:spTree>
    <p:extLst>
      <p:ext uri="{BB962C8B-B14F-4D97-AF65-F5344CB8AC3E}">
        <p14:creationId xmlns:p14="http://schemas.microsoft.com/office/powerpoint/2010/main" val="30816206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58" y="24064"/>
            <a:ext cx="6798577" cy="826167"/>
          </a:xfrm>
        </p:spPr>
        <p:txBody>
          <a:bodyPr/>
          <a:lstStyle/>
          <a:p>
            <a:r>
              <a:rPr lang="en-GB" dirty="0" err="1"/>
              <a:t>Gestione</a:t>
            </a:r>
            <a:r>
              <a:rPr lang="en-GB" dirty="0"/>
              <a:t> </a:t>
            </a:r>
            <a:r>
              <a:rPr lang="en-GB" dirty="0" err="1"/>
              <a:t>delle</a:t>
            </a:r>
            <a:r>
              <a:rPr lang="en-GB" dirty="0"/>
              <a:t> </a:t>
            </a:r>
            <a:r>
              <a:rPr lang="en-GB" dirty="0" err="1"/>
              <a:t>risorse</a:t>
            </a:r>
            <a:endParaRPr lang="en-GB" dirty="0"/>
          </a:p>
        </p:txBody>
      </p:sp>
      <p:grpSp>
        <p:nvGrpSpPr>
          <p:cNvPr id="3" name="Group 2">
            <a:extLst>
              <a:ext uri="{FF2B5EF4-FFF2-40B4-BE49-F238E27FC236}">
                <a16:creationId xmlns:a16="http://schemas.microsoft.com/office/drawing/2014/main" id="{41829F07-A05F-40F0-9B69-536366E63B17}"/>
              </a:ext>
            </a:extLst>
          </p:cNvPr>
          <p:cNvGrpSpPr/>
          <p:nvPr/>
        </p:nvGrpSpPr>
        <p:grpSpPr>
          <a:xfrm>
            <a:off x="4646228" y="1520583"/>
            <a:ext cx="5551502" cy="1534188"/>
            <a:chOff x="1267364" y="1881469"/>
            <a:chExt cx="7528338" cy="2080484"/>
          </a:xfrm>
          <a:effectLst>
            <a:outerShdw blurRad="127000" dist="63500" dir="3600000" algn="ctr" rotWithShape="0">
              <a:srgbClr val="000000">
                <a:alpha val="40000"/>
              </a:srgbClr>
            </a:outerShdw>
          </a:effectLst>
        </p:grpSpPr>
        <p:sp>
          <p:nvSpPr>
            <p:cNvPr id="4" name="Rectangle 3">
              <a:extLst>
                <a:ext uri="{FF2B5EF4-FFF2-40B4-BE49-F238E27FC236}">
                  <a16:creationId xmlns:a16="http://schemas.microsoft.com/office/drawing/2014/main" id="{C11703B5-C0A7-4D92-80F9-9D05610015C8}"/>
                </a:ext>
              </a:extLst>
            </p:cNvPr>
            <p:cNvSpPr/>
            <p:nvPr/>
          </p:nvSpPr>
          <p:spPr>
            <a:xfrm>
              <a:off x="3061996" y="3211326"/>
              <a:ext cx="1187355" cy="750627"/>
            </a:xfrm>
            <a:prstGeom prst="rect">
              <a:avLst/>
            </a:prstGeom>
            <a:solidFill>
              <a:schemeClr val="accent5">
                <a:lumMod val="20000"/>
                <a:lumOff val="80000"/>
              </a:schemeClr>
            </a:solidFill>
            <a:ln w="3175">
              <a:solidFill>
                <a:schemeClr val="accent5">
                  <a:lumMod val="60000"/>
                  <a:lumOff val="40000"/>
                </a:schemeClr>
              </a:solidFill>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Approvvi-gionamento</a:t>
              </a:r>
              <a:endParaRPr lang="en-GB" sz="1100" dirty="0">
                <a:solidFill>
                  <a:schemeClr val="tx1"/>
                </a:solidFill>
              </a:endParaRPr>
            </a:p>
          </p:txBody>
        </p:sp>
        <p:sp>
          <p:nvSpPr>
            <p:cNvPr id="5" name="Rectangle 4">
              <a:extLst>
                <a:ext uri="{FF2B5EF4-FFF2-40B4-BE49-F238E27FC236}">
                  <a16:creationId xmlns:a16="http://schemas.microsoft.com/office/drawing/2014/main" id="{96E116DE-5B67-4E7D-8E48-9286DAEB1621}"/>
                </a:ext>
              </a:extLst>
            </p:cNvPr>
            <p:cNvSpPr/>
            <p:nvPr/>
          </p:nvSpPr>
          <p:spPr>
            <a:xfrm>
              <a:off x="7608347" y="3211326"/>
              <a:ext cx="1187355" cy="750627"/>
            </a:xfrm>
            <a:prstGeom prst="rect">
              <a:avLst/>
            </a:prstGeom>
            <a:solidFill>
              <a:schemeClr val="accent5">
                <a:lumMod val="20000"/>
                <a:lumOff val="80000"/>
              </a:schemeClr>
            </a:solidFill>
            <a:ln w="3175">
              <a:solidFill>
                <a:schemeClr val="accent5">
                  <a:lumMod val="60000"/>
                  <a:lumOff val="40000"/>
                </a:schemeClr>
              </a:solidFill>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Chiusura</a:t>
              </a:r>
              <a:endParaRPr lang="en-GB" sz="1100" dirty="0">
                <a:solidFill>
                  <a:schemeClr val="tx1"/>
                </a:solidFill>
              </a:endParaRPr>
            </a:p>
          </p:txBody>
        </p:sp>
        <p:sp>
          <p:nvSpPr>
            <p:cNvPr id="6" name="Rectangle 5">
              <a:extLst>
                <a:ext uri="{FF2B5EF4-FFF2-40B4-BE49-F238E27FC236}">
                  <a16:creationId xmlns:a16="http://schemas.microsoft.com/office/drawing/2014/main" id="{CA25BD1A-45DB-4050-AED5-68B8F362ECD3}"/>
                </a:ext>
              </a:extLst>
            </p:cNvPr>
            <p:cNvSpPr/>
            <p:nvPr/>
          </p:nvSpPr>
          <p:spPr>
            <a:xfrm>
              <a:off x="6092898" y="3211326"/>
              <a:ext cx="1187355" cy="750627"/>
            </a:xfrm>
            <a:prstGeom prst="rect">
              <a:avLst/>
            </a:prstGeom>
            <a:solidFill>
              <a:schemeClr val="accent5">
                <a:lumMod val="20000"/>
                <a:lumOff val="80000"/>
              </a:schemeClr>
            </a:solidFill>
            <a:ln w="3175">
              <a:solidFill>
                <a:schemeClr val="accent5">
                  <a:lumMod val="60000"/>
                  <a:lumOff val="40000"/>
                </a:schemeClr>
              </a:solidFill>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Controllo</a:t>
              </a:r>
              <a:endParaRPr lang="en-GB" sz="1100" dirty="0">
                <a:solidFill>
                  <a:schemeClr val="tx1"/>
                </a:solidFill>
              </a:endParaRPr>
            </a:p>
          </p:txBody>
        </p:sp>
        <p:cxnSp>
          <p:nvCxnSpPr>
            <p:cNvPr id="7" name="Straight Arrow Connector 6">
              <a:extLst>
                <a:ext uri="{FF2B5EF4-FFF2-40B4-BE49-F238E27FC236}">
                  <a16:creationId xmlns:a16="http://schemas.microsoft.com/office/drawing/2014/main" id="{C130004A-A9FE-4D3A-844D-7593899E26D8}"/>
                </a:ext>
              </a:extLst>
            </p:cNvPr>
            <p:cNvCxnSpPr>
              <a:stCxn id="6" idx="3"/>
              <a:endCxn id="5" idx="1"/>
            </p:cNvCxnSpPr>
            <p:nvPr/>
          </p:nvCxnSpPr>
          <p:spPr>
            <a:xfrm>
              <a:off x="7280253" y="3586640"/>
              <a:ext cx="328094" cy="0"/>
            </a:xfrm>
            <a:prstGeom prst="straightConnector1">
              <a:avLst/>
            </a:prstGeom>
            <a:ln w="3175">
              <a:solidFill>
                <a:schemeClr val="accent5">
                  <a:lumMod val="60000"/>
                  <a:lumOff val="40000"/>
                </a:schemeClr>
              </a:solidFill>
              <a:tailEnd type="triangle" w="sm" len="med"/>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4D62F00D-6181-4C46-BDEA-1569ECCAF9C3}"/>
                </a:ext>
              </a:extLst>
            </p:cNvPr>
            <p:cNvSpPr/>
            <p:nvPr/>
          </p:nvSpPr>
          <p:spPr>
            <a:xfrm>
              <a:off x="2662183" y="1881469"/>
              <a:ext cx="1051144" cy="750628"/>
            </a:xfrm>
            <a:prstGeom prst="rect">
              <a:avLst/>
            </a:prstGeom>
            <a:solidFill>
              <a:schemeClr val="accent5">
                <a:lumMod val="20000"/>
                <a:lumOff val="80000"/>
              </a:schemeClr>
            </a:solidFill>
            <a:ln w="3175">
              <a:solidFill>
                <a:schemeClr val="accent5">
                  <a:lumMod val="60000"/>
                  <a:lumOff val="40000"/>
                </a:schemeClr>
              </a:solidFill>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Inizio</a:t>
              </a:r>
              <a:endParaRPr lang="en-GB" sz="1100" dirty="0">
                <a:solidFill>
                  <a:schemeClr val="tx1"/>
                </a:solidFill>
              </a:endParaRPr>
            </a:p>
          </p:txBody>
        </p:sp>
        <p:sp>
          <p:nvSpPr>
            <p:cNvPr id="9" name="Rectangle 8">
              <a:extLst>
                <a:ext uri="{FF2B5EF4-FFF2-40B4-BE49-F238E27FC236}">
                  <a16:creationId xmlns:a16="http://schemas.microsoft.com/office/drawing/2014/main" id="{D51BB990-F733-4EF6-AADB-4A32A938E013}"/>
                </a:ext>
              </a:extLst>
            </p:cNvPr>
            <p:cNvSpPr/>
            <p:nvPr/>
          </p:nvSpPr>
          <p:spPr>
            <a:xfrm>
              <a:off x="1267364" y="1881480"/>
              <a:ext cx="1066722" cy="750628"/>
            </a:xfrm>
            <a:prstGeom prst="rect">
              <a:avLst/>
            </a:prstGeom>
            <a:solidFill>
              <a:schemeClr val="accent5">
                <a:lumMod val="20000"/>
                <a:lumOff val="80000"/>
              </a:schemeClr>
            </a:solidFill>
            <a:ln w="3175">
              <a:solidFill>
                <a:schemeClr val="accent5">
                  <a:lumMod val="60000"/>
                  <a:lumOff val="40000"/>
                </a:schemeClr>
              </a:solidFill>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Pianifi-cazione</a:t>
              </a:r>
              <a:endParaRPr lang="en-GB" sz="1100" dirty="0">
                <a:solidFill>
                  <a:schemeClr val="tx1"/>
                </a:solidFill>
              </a:endParaRPr>
            </a:p>
          </p:txBody>
        </p:sp>
        <p:cxnSp>
          <p:nvCxnSpPr>
            <p:cNvPr id="10" name="Straight Arrow Connector 9">
              <a:extLst>
                <a:ext uri="{FF2B5EF4-FFF2-40B4-BE49-F238E27FC236}">
                  <a16:creationId xmlns:a16="http://schemas.microsoft.com/office/drawing/2014/main" id="{FAC3D395-6233-4294-94E9-CFBEA73F0930}"/>
                </a:ext>
              </a:extLst>
            </p:cNvPr>
            <p:cNvCxnSpPr>
              <a:stCxn id="9" idx="3"/>
              <a:endCxn id="8" idx="1"/>
            </p:cNvCxnSpPr>
            <p:nvPr/>
          </p:nvCxnSpPr>
          <p:spPr>
            <a:xfrm flipV="1">
              <a:off x="2334086" y="2256784"/>
              <a:ext cx="328097" cy="11"/>
            </a:xfrm>
            <a:prstGeom prst="straightConnector1">
              <a:avLst/>
            </a:prstGeom>
            <a:ln w="3175">
              <a:solidFill>
                <a:schemeClr val="accent5">
                  <a:lumMod val="60000"/>
                  <a:lumOff val="40000"/>
                </a:schemeClr>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DAE4BFE0-CA05-4CF8-87CB-5618D2C422FC}"/>
                </a:ext>
              </a:extLst>
            </p:cNvPr>
            <p:cNvCxnSpPr>
              <a:stCxn id="8" idx="3"/>
              <a:endCxn id="4" idx="1"/>
            </p:cNvCxnSpPr>
            <p:nvPr/>
          </p:nvCxnSpPr>
          <p:spPr>
            <a:xfrm flipH="1">
              <a:off x="3061996" y="2256784"/>
              <a:ext cx="651330" cy="1329856"/>
            </a:xfrm>
            <a:prstGeom prst="bentConnector5">
              <a:avLst>
                <a:gd name="adj1" fmla="val -47595"/>
                <a:gd name="adj2" fmla="val 50000"/>
                <a:gd name="adj3" fmla="val 147595"/>
              </a:avLst>
            </a:prstGeom>
            <a:ln w="3175">
              <a:solidFill>
                <a:schemeClr val="accent5">
                  <a:lumMod val="60000"/>
                  <a:lumOff val="40000"/>
                </a:schemeClr>
              </a:solidFill>
              <a:tailEnd type="triangle" w="sm" len="med"/>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7AC691C1-914F-48F4-9710-54C8F3AAB8F3}"/>
                </a:ext>
              </a:extLst>
            </p:cNvPr>
            <p:cNvSpPr/>
            <p:nvPr/>
          </p:nvSpPr>
          <p:spPr>
            <a:xfrm>
              <a:off x="4577447" y="3211326"/>
              <a:ext cx="1187355" cy="750627"/>
            </a:xfrm>
            <a:prstGeom prst="rect">
              <a:avLst/>
            </a:prstGeom>
            <a:solidFill>
              <a:schemeClr val="accent5">
                <a:lumMod val="20000"/>
                <a:lumOff val="80000"/>
              </a:schemeClr>
            </a:solidFill>
            <a:ln w="3175">
              <a:solidFill>
                <a:schemeClr val="accent5">
                  <a:lumMod val="60000"/>
                  <a:lumOff val="40000"/>
                </a:schemeClr>
              </a:solidFill>
              <a:tailEnd w="sm"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Mobilita-zione</a:t>
              </a:r>
              <a:endParaRPr lang="en-GB" sz="1100" dirty="0">
                <a:solidFill>
                  <a:schemeClr val="tx1"/>
                </a:solidFill>
              </a:endParaRPr>
            </a:p>
          </p:txBody>
        </p:sp>
        <p:cxnSp>
          <p:nvCxnSpPr>
            <p:cNvPr id="13" name="Elbow Connector 31">
              <a:extLst>
                <a:ext uri="{FF2B5EF4-FFF2-40B4-BE49-F238E27FC236}">
                  <a16:creationId xmlns:a16="http://schemas.microsoft.com/office/drawing/2014/main" id="{98756E8D-CBA4-4DB5-A67E-F9176EAEB47D}"/>
                </a:ext>
              </a:extLst>
            </p:cNvPr>
            <p:cNvCxnSpPr>
              <a:stCxn id="12" idx="3"/>
              <a:endCxn id="6" idx="1"/>
            </p:cNvCxnSpPr>
            <p:nvPr/>
          </p:nvCxnSpPr>
          <p:spPr>
            <a:xfrm>
              <a:off x="5764802" y="3586640"/>
              <a:ext cx="328096" cy="0"/>
            </a:xfrm>
            <a:prstGeom prst="straightConnector1">
              <a:avLst/>
            </a:prstGeom>
            <a:ln w="3175">
              <a:solidFill>
                <a:schemeClr val="accent5">
                  <a:lumMod val="60000"/>
                  <a:lumOff val="40000"/>
                </a:schemeClr>
              </a:solidFill>
              <a:headEnd type="none" w="med"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4" name="Elbow Connector 31">
              <a:extLst>
                <a:ext uri="{FF2B5EF4-FFF2-40B4-BE49-F238E27FC236}">
                  <a16:creationId xmlns:a16="http://schemas.microsoft.com/office/drawing/2014/main" id="{1DAA3488-8FA5-45E4-999D-217444532E78}"/>
                </a:ext>
              </a:extLst>
            </p:cNvPr>
            <p:cNvCxnSpPr>
              <a:stCxn id="4" idx="3"/>
              <a:endCxn id="12" idx="1"/>
            </p:cNvCxnSpPr>
            <p:nvPr/>
          </p:nvCxnSpPr>
          <p:spPr>
            <a:xfrm>
              <a:off x="4249351" y="3586640"/>
              <a:ext cx="328096" cy="0"/>
            </a:xfrm>
            <a:prstGeom prst="straightConnector1">
              <a:avLst/>
            </a:prstGeom>
            <a:ln w="3175">
              <a:solidFill>
                <a:schemeClr val="accent5">
                  <a:lumMod val="60000"/>
                  <a:lumOff val="40000"/>
                </a:schemeClr>
              </a:solidFill>
              <a:headEnd type="none" w="med" len="med"/>
              <a:tailEnd type="triangle" w="sm" len="med"/>
            </a:ln>
          </p:spPr>
          <p:style>
            <a:lnRef idx="1">
              <a:schemeClr val="accent1"/>
            </a:lnRef>
            <a:fillRef idx="0">
              <a:schemeClr val="accent1"/>
            </a:fillRef>
            <a:effectRef idx="0">
              <a:schemeClr val="accent1"/>
            </a:effectRef>
            <a:fontRef idx="minor">
              <a:schemeClr val="tx1"/>
            </a:fontRef>
          </p:style>
        </p:cxnSp>
      </p:grpSp>
      <p:sp>
        <p:nvSpPr>
          <p:cNvPr id="17" name="Rectangle 16">
            <a:extLst>
              <a:ext uri="{FF2B5EF4-FFF2-40B4-BE49-F238E27FC236}">
                <a16:creationId xmlns:a16="http://schemas.microsoft.com/office/drawing/2014/main" id="{11C2B401-5C67-4ABA-A9A5-754E143D2B4E}"/>
              </a:ext>
            </a:extLst>
          </p:cNvPr>
          <p:cNvSpPr/>
          <p:nvPr/>
        </p:nvSpPr>
        <p:spPr>
          <a:xfrm>
            <a:off x="136357" y="1011810"/>
            <a:ext cx="4403751" cy="2246769"/>
          </a:xfrm>
          <a:prstGeom prst="rect">
            <a:avLst/>
          </a:prstGeom>
        </p:spPr>
        <p:txBody>
          <a:bodyPr wrap="square">
            <a:spAutoFit/>
          </a:bodyPr>
          <a:lstStyle/>
          <a:p>
            <a:pPr>
              <a:spcAft>
                <a:spcPts val="6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Obiettivi</a:t>
            </a:r>
            <a:r>
              <a:rPr lang="en-GB" sz="1200" dirty="0">
                <a:solidFill>
                  <a:srgbClr val="7193C7"/>
                </a:solidFill>
              </a:rPr>
              <a:t> </a:t>
            </a:r>
          </a:p>
          <a:p>
            <a:pPr>
              <a:spcAft>
                <a:spcPts val="600"/>
              </a:spcAft>
            </a:pPr>
            <a:r>
              <a:rPr lang="it-IT" sz="1200" dirty="0">
                <a:solidFill>
                  <a:srgbClr val="212125"/>
                </a:solidFill>
                <a:latin typeface="&amp;quot"/>
              </a:rPr>
              <a:t>La gestione delle risorse copre tutti gli aspetti della distribuzione delle risorse che servono per la consegna del progetto, programma o portfolio. Gli obiettivi propri di questa funzione sono:</a:t>
            </a:r>
          </a:p>
          <a:p>
            <a:pPr marL="171450" indent="-171450">
              <a:spcAft>
                <a:spcPts val="600"/>
              </a:spcAft>
              <a:buFont typeface="Arial" panose="020B0604020202020204" pitchFamily="34" charset="0"/>
              <a:buChar char="•"/>
            </a:pPr>
            <a:r>
              <a:rPr lang="it-IT" sz="1200" dirty="0">
                <a:solidFill>
                  <a:srgbClr val="212125"/>
                </a:solidFill>
                <a:latin typeface="&amp;quot"/>
              </a:rPr>
              <a:t>determinare il modo migliore di procurare le risorse per il lavoro;</a:t>
            </a:r>
          </a:p>
          <a:p>
            <a:pPr marL="171450" indent="-171450">
              <a:spcAft>
                <a:spcPts val="600"/>
              </a:spcAft>
              <a:buFont typeface="Arial" panose="020B0604020202020204" pitchFamily="34" charset="0"/>
              <a:buChar char="•"/>
            </a:pPr>
            <a:r>
              <a:rPr lang="it-IT" sz="1200" dirty="0">
                <a:solidFill>
                  <a:srgbClr val="212125"/>
                </a:solidFill>
                <a:latin typeface="&amp;quot"/>
              </a:rPr>
              <a:t>acquisire e mobilitare le risorse necessarie;</a:t>
            </a:r>
          </a:p>
          <a:p>
            <a:pPr marL="171450" indent="-171450">
              <a:spcAft>
                <a:spcPts val="600"/>
              </a:spcAft>
              <a:buFont typeface="Arial" panose="020B0604020202020204" pitchFamily="34" charset="0"/>
              <a:buChar char="•"/>
            </a:pPr>
            <a:r>
              <a:rPr lang="it-IT" sz="1200" dirty="0">
                <a:solidFill>
                  <a:srgbClr val="212125"/>
                </a:solidFill>
                <a:latin typeface="&amp;quot"/>
              </a:rPr>
              <a:t>controllare le risorse durante il </a:t>
            </a:r>
            <a:r>
              <a:rPr lang="en-GB" sz="1200" dirty="0" err="1">
                <a:solidFill>
                  <a:srgbClr val="008CBA"/>
                </a:solidFill>
                <a:latin typeface="&amp;quot"/>
                <a:hlinkClick r:id="rId2"/>
              </a:rPr>
              <a:t>ciclo</a:t>
            </a:r>
            <a:r>
              <a:rPr lang="en-GB" sz="1200" dirty="0">
                <a:solidFill>
                  <a:srgbClr val="008CBA"/>
                </a:solidFill>
                <a:latin typeface="&amp;quot"/>
                <a:hlinkClick r:id="rId2"/>
              </a:rPr>
              <a:t> di vita</a:t>
            </a:r>
            <a:r>
              <a:rPr lang="en-GB" sz="1200" dirty="0">
                <a:solidFill>
                  <a:srgbClr val="212125"/>
                </a:solidFill>
                <a:latin typeface="&amp;quot"/>
              </a:rPr>
              <a:t>; </a:t>
            </a:r>
          </a:p>
          <a:p>
            <a:pPr marL="171450" indent="-171450">
              <a:spcAft>
                <a:spcPts val="600"/>
              </a:spcAft>
              <a:buFont typeface="Arial" panose="020B0604020202020204" pitchFamily="34" charset="0"/>
              <a:buChar char="•"/>
            </a:pPr>
            <a:r>
              <a:rPr lang="it-IT" sz="1200" dirty="0">
                <a:solidFill>
                  <a:srgbClr val="212125"/>
                </a:solidFill>
                <a:latin typeface="&amp;quot"/>
              </a:rPr>
              <a:t>smobilitare le risorse al termine del ciclo di vita;</a:t>
            </a:r>
          </a:p>
          <a:p>
            <a:pPr marL="171450" indent="-171450">
              <a:spcAft>
                <a:spcPts val="600"/>
              </a:spcAft>
              <a:buFont typeface="Arial" panose="020B0604020202020204" pitchFamily="34" charset="0"/>
              <a:buChar char="•"/>
            </a:pPr>
            <a:r>
              <a:rPr lang="it-IT" sz="1200" dirty="0">
                <a:solidFill>
                  <a:srgbClr val="212125"/>
                </a:solidFill>
                <a:latin typeface="&amp;quot"/>
              </a:rPr>
              <a:t>chiudere tutti gli accordi contrattuali</a:t>
            </a:r>
            <a:r>
              <a:rPr lang="en-GB" sz="1200" dirty="0">
                <a:solidFill>
                  <a:srgbClr val="212125"/>
                </a:solidFill>
                <a:latin typeface="&amp;quot"/>
              </a:rPr>
              <a:t>.</a:t>
            </a:r>
            <a:endParaRPr lang="en-GB" sz="1200" b="0" i="0" u="none" strike="noStrike" dirty="0">
              <a:solidFill>
                <a:srgbClr val="212125"/>
              </a:solidFill>
              <a:effectLst/>
              <a:latin typeface="&amp;quot"/>
            </a:endParaRPr>
          </a:p>
        </p:txBody>
      </p:sp>
      <p:sp>
        <p:nvSpPr>
          <p:cNvPr id="18" name="Rectangle 17">
            <a:extLst>
              <a:ext uri="{FF2B5EF4-FFF2-40B4-BE49-F238E27FC236}">
                <a16:creationId xmlns:a16="http://schemas.microsoft.com/office/drawing/2014/main" id="{E332DF9E-4BCC-4F30-8E2D-97E279DB5946}"/>
              </a:ext>
            </a:extLst>
          </p:cNvPr>
          <p:cNvSpPr/>
          <p:nvPr/>
        </p:nvSpPr>
        <p:spPr>
          <a:xfrm>
            <a:off x="136358" y="3535335"/>
            <a:ext cx="5210894" cy="3200876"/>
          </a:xfrm>
          <a:prstGeom prst="rect">
            <a:avLst/>
          </a:prstGeom>
        </p:spPr>
        <p:txBody>
          <a:bodyPr wrap="square">
            <a:spAutoFit/>
          </a:bodyPr>
          <a:lstStyle/>
          <a:p>
            <a:pPr>
              <a:spcAft>
                <a:spcPts val="6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Panoramica</a:t>
            </a:r>
            <a:r>
              <a:rPr lang="en-GB" sz="1200" dirty="0">
                <a:solidFill>
                  <a:schemeClr val="accent1"/>
                </a:solidFill>
              </a:rPr>
              <a:t> </a:t>
            </a:r>
          </a:p>
          <a:p>
            <a:pPr>
              <a:spcAft>
                <a:spcPts val="600"/>
              </a:spcAft>
            </a:pPr>
            <a:r>
              <a:rPr lang="it-IT" sz="1200" dirty="0">
                <a:latin typeface="&amp;quot"/>
              </a:rPr>
              <a:t>Le risorse richieste da un progetto, programma o portfolio comprendono persone, macchine, materiali, tecnologia, patrimonio e qualsiasi altra cosa necessaria per consegnare il lavoro. Le risorse possono essere ottenute internamente dall’organizzazione sede oppure procurate da fonti esterne.</a:t>
            </a:r>
          </a:p>
          <a:p>
            <a:pPr>
              <a:spcAft>
                <a:spcPts val="600"/>
              </a:spcAft>
            </a:pPr>
            <a:r>
              <a:rPr lang="it-IT" sz="1200" dirty="0">
                <a:latin typeface="&amp;quot"/>
              </a:rPr>
              <a:t>Le tre principali componenti della gestione delle risorse sono</a:t>
            </a:r>
            <a:r>
              <a:rPr lang="en-GB" sz="1200" dirty="0">
                <a:latin typeface="&amp;quot"/>
              </a:rPr>
              <a:t>:</a:t>
            </a:r>
          </a:p>
          <a:p>
            <a:pPr marL="171450" indent="-171450">
              <a:spcAft>
                <a:spcPts val="600"/>
              </a:spcAft>
              <a:buFont typeface="Arial" panose="020B0604020202020204" pitchFamily="34" charset="0"/>
              <a:buChar char="•"/>
            </a:pPr>
            <a:r>
              <a:rPr lang="it-IT" sz="1200" b="1" dirty="0">
                <a:latin typeface="&amp;quot"/>
              </a:rPr>
              <a:t>Approvvigionamento</a:t>
            </a:r>
            <a:r>
              <a:rPr lang="it-IT" sz="1200" dirty="0">
                <a:latin typeface="&amp;quot"/>
              </a:rPr>
              <a:t> riguarda principalmente l’identificazione e selezione dei fornitori esterni, ma molti dei suoi principi possono essere applicati per ottenere la disponibilità di fornitori interni. Il grado di formalità richiesta dipenderà dalla complessità della catena di approvvigionamento e dai rischi associati</a:t>
            </a:r>
            <a:r>
              <a:rPr lang="en-GB" sz="1200" dirty="0">
                <a:latin typeface="&amp;quot"/>
              </a:rPr>
              <a:t>.</a:t>
            </a:r>
          </a:p>
          <a:p>
            <a:pPr marL="171450" indent="-171450">
              <a:spcAft>
                <a:spcPts val="600"/>
              </a:spcAft>
              <a:buFont typeface="Arial" panose="020B0604020202020204" pitchFamily="34" charset="0"/>
              <a:buChar char="•"/>
            </a:pPr>
            <a:r>
              <a:rPr lang="it-IT" sz="1200" b="1" dirty="0">
                <a:latin typeface="&amp;quot"/>
              </a:rPr>
              <a:t>Gestione del contratto</a:t>
            </a:r>
            <a:r>
              <a:rPr lang="it-IT" sz="1200" dirty="0">
                <a:latin typeface="&amp;quot"/>
              </a:rPr>
              <a:t> si occupa delle relazioni continue tra il team di gestione e i fornitori. Questa può essere imperniata sui termini di un contratto giuridico vero e proprio, su un accordo interno sui livelli di servizio o più semplicemente su accordi documentati per la fornitura.</a:t>
            </a:r>
            <a:r>
              <a:rPr lang="en-GB" sz="1200" dirty="0">
                <a:latin typeface="&amp;quot"/>
              </a:rPr>
              <a:t> </a:t>
            </a:r>
          </a:p>
        </p:txBody>
      </p:sp>
      <p:sp>
        <p:nvSpPr>
          <p:cNvPr id="19" name="Rectangle 18">
            <a:extLst>
              <a:ext uri="{FF2B5EF4-FFF2-40B4-BE49-F238E27FC236}">
                <a16:creationId xmlns:a16="http://schemas.microsoft.com/office/drawing/2014/main" id="{2A9CD934-0918-485D-9185-313EA4A4BB20}"/>
              </a:ext>
            </a:extLst>
          </p:cNvPr>
          <p:cNvSpPr/>
          <p:nvPr/>
        </p:nvSpPr>
        <p:spPr>
          <a:xfrm>
            <a:off x="5432844" y="3803229"/>
            <a:ext cx="4920978" cy="1908215"/>
          </a:xfrm>
          <a:prstGeom prst="rect">
            <a:avLst/>
          </a:prstGeom>
        </p:spPr>
        <p:txBody>
          <a:bodyPr wrap="square">
            <a:spAutoFit/>
          </a:bodyPr>
          <a:lstStyle/>
          <a:p>
            <a:pPr marL="179388" indent="-179388">
              <a:spcAft>
                <a:spcPts val="600"/>
              </a:spcAft>
              <a:buFont typeface="Arial" panose="020B0604020202020204" pitchFamily="34" charset="0"/>
              <a:buChar char="•"/>
            </a:pPr>
            <a:r>
              <a:rPr lang="it-IT" sz="1200" b="1" dirty="0">
                <a:latin typeface="&amp;quot"/>
              </a:rPr>
              <a:t>Mobilitazione</a:t>
            </a:r>
            <a:r>
              <a:rPr lang="it-IT" sz="1200" dirty="0">
                <a:latin typeface="&amp;quot"/>
              </a:rPr>
              <a:t> riguarda l’ottenimento delle risorse appropriate al posto giusto e nel momento giusto. Questa componente della gestione delle risorse si occupa anche dell’attività inversa di smobilitazione nel momento in cui le risorse non sono più necessarie</a:t>
            </a:r>
            <a:r>
              <a:rPr lang="en-GB" sz="1200" dirty="0">
                <a:latin typeface="&amp;quot"/>
              </a:rPr>
              <a:t>.</a:t>
            </a:r>
          </a:p>
          <a:p>
            <a:pPr>
              <a:spcAft>
                <a:spcPts val="600"/>
              </a:spcAft>
            </a:pPr>
            <a:r>
              <a:rPr lang="it-IT" sz="1200" dirty="0">
                <a:latin typeface="&amp;quot"/>
              </a:rPr>
              <a:t>Una volta che le risorse sono state acquisite e mobilitate, il loro contributo alla creazione di risultati e benefici sarà monitorato e coordinato durante l'intero processo di consegna.</a:t>
            </a:r>
          </a:p>
          <a:p>
            <a:pPr>
              <a:spcAft>
                <a:spcPts val="600"/>
              </a:spcAft>
            </a:pPr>
            <a:r>
              <a:rPr lang="it-IT" sz="1200" dirty="0">
                <a:latin typeface="&amp;quot"/>
              </a:rPr>
              <a:t>Alla fine del lavoro, i contratti dovranno essere chiusi e le risorse saranno smobilitate</a:t>
            </a:r>
            <a:endParaRPr lang="en-GB" sz="1200" dirty="0">
              <a:latin typeface="&amp;quot"/>
            </a:endParaRPr>
          </a:p>
        </p:txBody>
      </p:sp>
      <p:cxnSp>
        <p:nvCxnSpPr>
          <p:cNvPr id="25" name="Straight Connector 24">
            <a:extLst>
              <a:ext uri="{FF2B5EF4-FFF2-40B4-BE49-F238E27FC236}">
                <a16:creationId xmlns:a16="http://schemas.microsoft.com/office/drawing/2014/main" id="{DD452752-5D34-4C6F-A799-D734A735439D}"/>
              </a:ext>
            </a:extLst>
          </p:cNvPr>
          <p:cNvCxnSpPr/>
          <p:nvPr/>
        </p:nvCxnSpPr>
        <p:spPr>
          <a:xfrm>
            <a:off x="10729854" y="3071550"/>
            <a:ext cx="13008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399DBB97-8598-4833-B77D-41428055890F}"/>
              </a:ext>
            </a:extLst>
          </p:cNvPr>
          <p:cNvSpPr txBox="1"/>
          <p:nvPr/>
        </p:nvSpPr>
        <p:spPr>
          <a:xfrm>
            <a:off x="10568608" y="3210894"/>
            <a:ext cx="1623391" cy="307777"/>
          </a:xfrm>
          <a:prstGeom prst="rect">
            <a:avLst/>
          </a:prstGeom>
          <a:noFill/>
        </p:spPr>
        <p:txBody>
          <a:bodyPr wrap="square" rtlCol="0">
            <a:spAutoFit/>
          </a:bodyPr>
          <a:lstStyle/>
          <a:p>
            <a:pPr algn="ctr"/>
            <a:r>
              <a:rPr lang="en-GB" sz="1400" b="1" dirty="0" err="1">
                <a:solidFill>
                  <a:schemeClr val="accent1"/>
                </a:solidFill>
              </a:rPr>
              <a:t>Maggiori</a:t>
            </a:r>
            <a:r>
              <a:rPr lang="en-GB" sz="1400" b="1" dirty="0">
                <a:solidFill>
                  <a:schemeClr val="accent1"/>
                </a:solidFill>
              </a:rPr>
              <a:t> </a:t>
            </a:r>
            <a:r>
              <a:rPr lang="en-GB" sz="1400" b="1" dirty="0" err="1">
                <a:solidFill>
                  <a:schemeClr val="accent1"/>
                </a:solidFill>
              </a:rPr>
              <a:t>dettagli</a:t>
            </a:r>
            <a:endParaRPr lang="en-GB" sz="1400" b="1" dirty="0">
              <a:solidFill>
                <a:schemeClr val="accent1"/>
              </a:solidFill>
            </a:endParaRPr>
          </a:p>
        </p:txBody>
      </p:sp>
      <p:sp>
        <p:nvSpPr>
          <p:cNvPr id="32" name="TextBox 31">
            <a:hlinkClick r:id="rId3"/>
            <a:extLst>
              <a:ext uri="{FF2B5EF4-FFF2-40B4-BE49-F238E27FC236}">
                <a16:creationId xmlns:a16="http://schemas.microsoft.com/office/drawing/2014/main" id="{9DDFA577-5996-4222-965F-7143D17EEF88}"/>
              </a:ext>
            </a:extLst>
          </p:cNvPr>
          <p:cNvSpPr txBox="1"/>
          <p:nvPr/>
        </p:nvSpPr>
        <p:spPr>
          <a:xfrm>
            <a:off x="10637622" y="3530100"/>
            <a:ext cx="1521248" cy="276999"/>
          </a:xfrm>
          <a:prstGeom prst="rect">
            <a:avLst/>
          </a:prstGeom>
          <a:noFill/>
        </p:spPr>
        <p:txBody>
          <a:bodyPr wrap="square" rtlCol="0">
            <a:spAutoFit/>
          </a:bodyPr>
          <a:lstStyle/>
          <a:p>
            <a:r>
              <a:rPr lang="en-GB" sz="1200" dirty="0" err="1"/>
              <a:t>Approvvigionamento</a:t>
            </a:r>
            <a:endParaRPr lang="en-GB" sz="1200" dirty="0"/>
          </a:p>
        </p:txBody>
      </p:sp>
      <p:sp>
        <p:nvSpPr>
          <p:cNvPr id="34" name="TextBox 33">
            <a:hlinkClick r:id="rId4"/>
            <a:extLst>
              <a:ext uri="{FF2B5EF4-FFF2-40B4-BE49-F238E27FC236}">
                <a16:creationId xmlns:a16="http://schemas.microsoft.com/office/drawing/2014/main" id="{D4D0EB56-4EF0-4317-83DF-0932EBF05766}"/>
              </a:ext>
            </a:extLst>
          </p:cNvPr>
          <p:cNvSpPr txBox="1"/>
          <p:nvPr/>
        </p:nvSpPr>
        <p:spPr>
          <a:xfrm>
            <a:off x="10637622" y="3804127"/>
            <a:ext cx="1166113" cy="461665"/>
          </a:xfrm>
          <a:prstGeom prst="rect">
            <a:avLst/>
          </a:prstGeom>
          <a:noFill/>
        </p:spPr>
        <p:txBody>
          <a:bodyPr wrap="square" rtlCol="0">
            <a:spAutoFit/>
          </a:bodyPr>
          <a:lstStyle/>
          <a:p>
            <a:r>
              <a:rPr lang="en-GB" sz="1200" dirty="0" err="1"/>
              <a:t>Gestione</a:t>
            </a:r>
            <a:r>
              <a:rPr lang="en-GB" sz="1200" dirty="0"/>
              <a:t> del </a:t>
            </a:r>
            <a:r>
              <a:rPr lang="en-GB" sz="1200" dirty="0" err="1"/>
              <a:t>contratto</a:t>
            </a:r>
            <a:endParaRPr lang="en-GB" sz="1200" dirty="0"/>
          </a:p>
        </p:txBody>
      </p:sp>
      <p:sp>
        <p:nvSpPr>
          <p:cNvPr id="35" name="TextBox 34">
            <a:hlinkClick r:id="rId5"/>
            <a:extLst>
              <a:ext uri="{FF2B5EF4-FFF2-40B4-BE49-F238E27FC236}">
                <a16:creationId xmlns:a16="http://schemas.microsoft.com/office/drawing/2014/main" id="{0F4DCC21-888F-4240-BDE8-FA9EF45870F7}"/>
              </a:ext>
            </a:extLst>
          </p:cNvPr>
          <p:cNvSpPr txBox="1"/>
          <p:nvPr/>
        </p:nvSpPr>
        <p:spPr>
          <a:xfrm>
            <a:off x="10637621" y="4265792"/>
            <a:ext cx="1166113" cy="276999"/>
          </a:xfrm>
          <a:prstGeom prst="rect">
            <a:avLst/>
          </a:prstGeom>
          <a:noFill/>
        </p:spPr>
        <p:txBody>
          <a:bodyPr wrap="square" rtlCol="0">
            <a:spAutoFit/>
          </a:bodyPr>
          <a:lstStyle/>
          <a:p>
            <a:r>
              <a:rPr lang="en-GB" sz="1200" dirty="0" err="1"/>
              <a:t>Mobilitazione</a:t>
            </a:r>
            <a:endParaRPr lang="en-GB" sz="1200" dirty="0"/>
          </a:p>
        </p:txBody>
      </p:sp>
      <p:sp>
        <p:nvSpPr>
          <p:cNvPr id="36" name="Rectangle 35">
            <a:hlinkClick r:id="rId6"/>
            <a:extLst>
              <a:ext uri="{FF2B5EF4-FFF2-40B4-BE49-F238E27FC236}">
                <a16:creationId xmlns:a16="http://schemas.microsoft.com/office/drawing/2014/main" id="{A47EF941-849A-4032-8AEA-718507EBEC22}"/>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a:hlinkClick r:id="rId7"/>
            <a:extLst>
              <a:ext uri="{FF2B5EF4-FFF2-40B4-BE49-F238E27FC236}">
                <a16:creationId xmlns:a16="http://schemas.microsoft.com/office/drawing/2014/main" id="{3B4B316F-A357-4890-86C7-2932975C5DC6}"/>
              </a:ext>
            </a:extLst>
          </p:cNvPr>
          <p:cNvSpPr txBox="1"/>
          <p:nvPr/>
        </p:nvSpPr>
        <p:spPr>
          <a:xfrm>
            <a:off x="10707096" y="2376667"/>
            <a:ext cx="740780" cy="276999"/>
          </a:xfrm>
          <a:prstGeom prst="rect">
            <a:avLst/>
          </a:prstGeom>
          <a:noFill/>
        </p:spPr>
        <p:txBody>
          <a:bodyPr wrap="none" rtlCol="0">
            <a:spAutoFit/>
          </a:bodyPr>
          <a:lstStyle/>
          <a:p>
            <a:r>
              <a:rPr lang="en-GB" sz="1200" dirty="0"/>
              <a:t>Checklist</a:t>
            </a:r>
          </a:p>
        </p:txBody>
      </p:sp>
      <p:sp>
        <p:nvSpPr>
          <p:cNvPr id="38" name="TextBox 37">
            <a:hlinkClick r:id="rId8"/>
            <a:extLst>
              <a:ext uri="{FF2B5EF4-FFF2-40B4-BE49-F238E27FC236}">
                <a16:creationId xmlns:a16="http://schemas.microsoft.com/office/drawing/2014/main" id="{9B0A6AA6-98EC-452F-A4C9-4CCEC41A82E8}"/>
              </a:ext>
            </a:extLst>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39" name="TextBox 38">
            <a:hlinkClick r:id="rId9"/>
            <a:extLst>
              <a:ext uri="{FF2B5EF4-FFF2-40B4-BE49-F238E27FC236}">
                <a16:creationId xmlns:a16="http://schemas.microsoft.com/office/drawing/2014/main" id="{26864D02-3B05-496E-8921-9F82953F2203}"/>
              </a:ext>
            </a:extLst>
          </p:cNvPr>
          <p:cNvSpPr txBox="1"/>
          <p:nvPr/>
        </p:nvSpPr>
        <p:spPr>
          <a:xfrm>
            <a:off x="10707097" y="1841802"/>
            <a:ext cx="909993" cy="276999"/>
          </a:xfrm>
          <a:prstGeom prst="rect">
            <a:avLst/>
          </a:prstGeom>
          <a:noFill/>
        </p:spPr>
        <p:txBody>
          <a:bodyPr wrap="none" rtlCol="0">
            <a:spAutoFit/>
          </a:bodyPr>
          <a:lstStyle/>
          <a:p>
            <a:r>
              <a:rPr lang="en-GB" sz="1200" dirty="0"/>
              <a:t>Valutazione</a:t>
            </a:r>
          </a:p>
        </p:txBody>
      </p:sp>
      <p:sp>
        <p:nvSpPr>
          <p:cNvPr id="40" name="TextBox 39">
            <a:hlinkClick r:id="rId10"/>
            <a:extLst>
              <a:ext uri="{FF2B5EF4-FFF2-40B4-BE49-F238E27FC236}">
                <a16:creationId xmlns:a16="http://schemas.microsoft.com/office/drawing/2014/main" id="{0977C098-E5BC-41D2-B1AD-4DC1625B681F}"/>
              </a:ext>
            </a:extLst>
          </p:cNvPr>
          <p:cNvSpPr txBox="1"/>
          <p:nvPr/>
        </p:nvSpPr>
        <p:spPr>
          <a:xfrm>
            <a:off x="10707097" y="2109234"/>
            <a:ext cx="634084" cy="276999"/>
          </a:xfrm>
          <a:prstGeom prst="rect">
            <a:avLst/>
          </a:prstGeom>
          <a:noFill/>
        </p:spPr>
        <p:txBody>
          <a:bodyPr wrap="none" rtlCol="0">
            <a:spAutoFit/>
          </a:bodyPr>
          <a:lstStyle/>
          <a:p>
            <a:r>
              <a:rPr lang="en-GB" sz="1200" dirty="0" err="1"/>
              <a:t>Risorse</a:t>
            </a:r>
            <a:endParaRPr lang="en-GB" sz="1200" dirty="0"/>
          </a:p>
        </p:txBody>
      </p:sp>
      <p:sp>
        <p:nvSpPr>
          <p:cNvPr id="41" name="TextBox 40">
            <a:hlinkClick r:id="rId11"/>
            <a:extLst>
              <a:ext uri="{FF2B5EF4-FFF2-40B4-BE49-F238E27FC236}">
                <a16:creationId xmlns:a16="http://schemas.microsoft.com/office/drawing/2014/main" id="{9362DB56-0AA6-4D7A-8AFD-B144F22B6484}"/>
              </a:ext>
            </a:extLst>
          </p:cNvPr>
          <p:cNvSpPr txBox="1"/>
          <p:nvPr/>
        </p:nvSpPr>
        <p:spPr>
          <a:xfrm>
            <a:off x="10707096" y="1574370"/>
            <a:ext cx="731226" cy="276999"/>
          </a:xfrm>
          <a:prstGeom prst="rect">
            <a:avLst/>
          </a:prstGeom>
          <a:noFill/>
        </p:spPr>
        <p:txBody>
          <a:bodyPr wrap="none" rtlCol="0">
            <a:spAutoFit/>
          </a:bodyPr>
          <a:lstStyle/>
          <a:p>
            <a:r>
              <a:rPr lang="en-GB" sz="1200" dirty="0"/>
              <a:t>Maturità</a:t>
            </a:r>
          </a:p>
        </p:txBody>
      </p:sp>
      <p:sp>
        <p:nvSpPr>
          <p:cNvPr id="42" name="TextBox 41">
            <a:extLst>
              <a:ext uri="{FF2B5EF4-FFF2-40B4-BE49-F238E27FC236}">
                <a16:creationId xmlns:a16="http://schemas.microsoft.com/office/drawing/2014/main" id="{64F4AD97-109D-488A-9405-0B6BF27A59C6}"/>
              </a:ext>
            </a:extLst>
          </p:cNvPr>
          <p:cNvSpPr txBox="1"/>
          <p:nvPr/>
        </p:nvSpPr>
        <p:spPr>
          <a:xfrm>
            <a:off x="10580882" y="1017186"/>
            <a:ext cx="1589374" cy="307777"/>
          </a:xfrm>
          <a:prstGeom prst="rect">
            <a:avLst/>
          </a:prstGeom>
          <a:noFill/>
        </p:spPr>
        <p:txBody>
          <a:bodyPr wrap="square" rtlCol="0">
            <a:spAutoFit/>
          </a:bodyPr>
          <a:lstStyle/>
          <a:p>
            <a:pPr algn="ctr"/>
            <a:r>
              <a:rPr lang="en-GB" sz="1400" b="1" dirty="0" err="1">
                <a:solidFill>
                  <a:schemeClr val="accent1"/>
                </a:solidFill>
              </a:rPr>
              <a:t>Applicazione</a:t>
            </a:r>
            <a:endParaRPr lang="en-GB" sz="1400" b="1" dirty="0">
              <a:solidFill>
                <a:schemeClr val="accent1"/>
              </a:solidFill>
            </a:endParaRPr>
          </a:p>
        </p:txBody>
      </p:sp>
      <p:sp>
        <p:nvSpPr>
          <p:cNvPr id="30" name="TextBox 29">
            <a:hlinkClick r:id="rId12"/>
            <a:extLst>
              <a:ext uri="{FF2B5EF4-FFF2-40B4-BE49-F238E27FC236}">
                <a16:creationId xmlns:a16="http://schemas.microsoft.com/office/drawing/2014/main" id="{0FDB46FE-9127-4C04-8281-C4F220A80707}"/>
              </a:ext>
            </a:extLst>
          </p:cNvPr>
          <p:cNvSpPr txBox="1"/>
          <p:nvPr/>
        </p:nvSpPr>
        <p:spPr>
          <a:xfrm>
            <a:off x="10707096" y="2672768"/>
            <a:ext cx="921471" cy="276999"/>
          </a:xfrm>
          <a:prstGeom prst="rect">
            <a:avLst/>
          </a:prstGeom>
          <a:noFill/>
        </p:spPr>
        <p:txBody>
          <a:bodyPr wrap="none" rtlCol="0">
            <a:spAutoFit/>
          </a:bodyPr>
          <a:lstStyle/>
          <a:p>
            <a:r>
              <a:rPr lang="en-GB" sz="1200" dirty="0"/>
              <a:t>Team Praxis</a:t>
            </a:r>
          </a:p>
        </p:txBody>
      </p:sp>
      <p:pic>
        <p:nvPicPr>
          <p:cNvPr id="31" name="Picture 30">
            <a:extLst>
              <a:ext uri="{FF2B5EF4-FFF2-40B4-BE49-F238E27FC236}">
                <a16:creationId xmlns:a16="http://schemas.microsoft.com/office/drawing/2014/main" id="{294E2EDA-B1C3-4B2B-AD4A-C3B818AD3A86}"/>
              </a:ext>
            </a:extLst>
          </p:cNvPr>
          <p:cNvPicPr>
            <a:picLocks noChangeAspect="1"/>
          </p:cNvPicPr>
          <p:nvPr/>
        </p:nvPicPr>
        <p:blipFill rotWithShape="1">
          <a:blip r:embed="rId13"/>
          <a:srcRect r="9406"/>
          <a:stretch/>
        </p:blipFill>
        <p:spPr>
          <a:xfrm>
            <a:off x="11651595" y="2767597"/>
            <a:ext cx="139317" cy="91809"/>
          </a:xfrm>
          <a:prstGeom prst="rect">
            <a:avLst/>
          </a:prstGeom>
        </p:spPr>
      </p:pic>
      <p:pic>
        <p:nvPicPr>
          <p:cNvPr id="33" name="Picture 32">
            <a:extLst>
              <a:ext uri="{FF2B5EF4-FFF2-40B4-BE49-F238E27FC236}">
                <a16:creationId xmlns:a16="http://schemas.microsoft.com/office/drawing/2014/main" id="{C8528A55-EB96-40B9-9908-93C2CC42ABE4}"/>
              </a:ext>
            </a:extLst>
          </p:cNvPr>
          <p:cNvPicPr>
            <a:picLocks noChangeAspect="1"/>
          </p:cNvPicPr>
          <p:nvPr/>
        </p:nvPicPr>
        <p:blipFill rotWithShape="1">
          <a:blip r:embed="rId13"/>
          <a:srcRect r="9406"/>
          <a:stretch/>
        </p:blipFill>
        <p:spPr>
          <a:xfrm>
            <a:off x="11651595" y="2486747"/>
            <a:ext cx="139317" cy="91809"/>
          </a:xfrm>
          <a:prstGeom prst="rect">
            <a:avLst/>
          </a:prstGeom>
        </p:spPr>
      </p:pic>
      <p:pic>
        <p:nvPicPr>
          <p:cNvPr id="43" name="Picture 42">
            <a:extLst>
              <a:ext uri="{FF2B5EF4-FFF2-40B4-BE49-F238E27FC236}">
                <a16:creationId xmlns:a16="http://schemas.microsoft.com/office/drawing/2014/main" id="{F3D8451E-AF93-494C-BB00-093D563DBFFC}"/>
              </a:ext>
            </a:extLst>
          </p:cNvPr>
          <p:cNvPicPr>
            <a:picLocks noChangeAspect="1"/>
          </p:cNvPicPr>
          <p:nvPr/>
        </p:nvPicPr>
        <p:blipFill rotWithShape="1">
          <a:blip r:embed="rId13"/>
          <a:srcRect r="9406"/>
          <a:stretch/>
        </p:blipFill>
        <p:spPr>
          <a:xfrm>
            <a:off x="11651595" y="2215442"/>
            <a:ext cx="139317" cy="91809"/>
          </a:xfrm>
          <a:prstGeom prst="rect">
            <a:avLst/>
          </a:prstGeom>
        </p:spPr>
      </p:pic>
      <p:pic>
        <p:nvPicPr>
          <p:cNvPr id="44" name="Picture 43">
            <a:extLst>
              <a:ext uri="{FF2B5EF4-FFF2-40B4-BE49-F238E27FC236}">
                <a16:creationId xmlns:a16="http://schemas.microsoft.com/office/drawing/2014/main" id="{91FA048C-F330-4A92-9C1D-49DB538AC7F2}"/>
              </a:ext>
            </a:extLst>
          </p:cNvPr>
          <p:cNvPicPr>
            <a:picLocks noChangeAspect="1"/>
          </p:cNvPicPr>
          <p:nvPr/>
        </p:nvPicPr>
        <p:blipFill rotWithShape="1">
          <a:blip r:embed="rId13"/>
          <a:srcRect r="9406"/>
          <a:stretch/>
        </p:blipFill>
        <p:spPr>
          <a:xfrm>
            <a:off x="11651595" y="1954638"/>
            <a:ext cx="139317" cy="91809"/>
          </a:xfrm>
          <a:prstGeom prst="rect">
            <a:avLst/>
          </a:prstGeom>
        </p:spPr>
      </p:pic>
    </p:spTree>
    <p:extLst>
      <p:ext uri="{BB962C8B-B14F-4D97-AF65-F5344CB8AC3E}">
        <p14:creationId xmlns:p14="http://schemas.microsoft.com/office/powerpoint/2010/main" val="3831926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470401" y="5025388"/>
            <a:ext cx="5955794" cy="1434228"/>
          </a:xfrm>
          <a:prstGeom prst="rect">
            <a:avLst/>
          </a:prstGeom>
          <a:solidFill>
            <a:schemeClr val="accent6">
              <a:lumMod val="20000"/>
              <a:lumOff val="80000"/>
            </a:schemeClr>
          </a:solidFill>
          <a:ln>
            <a:no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extBox 1">
            <a:hlinkClick r:id="rId2"/>
          </p:cNvPr>
          <p:cNvSpPr txBox="1"/>
          <p:nvPr/>
        </p:nvSpPr>
        <p:spPr>
          <a:xfrm>
            <a:off x="10707096" y="2376667"/>
            <a:ext cx="740780" cy="276999"/>
          </a:xfrm>
          <a:prstGeom prst="rect">
            <a:avLst/>
          </a:prstGeom>
          <a:noFill/>
        </p:spPr>
        <p:txBody>
          <a:bodyPr wrap="none" rtlCol="0">
            <a:spAutoFit/>
          </a:bodyPr>
          <a:lstStyle/>
          <a:p>
            <a:r>
              <a:rPr lang="en-GB" sz="1200" dirty="0"/>
              <a:t>Checklist</a:t>
            </a:r>
          </a:p>
        </p:txBody>
      </p:sp>
      <p:sp>
        <p:nvSpPr>
          <p:cNvPr id="35" name="TextBox 34">
            <a:hlinkClick r:id="rId3"/>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36" name="TextBox 35">
            <a:hlinkClick r:id="rId4"/>
          </p:cNvPr>
          <p:cNvSpPr txBox="1"/>
          <p:nvPr/>
        </p:nvSpPr>
        <p:spPr>
          <a:xfrm>
            <a:off x="10707097" y="1841802"/>
            <a:ext cx="945259" cy="276999"/>
          </a:xfrm>
          <a:prstGeom prst="rect">
            <a:avLst/>
          </a:prstGeom>
          <a:noFill/>
        </p:spPr>
        <p:txBody>
          <a:bodyPr wrap="none" rtlCol="0">
            <a:spAutoFit/>
          </a:bodyPr>
          <a:lstStyle/>
          <a:p>
            <a:r>
              <a:rPr lang="en-GB" sz="1200" dirty="0"/>
              <a:t>Valutazione</a:t>
            </a:r>
          </a:p>
        </p:txBody>
      </p:sp>
      <p:sp>
        <p:nvSpPr>
          <p:cNvPr id="37" name="TextBox 36">
            <a:hlinkClick r:id="rId5"/>
          </p:cNvPr>
          <p:cNvSpPr txBox="1"/>
          <p:nvPr/>
        </p:nvSpPr>
        <p:spPr>
          <a:xfrm>
            <a:off x="10707097" y="2109234"/>
            <a:ext cx="634084" cy="276999"/>
          </a:xfrm>
          <a:prstGeom prst="rect">
            <a:avLst/>
          </a:prstGeom>
          <a:noFill/>
        </p:spPr>
        <p:txBody>
          <a:bodyPr wrap="none" rtlCol="0">
            <a:spAutoFit/>
          </a:bodyPr>
          <a:lstStyle/>
          <a:p>
            <a:r>
              <a:rPr lang="en-GB" sz="1200" dirty="0" err="1"/>
              <a:t>Risorse</a:t>
            </a:r>
            <a:endParaRPr lang="en-GB" sz="1200" dirty="0"/>
          </a:p>
        </p:txBody>
      </p:sp>
      <p:sp>
        <p:nvSpPr>
          <p:cNvPr id="4" name="Rectangle 3"/>
          <p:cNvSpPr/>
          <p:nvPr/>
        </p:nvSpPr>
        <p:spPr>
          <a:xfrm>
            <a:off x="136460" y="887987"/>
            <a:ext cx="3624264" cy="2092881"/>
          </a:xfrm>
          <a:prstGeom prst="rect">
            <a:avLst/>
          </a:prstGeom>
        </p:spPr>
        <p:txBody>
          <a:bodyPr wrap="square">
            <a:spAutoFit/>
          </a:bodyPr>
          <a:lstStyle/>
          <a:p>
            <a:pPr>
              <a:spcAft>
                <a:spcPts val="600"/>
              </a:spcAft>
            </a:pPr>
            <a:r>
              <a:rPr lang="en-GB" sz="1400" dirty="0" err="1">
                <a:solidFill>
                  <a:schemeClr val="accent5"/>
                </a:solidFill>
              </a:rPr>
              <a:t>Obiettivi</a:t>
            </a:r>
            <a:endParaRPr lang="en-GB" sz="1200" dirty="0">
              <a:solidFill>
                <a:schemeClr val="accent5"/>
              </a:solidFill>
            </a:endParaRPr>
          </a:p>
          <a:p>
            <a:pPr>
              <a:spcAft>
                <a:spcPts val="600"/>
              </a:spcAft>
            </a:pPr>
            <a:r>
              <a:rPr lang="en-GB" sz="1200" dirty="0" err="1"/>
              <a:t>Questo</a:t>
            </a:r>
            <a:r>
              <a:rPr lang="en-GB" sz="1200" dirty="0"/>
              <a:t> </a:t>
            </a:r>
            <a:r>
              <a:rPr lang="en-GB" sz="1200" dirty="0" err="1"/>
              <a:t>processo</a:t>
            </a:r>
            <a:r>
              <a:rPr lang="en-GB" sz="1200" dirty="0"/>
              <a:t> </a:t>
            </a:r>
            <a:r>
              <a:rPr lang="en-GB" sz="1200" dirty="0" err="1"/>
              <a:t>gestisce</a:t>
            </a:r>
            <a:r>
              <a:rPr lang="en-GB" sz="1200" dirty="0"/>
              <a:t> la prima </a:t>
            </a:r>
            <a:r>
              <a:rPr lang="en-GB" sz="1200" dirty="0" err="1"/>
              <a:t>fase</a:t>
            </a:r>
            <a:r>
              <a:rPr lang="en-GB" sz="1200" dirty="0"/>
              <a:t> del </a:t>
            </a:r>
            <a:r>
              <a:rPr lang="en-GB" sz="1200" dirty="0" err="1">
                <a:hlinkClick r:id="rId6" action="ppaction://hlinksldjump"/>
              </a:rPr>
              <a:t>ciclo</a:t>
            </a:r>
            <a:r>
              <a:rPr lang="en-GB" sz="1200" dirty="0">
                <a:hlinkClick r:id="rId6" action="ppaction://hlinksldjump"/>
              </a:rPr>
              <a:t> di vita</a:t>
            </a:r>
            <a:r>
              <a:rPr lang="en-GB" sz="1200" dirty="0"/>
              <a:t> del </a:t>
            </a:r>
            <a:r>
              <a:rPr lang="en-GB" sz="1200" dirty="0" err="1"/>
              <a:t>progetto</a:t>
            </a:r>
            <a:r>
              <a:rPr lang="en-GB" sz="1200" dirty="0"/>
              <a:t>. I </a:t>
            </a:r>
            <a:r>
              <a:rPr lang="en-GB" sz="1200" dirty="0" err="1"/>
              <a:t>suoi</a:t>
            </a:r>
            <a:r>
              <a:rPr lang="en-GB" sz="1200" dirty="0"/>
              <a:t> </a:t>
            </a:r>
            <a:r>
              <a:rPr lang="en-GB" sz="1200" dirty="0" err="1"/>
              <a:t>obiettivi</a:t>
            </a:r>
            <a:r>
              <a:rPr lang="en-GB" sz="1200" dirty="0"/>
              <a:t> </a:t>
            </a:r>
            <a:r>
              <a:rPr lang="en-GB" sz="1200" dirty="0" err="1"/>
              <a:t>sono</a:t>
            </a:r>
            <a:r>
              <a:rPr lang="en-GB" sz="1200" dirty="0"/>
              <a:t>:</a:t>
            </a:r>
          </a:p>
          <a:p>
            <a:pPr marL="177800" indent="-177800">
              <a:spcAft>
                <a:spcPts val="600"/>
              </a:spcAft>
            </a:pPr>
            <a:r>
              <a:rPr lang="en-GB" sz="1200" dirty="0"/>
              <a:t>•	</a:t>
            </a:r>
            <a:r>
              <a:rPr lang="it-IT" sz="1200" dirty="0"/>
              <a:t>sviluppare una bozza del progetto e </a:t>
            </a:r>
            <a:r>
              <a:rPr lang="en-GB" sz="1200" dirty="0"/>
              <a:t> </a:t>
            </a:r>
            <a:r>
              <a:rPr lang="it-IT" sz="1200" dirty="0"/>
              <a:t>valutare se è probabile che sia giustificabile</a:t>
            </a:r>
            <a:r>
              <a:rPr lang="en-GB" sz="1200" dirty="0"/>
              <a:t>;</a:t>
            </a:r>
          </a:p>
          <a:p>
            <a:pPr marL="177800" indent="-177800">
              <a:spcAft>
                <a:spcPts val="600"/>
              </a:spcAft>
            </a:pPr>
            <a:r>
              <a:rPr lang="en-GB" sz="1200" dirty="0"/>
              <a:t>•	</a:t>
            </a:r>
            <a:r>
              <a:rPr lang="it-IT" sz="1200" dirty="0"/>
              <a:t>determinare  l’impegno e l’investimento necessari per definire il lavoro nel dettaglio</a:t>
            </a:r>
            <a:r>
              <a:rPr lang="en-GB" sz="1200" dirty="0"/>
              <a:t>;</a:t>
            </a:r>
          </a:p>
          <a:p>
            <a:pPr marL="177800" indent="-177800">
              <a:spcAft>
                <a:spcPts val="600"/>
              </a:spcAft>
            </a:pPr>
            <a:r>
              <a:rPr lang="en-GB" sz="1200" dirty="0"/>
              <a:t>•	</a:t>
            </a:r>
            <a:r>
              <a:rPr lang="it-IT" sz="1200" dirty="0"/>
              <a:t>ottenere l’autorizzazione dello sponsor per la fase di definizione</a:t>
            </a:r>
            <a:r>
              <a:rPr lang="en-GB" sz="1200" dirty="0"/>
              <a:t>.</a:t>
            </a:r>
          </a:p>
        </p:txBody>
      </p:sp>
      <p:sp>
        <p:nvSpPr>
          <p:cNvPr id="5" name="Rectangle 4"/>
          <p:cNvSpPr/>
          <p:nvPr/>
        </p:nvSpPr>
        <p:spPr>
          <a:xfrm>
            <a:off x="105733" y="3039288"/>
            <a:ext cx="4242747" cy="3754874"/>
          </a:xfrm>
          <a:prstGeom prst="rect">
            <a:avLst/>
          </a:prstGeom>
        </p:spPr>
        <p:txBody>
          <a:bodyPr wrap="square">
            <a:spAutoFit/>
          </a:bodyPr>
          <a:lstStyle/>
          <a:p>
            <a:pPr>
              <a:spcAft>
                <a:spcPts val="600"/>
              </a:spcAft>
            </a:pPr>
            <a:r>
              <a:rPr lang="en-GB" sz="1400" dirty="0" err="1">
                <a:solidFill>
                  <a:schemeClr val="accent5"/>
                </a:solidFill>
              </a:rPr>
              <a:t>Panoramica</a:t>
            </a:r>
            <a:endParaRPr lang="en-GB" sz="1400" dirty="0">
              <a:solidFill>
                <a:schemeClr val="accent5"/>
              </a:solidFill>
            </a:endParaRPr>
          </a:p>
          <a:p>
            <a:pPr>
              <a:spcAft>
                <a:spcPts val="600"/>
              </a:spcAft>
            </a:pPr>
            <a:r>
              <a:rPr lang="en-GB" sz="1200" dirty="0" err="1"/>
              <a:t>Questo</a:t>
            </a:r>
            <a:r>
              <a:rPr lang="en-GB" sz="1200" dirty="0"/>
              <a:t> </a:t>
            </a:r>
            <a:r>
              <a:rPr lang="en-GB" sz="1200" dirty="0" err="1"/>
              <a:t>processo</a:t>
            </a:r>
            <a:r>
              <a:rPr lang="en-GB" sz="1200" dirty="0"/>
              <a:t> </a:t>
            </a:r>
            <a:r>
              <a:rPr lang="en-GB" sz="1200" dirty="0" err="1"/>
              <a:t>sarà</a:t>
            </a:r>
            <a:r>
              <a:rPr lang="en-GB" sz="1200" dirty="0"/>
              <a:t> </a:t>
            </a:r>
            <a:r>
              <a:rPr lang="en-GB" sz="1200" dirty="0" err="1"/>
              <a:t>innescato</a:t>
            </a:r>
            <a:r>
              <a:rPr lang="en-GB" sz="1200" dirty="0"/>
              <a:t> da un </a:t>
            </a:r>
            <a:r>
              <a:rPr lang="en-GB" sz="1200" dirty="0" err="1">
                <a:hlinkClick r:id="rId7" action="ppaction://hlinksldjump"/>
              </a:rPr>
              <a:t>mandato</a:t>
            </a:r>
            <a:r>
              <a:rPr lang="en-GB" sz="1200" dirty="0"/>
              <a:t>. </a:t>
            </a:r>
            <a:r>
              <a:rPr lang="it-IT" sz="1200" dirty="0"/>
              <a:t>Il primo obiettivo viene affrontato in forma di </a:t>
            </a:r>
            <a:r>
              <a:rPr lang="en-GB" sz="1200" dirty="0">
                <a:hlinkClick r:id="rId7" action="ppaction://hlinksldjump"/>
              </a:rPr>
              <a:t>brief</a:t>
            </a:r>
            <a:r>
              <a:rPr lang="it-IT" sz="1200" dirty="0"/>
              <a:t> e il secondo sotto forma di piano di definizione </a:t>
            </a:r>
            <a:r>
              <a:rPr lang="en-GB" sz="1200" dirty="0"/>
              <a:t>(una forma di </a:t>
            </a:r>
            <a:r>
              <a:rPr lang="en-GB" sz="1200" dirty="0">
                <a:hlinkClick r:id="rId8" action="ppaction://hlinksldjump"/>
              </a:rPr>
              <a:t>piano di </a:t>
            </a:r>
            <a:r>
              <a:rPr lang="en-GB" sz="1200" dirty="0" err="1">
                <a:hlinkClick r:id="rId8" action="ppaction://hlinksldjump"/>
              </a:rPr>
              <a:t>consegna</a:t>
            </a:r>
            <a:r>
              <a:rPr lang="en-GB" sz="1200" dirty="0"/>
              <a:t>). </a:t>
            </a:r>
            <a:r>
              <a:rPr lang="it-IT" sz="1200" dirty="0"/>
              <a:t>Alla fine del processo questi due documenti verranno presentati allo sponsor con una richiesta di autorizzare il</a:t>
            </a:r>
            <a:r>
              <a:rPr lang="en-GB" sz="1200" dirty="0"/>
              <a:t> </a:t>
            </a:r>
            <a:r>
              <a:rPr lang="en-GB" sz="1200" dirty="0" err="1">
                <a:hlinkClick r:id="rId9" action="ppaction://hlinksldjump"/>
              </a:rPr>
              <a:t>processo</a:t>
            </a:r>
            <a:r>
              <a:rPr lang="en-GB" sz="1200" dirty="0">
                <a:hlinkClick r:id="rId9" action="ppaction://hlinksldjump"/>
              </a:rPr>
              <a:t> di </a:t>
            </a:r>
            <a:r>
              <a:rPr lang="en-GB" sz="1200" dirty="0" err="1">
                <a:hlinkClick r:id="rId9" action="ppaction://hlinksldjump"/>
              </a:rPr>
              <a:t>definizione</a:t>
            </a:r>
            <a:r>
              <a:rPr lang="en-GB" sz="1200" dirty="0"/>
              <a:t>.</a:t>
            </a:r>
          </a:p>
          <a:p>
            <a:pPr>
              <a:spcAft>
                <a:spcPts val="600"/>
              </a:spcAft>
            </a:pPr>
            <a:r>
              <a:rPr lang="en-GB" sz="1200" dirty="0"/>
              <a:t>La prima </a:t>
            </a:r>
            <a:r>
              <a:rPr lang="en-GB" sz="1200" dirty="0" err="1"/>
              <a:t>attività</a:t>
            </a:r>
            <a:r>
              <a:rPr lang="en-GB" sz="1200" dirty="0"/>
              <a:t> è la </a:t>
            </a:r>
            <a:r>
              <a:rPr lang="en-GB" sz="1200" dirty="0" err="1"/>
              <a:t>nomina</a:t>
            </a:r>
            <a:r>
              <a:rPr lang="en-GB" sz="1200" dirty="0"/>
              <a:t> di un team di </a:t>
            </a:r>
            <a:r>
              <a:rPr lang="en-GB" sz="1200" dirty="0" err="1"/>
              <a:t>identificazione</a:t>
            </a:r>
            <a:r>
              <a:rPr lang="en-GB" sz="1200" dirty="0"/>
              <a:t>. </a:t>
            </a:r>
            <a:r>
              <a:rPr lang="en-GB" sz="1200" dirty="0" err="1"/>
              <a:t>Questo</a:t>
            </a:r>
            <a:r>
              <a:rPr lang="en-GB" sz="1200" dirty="0"/>
              <a:t> </a:t>
            </a:r>
            <a:r>
              <a:rPr lang="en-GB" sz="1200" dirty="0" err="1"/>
              <a:t>comprenderà</a:t>
            </a:r>
            <a:r>
              <a:rPr lang="en-GB" sz="1200" dirty="0"/>
              <a:t> come </a:t>
            </a:r>
            <a:r>
              <a:rPr lang="en-GB" sz="1200" dirty="0" err="1"/>
              <a:t>minimo</a:t>
            </a:r>
            <a:r>
              <a:rPr lang="en-GB" sz="1200" dirty="0"/>
              <a:t> un manager ed </a:t>
            </a:r>
            <a:r>
              <a:rPr lang="en-GB" sz="1200" dirty="0" err="1"/>
              <a:t>uno</a:t>
            </a:r>
            <a:r>
              <a:rPr lang="en-GB" sz="1200" dirty="0"/>
              <a:t> sponsor, </a:t>
            </a:r>
            <a:r>
              <a:rPr lang="en-GB" sz="1200" dirty="0" err="1"/>
              <a:t>più</a:t>
            </a:r>
            <a:r>
              <a:rPr lang="en-GB" sz="1200" dirty="0"/>
              <a:t> </a:t>
            </a:r>
            <a:r>
              <a:rPr lang="en-GB" sz="1200" dirty="0" err="1"/>
              <a:t>tanti</a:t>
            </a:r>
            <a:r>
              <a:rPr lang="en-GB" sz="1200" dirty="0"/>
              <a:t> </a:t>
            </a:r>
            <a:r>
              <a:rPr lang="en-GB" sz="1200" dirty="0" err="1"/>
              <a:t>specialisti</a:t>
            </a:r>
            <a:r>
              <a:rPr lang="en-GB" sz="1200" dirty="0"/>
              <a:t> </a:t>
            </a:r>
            <a:r>
              <a:rPr lang="en-GB" sz="1200" dirty="0" err="1"/>
              <a:t>quanti</a:t>
            </a:r>
            <a:r>
              <a:rPr lang="en-GB" sz="1200" dirty="0"/>
              <a:t> </a:t>
            </a:r>
            <a:r>
              <a:rPr lang="en-GB" sz="1200" dirty="0" err="1"/>
              <a:t>sono</a:t>
            </a:r>
            <a:r>
              <a:rPr lang="en-GB" sz="1200" dirty="0"/>
              <a:t> </a:t>
            </a:r>
            <a:r>
              <a:rPr lang="en-GB" sz="1200" dirty="0" err="1"/>
              <a:t>necessari</a:t>
            </a:r>
            <a:r>
              <a:rPr lang="en-GB" sz="1200" dirty="0"/>
              <a:t> per </a:t>
            </a:r>
            <a:r>
              <a:rPr lang="en-GB" sz="1200" dirty="0" err="1"/>
              <a:t>affrontare</a:t>
            </a:r>
            <a:r>
              <a:rPr lang="en-GB" sz="1200" dirty="0"/>
              <a:t> </a:t>
            </a:r>
            <a:r>
              <a:rPr lang="en-GB" sz="1200" dirty="0" err="1"/>
              <a:t>l'ambito</a:t>
            </a:r>
            <a:r>
              <a:rPr lang="en-GB" sz="1200" dirty="0"/>
              <a:t> e la </a:t>
            </a:r>
            <a:r>
              <a:rPr lang="en-GB" sz="1200" dirty="0" err="1"/>
              <a:t>complessità</a:t>
            </a:r>
            <a:r>
              <a:rPr lang="en-GB" sz="1200" dirty="0"/>
              <a:t> del </a:t>
            </a:r>
            <a:r>
              <a:rPr lang="en-GB" sz="1200" dirty="0" err="1"/>
              <a:t>lavoro</a:t>
            </a:r>
            <a:r>
              <a:rPr lang="en-GB" sz="1200" dirty="0"/>
              <a:t>.</a:t>
            </a:r>
          </a:p>
          <a:p>
            <a:pPr>
              <a:spcAft>
                <a:spcPts val="600"/>
              </a:spcAft>
            </a:pPr>
            <a:r>
              <a:rPr lang="en-GB" sz="1200" dirty="0"/>
              <a:t>Il team di </a:t>
            </a:r>
            <a:r>
              <a:rPr lang="en-GB" sz="1200" dirty="0" err="1"/>
              <a:t>identificazione</a:t>
            </a:r>
            <a:r>
              <a:rPr lang="en-GB" sz="1200" dirty="0"/>
              <a:t> </a:t>
            </a:r>
            <a:r>
              <a:rPr lang="it-IT" sz="1200" dirty="0"/>
              <a:t>dovrebbe identificare tutte le lezioni apprese che possono essere applicate efficacemente al progetto o programma corrente</a:t>
            </a:r>
            <a:r>
              <a:rPr lang="en-GB" sz="1200" dirty="0"/>
              <a:t>.</a:t>
            </a:r>
          </a:p>
          <a:p>
            <a:pPr>
              <a:spcAft>
                <a:spcPts val="600"/>
              </a:spcAft>
            </a:pPr>
            <a:r>
              <a:rPr lang="it-IT" sz="1200" dirty="0"/>
              <a:t>La parte principale di questo processo è quindi la preparazione </a:t>
            </a:r>
            <a:r>
              <a:rPr lang="en-GB" sz="1200" dirty="0"/>
              <a:t>del brief e del piano per </a:t>
            </a:r>
            <a:r>
              <a:rPr lang="en-GB" sz="1200" dirty="0" err="1"/>
              <a:t>completare</a:t>
            </a:r>
            <a:r>
              <a:rPr lang="en-GB" sz="1200" dirty="0"/>
              <a:t> la </a:t>
            </a:r>
            <a:r>
              <a:rPr lang="en-GB" sz="1200" dirty="0" err="1"/>
              <a:t>fase</a:t>
            </a:r>
            <a:r>
              <a:rPr lang="en-GB" sz="1200" dirty="0"/>
              <a:t> di </a:t>
            </a:r>
            <a:r>
              <a:rPr lang="en-GB" sz="1200" dirty="0" err="1"/>
              <a:t>definizione</a:t>
            </a:r>
            <a:r>
              <a:rPr lang="en-GB" sz="1200" dirty="0"/>
              <a:t>. </a:t>
            </a:r>
            <a:r>
              <a:rPr lang="en-GB" sz="1200" dirty="0" err="1"/>
              <a:t>Questi</a:t>
            </a:r>
            <a:r>
              <a:rPr lang="en-GB" sz="1200" dirty="0"/>
              <a:t> due </a:t>
            </a:r>
            <a:r>
              <a:rPr lang="en-GB" sz="1200" dirty="0" err="1"/>
              <a:t>documenti</a:t>
            </a:r>
            <a:r>
              <a:rPr lang="en-GB" sz="1200" dirty="0"/>
              <a:t> </a:t>
            </a:r>
            <a:r>
              <a:rPr lang="en-GB" sz="1200" dirty="0" err="1"/>
              <a:t>saranno</a:t>
            </a:r>
            <a:r>
              <a:rPr lang="en-GB" sz="1200" dirty="0"/>
              <a:t> </a:t>
            </a:r>
            <a:r>
              <a:rPr lang="en-GB" sz="1200" dirty="0" err="1"/>
              <a:t>sottoposti</a:t>
            </a:r>
            <a:r>
              <a:rPr lang="en-GB" sz="1200" dirty="0"/>
              <a:t> </a:t>
            </a:r>
            <a:r>
              <a:rPr lang="en-GB" sz="1200" dirty="0" err="1"/>
              <a:t>allo</a:t>
            </a:r>
            <a:r>
              <a:rPr lang="en-GB" sz="1200" dirty="0"/>
              <a:t> sponsor </a:t>
            </a:r>
            <a:r>
              <a:rPr lang="en-GB" sz="1200" dirty="0" err="1"/>
              <a:t>che</a:t>
            </a:r>
            <a:r>
              <a:rPr lang="en-GB" sz="1200" dirty="0"/>
              <a:t> </a:t>
            </a:r>
            <a:r>
              <a:rPr lang="en-GB" sz="1200" dirty="0" err="1"/>
              <a:t>deciderà</a:t>
            </a:r>
            <a:r>
              <a:rPr lang="en-GB" sz="1200" dirty="0"/>
              <a:t> </a:t>
            </a:r>
            <a:r>
              <a:rPr lang="it-IT" sz="1200" dirty="0"/>
              <a:t>se vale la pena investire nella fase di definizione</a:t>
            </a:r>
            <a:r>
              <a:rPr lang="en-GB" sz="1200" dirty="0"/>
              <a:t>.</a:t>
            </a:r>
          </a:p>
        </p:txBody>
      </p:sp>
      <p:sp>
        <p:nvSpPr>
          <p:cNvPr id="3" name="Title 2"/>
          <p:cNvSpPr>
            <a:spLocks noGrp="1"/>
          </p:cNvSpPr>
          <p:nvPr>
            <p:ph type="title"/>
          </p:nvPr>
        </p:nvSpPr>
        <p:spPr/>
        <p:txBody>
          <a:bodyPr/>
          <a:lstStyle/>
          <a:p>
            <a:r>
              <a:rPr lang="en-GB" dirty="0" err="1"/>
              <a:t>Processo</a:t>
            </a:r>
            <a:r>
              <a:rPr lang="en-GB" dirty="0"/>
              <a:t> di </a:t>
            </a:r>
            <a:r>
              <a:rPr lang="en-GB" dirty="0" err="1"/>
              <a:t>identificazione</a:t>
            </a:r>
            <a:endParaRPr lang="en-GB" dirty="0"/>
          </a:p>
        </p:txBody>
      </p:sp>
      <p:sp>
        <p:nvSpPr>
          <p:cNvPr id="51" name="TextBox 50">
            <a:hlinkClick r:id="rId10"/>
          </p:cNvPr>
          <p:cNvSpPr txBox="1"/>
          <p:nvPr/>
        </p:nvSpPr>
        <p:spPr>
          <a:xfrm>
            <a:off x="10707096" y="1574370"/>
            <a:ext cx="731226" cy="276999"/>
          </a:xfrm>
          <a:prstGeom prst="rect">
            <a:avLst/>
          </a:prstGeom>
          <a:noFill/>
        </p:spPr>
        <p:txBody>
          <a:bodyPr wrap="none" rtlCol="0">
            <a:spAutoFit/>
          </a:bodyPr>
          <a:lstStyle/>
          <a:p>
            <a:r>
              <a:rPr lang="en-GB" sz="1200" dirty="0"/>
              <a:t>Maturità</a:t>
            </a:r>
          </a:p>
        </p:txBody>
      </p:sp>
      <p:sp>
        <p:nvSpPr>
          <p:cNvPr id="8" name="Rectangle 7">
            <a:hlinkClick r:id="rId11" tooltip="Praxis web site - Identifcation process"/>
          </p:cNvPr>
          <p:cNvSpPr/>
          <p:nvPr/>
        </p:nvSpPr>
        <p:spPr>
          <a:xfrm>
            <a:off x="10707096" y="103157"/>
            <a:ext cx="1335188" cy="639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ight Arrow 33">
            <a:hlinkClick r:id="rId12" action="ppaction://hlinksldjump"/>
          </p:cNvPr>
          <p:cNvSpPr/>
          <p:nvPr/>
        </p:nvSpPr>
        <p:spPr>
          <a:xfrm>
            <a:off x="11741771" y="6079024"/>
            <a:ext cx="344496" cy="38059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ight Arrow 37">
            <a:hlinkClick r:id="rId13" action="ppaction://hlinksldjump"/>
          </p:cNvPr>
          <p:cNvSpPr/>
          <p:nvPr/>
        </p:nvSpPr>
        <p:spPr>
          <a:xfrm rot="5400000" flipH="1">
            <a:off x="11205550" y="6079024"/>
            <a:ext cx="344496" cy="38059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6708088" y="5857156"/>
            <a:ext cx="2183483" cy="500137"/>
          </a:xfrm>
          <a:prstGeom prst="rect">
            <a:avLst/>
          </a:prstGeom>
        </p:spPr>
        <p:txBody>
          <a:bodyPr wrap="square">
            <a:spAutoFit/>
          </a:bodyPr>
          <a:lstStyle/>
          <a:p>
            <a:pPr marL="177800" indent="-177800">
              <a:spcAft>
                <a:spcPts val="300"/>
              </a:spcAft>
              <a:buFont typeface="Arial" panose="020B0604020202020204" pitchFamily="34" charset="0"/>
              <a:buChar char="•"/>
            </a:pPr>
            <a:r>
              <a:rPr lang="en-GB" sz="1200" dirty="0" err="1">
                <a:hlinkClick r:id="rId14" action="ppaction://hlinksldjump"/>
              </a:rPr>
              <a:t>Gestione</a:t>
            </a:r>
            <a:r>
              <a:rPr lang="en-GB" sz="1200" dirty="0">
                <a:hlinkClick r:id="rId14" action="ppaction://hlinksldjump"/>
              </a:rPr>
              <a:t> </a:t>
            </a:r>
            <a:r>
              <a:rPr lang="en-GB" sz="1200" dirty="0" err="1">
                <a:hlinkClick r:id="rId14" action="ppaction://hlinksldjump"/>
              </a:rPr>
              <a:t>dell’organizzazione</a:t>
            </a:r>
            <a:endParaRPr lang="en-GB" sz="1200" dirty="0"/>
          </a:p>
          <a:p>
            <a:pPr marL="177800" indent="-177800">
              <a:spcAft>
                <a:spcPts val="300"/>
              </a:spcAft>
              <a:buFont typeface="Arial" panose="020B0604020202020204" pitchFamily="34" charset="0"/>
              <a:buChar char="•"/>
            </a:pPr>
            <a:r>
              <a:rPr lang="en-GB" sz="1200" dirty="0" err="1">
                <a:hlinkClick r:id="rId15" action="ppaction://hlinksldjump"/>
              </a:rPr>
              <a:t>Gestione</a:t>
            </a:r>
            <a:r>
              <a:rPr lang="en-GB" sz="1200" dirty="0">
                <a:hlinkClick r:id="rId15" action="ppaction://hlinksldjump"/>
              </a:rPr>
              <a:t> </a:t>
            </a:r>
            <a:r>
              <a:rPr lang="en-GB" sz="1200" dirty="0" err="1">
                <a:hlinkClick r:id="rId15" action="ppaction://hlinksldjump"/>
              </a:rPr>
              <a:t>degli</a:t>
            </a:r>
            <a:r>
              <a:rPr lang="en-GB" sz="1200" dirty="0">
                <a:hlinkClick r:id="rId15" action="ppaction://hlinksldjump"/>
              </a:rPr>
              <a:t> stakeholder</a:t>
            </a:r>
            <a:endParaRPr lang="en-GB" sz="1200" dirty="0"/>
          </a:p>
        </p:txBody>
      </p:sp>
      <p:sp>
        <p:nvSpPr>
          <p:cNvPr id="10" name="Rectangle 9"/>
          <p:cNvSpPr/>
          <p:nvPr/>
        </p:nvSpPr>
        <p:spPr>
          <a:xfrm>
            <a:off x="4600913" y="5857156"/>
            <a:ext cx="2183483" cy="500137"/>
          </a:xfrm>
          <a:prstGeom prst="rect">
            <a:avLst/>
          </a:prstGeom>
        </p:spPr>
        <p:txBody>
          <a:bodyPr wrap="none">
            <a:spAutoFit/>
          </a:bodyPr>
          <a:lstStyle/>
          <a:p>
            <a:pPr marL="177800" indent="-177800">
              <a:spcAft>
                <a:spcPts val="300"/>
              </a:spcAft>
              <a:buFont typeface="Arial" panose="020B0604020202020204" pitchFamily="34" charset="0"/>
              <a:buChar char="•"/>
            </a:pPr>
            <a:r>
              <a:rPr lang="en-GB" sz="1200" dirty="0" err="1">
                <a:hlinkClick r:id="rId16" action="ppaction://hlinksldjump"/>
              </a:rPr>
              <a:t>Gestione</a:t>
            </a:r>
            <a:r>
              <a:rPr lang="en-GB" sz="1200" dirty="0">
                <a:hlinkClick r:id="rId16" action="ppaction://hlinksldjump"/>
              </a:rPr>
              <a:t> </a:t>
            </a:r>
            <a:r>
              <a:rPr lang="en-GB" sz="1200" dirty="0" err="1">
                <a:hlinkClick r:id="rId16" action="ppaction://hlinksldjump"/>
              </a:rPr>
              <a:t>della</a:t>
            </a:r>
            <a:r>
              <a:rPr lang="en-GB" sz="1200" dirty="0">
                <a:hlinkClick r:id="rId16" action="ppaction://hlinksldjump"/>
              </a:rPr>
              <a:t> </a:t>
            </a:r>
            <a:r>
              <a:rPr lang="en-GB" sz="1200" dirty="0" err="1">
                <a:hlinkClick r:id="rId16" action="ppaction://hlinksldjump"/>
              </a:rPr>
              <a:t>schedulazione</a:t>
            </a:r>
            <a:endParaRPr lang="en-GB" sz="1200" dirty="0"/>
          </a:p>
          <a:p>
            <a:pPr marL="177800" indent="-177800">
              <a:spcAft>
                <a:spcPts val="300"/>
              </a:spcAft>
              <a:buFont typeface="Arial" panose="020B0604020202020204" pitchFamily="34" charset="0"/>
              <a:buChar char="•"/>
            </a:pPr>
            <a:r>
              <a:rPr lang="en-GB" sz="1200" dirty="0" err="1">
                <a:hlinkClick r:id="rId17" action="ppaction://hlinksldjump"/>
              </a:rPr>
              <a:t>Gestione</a:t>
            </a:r>
            <a:r>
              <a:rPr lang="en-GB" sz="1200" dirty="0">
                <a:hlinkClick r:id="rId17" action="ppaction://hlinksldjump"/>
              </a:rPr>
              <a:t> del </a:t>
            </a:r>
            <a:r>
              <a:rPr lang="en-GB" sz="1200" dirty="0" err="1">
                <a:hlinkClick r:id="rId17" action="ppaction://hlinksldjump"/>
              </a:rPr>
              <a:t>rischio</a:t>
            </a:r>
            <a:endParaRPr lang="en-GB" sz="1200" dirty="0"/>
          </a:p>
        </p:txBody>
      </p:sp>
      <p:sp>
        <p:nvSpPr>
          <p:cNvPr id="11" name="Rectangle 10"/>
          <p:cNvSpPr/>
          <p:nvPr/>
        </p:nvSpPr>
        <p:spPr>
          <a:xfrm>
            <a:off x="4622723" y="5025388"/>
            <a:ext cx="5718655" cy="754053"/>
          </a:xfrm>
          <a:prstGeom prst="rect">
            <a:avLst/>
          </a:prstGeom>
        </p:spPr>
        <p:txBody>
          <a:bodyPr wrap="square">
            <a:spAutoFit/>
          </a:bodyPr>
          <a:lstStyle/>
          <a:p>
            <a:pPr>
              <a:spcAft>
                <a:spcPts val="600"/>
              </a:spcAft>
            </a:pPr>
            <a:r>
              <a:rPr lang="en-GB" sz="1400" dirty="0" err="1">
                <a:solidFill>
                  <a:schemeClr val="accent5"/>
                </a:solidFill>
              </a:rPr>
              <a:t>Funzioni</a:t>
            </a:r>
            <a:r>
              <a:rPr lang="en-GB" sz="1400" dirty="0">
                <a:solidFill>
                  <a:schemeClr val="accent5"/>
                </a:solidFill>
              </a:rPr>
              <a:t> </a:t>
            </a:r>
            <a:r>
              <a:rPr lang="en-GB" sz="1400" dirty="0" err="1">
                <a:solidFill>
                  <a:schemeClr val="accent5"/>
                </a:solidFill>
              </a:rPr>
              <a:t>chiave</a:t>
            </a:r>
            <a:endParaRPr lang="en-GB" sz="1400" dirty="0">
              <a:solidFill>
                <a:schemeClr val="accent5"/>
              </a:solidFill>
            </a:endParaRPr>
          </a:p>
          <a:p>
            <a:pPr>
              <a:spcAft>
                <a:spcPts val="600"/>
              </a:spcAft>
            </a:pPr>
            <a:r>
              <a:rPr lang="it-IT" sz="1200" dirty="0"/>
              <a:t>La maggior parte delle funzioni verrà utilizzata a un livello relativamente elevato per produrre il brief ed il piano di definizione. Le principali funzioni utilizzate saranno</a:t>
            </a:r>
            <a:r>
              <a:rPr lang="en-GB" sz="1200" dirty="0"/>
              <a:t>:</a:t>
            </a:r>
          </a:p>
        </p:txBody>
      </p:sp>
      <p:sp>
        <p:nvSpPr>
          <p:cNvPr id="14" name="Rectangle 13"/>
          <p:cNvSpPr/>
          <p:nvPr/>
        </p:nvSpPr>
        <p:spPr>
          <a:xfrm>
            <a:off x="8773182" y="5857156"/>
            <a:ext cx="1651414" cy="276999"/>
          </a:xfrm>
          <a:prstGeom prst="rect">
            <a:avLst/>
          </a:prstGeom>
        </p:spPr>
        <p:txBody>
          <a:bodyPr wrap="none">
            <a:spAutoFit/>
          </a:bodyPr>
          <a:lstStyle/>
          <a:p>
            <a:pPr marL="171450" indent="-171450" algn="ctr">
              <a:buFont typeface="Arial" panose="020B0604020202020204" pitchFamily="34" charset="0"/>
              <a:buChar char="•"/>
            </a:pPr>
            <a:r>
              <a:rPr lang="en-GB" sz="1200" dirty="0" err="1">
                <a:hlinkClick r:id="rId18" action="ppaction://hlinksldjump"/>
              </a:rPr>
              <a:t>Gestione</a:t>
            </a:r>
            <a:r>
              <a:rPr lang="en-GB" sz="1200" dirty="0">
                <a:hlinkClick r:id="rId18" action="ppaction://hlinksldjump"/>
              </a:rPr>
              <a:t> </a:t>
            </a:r>
            <a:r>
              <a:rPr lang="en-GB" sz="1200" dirty="0" err="1">
                <a:hlinkClick r:id="rId18" action="ppaction://hlinksldjump"/>
              </a:rPr>
              <a:t>dell’ambito</a:t>
            </a:r>
            <a:endParaRPr lang="en-GB" sz="1200" dirty="0"/>
          </a:p>
        </p:txBody>
      </p:sp>
      <p:sp>
        <p:nvSpPr>
          <p:cNvPr id="19" name="Rectangle 18"/>
          <p:cNvSpPr/>
          <p:nvPr/>
        </p:nvSpPr>
        <p:spPr>
          <a:xfrm>
            <a:off x="4796597" y="1235498"/>
            <a:ext cx="3873150" cy="2627916"/>
          </a:xfrm>
          <a:prstGeom prst="rect">
            <a:avLst/>
          </a:prstGeom>
          <a:solidFill>
            <a:srgbClr val="6D9982"/>
          </a:solidFill>
          <a:ln w="3175" cap="flat" cmpd="sng" algn="ctr">
            <a:noFill/>
            <a:prstDash val="solid"/>
          </a:ln>
          <a:effectLst>
            <a:outerShdw blurRad="127000" dist="38100" dir="3000000" sx="102000" sy="102000" algn="t" rotWithShape="0">
              <a:schemeClr val="tx1">
                <a:alpha val="40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white"/>
              </a:solidFill>
              <a:effectLst/>
              <a:uLnTx/>
              <a:uFillTx/>
              <a:ea typeface="+mn-ea"/>
              <a:cs typeface="+mn-cs"/>
            </a:endParaRPr>
          </a:p>
        </p:txBody>
      </p:sp>
      <p:sp>
        <p:nvSpPr>
          <p:cNvPr id="20" name="TextBox 19"/>
          <p:cNvSpPr txBox="1"/>
          <p:nvPr/>
        </p:nvSpPr>
        <p:spPr>
          <a:xfrm>
            <a:off x="4810960" y="1248689"/>
            <a:ext cx="1699504" cy="2616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err="1">
                <a:ln>
                  <a:noFill/>
                </a:ln>
                <a:solidFill>
                  <a:prstClr val="white"/>
                </a:solidFill>
                <a:effectLst/>
                <a:uLnTx/>
                <a:uFillTx/>
              </a:rPr>
              <a:t>Processo</a:t>
            </a:r>
            <a:r>
              <a:rPr kumimoji="0" lang="en-GB" sz="1100" b="0" i="0" u="none" strike="noStrike" kern="0" cap="none" spc="0" normalizeH="0" baseline="0" noProof="0" dirty="0">
                <a:ln>
                  <a:noFill/>
                </a:ln>
                <a:solidFill>
                  <a:prstClr val="white"/>
                </a:solidFill>
                <a:effectLst/>
                <a:uLnTx/>
                <a:uFillTx/>
              </a:rPr>
              <a:t> di </a:t>
            </a:r>
            <a:r>
              <a:rPr kumimoji="0" lang="en-GB" sz="1100" b="0" i="0" u="none" strike="noStrike" kern="0" cap="none" spc="0" normalizeH="0" baseline="0" noProof="0" dirty="0" err="1">
                <a:ln>
                  <a:noFill/>
                </a:ln>
                <a:solidFill>
                  <a:prstClr val="white"/>
                </a:solidFill>
                <a:effectLst/>
                <a:uLnTx/>
                <a:uFillTx/>
              </a:rPr>
              <a:t>identificazione</a:t>
            </a:r>
            <a:endParaRPr kumimoji="0" lang="en-GB" sz="1100" b="0" i="0" u="none" strike="noStrike" kern="0" cap="none" spc="0" normalizeH="0" baseline="0" noProof="0" dirty="0">
              <a:ln>
                <a:noFill/>
              </a:ln>
              <a:solidFill>
                <a:prstClr val="white"/>
              </a:solidFill>
              <a:effectLst/>
              <a:uLnTx/>
              <a:uFillTx/>
            </a:endParaRPr>
          </a:p>
        </p:txBody>
      </p:sp>
      <p:sp>
        <p:nvSpPr>
          <p:cNvPr id="21" name="Rectangle 20"/>
          <p:cNvSpPr/>
          <p:nvPr/>
        </p:nvSpPr>
        <p:spPr>
          <a:xfrm>
            <a:off x="4862152" y="2155217"/>
            <a:ext cx="1012868" cy="788475"/>
          </a:xfrm>
          <a:prstGeom prst="rect">
            <a:avLst/>
          </a:prstGeom>
          <a:solidFill>
            <a:srgbClr val="6D9982">
              <a:lumMod val="20000"/>
              <a:lumOff val="80000"/>
            </a:srgbClr>
          </a:solidFill>
          <a:ln w="3175" cap="flat" cmpd="sng" algn="ctr">
            <a:solidFill>
              <a:srgbClr val="6D9982">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err="1">
                <a:ln>
                  <a:noFill/>
                </a:ln>
                <a:solidFill>
                  <a:prstClr val="black"/>
                </a:solidFill>
                <a:effectLst/>
                <a:uLnTx/>
                <a:uFillTx/>
                <a:ea typeface="+mn-ea"/>
                <a:cs typeface="+mn-cs"/>
              </a:rPr>
              <a:t>Nominare</a:t>
            </a:r>
            <a:r>
              <a:rPr kumimoji="0" lang="en-GB" sz="1100" b="0" i="0" u="none" strike="noStrike" kern="0" cap="none" spc="0" normalizeH="0" baseline="0" noProof="0" dirty="0">
                <a:ln>
                  <a:noFill/>
                </a:ln>
                <a:solidFill>
                  <a:prstClr val="black"/>
                </a:solidFill>
                <a:effectLst/>
                <a:uLnTx/>
                <a:uFillTx/>
                <a:ea typeface="+mn-ea"/>
                <a:cs typeface="+mn-cs"/>
              </a:rPr>
              <a:t> </a:t>
            </a:r>
            <a:r>
              <a:rPr kumimoji="0" lang="en-GB" sz="1100" b="0" i="0" u="none" strike="noStrike" kern="0" cap="none" spc="0" normalizeH="0" baseline="0" noProof="0" dirty="0" err="1">
                <a:ln>
                  <a:noFill/>
                </a:ln>
                <a:solidFill>
                  <a:prstClr val="black"/>
                </a:solidFill>
                <a:effectLst/>
                <a:uLnTx/>
                <a:uFillTx/>
                <a:ea typeface="+mn-ea"/>
                <a:cs typeface="+mn-cs"/>
              </a:rPr>
              <a:t>il</a:t>
            </a:r>
            <a:r>
              <a:rPr kumimoji="0" lang="en-GB" sz="1100" b="0" i="0" u="none" strike="noStrike" kern="0" cap="none" spc="0" normalizeH="0" baseline="0" noProof="0" dirty="0">
                <a:ln>
                  <a:noFill/>
                </a:ln>
                <a:solidFill>
                  <a:prstClr val="black"/>
                </a:solidFill>
                <a:effectLst/>
                <a:uLnTx/>
                <a:uFillTx/>
                <a:ea typeface="+mn-ea"/>
                <a:cs typeface="+mn-cs"/>
              </a:rPr>
              <a:t> team di </a:t>
            </a:r>
            <a:r>
              <a:rPr kumimoji="0" lang="en-GB" sz="1100" b="0" i="0" u="none" strike="noStrike" kern="0" cap="none" spc="0" normalizeH="0" baseline="0" noProof="0" dirty="0" err="1">
                <a:ln>
                  <a:noFill/>
                </a:ln>
                <a:solidFill>
                  <a:prstClr val="black"/>
                </a:solidFill>
                <a:effectLst/>
                <a:uLnTx/>
                <a:uFillTx/>
                <a:ea typeface="+mn-ea"/>
                <a:cs typeface="+mn-cs"/>
              </a:rPr>
              <a:t>identificazione</a:t>
            </a:r>
            <a:endParaRPr kumimoji="0" lang="en-GB" sz="1100" b="0" i="0" u="none" strike="noStrike" kern="0" cap="none" spc="0" normalizeH="0" baseline="0" noProof="0" dirty="0">
              <a:ln>
                <a:noFill/>
              </a:ln>
              <a:solidFill>
                <a:prstClr val="black"/>
              </a:solidFill>
              <a:effectLst/>
              <a:uLnTx/>
              <a:uFillTx/>
              <a:ea typeface="+mn-ea"/>
              <a:cs typeface="+mn-cs"/>
            </a:endParaRPr>
          </a:p>
        </p:txBody>
      </p:sp>
      <p:sp>
        <p:nvSpPr>
          <p:cNvPr id="22" name="Rectangle 21"/>
          <p:cNvSpPr/>
          <p:nvPr/>
        </p:nvSpPr>
        <p:spPr>
          <a:xfrm>
            <a:off x="6198552" y="2155217"/>
            <a:ext cx="905567" cy="788475"/>
          </a:xfrm>
          <a:prstGeom prst="rect">
            <a:avLst/>
          </a:prstGeom>
          <a:solidFill>
            <a:srgbClr val="6D9982">
              <a:lumMod val="20000"/>
              <a:lumOff val="80000"/>
            </a:srgbClr>
          </a:solidFill>
          <a:ln w="3175" cap="flat" cmpd="sng" algn="ctr">
            <a:solidFill>
              <a:srgbClr val="6D9982">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err="1">
                <a:ln>
                  <a:noFill/>
                </a:ln>
                <a:solidFill>
                  <a:prstClr val="black"/>
                </a:solidFill>
                <a:effectLst/>
                <a:uLnTx/>
                <a:uFillTx/>
                <a:ea typeface="+mn-ea"/>
                <a:cs typeface="+mn-cs"/>
              </a:rPr>
              <a:t>Rivedere</a:t>
            </a:r>
            <a:r>
              <a:rPr kumimoji="0" lang="en-GB" sz="1100" b="0" i="0" u="none" strike="noStrike" kern="0" cap="none" spc="0" normalizeH="0" baseline="0" noProof="0" dirty="0">
                <a:ln>
                  <a:noFill/>
                </a:ln>
                <a:solidFill>
                  <a:prstClr val="black"/>
                </a:solidFill>
                <a:effectLst/>
                <a:uLnTx/>
                <a:uFillTx/>
                <a:ea typeface="+mn-ea"/>
                <a:cs typeface="+mn-cs"/>
              </a:rPr>
              <a:t> le </a:t>
            </a:r>
            <a:r>
              <a:rPr kumimoji="0" lang="en-GB" sz="1100" b="0" i="0" u="none" strike="noStrike" kern="0" cap="none" spc="0" normalizeH="0" baseline="0" noProof="0" dirty="0" err="1">
                <a:ln>
                  <a:noFill/>
                </a:ln>
                <a:solidFill>
                  <a:prstClr val="black"/>
                </a:solidFill>
                <a:effectLst/>
                <a:uLnTx/>
                <a:uFillTx/>
                <a:ea typeface="+mn-ea"/>
                <a:cs typeface="+mn-cs"/>
              </a:rPr>
              <a:t>precedenti</a:t>
            </a:r>
            <a:r>
              <a:rPr kumimoji="0" lang="en-GB" sz="1100" b="0" i="0" u="none" strike="noStrike" kern="0" cap="none" spc="0" normalizeH="0" baseline="0" noProof="0" dirty="0">
                <a:ln>
                  <a:noFill/>
                </a:ln>
                <a:solidFill>
                  <a:prstClr val="black"/>
                </a:solidFill>
                <a:effectLst/>
                <a:uLnTx/>
                <a:uFillTx/>
                <a:ea typeface="+mn-ea"/>
                <a:cs typeface="+mn-cs"/>
              </a:rPr>
              <a:t> </a:t>
            </a:r>
            <a:r>
              <a:rPr kumimoji="0" lang="en-GB" sz="1100" b="0" i="0" u="none" strike="noStrike" kern="0" cap="none" spc="0" normalizeH="0" baseline="0" noProof="0" dirty="0" err="1">
                <a:ln>
                  <a:noFill/>
                </a:ln>
                <a:solidFill>
                  <a:prstClr val="black"/>
                </a:solidFill>
                <a:effectLst/>
                <a:uLnTx/>
                <a:uFillTx/>
                <a:ea typeface="+mn-ea"/>
                <a:cs typeface="+mn-cs"/>
              </a:rPr>
              <a:t>lezioni</a:t>
            </a:r>
            <a:r>
              <a:rPr kumimoji="0" lang="en-GB" sz="1100" b="0" i="0" u="none" strike="noStrike" kern="0" cap="none" spc="0" normalizeH="0" baseline="0" noProof="0" dirty="0">
                <a:ln>
                  <a:noFill/>
                </a:ln>
                <a:solidFill>
                  <a:prstClr val="black"/>
                </a:solidFill>
                <a:effectLst/>
                <a:uLnTx/>
                <a:uFillTx/>
                <a:ea typeface="+mn-ea"/>
                <a:cs typeface="+mn-cs"/>
              </a:rPr>
              <a:t> </a:t>
            </a:r>
            <a:r>
              <a:rPr kumimoji="0" lang="en-GB" sz="1100" b="0" i="0" u="none" strike="noStrike" kern="0" cap="none" spc="0" normalizeH="0" baseline="0" noProof="0" dirty="0" err="1">
                <a:ln>
                  <a:noFill/>
                </a:ln>
                <a:solidFill>
                  <a:prstClr val="black"/>
                </a:solidFill>
                <a:effectLst/>
                <a:uLnTx/>
                <a:uFillTx/>
                <a:ea typeface="+mn-ea"/>
                <a:cs typeface="+mn-cs"/>
              </a:rPr>
              <a:t>apprese</a:t>
            </a:r>
            <a:endParaRPr kumimoji="0" lang="en-GB" sz="1100" b="0" i="0" u="none" strike="noStrike" kern="0" cap="none" spc="0" normalizeH="0" baseline="0" noProof="0" dirty="0">
              <a:ln>
                <a:noFill/>
              </a:ln>
              <a:solidFill>
                <a:prstClr val="black"/>
              </a:solidFill>
              <a:effectLst/>
              <a:uLnTx/>
              <a:uFillTx/>
              <a:ea typeface="+mn-ea"/>
              <a:cs typeface="+mn-cs"/>
            </a:endParaRPr>
          </a:p>
        </p:txBody>
      </p:sp>
      <p:sp>
        <p:nvSpPr>
          <p:cNvPr id="23" name="Rectangle 22"/>
          <p:cNvSpPr/>
          <p:nvPr/>
        </p:nvSpPr>
        <p:spPr>
          <a:xfrm>
            <a:off x="7594500" y="1687578"/>
            <a:ext cx="905567" cy="788475"/>
          </a:xfrm>
          <a:prstGeom prst="rect">
            <a:avLst/>
          </a:prstGeom>
          <a:solidFill>
            <a:srgbClr val="6D9982">
              <a:lumMod val="20000"/>
              <a:lumOff val="80000"/>
            </a:srgbClr>
          </a:solidFill>
          <a:ln w="3175" cap="flat" cmpd="sng" algn="ctr">
            <a:solidFill>
              <a:srgbClr val="6D9982">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err="1">
                <a:ln>
                  <a:noFill/>
                </a:ln>
                <a:solidFill>
                  <a:prstClr val="black"/>
                </a:solidFill>
                <a:effectLst/>
                <a:uLnTx/>
                <a:uFillTx/>
                <a:ea typeface="+mn-ea"/>
                <a:cs typeface="+mn-cs"/>
              </a:rPr>
              <a:t>Preparare</a:t>
            </a:r>
            <a:r>
              <a:rPr kumimoji="0" lang="en-GB" sz="1100" b="0" i="0" u="none" strike="noStrike" kern="0" cap="none" spc="0" normalizeH="0" baseline="0" noProof="0" dirty="0">
                <a:ln>
                  <a:noFill/>
                </a:ln>
                <a:solidFill>
                  <a:prstClr val="black"/>
                </a:solidFill>
                <a:effectLst/>
                <a:uLnTx/>
                <a:uFillTx/>
                <a:ea typeface="+mn-ea"/>
                <a:cs typeface="+mn-cs"/>
              </a:rPr>
              <a:t> </a:t>
            </a:r>
            <a:r>
              <a:rPr kumimoji="0" lang="en-GB" sz="1100" b="0" i="0" u="none" strike="noStrike" kern="0" cap="none" spc="0" normalizeH="0" baseline="0" noProof="0" dirty="0" err="1">
                <a:ln>
                  <a:noFill/>
                </a:ln>
                <a:solidFill>
                  <a:prstClr val="black"/>
                </a:solidFill>
                <a:effectLst/>
                <a:uLnTx/>
                <a:uFillTx/>
                <a:ea typeface="+mn-ea"/>
                <a:cs typeface="+mn-cs"/>
              </a:rPr>
              <a:t>il</a:t>
            </a:r>
            <a:r>
              <a:rPr kumimoji="0" lang="en-GB" sz="1100" b="0" i="0" u="none" strike="noStrike" kern="0" cap="none" spc="0" normalizeH="0" baseline="0" noProof="0" dirty="0">
                <a:ln>
                  <a:noFill/>
                </a:ln>
                <a:solidFill>
                  <a:prstClr val="black"/>
                </a:solidFill>
                <a:effectLst/>
                <a:uLnTx/>
                <a:uFillTx/>
                <a:ea typeface="+mn-ea"/>
                <a:cs typeface="+mn-cs"/>
              </a:rPr>
              <a:t> brief</a:t>
            </a:r>
          </a:p>
        </p:txBody>
      </p:sp>
      <p:sp>
        <p:nvSpPr>
          <p:cNvPr id="24" name="Rectangle 23"/>
          <p:cNvSpPr/>
          <p:nvPr/>
        </p:nvSpPr>
        <p:spPr>
          <a:xfrm>
            <a:off x="7594500" y="2620717"/>
            <a:ext cx="905567" cy="788475"/>
          </a:xfrm>
          <a:prstGeom prst="rect">
            <a:avLst/>
          </a:prstGeom>
          <a:solidFill>
            <a:srgbClr val="6D9982">
              <a:lumMod val="20000"/>
              <a:lumOff val="80000"/>
            </a:srgbClr>
          </a:solidFill>
          <a:ln w="3175" cap="flat" cmpd="sng" algn="ctr">
            <a:solidFill>
              <a:srgbClr val="6D9982">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err="1">
                <a:ln>
                  <a:noFill/>
                </a:ln>
                <a:solidFill>
                  <a:prstClr val="black"/>
                </a:solidFill>
                <a:effectLst/>
                <a:uLnTx/>
                <a:uFillTx/>
                <a:ea typeface="+mn-ea"/>
                <a:cs typeface="+mn-cs"/>
              </a:rPr>
              <a:t>Preparare</a:t>
            </a:r>
            <a:r>
              <a:rPr kumimoji="0" lang="en-GB" sz="1100" b="0" i="0" u="none" strike="noStrike" kern="0" cap="none" spc="0" normalizeH="0" baseline="0" noProof="0" dirty="0">
                <a:ln>
                  <a:noFill/>
                </a:ln>
                <a:solidFill>
                  <a:prstClr val="black"/>
                </a:solidFill>
                <a:effectLst/>
                <a:uLnTx/>
                <a:uFillTx/>
                <a:ea typeface="+mn-ea"/>
                <a:cs typeface="+mn-cs"/>
              </a:rPr>
              <a:t> </a:t>
            </a:r>
            <a:r>
              <a:rPr kumimoji="0" lang="en-GB" sz="1100" b="0" i="0" u="none" strike="noStrike" kern="0" cap="none" spc="0" normalizeH="0" baseline="0" noProof="0" dirty="0" err="1">
                <a:ln>
                  <a:noFill/>
                </a:ln>
                <a:solidFill>
                  <a:prstClr val="black"/>
                </a:solidFill>
                <a:effectLst/>
                <a:uLnTx/>
                <a:uFillTx/>
                <a:ea typeface="+mn-ea"/>
                <a:cs typeface="+mn-cs"/>
              </a:rPr>
              <a:t>il</a:t>
            </a:r>
            <a:r>
              <a:rPr kumimoji="0" lang="en-GB" sz="1100" b="0" i="0" u="none" strike="noStrike" kern="0" cap="none" spc="0" normalizeH="0" baseline="0" noProof="0" dirty="0">
                <a:ln>
                  <a:noFill/>
                </a:ln>
                <a:solidFill>
                  <a:prstClr val="black"/>
                </a:solidFill>
                <a:effectLst/>
                <a:uLnTx/>
                <a:uFillTx/>
                <a:ea typeface="+mn-ea"/>
                <a:cs typeface="+mn-cs"/>
              </a:rPr>
              <a:t> piano di </a:t>
            </a:r>
            <a:r>
              <a:rPr kumimoji="0" lang="en-GB" sz="1100" b="0" i="0" u="none" strike="noStrike" kern="0" cap="none" spc="0" normalizeH="0" baseline="0" noProof="0" dirty="0" err="1">
                <a:ln>
                  <a:noFill/>
                </a:ln>
                <a:solidFill>
                  <a:prstClr val="black"/>
                </a:solidFill>
                <a:effectLst/>
                <a:uLnTx/>
                <a:uFillTx/>
                <a:ea typeface="+mn-ea"/>
                <a:cs typeface="+mn-cs"/>
              </a:rPr>
              <a:t>definizione</a:t>
            </a:r>
            <a:endParaRPr kumimoji="0" lang="en-GB" sz="1100" b="0" i="0" u="none" strike="noStrike" kern="0" cap="none" spc="0" normalizeH="0" baseline="0" noProof="0" dirty="0">
              <a:ln>
                <a:noFill/>
              </a:ln>
              <a:solidFill>
                <a:prstClr val="black"/>
              </a:solidFill>
              <a:effectLst/>
              <a:uLnTx/>
              <a:uFillTx/>
              <a:ea typeface="+mn-ea"/>
              <a:cs typeface="+mn-cs"/>
            </a:endParaRPr>
          </a:p>
        </p:txBody>
      </p:sp>
      <p:cxnSp>
        <p:nvCxnSpPr>
          <p:cNvPr id="25" name="Straight Arrow Connector 24"/>
          <p:cNvCxnSpPr>
            <a:cxnSpLocks/>
            <a:stCxn id="21" idx="3"/>
            <a:endCxn id="22" idx="1"/>
          </p:cNvCxnSpPr>
          <p:nvPr/>
        </p:nvCxnSpPr>
        <p:spPr>
          <a:xfrm>
            <a:off x="5875020" y="2549455"/>
            <a:ext cx="323532" cy="0"/>
          </a:xfrm>
          <a:prstGeom prst="straightConnector1">
            <a:avLst/>
          </a:prstGeom>
          <a:noFill/>
          <a:ln w="3175" cap="flat" cmpd="sng" algn="ctr">
            <a:solidFill>
              <a:srgbClr val="6D9982">
                <a:lumMod val="20000"/>
                <a:lumOff val="80000"/>
              </a:srgbClr>
            </a:solidFill>
            <a:prstDash val="solid"/>
            <a:headEnd type="none" w="med" len="med"/>
            <a:tailEnd type="triangle" w="sm" len="med"/>
          </a:ln>
          <a:effectLst/>
        </p:spPr>
      </p:cxnSp>
      <p:cxnSp>
        <p:nvCxnSpPr>
          <p:cNvPr id="26" name="Elbow Connector 25"/>
          <p:cNvCxnSpPr>
            <a:stCxn id="22" idx="3"/>
            <a:endCxn id="23" idx="1"/>
          </p:cNvCxnSpPr>
          <p:nvPr/>
        </p:nvCxnSpPr>
        <p:spPr>
          <a:xfrm flipV="1">
            <a:off x="7104121" y="2081815"/>
            <a:ext cx="490381" cy="467641"/>
          </a:xfrm>
          <a:prstGeom prst="bentConnector3">
            <a:avLst/>
          </a:prstGeom>
          <a:noFill/>
          <a:ln w="3175" cap="flat" cmpd="sng" algn="ctr">
            <a:solidFill>
              <a:srgbClr val="6D9982">
                <a:lumMod val="20000"/>
                <a:lumOff val="80000"/>
              </a:srgbClr>
            </a:solidFill>
            <a:prstDash val="solid"/>
            <a:headEnd type="none" w="med" len="med"/>
            <a:tailEnd type="triangle" w="sm" len="med"/>
          </a:ln>
          <a:effectLst/>
        </p:spPr>
      </p:cxnSp>
      <p:cxnSp>
        <p:nvCxnSpPr>
          <p:cNvPr id="27" name="Elbow Connector 26"/>
          <p:cNvCxnSpPr>
            <a:stCxn id="22" idx="3"/>
            <a:endCxn id="24" idx="1"/>
          </p:cNvCxnSpPr>
          <p:nvPr/>
        </p:nvCxnSpPr>
        <p:spPr>
          <a:xfrm>
            <a:off x="7104121" y="2549456"/>
            <a:ext cx="490381" cy="465499"/>
          </a:xfrm>
          <a:prstGeom prst="bentConnector3">
            <a:avLst/>
          </a:prstGeom>
          <a:noFill/>
          <a:ln w="3175" cap="flat" cmpd="sng" algn="ctr">
            <a:solidFill>
              <a:srgbClr val="6D9982">
                <a:lumMod val="20000"/>
                <a:lumOff val="80000"/>
              </a:srgbClr>
            </a:solidFill>
            <a:prstDash val="solid"/>
            <a:headEnd type="none" w="med" len="med"/>
            <a:tailEnd type="triangle" w="sm" len="med"/>
          </a:ln>
          <a:effectLst/>
        </p:spPr>
      </p:cxnSp>
      <p:sp>
        <p:nvSpPr>
          <p:cNvPr id="28" name="Rounded Rectangle 27">
            <a:hlinkClick r:id="rId19" action="ppaction://hlinksldjump"/>
          </p:cNvPr>
          <p:cNvSpPr/>
          <p:nvPr/>
        </p:nvSpPr>
        <p:spPr>
          <a:xfrm>
            <a:off x="9250160" y="2225000"/>
            <a:ext cx="1103917" cy="772327"/>
          </a:xfrm>
          <a:prstGeom prst="roundRect">
            <a:avLst/>
          </a:prstGeom>
          <a:solidFill>
            <a:srgbClr val="6D9982"/>
          </a:solidFill>
          <a:ln w="3175" cap="flat" cmpd="sng" algn="ctr">
            <a:noFill/>
            <a:prstDash val="solid"/>
          </a:ln>
          <a:effectLst>
            <a:outerShdw blurRad="127000" dist="38100" dir="3000000" sx="102000" sy="102000" algn="t" rotWithShape="0">
              <a:schemeClr val="tx1">
                <a:alpha val="40000"/>
              </a:schemeClr>
            </a:outerShdw>
          </a:effectLst>
        </p:spPr>
        <p:txBody>
          <a:bodyPr rtlCol="0" anchor="ctr"/>
          <a:lstStyle/>
          <a:p>
            <a:pPr algn="ctr"/>
            <a:r>
              <a:rPr lang="en-GB" sz="1100" dirty="0" err="1"/>
              <a:t>Richiesta</a:t>
            </a:r>
            <a:r>
              <a:rPr lang="en-GB" sz="1100" dirty="0"/>
              <a:t> di </a:t>
            </a:r>
            <a:r>
              <a:rPr lang="en-GB" sz="1100" dirty="0" err="1"/>
              <a:t>autorizzazione</a:t>
            </a:r>
            <a:endParaRPr lang="en-GB" sz="1100" dirty="0"/>
          </a:p>
        </p:txBody>
      </p:sp>
      <p:sp>
        <p:nvSpPr>
          <p:cNvPr id="29" name="Right Arrow 28"/>
          <p:cNvSpPr/>
          <p:nvPr/>
        </p:nvSpPr>
        <p:spPr>
          <a:xfrm>
            <a:off x="4009703" y="2225000"/>
            <a:ext cx="721432" cy="718692"/>
          </a:xfrm>
          <a:prstGeom prst="rightArrow">
            <a:avLst/>
          </a:prstGeom>
          <a:solidFill>
            <a:srgbClr val="6D9982"/>
          </a:solidFill>
          <a:ln w="25400" cap="flat" cmpd="sng" algn="ctr">
            <a:noFill/>
            <a:prstDash val="solid"/>
          </a:ln>
          <a:effectLst>
            <a:outerShdw blurRad="127000" dist="38100" dir="3000000" sx="102000" sy="102000" algn="t" rotWithShape="0">
              <a:schemeClr val="tx1">
                <a:alpha val="40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white"/>
              </a:solidFill>
              <a:effectLst/>
              <a:uLnTx/>
              <a:uFillTx/>
              <a:ea typeface="+mn-ea"/>
              <a:cs typeface="+mn-cs"/>
            </a:endParaRPr>
          </a:p>
        </p:txBody>
      </p:sp>
      <p:sp>
        <p:nvSpPr>
          <p:cNvPr id="30" name="Right Arrow 29"/>
          <p:cNvSpPr/>
          <p:nvPr/>
        </p:nvSpPr>
        <p:spPr>
          <a:xfrm>
            <a:off x="8856091" y="2440417"/>
            <a:ext cx="218206" cy="341785"/>
          </a:xfrm>
          <a:prstGeom prst="rightArrow">
            <a:avLst/>
          </a:prstGeom>
          <a:solidFill>
            <a:srgbClr val="6D9982"/>
          </a:solidFill>
          <a:ln w="3175" cap="flat" cmpd="sng" algn="ctr">
            <a:noFill/>
            <a:prstDash val="solid"/>
          </a:ln>
          <a:effectLst>
            <a:outerShdw blurRad="127000" dist="38100" dir="3000000" sx="102000" sy="102000" algn="ctr" rotWithShape="0">
              <a:srgbClr val="000000">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a:ln>
                <a:noFill/>
              </a:ln>
              <a:solidFill>
                <a:prstClr val="white"/>
              </a:solidFill>
              <a:effectLst/>
              <a:uLnTx/>
              <a:uFillTx/>
              <a:ea typeface="+mn-ea"/>
              <a:cs typeface="+mn-cs"/>
            </a:endParaRPr>
          </a:p>
        </p:txBody>
      </p:sp>
      <p:sp>
        <p:nvSpPr>
          <p:cNvPr id="31" name="Rectangle 30">
            <a:hlinkClick r:id="rId12" action="ppaction://hlinksldjump"/>
          </p:cNvPr>
          <p:cNvSpPr/>
          <p:nvPr/>
        </p:nvSpPr>
        <p:spPr>
          <a:xfrm>
            <a:off x="6276754" y="4037989"/>
            <a:ext cx="1317746" cy="629143"/>
          </a:xfrm>
          <a:prstGeom prst="rect">
            <a:avLst/>
          </a:prstGeom>
          <a:solidFill>
            <a:srgbClr val="6D9982"/>
          </a:solidFill>
          <a:ln w="3175" cap="flat" cmpd="sng" algn="ctr">
            <a:noFill/>
            <a:prstDash val="solid"/>
          </a:ln>
          <a:effectLst>
            <a:outerShdw blurRad="127000" dist="38100" dir="3000000" sx="102000" sy="102000" algn="t" rotWithShape="0">
              <a:schemeClr val="tx1">
                <a:alpha val="40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err="1">
                <a:ln>
                  <a:noFill/>
                </a:ln>
                <a:solidFill>
                  <a:prstClr val="white"/>
                </a:solidFill>
                <a:effectLst/>
                <a:uLnTx/>
                <a:uFillTx/>
                <a:ea typeface="+mn-ea"/>
                <a:cs typeface="+mn-cs"/>
              </a:rPr>
              <a:t>Sponsorizzazione</a:t>
            </a:r>
            <a:endParaRPr kumimoji="0" lang="en-GB" sz="1100" b="0" i="0" u="none" strike="noStrike" kern="0" cap="none" spc="0" normalizeH="0" baseline="0" noProof="0" dirty="0">
              <a:ln>
                <a:noFill/>
              </a:ln>
              <a:solidFill>
                <a:prstClr val="white"/>
              </a:solidFill>
              <a:effectLst/>
              <a:uLnTx/>
              <a:uFillTx/>
              <a:ea typeface="+mn-ea"/>
              <a:cs typeface="+mn-cs"/>
            </a:endParaRPr>
          </a:p>
        </p:txBody>
      </p:sp>
      <p:cxnSp>
        <p:nvCxnSpPr>
          <p:cNvPr id="32" name="Elbow Connector 31"/>
          <p:cNvCxnSpPr/>
          <p:nvPr/>
        </p:nvCxnSpPr>
        <p:spPr>
          <a:xfrm rot="16200000" flipH="1">
            <a:off x="5283286" y="3320396"/>
            <a:ext cx="1264924" cy="188538"/>
          </a:xfrm>
          <a:prstGeom prst="bentConnector3">
            <a:avLst>
              <a:gd name="adj1" fmla="val -761"/>
            </a:avLst>
          </a:prstGeom>
          <a:noFill/>
          <a:ln w="3175" cap="flat" cmpd="sng" algn="ctr">
            <a:solidFill>
              <a:srgbClr val="6D9982">
                <a:lumMod val="20000"/>
                <a:lumOff val="80000"/>
              </a:srgbClr>
            </a:solidFill>
            <a:prstDash val="solid"/>
          </a:ln>
          <a:effectLst/>
        </p:spPr>
      </p:cxnSp>
      <p:cxnSp>
        <p:nvCxnSpPr>
          <p:cNvPr id="33" name="Elbow Connector 32"/>
          <p:cNvCxnSpPr>
            <a:cxnSpLocks/>
            <a:endCxn id="31" idx="1"/>
          </p:cNvCxnSpPr>
          <p:nvPr/>
        </p:nvCxnSpPr>
        <p:spPr>
          <a:xfrm rot="16200000" flipH="1">
            <a:off x="5898814" y="3974620"/>
            <a:ext cx="489145" cy="266735"/>
          </a:xfrm>
          <a:prstGeom prst="bentConnector2">
            <a:avLst/>
          </a:prstGeom>
          <a:noFill/>
          <a:ln w="3175" cap="flat" cmpd="sng" algn="ctr">
            <a:solidFill>
              <a:srgbClr val="6D9982"/>
            </a:solidFill>
            <a:prstDash val="solid"/>
            <a:tailEnd type="triangle" w="sm" len="med"/>
          </a:ln>
          <a:effectLst/>
        </p:spPr>
      </p:cxnSp>
      <p:sp>
        <p:nvSpPr>
          <p:cNvPr id="40" name="Rectangle 39">
            <a:hlinkClick r:id="rId9" action="ppaction://hlinksldjump"/>
          </p:cNvPr>
          <p:cNvSpPr/>
          <p:nvPr/>
        </p:nvSpPr>
        <p:spPr>
          <a:xfrm>
            <a:off x="9152669" y="3898169"/>
            <a:ext cx="1293845" cy="629143"/>
          </a:xfrm>
          <a:prstGeom prst="rect">
            <a:avLst/>
          </a:prstGeom>
          <a:solidFill>
            <a:srgbClr val="6D9982"/>
          </a:solidFill>
          <a:ln w="3175" cap="flat" cmpd="sng" algn="ctr">
            <a:noFill/>
            <a:prstDash val="solid"/>
          </a:ln>
          <a:effectLst>
            <a:outerShdw blurRad="127000" dist="38100" dir="3000000" sx="102000" sy="102000" algn="t" rotWithShape="0">
              <a:schemeClr val="tx1">
                <a:alpha val="40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err="1">
                <a:ln>
                  <a:noFill/>
                </a:ln>
                <a:solidFill>
                  <a:prstClr val="white"/>
                </a:solidFill>
                <a:effectLst/>
                <a:uLnTx/>
                <a:uFillTx/>
                <a:ea typeface="+mn-ea"/>
                <a:cs typeface="+mn-cs"/>
              </a:rPr>
              <a:t>Processo</a:t>
            </a:r>
            <a:r>
              <a:rPr kumimoji="0" lang="en-GB" sz="1100" b="0" i="0" u="none" strike="noStrike" kern="0" cap="none" spc="0" normalizeH="0" baseline="0" noProof="0" dirty="0">
                <a:ln>
                  <a:noFill/>
                </a:ln>
                <a:solidFill>
                  <a:prstClr val="white"/>
                </a:solidFill>
                <a:effectLst/>
                <a:uLnTx/>
                <a:uFillTx/>
                <a:ea typeface="+mn-ea"/>
                <a:cs typeface="+mn-cs"/>
              </a:rPr>
              <a:t> di </a:t>
            </a:r>
            <a:r>
              <a:rPr kumimoji="0" lang="en-GB" sz="1100" b="0" i="0" u="none" strike="noStrike" kern="0" cap="none" spc="0" normalizeH="0" baseline="0" noProof="0" dirty="0" err="1">
                <a:ln>
                  <a:noFill/>
                </a:ln>
                <a:solidFill>
                  <a:prstClr val="white"/>
                </a:solidFill>
                <a:effectLst/>
                <a:uLnTx/>
                <a:uFillTx/>
                <a:ea typeface="+mn-ea"/>
                <a:cs typeface="+mn-cs"/>
              </a:rPr>
              <a:t>definizione</a:t>
            </a:r>
            <a:endParaRPr kumimoji="0" lang="en-GB" sz="1100" b="0" i="0" u="none" strike="noStrike" kern="0" cap="none" spc="0" normalizeH="0" baseline="0" noProof="0" dirty="0">
              <a:ln>
                <a:noFill/>
              </a:ln>
              <a:solidFill>
                <a:prstClr val="white"/>
              </a:solidFill>
              <a:effectLst/>
              <a:uLnTx/>
              <a:uFillTx/>
              <a:ea typeface="+mn-ea"/>
              <a:cs typeface="+mn-cs"/>
            </a:endParaRPr>
          </a:p>
        </p:txBody>
      </p:sp>
      <p:sp>
        <p:nvSpPr>
          <p:cNvPr id="12" name="TextBox 11"/>
          <p:cNvSpPr txBox="1"/>
          <p:nvPr/>
        </p:nvSpPr>
        <p:spPr>
          <a:xfrm>
            <a:off x="8659521" y="3185069"/>
            <a:ext cx="1027845" cy="261610"/>
          </a:xfrm>
          <a:prstGeom prst="rect">
            <a:avLst/>
          </a:prstGeom>
          <a:noFill/>
        </p:spPr>
        <p:txBody>
          <a:bodyPr wrap="none" rtlCol="0">
            <a:spAutoFit/>
          </a:bodyPr>
          <a:lstStyle/>
          <a:p>
            <a:r>
              <a:rPr lang="en-GB" sz="1100" dirty="0" err="1"/>
              <a:t>Autorizzazione</a:t>
            </a:r>
            <a:endParaRPr lang="en-GB" sz="1100" dirty="0"/>
          </a:p>
        </p:txBody>
      </p:sp>
      <p:sp>
        <p:nvSpPr>
          <p:cNvPr id="50" name="Right Arrow 49"/>
          <p:cNvSpPr/>
          <p:nvPr/>
        </p:nvSpPr>
        <p:spPr>
          <a:xfrm rot="5400000">
            <a:off x="9459355" y="3203115"/>
            <a:ext cx="685903" cy="503056"/>
          </a:xfrm>
          <a:prstGeom prst="rightArrow">
            <a:avLst>
              <a:gd name="adj1" fmla="val 62398"/>
              <a:gd name="adj2" fmla="val 45796"/>
            </a:avLst>
          </a:prstGeom>
          <a:solidFill>
            <a:srgbClr val="6D9982"/>
          </a:solidFill>
          <a:ln w="3175" cap="flat" cmpd="sng" algn="ctr">
            <a:solidFill>
              <a:srgbClr val="7193C7"/>
            </a:solidFill>
            <a:prstDash val="solid"/>
          </a:ln>
          <a:effectLst>
            <a:outerShdw blurRad="127000" dist="38100" dir="3000000" sx="102000" sy="102000" algn="t" rotWithShape="0">
              <a:schemeClr val="tx1">
                <a:alpha val="40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white"/>
              </a:solidFill>
              <a:effectLst/>
              <a:uLnTx/>
              <a:uFillTx/>
              <a:ea typeface="+mn-ea"/>
              <a:cs typeface="+mn-cs"/>
            </a:endParaRPr>
          </a:p>
        </p:txBody>
      </p:sp>
      <p:sp>
        <p:nvSpPr>
          <p:cNvPr id="39" name="TextBox 38">
            <a:extLst>
              <a:ext uri="{FF2B5EF4-FFF2-40B4-BE49-F238E27FC236}">
                <a16:creationId xmlns:a16="http://schemas.microsoft.com/office/drawing/2014/main" id="{0C12F504-95FC-4E88-BFDB-75747484D33A}"/>
              </a:ext>
            </a:extLst>
          </p:cNvPr>
          <p:cNvSpPr txBox="1"/>
          <p:nvPr/>
        </p:nvSpPr>
        <p:spPr>
          <a:xfrm>
            <a:off x="10574696" y="1017186"/>
            <a:ext cx="1589374" cy="307777"/>
          </a:xfrm>
          <a:prstGeom prst="rect">
            <a:avLst/>
          </a:prstGeom>
          <a:noFill/>
        </p:spPr>
        <p:txBody>
          <a:bodyPr wrap="square" rtlCol="0">
            <a:spAutoFit/>
          </a:bodyPr>
          <a:lstStyle/>
          <a:p>
            <a:pPr algn="ctr"/>
            <a:r>
              <a:rPr lang="en-GB" sz="1400" b="1" dirty="0" err="1">
                <a:solidFill>
                  <a:schemeClr val="accent3"/>
                </a:solidFill>
              </a:rPr>
              <a:t>Applicazione</a:t>
            </a:r>
            <a:endParaRPr lang="en-GB" sz="1400" b="1" dirty="0">
              <a:solidFill>
                <a:schemeClr val="accent3"/>
              </a:solidFill>
            </a:endParaRPr>
          </a:p>
        </p:txBody>
      </p:sp>
      <p:sp>
        <p:nvSpPr>
          <p:cNvPr id="15" name="Rectangle 14">
            <a:extLst>
              <a:ext uri="{FF2B5EF4-FFF2-40B4-BE49-F238E27FC236}">
                <a16:creationId xmlns:a16="http://schemas.microsoft.com/office/drawing/2014/main" id="{429AE954-AB08-4433-A15E-A4EF508D202E}"/>
              </a:ext>
            </a:extLst>
          </p:cNvPr>
          <p:cNvSpPr/>
          <p:nvPr/>
        </p:nvSpPr>
        <p:spPr>
          <a:xfrm>
            <a:off x="3992538" y="2442905"/>
            <a:ext cx="707246" cy="261610"/>
          </a:xfrm>
          <a:prstGeom prst="rect">
            <a:avLst/>
          </a:prstGeom>
        </p:spPr>
        <p:txBody>
          <a:bodyPr wrap="none">
            <a:spAutoFit/>
          </a:bodyPr>
          <a:lstStyle/>
          <a:p>
            <a:pPr lvl="0" algn="ctr">
              <a:defRPr/>
            </a:pPr>
            <a:r>
              <a:rPr lang="en-GB" sz="1100" kern="0" dirty="0">
                <a:solidFill>
                  <a:prstClr val="white"/>
                </a:solidFill>
              </a:rPr>
              <a:t>Mandato</a:t>
            </a:r>
          </a:p>
        </p:txBody>
      </p:sp>
      <p:pic>
        <p:nvPicPr>
          <p:cNvPr id="41" name="Picture 40">
            <a:extLst>
              <a:ext uri="{FF2B5EF4-FFF2-40B4-BE49-F238E27FC236}">
                <a16:creationId xmlns:a16="http://schemas.microsoft.com/office/drawing/2014/main" id="{E516BF6C-46FA-4B93-AF82-9E5B0122C2DA}"/>
              </a:ext>
            </a:extLst>
          </p:cNvPr>
          <p:cNvPicPr>
            <a:picLocks noChangeAspect="1"/>
          </p:cNvPicPr>
          <p:nvPr/>
        </p:nvPicPr>
        <p:blipFill rotWithShape="1">
          <a:blip r:embed="rId20"/>
          <a:srcRect r="9406"/>
          <a:stretch/>
        </p:blipFill>
        <p:spPr>
          <a:xfrm>
            <a:off x="11651595" y="2476053"/>
            <a:ext cx="139317" cy="91809"/>
          </a:xfrm>
          <a:prstGeom prst="rect">
            <a:avLst/>
          </a:prstGeom>
        </p:spPr>
      </p:pic>
      <p:pic>
        <p:nvPicPr>
          <p:cNvPr id="42" name="Picture 41">
            <a:extLst>
              <a:ext uri="{FF2B5EF4-FFF2-40B4-BE49-F238E27FC236}">
                <a16:creationId xmlns:a16="http://schemas.microsoft.com/office/drawing/2014/main" id="{E19B87E9-9118-4A99-8F63-DDB90A5F6AF7}"/>
              </a:ext>
            </a:extLst>
          </p:cNvPr>
          <p:cNvPicPr>
            <a:picLocks noChangeAspect="1"/>
          </p:cNvPicPr>
          <p:nvPr/>
        </p:nvPicPr>
        <p:blipFill rotWithShape="1">
          <a:blip r:embed="rId20"/>
          <a:srcRect r="9406"/>
          <a:stretch/>
        </p:blipFill>
        <p:spPr>
          <a:xfrm>
            <a:off x="11651595" y="2201829"/>
            <a:ext cx="139317" cy="91809"/>
          </a:xfrm>
          <a:prstGeom prst="rect">
            <a:avLst/>
          </a:prstGeom>
        </p:spPr>
      </p:pic>
      <p:pic>
        <p:nvPicPr>
          <p:cNvPr id="43" name="Picture 42">
            <a:extLst>
              <a:ext uri="{FF2B5EF4-FFF2-40B4-BE49-F238E27FC236}">
                <a16:creationId xmlns:a16="http://schemas.microsoft.com/office/drawing/2014/main" id="{247EE894-A7CA-4957-8D0D-DC3D04F63D15}"/>
              </a:ext>
            </a:extLst>
          </p:cNvPr>
          <p:cNvPicPr>
            <a:picLocks noChangeAspect="1"/>
          </p:cNvPicPr>
          <p:nvPr/>
        </p:nvPicPr>
        <p:blipFill rotWithShape="1">
          <a:blip r:embed="rId20"/>
          <a:srcRect r="9406"/>
          <a:stretch/>
        </p:blipFill>
        <p:spPr>
          <a:xfrm>
            <a:off x="11651595" y="1957028"/>
            <a:ext cx="139317" cy="91809"/>
          </a:xfrm>
          <a:prstGeom prst="rect">
            <a:avLst/>
          </a:prstGeom>
        </p:spPr>
      </p:pic>
    </p:spTree>
    <p:extLst>
      <p:ext uri="{BB962C8B-B14F-4D97-AF65-F5344CB8AC3E}">
        <p14:creationId xmlns:p14="http://schemas.microsoft.com/office/powerpoint/2010/main" val="4242791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58" y="24064"/>
            <a:ext cx="6798577" cy="826167"/>
          </a:xfrm>
        </p:spPr>
        <p:txBody>
          <a:bodyPr/>
          <a:lstStyle/>
          <a:p>
            <a:r>
              <a:rPr lang="en-GB" dirty="0" err="1"/>
              <a:t>Garanzia</a:t>
            </a:r>
            <a:endParaRPr lang="en-GB" dirty="0"/>
          </a:p>
        </p:txBody>
      </p:sp>
      <p:sp>
        <p:nvSpPr>
          <p:cNvPr id="3" name="Rectangle 2"/>
          <p:cNvSpPr/>
          <p:nvPr/>
        </p:nvSpPr>
        <p:spPr>
          <a:xfrm>
            <a:off x="136358" y="1057373"/>
            <a:ext cx="4927349" cy="2045047"/>
          </a:xfrm>
          <a:prstGeom prst="rect">
            <a:avLst/>
          </a:prstGeom>
        </p:spPr>
        <p:txBody>
          <a:bodyPr wrap="square">
            <a:spAutoFit/>
          </a:bodyPr>
          <a:lstStyle/>
          <a:p>
            <a:pPr>
              <a:lnSpc>
                <a:spcPct val="115000"/>
              </a:lnSpc>
              <a:spcAft>
                <a:spcPts val="6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Obiettivi</a:t>
            </a:r>
            <a:endParaRPr lang="en-GB" sz="1400"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600"/>
              </a:spcAft>
            </a:pPr>
            <a:r>
              <a:rPr lang="it-IT" sz="1200" dirty="0">
                <a:latin typeface="Calibri" panose="020F0502020204030204" pitchFamily="34" charset="0"/>
                <a:ea typeface="Calibri" panose="020F0502020204030204" pitchFamily="34" charset="0"/>
                <a:cs typeface="Times New Roman" panose="02020603050405020304" pitchFamily="18" charset="0"/>
              </a:rPr>
              <a:t>La garanzia è l'insieme delle attività sistematiche intese ad assicurare che gli obiettivi e i processi di gestione di un progetto siano adatti allo scopo.</a:t>
            </a:r>
          </a:p>
          <a:p>
            <a:pPr>
              <a:lnSpc>
                <a:spcPct val="115000"/>
              </a:lnSpc>
              <a:spcAft>
                <a:spcPts val="600"/>
              </a:spcAft>
            </a:pPr>
            <a:r>
              <a:rPr lang="it-IT" sz="1200" dirty="0">
                <a:latin typeface="Calibri" panose="020F0502020204030204" pitchFamily="34" charset="0"/>
                <a:ea typeface="Calibri" panose="020F0502020204030204" pitchFamily="34" charset="0"/>
                <a:cs typeface="Times New Roman" panose="02020603050405020304" pitchFamily="18" charset="0"/>
              </a:rPr>
              <a:t>Gli obiettivi della funzione di garanzia sono</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Rivedere la pianificazione della gestione;</a:t>
            </a:r>
          </a:p>
          <a:p>
            <a:pPr marL="342900" lvl="0" indent="-342900">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Monitorare l'efficacia delle funzioni e dei processi;</a:t>
            </a:r>
          </a:p>
          <a:p>
            <a:pPr marL="342900" lvl="0" indent="-342900">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Infondere negli stakeholder la fiducia nel fatto che si stia gestendo il lavoro in modo efficace ed efficiente</a:t>
            </a:r>
            <a:r>
              <a:rPr lang="en-GB" sz="1200" dirty="0">
                <a:latin typeface="Calibri" panose="020F0502020204030204" pitchFamily="34" charset="0"/>
                <a:ea typeface="Calibri" panose="020F0502020204030204" pitchFamily="34" charset="0"/>
                <a:cs typeface="Times New Roman" panose="02020603050405020304" pitchFamily="18" charset="0"/>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136359" y="3423215"/>
            <a:ext cx="4927348" cy="2754600"/>
          </a:xfrm>
          <a:prstGeom prst="rect">
            <a:avLst/>
          </a:prstGeom>
        </p:spPr>
        <p:txBody>
          <a:bodyPr wrap="square">
            <a:spAutoFit/>
          </a:bodyPr>
          <a:lstStyle/>
          <a:p>
            <a:pPr>
              <a:spcAft>
                <a:spcPts val="600"/>
              </a:spcAft>
            </a:pPr>
            <a:r>
              <a:rPr lang="en-GB" sz="14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Panoramica</a:t>
            </a:r>
            <a:endParaRPr lang="en-GB" sz="1400" dirty="0">
              <a:solidFill>
                <a:schemeClr val="accent5"/>
              </a:solidFill>
            </a:endParaRPr>
          </a:p>
          <a:p>
            <a:pPr>
              <a:spcAft>
                <a:spcPts val="600"/>
              </a:spcAft>
            </a:pPr>
            <a:r>
              <a:rPr lang="it-IT" sz="1200" dirty="0"/>
              <a:t>Gli obiettivi di prestazione della funzione di garanzia possono essere suddivisi in due semplici categorie: gli obiettivi del lavoro (prodotti, risultati e benefici) e i processi (di progetto) progettati per realizzare i primi</a:t>
            </a:r>
            <a:r>
              <a:rPr lang="en-GB" sz="1200" dirty="0"/>
              <a:t>.</a:t>
            </a:r>
          </a:p>
          <a:p>
            <a:pPr>
              <a:spcAft>
                <a:spcPts val="600"/>
              </a:spcAft>
            </a:pPr>
            <a:r>
              <a:rPr lang="it-IT" sz="1200" dirty="0"/>
              <a:t>Gli obiettivi di progetto o di programma  saranno di solito materia delle tecniche di controllo della qualità, che saranno definite negli opportuni </a:t>
            </a:r>
            <a:r>
              <a:rPr lang="en-GB" sz="1200" dirty="0" err="1">
                <a:hlinkClick r:id="rId2" action="ppaction://hlinksldjump"/>
              </a:rPr>
              <a:t>piani</a:t>
            </a:r>
            <a:r>
              <a:rPr lang="en-GB" sz="1200" dirty="0">
                <a:hlinkClick r:id="rId2" action="ppaction://hlinksldjump"/>
              </a:rPr>
              <a:t> di </a:t>
            </a:r>
            <a:r>
              <a:rPr lang="en-GB" sz="1200" dirty="0" err="1">
                <a:hlinkClick r:id="rId2" action="ppaction://hlinksldjump"/>
              </a:rPr>
              <a:t>gestione</a:t>
            </a:r>
            <a:r>
              <a:rPr lang="it-IT" sz="1200" dirty="0"/>
              <a:t>. Il ruolo della garanzia è quello di verificare che i piani di gestione abbiano previsto gli standard appropriati e di controllare che i risultati del controllo di qualità siano stati eseguiti sulla base di questi</a:t>
            </a:r>
            <a:r>
              <a:rPr lang="en-GB" sz="1200" dirty="0"/>
              <a:t>.</a:t>
            </a:r>
          </a:p>
          <a:p>
            <a:pPr>
              <a:spcAft>
                <a:spcPts val="600"/>
              </a:spcAft>
            </a:pPr>
            <a:r>
              <a:rPr lang="it-IT" sz="1200" dirty="0"/>
              <a:t>Nei piani di gestione dovrebbero altresì essere stabiliti i processi e le procedure. La funzione di garanzia deve verificare che sussistano piani di gestione appropriati, che i processi e le procedure siano adatti allo scopo e che siano applicati da risorse dotate delle necessarie competenze</a:t>
            </a:r>
            <a:r>
              <a:rPr lang="en-GB" sz="1200" dirty="0"/>
              <a:t>.</a:t>
            </a:r>
          </a:p>
        </p:txBody>
      </p:sp>
      <p:sp>
        <p:nvSpPr>
          <p:cNvPr id="5" name="Rectangle 4"/>
          <p:cNvSpPr/>
          <p:nvPr/>
        </p:nvSpPr>
        <p:spPr>
          <a:xfrm>
            <a:off x="5581291" y="1413135"/>
            <a:ext cx="4927348" cy="1461939"/>
          </a:xfrm>
          <a:prstGeom prst="rect">
            <a:avLst/>
          </a:prstGeom>
        </p:spPr>
        <p:txBody>
          <a:bodyPr wrap="square">
            <a:spAutoFit/>
          </a:bodyPr>
          <a:lstStyle/>
          <a:p>
            <a:pPr>
              <a:spcAft>
                <a:spcPts val="600"/>
              </a:spcAft>
            </a:pPr>
            <a:r>
              <a:rPr lang="it-IT" sz="1200" dirty="0"/>
              <a:t>La garanzia è una responsabilità dello sponsor P3. Chiunque esegua la garanzia deve essere indipendente dai team di gestione e di consegna, e riporta direttamente allo sponsor.</a:t>
            </a:r>
          </a:p>
          <a:p>
            <a:pPr>
              <a:spcAft>
                <a:spcPts val="600"/>
              </a:spcAft>
            </a:pPr>
            <a:r>
              <a:rPr lang="it-IT" sz="1200" dirty="0"/>
              <a:t>Le risorse assegnate alla garanzia spesso proverranno da un'organizzazione di supporto dedicata o da un Project Management Office (PMO). È responsabilità dello sponsor utilizzare i risultati della garanzia per affrontare qualunque questione e infondere fiducia nel team di gestione</a:t>
            </a:r>
            <a:r>
              <a:rPr lang="en-GB" sz="1200" dirty="0"/>
              <a:t>.</a:t>
            </a:r>
          </a:p>
        </p:txBody>
      </p:sp>
      <p:sp>
        <p:nvSpPr>
          <p:cNvPr id="6" name="Rectangle 5"/>
          <p:cNvSpPr/>
          <p:nvPr/>
        </p:nvSpPr>
        <p:spPr>
          <a:xfrm>
            <a:off x="5581291" y="2875074"/>
            <a:ext cx="4927348" cy="2591350"/>
          </a:xfrm>
          <a:prstGeom prst="rect">
            <a:avLst/>
          </a:prstGeom>
        </p:spPr>
        <p:txBody>
          <a:bodyPr wrap="square">
            <a:spAutoFit/>
          </a:bodyPr>
          <a:lstStyle/>
          <a:p>
            <a:pPr>
              <a:spcAft>
                <a:spcPts val="600"/>
              </a:spcAft>
            </a:pPr>
            <a:r>
              <a:rPr lang="en-GB" sz="1200" dirty="0">
                <a:latin typeface="Calibri" panose="020F0502020204030204" pitchFamily="34" charset="0"/>
                <a:ea typeface="Calibri" panose="020F0502020204030204" pitchFamily="34" charset="0"/>
                <a:cs typeface="Times New Roman" panose="02020603050405020304" pitchFamily="18" charset="0"/>
              </a:rPr>
              <a:t>Lo sponsor non ha solo la </a:t>
            </a:r>
            <a:r>
              <a:rPr lang="en-GB" sz="1200" dirty="0" err="1">
                <a:latin typeface="Calibri" panose="020F0502020204030204" pitchFamily="34" charset="0"/>
                <a:ea typeface="Calibri" panose="020F0502020204030204" pitchFamily="34" charset="0"/>
                <a:cs typeface="Times New Roman" panose="02020603050405020304" pitchFamily="18" charset="0"/>
              </a:rPr>
              <a:t>responsabilità</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che si realizzi la garanzia ma anche che questa dia visibilmente un contributo positivo</a:t>
            </a:r>
            <a:r>
              <a:rPr lang="en-GB" sz="1200" dirty="0">
                <a:latin typeface="Calibri" panose="020F0502020204030204" pitchFamily="34" charset="0"/>
                <a:ea typeface="Calibri" panose="020F0502020204030204" pitchFamily="34" charset="0"/>
                <a:cs typeface="Times New Roman" panose="02020603050405020304" pitchFamily="18" charset="0"/>
              </a:rPr>
              <a:t>. Per </a:t>
            </a:r>
            <a:r>
              <a:rPr lang="en-GB" sz="1200" dirty="0" err="1">
                <a:latin typeface="Calibri" panose="020F0502020204030204" pitchFamily="34" charset="0"/>
                <a:ea typeface="Calibri" panose="020F0502020204030204" pitchFamily="34" charset="0"/>
                <a:cs typeface="Times New Roman" panose="02020603050405020304" pitchFamily="18" charset="0"/>
              </a:rPr>
              <a:t>esempio</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15000"/>
              </a:lnSpc>
              <a:spcAft>
                <a:spcPts val="60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La garanzia dovrebbe essere basata sul rischio. Questo significa che si concentra sulle aree più rischiose di quanto oggetto della garanzia stessa</a:t>
            </a:r>
            <a:r>
              <a:rPr lang="en-GB" sz="1200" dirty="0">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15000"/>
              </a:lnSpc>
              <a:spcAft>
                <a:spcPts val="60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La garanzia deve essere di aiuto e non solo eseguire il controllo</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Il ruolo di garanzia dovrebbe fornire aiuto e consiglio, oltre che effettuare verifiche</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15000"/>
              </a:lnSpc>
              <a:spcAft>
                <a:spcPts val="60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La garanzia dovrebbe essere vista come un segno dell'impegno dell'organizzazione verso lo sviluppo della disciplina e della professione del management P3</a:t>
            </a:r>
            <a:r>
              <a:rPr lang="en-GB" sz="1200" dirty="0">
                <a:latin typeface="Calibri" panose="020F0502020204030204" pitchFamily="34" charset="0"/>
                <a:ea typeface="Calibri" panose="020F0502020204030204" pitchFamily="34" charset="0"/>
                <a:cs typeface="Times New Roman" panose="02020603050405020304" pitchFamily="18" charset="0"/>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 Box 2"/>
          <p:cNvSpPr txBox="1">
            <a:spLocks noChangeArrowheads="1"/>
          </p:cNvSpPr>
          <p:nvPr/>
        </p:nvSpPr>
        <p:spPr bwMode="auto">
          <a:xfrm>
            <a:off x="5849591" y="5604754"/>
            <a:ext cx="4320071" cy="1015663"/>
          </a:xfrm>
          <a:prstGeom prst="rect">
            <a:avLst/>
          </a:prstGeom>
          <a:solidFill>
            <a:schemeClr val="accent6">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spAutoFit/>
          </a:bodyPr>
          <a:lstStyle/>
          <a:p>
            <a:pPr lvl="0">
              <a:spcAft>
                <a:spcPts val="600"/>
              </a:spcAft>
            </a:pPr>
            <a:r>
              <a:rPr lang="en-GB" sz="1400" dirty="0">
                <a:solidFill>
                  <a:srgbClr val="516B93"/>
                </a:solidFill>
              </a:rPr>
              <a:t>See also</a:t>
            </a:r>
          </a:p>
          <a:p>
            <a:pPr marL="171450" lvl="0" indent="-171450">
              <a:spcAft>
                <a:spcPts val="600"/>
              </a:spcAft>
              <a:buFont typeface="Arial" panose="020B0604020202020204" pitchFamily="34" charset="0"/>
              <a:buChar char="•"/>
            </a:pPr>
            <a:r>
              <a:rPr lang="en-GB" sz="1200" dirty="0" err="1">
                <a:hlinkClick r:id="rId3" action="ppaction://hlinksldjump"/>
              </a:rPr>
              <a:t>Sponsorizzazione</a:t>
            </a:r>
            <a:endParaRPr lang="en-GB" sz="1200" dirty="0"/>
          </a:p>
          <a:p>
            <a:pPr marL="171450" lvl="0" indent="-171450">
              <a:buFont typeface="Arial" panose="020B0604020202020204" pitchFamily="34" charset="0"/>
              <a:buChar char="•"/>
            </a:pPr>
            <a:r>
              <a:rPr lang="en-GB" sz="1200" dirty="0" err="1">
                <a:hlinkClick r:id="rId4" action="ppaction://hlinksldjump"/>
              </a:rPr>
              <a:t>Gestione</a:t>
            </a:r>
            <a:r>
              <a:rPr lang="en-GB" sz="1200" dirty="0">
                <a:hlinkClick r:id="rId4" action="ppaction://hlinksldjump"/>
              </a:rPr>
              <a:t> </a:t>
            </a:r>
            <a:r>
              <a:rPr lang="en-GB" sz="1200" dirty="0" err="1">
                <a:hlinkClick r:id="rId4" action="ppaction://hlinksldjump"/>
              </a:rPr>
              <a:t>dell’organizzazione</a:t>
            </a:r>
            <a:endParaRPr lang="en-GB" sz="1200" dirty="0"/>
          </a:p>
          <a:p>
            <a:pPr marL="171450" lvl="0" indent="-171450">
              <a:buFont typeface="Arial" panose="020B0604020202020204" pitchFamily="34" charset="0"/>
              <a:buChar char="•"/>
            </a:pPr>
            <a:endParaRPr lang="en-GB" sz="1200" dirty="0"/>
          </a:p>
        </p:txBody>
      </p:sp>
      <p:sp>
        <p:nvSpPr>
          <p:cNvPr id="13" name="Rectangle 12">
            <a:hlinkClick r:id="rId5"/>
            <a:extLst>
              <a:ext uri="{FF2B5EF4-FFF2-40B4-BE49-F238E27FC236}">
                <a16:creationId xmlns:a16="http://schemas.microsoft.com/office/drawing/2014/main" id="{DB89A032-D212-412B-8A7F-FCC17554E0BB}"/>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hlinkClick r:id="rId6"/>
            <a:extLst>
              <a:ext uri="{FF2B5EF4-FFF2-40B4-BE49-F238E27FC236}">
                <a16:creationId xmlns:a16="http://schemas.microsoft.com/office/drawing/2014/main" id="{90C09ADC-C113-4386-95A0-386E02D90D6A}"/>
              </a:ext>
            </a:extLst>
          </p:cNvPr>
          <p:cNvSpPr txBox="1"/>
          <p:nvPr/>
        </p:nvSpPr>
        <p:spPr>
          <a:xfrm>
            <a:off x="10707096" y="2376667"/>
            <a:ext cx="740780" cy="276999"/>
          </a:xfrm>
          <a:prstGeom prst="rect">
            <a:avLst/>
          </a:prstGeom>
          <a:noFill/>
        </p:spPr>
        <p:txBody>
          <a:bodyPr wrap="none" rtlCol="0">
            <a:spAutoFit/>
          </a:bodyPr>
          <a:lstStyle/>
          <a:p>
            <a:r>
              <a:rPr lang="en-GB" sz="1200" dirty="0"/>
              <a:t>Checklist</a:t>
            </a:r>
          </a:p>
        </p:txBody>
      </p:sp>
      <p:sp>
        <p:nvSpPr>
          <p:cNvPr id="15" name="TextBox 14">
            <a:hlinkClick r:id="rId7"/>
            <a:extLst>
              <a:ext uri="{FF2B5EF4-FFF2-40B4-BE49-F238E27FC236}">
                <a16:creationId xmlns:a16="http://schemas.microsoft.com/office/drawing/2014/main" id="{CADE0995-9802-4089-B4CC-9FB738D49508}"/>
              </a:ext>
            </a:extLst>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16" name="TextBox 15">
            <a:hlinkClick r:id="rId8"/>
            <a:extLst>
              <a:ext uri="{FF2B5EF4-FFF2-40B4-BE49-F238E27FC236}">
                <a16:creationId xmlns:a16="http://schemas.microsoft.com/office/drawing/2014/main" id="{8150C9D5-8BC5-4984-A955-6972D580DBFF}"/>
              </a:ext>
            </a:extLst>
          </p:cNvPr>
          <p:cNvSpPr txBox="1"/>
          <p:nvPr/>
        </p:nvSpPr>
        <p:spPr>
          <a:xfrm>
            <a:off x="10707097" y="1841802"/>
            <a:ext cx="909993" cy="276999"/>
          </a:xfrm>
          <a:prstGeom prst="rect">
            <a:avLst/>
          </a:prstGeom>
          <a:noFill/>
        </p:spPr>
        <p:txBody>
          <a:bodyPr wrap="none" rtlCol="0">
            <a:spAutoFit/>
          </a:bodyPr>
          <a:lstStyle/>
          <a:p>
            <a:r>
              <a:rPr lang="en-GB" sz="1200" dirty="0"/>
              <a:t>Valutazione</a:t>
            </a:r>
          </a:p>
        </p:txBody>
      </p:sp>
      <p:sp>
        <p:nvSpPr>
          <p:cNvPr id="17" name="TextBox 16">
            <a:hlinkClick r:id="rId9"/>
            <a:extLst>
              <a:ext uri="{FF2B5EF4-FFF2-40B4-BE49-F238E27FC236}">
                <a16:creationId xmlns:a16="http://schemas.microsoft.com/office/drawing/2014/main" id="{2FD12E7E-8F9E-4C20-9B44-68D1531D2C00}"/>
              </a:ext>
            </a:extLst>
          </p:cNvPr>
          <p:cNvSpPr txBox="1"/>
          <p:nvPr/>
        </p:nvSpPr>
        <p:spPr>
          <a:xfrm>
            <a:off x="10707097" y="2109234"/>
            <a:ext cx="634084" cy="276999"/>
          </a:xfrm>
          <a:prstGeom prst="rect">
            <a:avLst/>
          </a:prstGeom>
          <a:noFill/>
        </p:spPr>
        <p:txBody>
          <a:bodyPr wrap="none" rtlCol="0">
            <a:spAutoFit/>
          </a:bodyPr>
          <a:lstStyle/>
          <a:p>
            <a:r>
              <a:rPr lang="en-GB" sz="1200" dirty="0" err="1"/>
              <a:t>Risorse</a:t>
            </a:r>
            <a:endParaRPr lang="en-GB" sz="1200" dirty="0"/>
          </a:p>
        </p:txBody>
      </p:sp>
      <p:sp>
        <p:nvSpPr>
          <p:cNvPr id="23" name="TextBox 22">
            <a:hlinkClick r:id="rId10"/>
            <a:extLst>
              <a:ext uri="{FF2B5EF4-FFF2-40B4-BE49-F238E27FC236}">
                <a16:creationId xmlns:a16="http://schemas.microsoft.com/office/drawing/2014/main" id="{5B0A3E46-1B29-49AB-9158-570E14D06791}"/>
              </a:ext>
            </a:extLst>
          </p:cNvPr>
          <p:cNvSpPr txBox="1"/>
          <p:nvPr/>
        </p:nvSpPr>
        <p:spPr>
          <a:xfrm>
            <a:off x="10707096" y="1574370"/>
            <a:ext cx="731226" cy="276999"/>
          </a:xfrm>
          <a:prstGeom prst="rect">
            <a:avLst/>
          </a:prstGeom>
          <a:noFill/>
        </p:spPr>
        <p:txBody>
          <a:bodyPr wrap="none" rtlCol="0">
            <a:spAutoFit/>
          </a:bodyPr>
          <a:lstStyle/>
          <a:p>
            <a:r>
              <a:rPr lang="en-GB" sz="1200" dirty="0"/>
              <a:t>Maturità</a:t>
            </a:r>
          </a:p>
        </p:txBody>
      </p:sp>
      <p:sp>
        <p:nvSpPr>
          <p:cNvPr id="24" name="TextBox 23">
            <a:extLst>
              <a:ext uri="{FF2B5EF4-FFF2-40B4-BE49-F238E27FC236}">
                <a16:creationId xmlns:a16="http://schemas.microsoft.com/office/drawing/2014/main" id="{F8780346-F63A-46A5-A1F3-E6B9120DED9C}"/>
              </a:ext>
            </a:extLst>
          </p:cNvPr>
          <p:cNvSpPr txBox="1"/>
          <p:nvPr/>
        </p:nvSpPr>
        <p:spPr>
          <a:xfrm>
            <a:off x="10580882" y="1017186"/>
            <a:ext cx="1589374" cy="307777"/>
          </a:xfrm>
          <a:prstGeom prst="rect">
            <a:avLst/>
          </a:prstGeom>
          <a:noFill/>
        </p:spPr>
        <p:txBody>
          <a:bodyPr wrap="square" rtlCol="0">
            <a:spAutoFit/>
          </a:bodyPr>
          <a:lstStyle/>
          <a:p>
            <a:pPr algn="ctr"/>
            <a:r>
              <a:rPr lang="en-GB" sz="1400" b="1" dirty="0" err="1">
                <a:solidFill>
                  <a:schemeClr val="accent1"/>
                </a:solidFill>
              </a:rPr>
              <a:t>Applicazione</a:t>
            </a:r>
            <a:endParaRPr lang="en-GB" sz="1400" b="1" dirty="0">
              <a:solidFill>
                <a:schemeClr val="accent1"/>
              </a:solidFill>
            </a:endParaRPr>
          </a:p>
        </p:txBody>
      </p:sp>
      <p:sp>
        <p:nvSpPr>
          <p:cNvPr id="18" name="TextBox 17">
            <a:hlinkClick r:id="rId11"/>
            <a:extLst>
              <a:ext uri="{FF2B5EF4-FFF2-40B4-BE49-F238E27FC236}">
                <a16:creationId xmlns:a16="http://schemas.microsoft.com/office/drawing/2014/main" id="{089C53CD-692A-4541-A9AE-5297622F673B}"/>
              </a:ext>
            </a:extLst>
          </p:cNvPr>
          <p:cNvSpPr txBox="1"/>
          <p:nvPr/>
        </p:nvSpPr>
        <p:spPr>
          <a:xfrm>
            <a:off x="10707096" y="2672768"/>
            <a:ext cx="921471" cy="276999"/>
          </a:xfrm>
          <a:prstGeom prst="rect">
            <a:avLst/>
          </a:prstGeom>
          <a:noFill/>
        </p:spPr>
        <p:txBody>
          <a:bodyPr wrap="none" rtlCol="0">
            <a:spAutoFit/>
          </a:bodyPr>
          <a:lstStyle/>
          <a:p>
            <a:r>
              <a:rPr lang="en-GB" sz="1200" dirty="0"/>
              <a:t>Team Praxis</a:t>
            </a:r>
          </a:p>
        </p:txBody>
      </p:sp>
      <p:pic>
        <p:nvPicPr>
          <p:cNvPr id="19" name="Picture 18">
            <a:extLst>
              <a:ext uri="{FF2B5EF4-FFF2-40B4-BE49-F238E27FC236}">
                <a16:creationId xmlns:a16="http://schemas.microsoft.com/office/drawing/2014/main" id="{435D551B-BE7C-46CC-8489-DDEA0D35CECA}"/>
              </a:ext>
            </a:extLst>
          </p:cNvPr>
          <p:cNvPicPr>
            <a:picLocks noChangeAspect="1"/>
          </p:cNvPicPr>
          <p:nvPr/>
        </p:nvPicPr>
        <p:blipFill rotWithShape="1">
          <a:blip r:embed="rId12"/>
          <a:srcRect r="9406"/>
          <a:stretch/>
        </p:blipFill>
        <p:spPr>
          <a:xfrm>
            <a:off x="11651595" y="2767597"/>
            <a:ext cx="139317" cy="91809"/>
          </a:xfrm>
          <a:prstGeom prst="rect">
            <a:avLst/>
          </a:prstGeom>
        </p:spPr>
      </p:pic>
      <p:pic>
        <p:nvPicPr>
          <p:cNvPr id="20" name="Picture 19">
            <a:extLst>
              <a:ext uri="{FF2B5EF4-FFF2-40B4-BE49-F238E27FC236}">
                <a16:creationId xmlns:a16="http://schemas.microsoft.com/office/drawing/2014/main" id="{26B1EE81-E275-4D63-A373-930D66DAF088}"/>
              </a:ext>
            </a:extLst>
          </p:cNvPr>
          <p:cNvPicPr>
            <a:picLocks noChangeAspect="1"/>
          </p:cNvPicPr>
          <p:nvPr/>
        </p:nvPicPr>
        <p:blipFill rotWithShape="1">
          <a:blip r:embed="rId12"/>
          <a:srcRect r="9406"/>
          <a:stretch/>
        </p:blipFill>
        <p:spPr>
          <a:xfrm>
            <a:off x="11651595" y="2486747"/>
            <a:ext cx="139317" cy="91809"/>
          </a:xfrm>
          <a:prstGeom prst="rect">
            <a:avLst/>
          </a:prstGeom>
        </p:spPr>
      </p:pic>
      <p:pic>
        <p:nvPicPr>
          <p:cNvPr id="21" name="Picture 20">
            <a:extLst>
              <a:ext uri="{FF2B5EF4-FFF2-40B4-BE49-F238E27FC236}">
                <a16:creationId xmlns:a16="http://schemas.microsoft.com/office/drawing/2014/main" id="{CDE84268-6C05-4A97-9AE6-BEB8F47D927D}"/>
              </a:ext>
            </a:extLst>
          </p:cNvPr>
          <p:cNvPicPr>
            <a:picLocks noChangeAspect="1"/>
          </p:cNvPicPr>
          <p:nvPr/>
        </p:nvPicPr>
        <p:blipFill rotWithShape="1">
          <a:blip r:embed="rId12"/>
          <a:srcRect r="9406"/>
          <a:stretch/>
        </p:blipFill>
        <p:spPr>
          <a:xfrm>
            <a:off x="11651595" y="2215442"/>
            <a:ext cx="139317" cy="91809"/>
          </a:xfrm>
          <a:prstGeom prst="rect">
            <a:avLst/>
          </a:prstGeom>
        </p:spPr>
      </p:pic>
      <p:pic>
        <p:nvPicPr>
          <p:cNvPr id="22" name="Picture 21">
            <a:extLst>
              <a:ext uri="{FF2B5EF4-FFF2-40B4-BE49-F238E27FC236}">
                <a16:creationId xmlns:a16="http://schemas.microsoft.com/office/drawing/2014/main" id="{EFF112B4-EB63-4134-B154-542617EF7C7D}"/>
              </a:ext>
            </a:extLst>
          </p:cNvPr>
          <p:cNvPicPr>
            <a:picLocks noChangeAspect="1"/>
          </p:cNvPicPr>
          <p:nvPr/>
        </p:nvPicPr>
        <p:blipFill rotWithShape="1">
          <a:blip r:embed="rId12"/>
          <a:srcRect r="9406"/>
          <a:stretch/>
        </p:blipFill>
        <p:spPr>
          <a:xfrm>
            <a:off x="11651595" y="1954638"/>
            <a:ext cx="139317" cy="91809"/>
          </a:xfrm>
          <a:prstGeom prst="rect">
            <a:avLst/>
          </a:prstGeom>
        </p:spPr>
      </p:pic>
    </p:spTree>
    <p:extLst>
      <p:ext uri="{BB962C8B-B14F-4D97-AF65-F5344CB8AC3E}">
        <p14:creationId xmlns:p14="http://schemas.microsoft.com/office/powerpoint/2010/main" val="5804775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59DD2-A1FC-472E-AD0E-5B7C32C87770}"/>
              </a:ext>
            </a:extLst>
          </p:cNvPr>
          <p:cNvSpPr>
            <a:spLocks noGrp="1"/>
          </p:cNvSpPr>
          <p:nvPr>
            <p:ph type="title"/>
          </p:nvPr>
        </p:nvSpPr>
        <p:spPr>
          <a:xfrm>
            <a:off x="136358" y="24064"/>
            <a:ext cx="6798577" cy="826167"/>
          </a:xfrm>
        </p:spPr>
        <p:txBody>
          <a:bodyPr/>
          <a:lstStyle/>
          <a:p>
            <a:r>
              <a:rPr lang="en-GB" dirty="0" err="1"/>
              <a:t>Competenze</a:t>
            </a:r>
            <a:r>
              <a:rPr lang="en-GB" dirty="0"/>
              <a:t> </a:t>
            </a:r>
            <a:r>
              <a:rPr lang="en-GB" dirty="0" err="1"/>
              <a:t>interpersonali</a:t>
            </a:r>
            <a:endParaRPr lang="en-GB" dirty="0"/>
          </a:p>
        </p:txBody>
      </p:sp>
      <p:grpSp>
        <p:nvGrpSpPr>
          <p:cNvPr id="3" name="Group 2">
            <a:extLst>
              <a:ext uri="{FF2B5EF4-FFF2-40B4-BE49-F238E27FC236}">
                <a16:creationId xmlns:a16="http://schemas.microsoft.com/office/drawing/2014/main" id="{8FFE8D15-4F81-4266-86B6-3B945F1D5A1A}"/>
              </a:ext>
            </a:extLst>
          </p:cNvPr>
          <p:cNvGrpSpPr/>
          <p:nvPr/>
        </p:nvGrpSpPr>
        <p:grpSpPr>
          <a:xfrm>
            <a:off x="7096613" y="3235135"/>
            <a:ext cx="2981543" cy="2874291"/>
            <a:chOff x="3453866" y="2560029"/>
            <a:chExt cx="1961137" cy="1890591"/>
          </a:xfrm>
          <a:effectLst>
            <a:outerShdw blurRad="127000" dist="63500" dir="3600000" algn="ctr" rotWithShape="0">
              <a:srgbClr val="000000">
                <a:alpha val="40000"/>
              </a:srgbClr>
            </a:outerShdw>
          </a:effectLst>
        </p:grpSpPr>
        <p:sp>
          <p:nvSpPr>
            <p:cNvPr id="4" name="Oval 3">
              <a:extLst>
                <a:ext uri="{FF2B5EF4-FFF2-40B4-BE49-F238E27FC236}">
                  <a16:creationId xmlns:a16="http://schemas.microsoft.com/office/drawing/2014/main" id="{17041357-A6A9-4BF3-8D24-45FB252D28E2}"/>
                </a:ext>
              </a:extLst>
            </p:cNvPr>
            <p:cNvSpPr/>
            <p:nvPr/>
          </p:nvSpPr>
          <p:spPr>
            <a:xfrm>
              <a:off x="3498412" y="2579407"/>
              <a:ext cx="1871213" cy="1871213"/>
            </a:xfrm>
            <a:prstGeom prst="ellipse">
              <a:avLst/>
            </a:prstGeom>
            <a:solidFill>
              <a:schemeClr val="accent5">
                <a:lumMod val="20000"/>
                <a:lumOff val="80000"/>
              </a:schemeClr>
            </a:solidFill>
            <a:ln w="31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cxnSp>
          <p:nvCxnSpPr>
            <p:cNvPr id="5" name="Straight Connector 4">
              <a:extLst>
                <a:ext uri="{FF2B5EF4-FFF2-40B4-BE49-F238E27FC236}">
                  <a16:creationId xmlns:a16="http://schemas.microsoft.com/office/drawing/2014/main" id="{C819CC1D-897A-49DA-B207-6ABA388F8CA1}"/>
                </a:ext>
              </a:extLst>
            </p:cNvPr>
            <p:cNvCxnSpPr>
              <a:stCxn id="4" idx="2"/>
            </p:cNvCxnSpPr>
            <p:nvPr/>
          </p:nvCxnSpPr>
          <p:spPr>
            <a:xfrm flipV="1">
              <a:off x="3498412" y="3515013"/>
              <a:ext cx="1871213" cy="1"/>
            </a:xfrm>
            <a:prstGeom prst="line">
              <a:avLst/>
            </a:prstGeom>
            <a:ln w="3175">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B71020CF-46D9-4BB5-9003-EC6D426306D9}"/>
                </a:ext>
              </a:extLst>
            </p:cNvPr>
            <p:cNvCxnSpPr/>
            <p:nvPr/>
          </p:nvCxnSpPr>
          <p:spPr>
            <a:xfrm>
              <a:off x="3937930" y="2723012"/>
              <a:ext cx="970420" cy="1601410"/>
            </a:xfrm>
            <a:prstGeom prst="line">
              <a:avLst/>
            </a:prstGeom>
            <a:ln>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479B7DAB-BD1D-4EBD-B060-974BB9E0DA2B}"/>
                </a:ext>
              </a:extLst>
            </p:cNvPr>
            <p:cNvCxnSpPr/>
            <p:nvPr/>
          </p:nvCxnSpPr>
          <p:spPr>
            <a:xfrm flipH="1">
              <a:off x="3937930" y="2705606"/>
              <a:ext cx="970420" cy="1601410"/>
            </a:xfrm>
            <a:prstGeom prst="line">
              <a:avLst/>
            </a:prstGeom>
            <a:ln>
              <a:solidFill>
                <a:schemeClr val="accent4">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627F3EB-132F-4154-9198-016FF2A3FD2D}"/>
                </a:ext>
              </a:extLst>
            </p:cNvPr>
            <p:cNvSpPr txBox="1"/>
            <p:nvPr/>
          </p:nvSpPr>
          <p:spPr>
            <a:xfrm>
              <a:off x="4032927" y="3431525"/>
              <a:ext cx="767799" cy="182199"/>
            </a:xfrm>
            <a:prstGeom prst="rect">
              <a:avLst/>
            </a:prstGeom>
            <a:solidFill>
              <a:schemeClr val="accent5">
                <a:lumMod val="20000"/>
                <a:lumOff val="80000"/>
              </a:schemeClr>
            </a:solidFill>
          </p:spPr>
          <p:txBody>
            <a:bodyPr wrap="square" rtlCol="0">
              <a:spAutoFit/>
            </a:bodyPr>
            <a:lstStyle/>
            <a:p>
              <a:r>
                <a:rPr lang="en-GB" sz="1200" dirty="0" err="1"/>
                <a:t>Comunicazione</a:t>
              </a:r>
              <a:endParaRPr lang="en-GB" sz="1200" dirty="0"/>
            </a:p>
          </p:txBody>
        </p:sp>
        <p:sp>
          <p:nvSpPr>
            <p:cNvPr id="9" name="TextBox 8">
              <a:extLst>
                <a:ext uri="{FF2B5EF4-FFF2-40B4-BE49-F238E27FC236}">
                  <a16:creationId xmlns:a16="http://schemas.microsoft.com/office/drawing/2014/main" id="{B245BA97-7A2E-4E16-A855-31A8FBB5FC96}"/>
                </a:ext>
              </a:extLst>
            </p:cNvPr>
            <p:cNvSpPr txBox="1"/>
            <p:nvPr/>
          </p:nvSpPr>
          <p:spPr>
            <a:xfrm>
              <a:off x="4167775" y="2770880"/>
              <a:ext cx="863313" cy="276999"/>
            </a:xfrm>
            <a:prstGeom prst="rect">
              <a:avLst/>
            </a:prstGeom>
            <a:noFill/>
          </p:spPr>
          <p:txBody>
            <a:bodyPr wrap="none" rtlCol="0">
              <a:spAutoFit/>
            </a:bodyPr>
            <a:lstStyle/>
            <a:p>
              <a:r>
                <a:rPr lang="en-GB" sz="1200" dirty="0"/>
                <a:t>Leadership</a:t>
              </a:r>
            </a:p>
          </p:txBody>
        </p:sp>
        <p:sp>
          <p:nvSpPr>
            <p:cNvPr id="10" name="TextBox 9">
              <a:extLst>
                <a:ext uri="{FF2B5EF4-FFF2-40B4-BE49-F238E27FC236}">
                  <a16:creationId xmlns:a16="http://schemas.microsoft.com/office/drawing/2014/main" id="{7AB897C0-6A15-4208-BC01-B057110A20BE}"/>
                </a:ext>
              </a:extLst>
            </p:cNvPr>
            <p:cNvSpPr txBox="1"/>
            <p:nvPr/>
          </p:nvSpPr>
          <p:spPr>
            <a:xfrm>
              <a:off x="4081849" y="4018802"/>
              <a:ext cx="682581" cy="303664"/>
            </a:xfrm>
            <a:prstGeom prst="rect">
              <a:avLst/>
            </a:prstGeom>
            <a:noFill/>
          </p:spPr>
          <p:txBody>
            <a:bodyPr wrap="square" rtlCol="0">
              <a:spAutoFit/>
            </a:bodyPr>
            <a:lstStyle/>
            <a:p>
              <a:pPr algn="ctr"/>
              <a:r>
                <a:rPr lang="en-GB" sz="1200" dirty="0" err="1"/>
                <a:t>Gestione</a:t>
              </a:r>
              <a:r>
                <a:rPr lang="en-GB" sz="1200" dirty="0"/>
                <a:t> dei</a:t>
              </a:r>
            </a:p>
            <a:p>
              <a:pPr algn="ctr"/>
              <a:r>
                <a:rPr lang="en-GB" sz="1200" dirty="0" err="1"/>
                <a:t>conflitti</a:t>
              </a:r>
              <a:endParaRPr lang="en-GB" sz="1200" dirty="0"/>
            </a:p>
          </p:txBody>
        </p:sp>
        <p:sp>
          <p:nvSpPr>
            <p:cNvPr id="11" name="TextBox 10">
              <a:extLst>
                <a:ext uri="{FF2B5EF4-FFF2-40B4-BE49-F238E27FC236}">
                  <a16:creationId xmlns:a16="http://schemas.microsoft.com/office/drawing/2014/main" id="{072B5A96-028C-4618-A009-D16DDDD3A5F4}"/>
                </a:ext>
              </a:extLst>
            </p:cNvPr>
            <p:cNvSpPr txBox="1"/>
            <p:nvPr/>
          </p:nvSpPr>
          <p:spPr>
            <a:xfrm>
              <a:off x="4734283" y="3189445"/>
              <a:ext cx="402145" cy="182199"/>
            </a:xfrm>
            <a:prstGeom prst="rect">
              <a:avLst/>
            </a:prstGeom>
            <a:noFill/>
          </p:spPr>
          <p:txBody>
            <a:bodyPr wrap="none" rtlCol="0">
              <a:spAutoFit/>
            </a:bodyPr>
            <a:lstStyle/>
            <a:p>
              <a:r>
                <a:rPr lang="en-GB" sz="1200" dirty="0" err="1"/>
                <a:t>Delega</a:t>
              </a:r>
              <a:endParaRPr lang="en-GB" sz="1200" dirty="0"/>
            </a:p>
          </p:txBody>
        </p:sp>
        <p:sp>
          <p:nvSpPr>
            <p:cNvPr id="12" name="TextBox 11">
              <a:extLst>
                <a:ext uri="{FF2B5EF4-FFF2-40B4-BE49-F238E27FC236}">
                  <a16:creationId xmlns:a16="http://schemas.microsoft.com/office/drawing/2014/main" id="{4909B1B6-473B-42C0-88F4-F1ABA1220AE1}"/>
                </a:ext>
              </a:extLst>
            </p:cNvPr>
            <p:cNvSpPr txBox="1"/>
            <p:nvPr/>
          </p:nvSpPr>
          <p:spPr>
            <a:xfrm>
              <a:off x="3628089" y="3189445"/>
              <a:ext cx="495606" cy="182199"/>
            </a:xfrm>
            <a:prstGeom prst="rect">
              <a:avLst/>
            </a:prstGeom>
            <a:noFill/>
          </p:spPr>
          <p:txBody>
            <a:bodyPr wrap="none" rtlCol="0">
              <a:spAutoFit/>
            </a:bodyPr>
            <a:lstStyle/>
            <a:p>
              <a:r>
                <a:rPr lang="en-GB" sz="1200" dirty="0"/>
                <a:t>Influenza</a:t>
              </a:r>
            </a:p>
          </p:txBody>
        </p:sp>
        <p:sp>
          <p:nvSpPr>
            <p:cNvPr id="13" name="TextBox 12">
              <a:extLst>
                <a:ext uri="{FF2B5EF4-FFF2-40B4-BE49-F238E27FC236}">
                  <a16:creationId xmlns:a16="http://schemas.microsoft.com/office/drawing/2014/main" id="{40165066-B7D8-4EEF-A735-B7E69644B6BA}"/>
                </a:ext>
              </a:extLst>
            </p:cNvPr>
            <p:cNvSpPr txBox="1"/>
            <p:nvPr/>
          </p:nvSpPr>
          <p:spPr>
            <a:xfrm>
              <a:off x="3613808" y="3703522"/>
              <a:ext cx="668779" cy="182199"/>
            </a:xfrm>
            <a:prstGeom prst="rect">
              <a:avLst/>
            </a:prstGeom>
            <a:noFill/>
          </p:spPr>
          <p:txBody>
            <a:bodyPr wrap="none" rtlCol="0">
              <a:spAutoFit/>
            </a:bodyPr>
            <a:lstStyle/>
            <a:p>
              <a:r>
                <a:rPr lang="en-GB" sz="1200" dirty="0" err="1"/>
                <a:t>Negoziazione</a:t>
              </a:r>
              <a:endParaRPr lang="en-GB" sz="1200" dirty="0"/>
            </a:p>
          </p:txBody>
        </p:sp>
        <p:sp>
          <p:nvSpPr>
            <p:cNvPr id="14" name="TextBox 13">
              <a:extLst>
                <a:ext uri="{FF2B5EF4-FFF2-40B4-BE49-F238E27FC236}">
                  <a16:creationId xmlns:a16="http://schemas.microsoft.com/office/drawing/2014/main" id="{6D198AA0-0DA1-468D-AD65-00E2678C75E5}"/>
                </a:ext>
              </a:extLst>
            </p:cNvPr>
            <p:cNvSpPr txBox="1"/>
            <p:nvPr/>
          </p:nvSpPr>
          <p:spPr>
            <a:xfrm>
              <a:off x="4734283" y="3703522"/>
              <a:ext cx="494678" cy="303664"/>
            </a:xfrm>
            <a:prstGeom prst="rect">
              <a:avLst/>
            </a:prstGeom>
            <a:noFill/>
          </p:spPr>
          <p:txBody>
            <a:bodyPr wrap="none" rtlCol="0">
              <a:spAutoFit/>
            </a:bodyPr>
            <a:lstStyle/>
            <a:p>
              <a:r>
                <a:rPr lang="en-GB" sz="1200" dirty="0" err="1"/>
                <a:t>Lavoro</a:t>
              </a:r>
              <a:r>
                <a:rPr lang="en-GB" sz="1200" dirty="0"/>
                <a:t> di</a:t>
              </a:r>
            </a:p>
            <a:p>
              <a:r>
                <a:rPr lang="en-GB" sz="1200" dirty="0" err="1"/>
                <a:t>squadra</a:t>
              </a:r>
              <a:endParaRPr lang="en-GB" sz="1200" dirty="0"/>
            </a:p>
          </p:txBody>
        </p:sp>
        <p:sp>
          <p:nvSpPr>
            <p:cNvPr id="15" name="Rectangle 14">
              <a:extLst>
                <a:ext uri="{FF2B5EF4-FFF2-40B4-BE49-F238E27FC236}">
                  <a16:creationId xmlns:a16="http://schemas.microsoft.com/office/drawing/2014/main" id="{4B644CB5-32A1-439A-B113-1818F0B90B7D}"/>
                </a:ext>
              </a:extLst>
            </p:cNvPr>
            <p:cNvSpPr/>
            <p:nvPr/>
          </p:nvSpPr>
          <p:spPr>
            <a:xfrm rot="4125175">
              <a:off x="4188220" y="2836671"/>
              <a:ext cx="1469559" cy="984007"/>
            </a:xfrm>
            <a:prstGeom prst="rect">
              <a:avLst/>
            </a:prstGeom>
            <a:noFill/>
          </p:spPr>
          <p:txBody>
            <a:bodyPr wrap="none" lIns="91440" tIns="45720" rIns="91440" bIns="45720">
              <a:prstTxWarp prst="textArchUp">
                <a:avLst>
                  <a:gd name="adj" fmla="val 11032858"/>
                </a:avLst>
              </a:prstTxWarp>
              <a:spAutoFit/>
            </a:bodyPr>
            <a:lstStyle/>
            <a:p>
              <a:pPr algn="ctr"/>
              <a:r>
                <a:rPr lang="en-US" sz="1200" b="1" cap="none" spc="0" dirty="0">
                  <a:ln w="10541" cmpd="sng">
                    <a:noFill/>
                    <a:prstDash val="solid"/>
                  </a:ln>
                  <a:solidFill>
                    <a:schemeClr val="accent5"/>
                  </a:solidFill>
                  <a:effectLst/>
                </a:rPr>
                <a:t>Orientate al team</a:t>
              </a:r>
            </a:p>
          </p:txBody>
        </p:sp>
        <p:sp>
          <p:nvSpPr>
            <p:cNvPr id="16" name="Rectangle 15">
              <a:extLst>
                <a:ext uri="{FF2B5EF4-FFF2-40B4-BE49-F238E27FC236}">
                  <a16:creationId xmlns:a16="http://schemas.microsoft.com/office/drawing/2014/main" id="{1A16D6CC-67D2-4D34-9959-31E6A82914EB}"/>
                </a:ext>
              </a:extLst>
            </p:cNvPr>
            <p:cNvSpPr/>
            <p:nvPr/>
          </p:nvSpPr>
          <p:spPr>
            <a:xfrm rot="17498244">
              <a:off x="3174416" y="2839479"/>
              <a:ext cx="1469559" cy="910660"/>
            </a:xfrm>
            <a:prstGeom prst="rect">
              <a:avLst/>
            </a:prstGeom>
            <a:noFill/>
          </p:spPr>
          <p:txBody>
            <a:bodyPr wrap="none" lIns="91440" tIns="45720" rIns="91440" bIns="45720">
              <a:prstTxWarp prst="textArchUp">
                <a:avLst>
                  <a:gd name="adj" fmla="val 11032858"/>
                </a:avLst>
              </a:prstTxWarp>
              <a:spAutoFit/>
            </a:bodyPr>
            <a:lstStyle/>
            <a:p>
              <a:pPr algn="ctr"/>
              <a:r>
                <a:rPr lang="en-US" sz="1200" b="1" dirty="0">
                  <a:ln w="10541" cmpd="sng">
                    <a:noFill/>
                    <a:prstDash val="solid"/>
                  </a:ln>
                  <a:solidFill>
                    <a:schemeClr val="accent5"/>
                  </a:solidFill>
                </a:rPr>
                <a:t>Orientate </a:t>
              </a:r>
              <a:r>
                <a:rPr lang="en-US" sz="1200" b="1" dirty="0" err="1">
                  <a:ln w="10541" cmpd="sng">
                    <a:noFill/>
                    <a:prstDash val="solid"/>
                  </a:ln>
                  <a:solidFill>
                    <a:schemeClr val="accent5"/>
                  </a:solidFill>
                </a:rPr>
                <a:t>agli</a:t>
              </a:r>
              <a:r>
                <a:rPr lang="en-US" sz="1200" b="1" dirty="0">
                  <a:ln w="10541" cmpd="sng">
                    <a:noFill/>
                    <a:prstDash val="solid"/>
                  </a:ln>
                  <a:solidFill>
                    <a:schemeClr val="accent5"/>
                  </a:solidFill>
                </a:rPr>
                <a:t> stakeholder</a:t>
              </a:r>
              <a:endParaRPr lang="en-US" sz="1200" b="1" cap="none" spc="0" dirty="0">
                <a:ln w="10541" cmpd="sng">
                  <a:noFill/>
                  <a:prstDash val="solid"/>
                </a:ln>
                <a:solidFill>
                  <a:schemeClr val="accent5"/>
                </a:solidFill>
                <a:effectLst/>
              </a:endParaRPr>
            </a:p>
          </p:txBody>
        </p:sp>
      </p:grpSp>
      <p:sp>
        <p:nvSpPr>
          <p:cNvPr id="17" name="Rectangle 16">
            <a:extLst>
              <a:ext uri="{FF2B5EF4-FFF2-40B4-BE49-F238E27FC236}">
                <a16:creationId xmlns:a16="http://schemas.microsoft.com/office/drawing/2014/main" id="{0EE0DB93-4759-4175-9880-62BB9D96D087}"/>
              </a:ext>
            </a:extLst>
          </p:cNvPr>
          <p:cNvSpPr/>
          <p:nvPr/>
        </p:nvSpPr>
        <p:spPr>
          <a:xfrm>
            <a:off x="225288" y="1065097"/>
            <a:ext cx="3322780" cy="3046988"/>
          </a:xfrm>
          <a:prstGeom prst="rect">
            <a:avLst/>
          </a:prstGeom>
        </p:spPr>
        <p:txBody>
          <a:bodyPr wrap="square">
            <a:spAutoFit/>
          </a:bodyPr>
          <a:lstStyle/>
          <a:p>
            <a:r>
              <a:rPr lang="it-IT" sz="1200" dirty="0"/>
              <a:t>Quando le complessità del comportamento umano sono suddivise in funzioni distinte, si può inevitabilmente scadere in qualcosa di piuttosto artificioso e teorico. Ma gli sponsor, i manager e i membri del team di progetto, programma o portfolio hanno necessità di capire i meccanismi attraverso i quali le persone si relazionano e interagiscono con altre persone. Semplici modelli come quelli a cui si fa riferimento in questa sezione sono un utile punto di partenza per ciascun singolo individuo nella costruzione del proprio set di competenze interpersonali.</a:t>
            </a:r>
            <a:endParaRPr lang="en-GB" sz="1200" dirty="0"/>
          </a:p>
          <a:p>
            <a:r>
              <a:rPr lang="en-GB" sz="1200" dirty="0"/>
              <a:t>The wheel shows the seven interpersonal skills covered by Praxis. They can be loosely arranged into those that are primarily team oriented and those that are primarily stakeholder oriented.</a:t>
            </a:r>
          </a:p>
        </p:txBody>
      </p:sp>
      <p:sp>
        <p:nvSpPr>
          <p:cNvPr id="18" name="Rectangle 17">
            <a:extLst>
              <a:ext uri="{FF2B5EF4-FFF2-40B4-BE49-F238E27FC236}">
                <a16:creationId xmlns:a16="http://schemas.microsoft.com/office/drawing/2014/main" id="{938A2826-0B08-4FC8-87E8-D44A43C75811}"/>
              </a:ext>
            </a:extLst>
          </p:cNvPr>
          <p:cNvSpPr/>
          <p:nvPr/>
        </p:nvSpPr>
        <p:spPr>
          <a:xfrm>
            <a:off x="225289" y="4341231"/>
            <a:ext cx="3244230" cy="2195473"/>
          </a:xfrm>
          <a:prstGeom prst="rect">
            <a:avLst/>
          </a:prstGeom>
        </p:spPr>
        <p:txBody>
          <a:bodyPr wrap="square">
            <a:spAutoFit/>
          </a:bodyPr>
          <a:lstStyle/>
          <a:p>
            <a:pPr>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La ruota prende come punto di partenza il manager </a:t>
            </a:r>
            <a:r>
              <a:rPr lang="en-GB" sz="1200" dirty="0">
                <a:latin typeface="Calibri" panose="020F0502020204030204" pitchFamily="34" charset="0"/>
                <a:ea typeface="Calibri" panose="020F0502020204030204" pitchFamily="34" charset="0"/>
                <a:cs typeface="Times New Roman" panose="02020603050405020304" pitchFamily="18" charset="0"/>
              </a:rPr>
              <a:t>P3</a:t>
            </a:r>
            <a:r>
              <a:rPr lang="it-IT" sz="1200" dirty="0">
                <a:latin typeface="Calibri" panose="020F0502020204030204" pitchFamily="34" charset="0"/>
                <a:ea typeface="Calibri" panose="020F0502020204030204" pitchFamily="34" charset="0"/>
                <a:cs typeface="Times New Roman" panose="02020603050405020304" pitchFamily="18" charset="0"/>
              </a:rPr>
              <a:t>, quindi la leadership appare in cima.</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Un manager deve guidare e motivare il proprio team di gestione e i team di consegna. Questo può avvenire tramite una leadership lungimirante (assicurando che le persone siano pienamente dedicate agli obiettivi del lavoro) e una leadership manageriale (delegando il lavoro e sviluppando il lavoro di squadra).</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endParaRPr lang="en-GB" sz="1200" dirty="0"/>
          </a:p>
        </p:txBody>
      </p:sp>
      <p:sp>
        <p:nvSpPr>
          <p:cNvPr id="20" name="Rectangle 19">
            <a:extLst>
              <a:ext uri="{FF2B5EF4-FFF2-40B4-BE49-F238E27FC236}">
                <a16:creationId xmlns:a16="http://schemas.microsoft.com/office/drawing/2014/main" id="{850EF80A-1DCC-43E4-B0B2-9A90CDD32812}"/>
              </a:ext>
            </a:extLst>
          </p:cNvPr>
          <p:cNvSpPr/>
          <p:nvPr/>
        </p:nvSpPr>
        <p:spPr>
          <a:xfrm>
            <a:off x="3546964" y="1065097"/>
            <a:ext cx="3290428" cy="5037276"/>
          </a:xfrm>
          <a:prstGeom prst="rect">
            <a:avLst/>
          </a:prstGeom>
        </p:spPr>
        <p:txBody>
          <a:bodyPr wrap="square">
            <a:spAutoFit/>
          </a:bodyPr>
          <a:lstStyle/>
          <a:p>
            <a:pPr>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Il manager deve guidare altresì la comunità degli stakeholder, che non forma nel suo insieme un team e alla quale raramente può essere conferita una delega</a:t>
            </a:r>
            <a:r>
              <a:rPr lang="en-GB" sz="1200" dirty="0">
                <a:latin typeface="Calibri" panose="020F0502020204030204" pitchFamily="34" charset="0"/>
                <a:ea typeface="Calibri" panose="020F0502020204030204" pitchFamily="34" charset="0"/>
                <a:cs typeface="Times New Roman" panose="02020603050405020304" pitchFamily="18" charset="0"/>
              </a:rPr>
              <a:t>. </a:t>
            </a:r>
          </a:p>
          <a:p>
            <a:pPr>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Quando si tratta con gli stakeholder, sono più importanti la influenza (ascendente) e la negoziazione. Se gli stakeholder sono particolarmente importanti o essenziali per il raggiungimento degli obiettivi, il project, </a:t>
            </a:r>
            <a:r>
              <a:rPr lang="it-IT" sz="1200" dirty="0" err="1">
                <a:latin typeface="Calibri" panose="020F0502020204030204" pitchFamily="34" charset="0"/>
                <a:ea typeface="Calibri" panose="020F0502020204030204" pitchFamily="34" charset="0"/>
                <a:cs typeface="Times New Roman" panose="02020603050405020304" pitchFamily="18" charset="0"/>
              </a:rPr>
              <a:t>programme</a:t>
            </a:r>
            <a:r>
              <a:rPr lang="it-IT" sz="1200" dirty="0">
                <a:latin typeface="Calibri" panose="020F0502020204030204" pitchFamily="34" charset="0"/>
                <a:ea typeface="Calibri" panose="020F0502020204030204" pitchFamily="34" charset="0"/>
                <a:cs typeface="Times New Roman" panose="02020603050405020304" pitchFamily="18" charset="0"/>
              </a:rPr>
              <a:t> e portfolio manager chiederà il supporto dello sponsor</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Sia nel delegare il lavoro ad un team che nell’esercitare la capacità di persuasione sugli stakeholder, nascerà inevitabilmente qualche forma di conflitto. Il manager dovrà possedere competenze di gestione dei conflitti, indipendentemente da quanto affinate possano essere le altre sue competenze interpersonali</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Naturalmente, al centro di tutte le interazioni umane c’è la comunicazione</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Se un manager è in grado di applicare queste competenze con professionalità e all’interno di uno schema etico, le stesse genereranno fiducia e rispetto</a:t>
            </a:r>
            <a:r>
              <a:rPr lang="en-GB" sz="1200" dirty="0">
                <a:latin typeface="Calibri" panose="020F0502020204030204" pitchFamily="34" charset="0"/>
                <a:ea typeface="Calibri" panose="020F0502020204030204" pitchFamily="34" charset="0"/>
                <a:cs typeface="Times New Roman" panose="02020603050405020304" pitchFamily="18" charset="0"/>
              </a:rPr>
              <a:t>.</a:t>
            </a:r>
          </a:p>
        </p:txBody>
      </p:sp>
      <p:sp>
        <p:nvSpPr>
          <p:cNvPr id="21" name="TextBox 20">
            <a:hlinkClick r:id="rId2"/>
            <a:extLst>
              <a:ext uri="{FF2B5EF4-FFF2-40B4-BE49-F238E27FC236}">
                <a16:creationId xmlns:a16="http://schemas.microsoft.com/office/drawing/2014/main" id="{AC20D5E2-2F51-4E9F-9992-03DF7918ABD3}"/>
              </a:ext>
            </a:extLst>
          </p:cNvPr>
          <p:cNvSpPr txBox="1"/>
          <p:nvPr/>
        </p:nvSpPr>
        <p:spPr>
          <a:xfrm>
            <a:off x="10679210" y="1375260"/>
            <a:ext cx="863313" cy="276999"/>
          </a:xfrm>
          <a:prstGeom prst="rect">
            <a:avLst/>
          </a:prstGeom>
          <a:noFill/>
        </p:spPr>
        <p:txBody>
          <a:bodyPr wrap="none" rtlCol="0">
            <a:spAutoFit/>
          </a:bodyPr>
          <a:lstStyle/>
          <a:p>
            <a:r>
              <a:rPr lang="en-GB" sz="1200" dirty="0"/>
              <a:t>Leadership</a:t>
            </a:r>
          </a:p>
        </p:txBody>
      </p:sp>
      <p:sp>
        <p:nvSpPr>
          <p:cNvPr id="22" name="Rectangle 21">
            <a:extLst>
              <a:ext uri="{FF2B5EF4-FFF2-40B4-BE49-F238E27FC236}">
                <a16:creationId xmlns:a16="http://schemas.microsoft.com/office/drawing/2014/main" id="{07128170-3104-4471-8A50-E33499EE7987}"/>
              </a:ext>
            </a:extLst>
          </p:cNvPr>
          <p:cNvSpPr/>
          <p:nvPr/>
        </p:nvSpPr>
        <p:spPr>
          <a:xfrm>
            <a:off x="6969723" y="1065097"/>
            <a:ext cx="3290428" cy="1569660"/>
          </a:xfrm>
          <a:prstGeom prst="rect">
            <a:avLst/>
          </a:prstGeom>
        </p:spPr>
        <p:txBody>
          <a:bodyPr wrap="square">
            <a:spAutoFit/>
          </a:bodyPr>
          <a:lstStyle/>
          <a:p>
            <a:r>
              <a:rPr lang="it-IT" sz="1200" dirty="0">
                <a:latin typeface="Calibri" panose="020F0502020204030204" pitchFamily="34" charset="0"/>
                <a:ea typeface="Calibri" panose="020F0502020204030204" pitchFamily="34" charset="0"/>
                <a:cs typeface="Times New Roman" panose="02020603050405020304" pitchFamily="18" charset="0"/>
              </a:rPr>
              <a:t>I principi fondamentali delle competenze interpersonali non cambiano nello spettro di progetti.</a:t>
            </a:r>
          </a:p>
          <a:p>
            <a:endParaRPr lang="it-IT" sz="1200" dirty="0">
              <a:latin typeface="Calibri" panose="020F0502020204030204" pitchFamily="34" charset="0"/>
              <a:ea typeface="Calibri" panose="020F0502020204030204" pitchFamily="34" charset="0"/>
              <a:cs typeface="Times New Roman" panose="02020603050405020304" pitchFamily="18" charset="0"/>
            </a:endParaRPr>
          </a:p>
          <a:p>
            <a:r>
              <a:rPr lang="it-IT" sz="1200" dirty="0">
                <a:latin typeface="Calibri" panose="020F0502020204030204" pitchFamily="34" charset="0"/>
                <a:ea typeface="Calibri" panose="020F0502020204030204" pitchFamily="34" charset="0"/>
                <a:cs typeface="Times New Roman" panose="02020603050405020304" pitchFamily="18" charset="0"/>
              </a:rPr>
              <a:t>Tuttavia, il contesto e le strutture organizzative producono delle modifiche e questo porta a sfide diverse e a una diversa enfasi nella loro applicazione</a:t>
            </a:r>
            <a:r>
              <a:rPr lang="en-GB" sz="1200" dirty="0">
                <a:latin typeface="Calibri" panose="020F0502020204030204" pitchFamily="34" charset="0"/>
                <a:ea typeface="Calibri" panose="020F0502020204030204" pitchFamily="34" charset="0"/>
                <a:cs typeface="Times New Roman" panose="02020603050405020304" pitchFamily="18" charset="0"/>
              </a:rPr>
              <a:t>.</a:t>
            </a:r>
            <a:endParaRPr lang="en-GB" sz="1200" dirty="0"/>
          </a:p>
        </p:txBody>
      </p:sp>
      <p:sp>
        <p:nvSpPr>
          <p:cNvPr id="23" name="TextBox 22">
            <a:hlinkClick r:id="rId3"/>
            <a:extLst>
              <a:ext uri="{FF2B5EF4-FFF2-40B4-BE49-F238E27FC236}">
                <a16:creationId xmlns:a16="http://schemas.microsoft.com/office/drawing/2014/main" id="{C4504930-53E5-4255-B29D-A0C6CB81CE1F}"/>
              </a:ext>
            </a:extLst>
          </p:cNvPr>
          <p:cNvSpPr txBox="1"/>
          <p:nvPr/>
        </p:nvSpPr>
        <p:spPr>
          <a:xfrm>
            <a:off x="10679210" y="1652259"/>
            <a:ext cx="874663" cy="276999"/>
          </a:xfrm>
          <a:prstGeom prst="rect">
            <a:avLst/>
          </a:prstGeom>
          <a:noFill/>
        </p:spPr>
        <p:txBody>
          <a:bodyPr wrap="none" rtlCol="0">
            <a:spAutoFit/>
          </a:bodyPr>
          <a:lstStyle/>
          <a:p>
            <a:r>
              <a:rPr lang="en-GB" sz="1200" dirty="0" err="1"/>
              <a:t>Influenzare</a:t>
            </a:r>
            <a:endParaRPr lang="en-GB" sz="1200" dirty="0"/>
          </a:p>
        </p:txBody>
      </p:sp>
      <p:sp>
        <p:nvSpPr>
          <p:cNvPr id="24" name="TextBox 23">
            <a:hlinkClick r:id="rId4"/>
            <a:extLst>
              <a:ext uri="{FF2B5EF4-FFF2-40B4-BE49-F238E27FC236}">
                <a16:creationId xmlns:a16="http://schemas.microsoft.com/office/drawing/2014/main" id="{70ED7B21-1C32-40A9-A352-904E6FC74787}"/>
              </a:ext>
            </a:extLst>
          </p:cNvPr>
          <p:cNvSpPr txBox="1"/>
          <p:nvPr/>
        </p:nvSpPr>
        <p:spPr>
          <a:xfrm>
            <a:off x="10679210" y="1929258"/>
            <a:ext cx="611386" cy="276999"/>
          </a:xfrm>
          <a:prstGeom prst="rect">
            <a:avLst/>
          </a:prstGeom>
          <a:noFill/>
        </p:spPr>
        <p:txBody>
          <a:bodyPr wrap="none" rtlCol="0">
            <a:spAutoFit/>
          </a:bodyPr>
          <a:lstStyle/>
          <a:p>
            <a:r>
              <a:rPr lang="en-GB" sz="1200" dirty="0" err="1"/>
              <a:t>Delega</a:t>
            </a:r>
            <a:endParaRPr lang="en-GB" sz="1200" dirty="0"/>
          </a:p>
        </p:txBody>
      </p:sp>
      <p:sp>
        <p:nvSpPr>
          <p:cNvPr id="25" name="TextBox 24">
            <a:hlinkClick r:id="rId5"/>
            <a:extLst>
              <a:ext uri="{FF2B5EF4-FFF2-40B4-BE49-F238E27FC236}">
                <a16:creationId xmlns:a16="http://schemas.microsoft.com/office/drawing/2014/main" id="{0FDF82FB-E71E-4AB6-8DBF-7B8689CA1F43}"/>
              </a:ext>
            </a:extLst>
          </p:cNvPr>
          <p:cNvSpPr txBox="1"/>
          <p:nvPr/>
        </p:nvSpPr>
        <p:spPr>
          <a:xfrm>
            <a:off x="10679210" y="2201298"/>
            <a:ext cx="1175835" cy="276999"/>
          </a:xfrm>
          <a:prstGeom prst="rect">
            <a:avLst/>
          </a:prstGeom>
          <a:noFill/>
        </p:spPr>
        <p:txBody>
          <a:bodyPr wrap="none" rtlCol="0">
            <a:spAutoFit/>
          </a:bodyPr>
          <a:lstStyle/>
          <a:p>
            <a:r>
              <a:rPr lang="en-GB" sz="1200" dirty="0" err="1"/>
              <a:t>Comunicazione</a:t>
            </a:r>
            <a:endParaRPr lang="en-GB" sz="1200" dirty="0"/>
          </a:p>
        </p:txBody>
      </p:sp>
      <p:sp>
        <p:nvSpPr>
          <p:cNvPr id="26" name="TextBox 25">
            <a:hlinkClick r:id="rId6"/>
            <a:extLst>
              <a:ext uri="{FF2B5EF4-FFF2-40B4-BE49-F238E27FC236}">
                <a16:creationId xmlns:a16="http://schemas.microsoft.com/office/drawing/2014/main" id="{7E144959-423B-4984-A2B3-AA135F19C78D}"/>
              </a:ext>
            </a:extLst>
          </p:cNvPr>
          <p:cNvSpPr txBox="1"/>
          <p:nvPr/>
        </p:nvSpPr>
        <p:spPr>
          <a:xfrm>
            <a:off x="10679210" y="2481508"/>
            <a:ext cx="1016753" cy="276999"/>
          </a:xfrm>
          <a:prstGeom prst="rect">
            <a:avLst/>
          </a:prstGeom>
          <a:noFill/>
        </p:spPr>
        <p:txBody>
          <a:bodyPr wrap="none" rtlCol="0">
            <a:spAutoFit/>
          </a:bodyPr>
          <a:lstStyle/>
          <a:p>
            <a:r>
              <a:rPr lang="en-GB" sz="1200" dirty="0" err="1"/>
              <a:t>Negoziazione</a:t>
            </a:r>
            <a:endParaRPr lang="en-GB" sz="1200" dirty="0"/>
          </a:p>
        </p:txBody>
      </p:sp>
      <p:sp>
        <p:nvSpPr>
          <p:cNvPr id="27" name="TextBox 26">
            <a:hlinkClick r:id="rId7"/>
            <a:extLst>
              <a:ext uri="{FF2B5EF4-FFF2-40B4-BE49-F238E27FC236}">
                <a16:creationId xmlns:a16="http://schemas.microsoft.com/office/drawing/2014/main" id="{784C9923-1E04-4DE8-928F-53431F926BAE}"/>
              </a:ext>
            </a:extLst>
          </p:cNvPr>
          <p:cNvSpPr txBox="1"/>
          <p:nvPr/>
        </p:nvSpPr>
        <p:spPr>
          <a:xfrm>
            <a:off x="10679210" y="2756636"/>
            <a:ext cx="1285929" cy="276999"/>
          </a:xfrm>
          <a:prstGeom prst="rect">
            <a:avLst/>
          </a:prstGeom>
          <a:noFill/>
        </p:spPr>
        <p:txBody>
          <a:bodyPr wrap="none" rtlCol="0">
            <a:spAutoFit/>
          </a:bodyPr>
          <a:lstStyle/>
          <a:p>
            <a:r>
              <a:rPr lang="en-GB" sz="1200" dirty="0" err="1"/>
              <a:t>Lavoro</a:t>
            </a:r>
            <a:r>
              <a:rPr lang="en-GB" sz="1200" dirty="0"/>
              <a:t> di </a:t>
            </a:r>
            <a:r>
              <a:rPr lang="en-GB" sz="1200" dirty="0" err="1"/>
              <a:t>squadra</a:t>
            </a:r>
            <a:endParaRPr lang="en-GB" sz="1200" dirty="0"/>
          </a:p>
        </p:txBody>
      </p:sp>
      <p:sp>
        <p:nvSpPr>
          <p:cNvPr id="28" name="TextBox 27">
            <a:hlinkClick r:id="rId8"/>
            <a:extLst>
              <a:ext uri="{FF2B5EF4-FFF2-40B4-BE49-F238E27FC236}">
                <a16:creationId xmlns:a16="http://schemas.microsoft.com/office/drawing/2014/main" id="{14FA8972-02F4-4B40-8C09-47FF54DBF40C}"/>
              </a:ext>
            </a:extLst>
          </p:cNvPr>
          <p:cNvSpPr txBox="1"/>
          <p:nvPr/>
        </p:nvSpPr>
        <p:spPr>
          <a:xfrm>
            <a:off x="10679210" y="3029304"/>
            <a:ext cx="1398106" cy="461665"/>
          </a:xfrm>
          <a:prstGeom prst="rect">
            <a:avLst/>
          </a:prstGeom>
          <a:noFill/>
        </p:spPr>
        <p:txBody>
          <a:bodyPr wrap="square" rtlCol="0">
            <a:spAutoFit/>
          </a:bodyPr>
          <a:lstStyle/>
          <a:p>
            <a:r>
              <a:rPr lang="en-GB" sz="1200" dirty="0" err="1"/>
              <a:t>Gestione</a:t>
            </a:r>
            <a:r>
              <a:rPr lang="en-GB" sz="1200" dirty="0"/>
              <a:t> dei </a:t>
            </a:r>
            <a:r>
              <a:rPr lang="en-GB" sz="1200" dirty="0" err="1"/>
              <a:t>conflitti</a:t>
            </a:r>
            <a:endParaRPr lang="en-GB" sz="1200" dirty="0"/>
          </a:p>
        </p:txBody>
      </p:sp>
      <p:sp>
        <p:nvSpPr>
          <p:cNvPr id="29" name="Rectangle 28">
            <a:hlinkClick r:id="rId9"/>
            <a:extLst>
              <a:ext uri="{FF2B5EF4-FFF2-40B4-BE49-F238E27FC236}">
                <a16:creationId xmlns:a16="http://schemas.microsoft.com/office/drawing/2014/main" id="{4D3D06F7-E3D7-418C-B021-9D8412432752}"/>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FB5E4FD4-8953-4774-804A-01FFA0E22E98}"/>
              </a:ext>
            </a:extLst>
          </p:cNvPr>
          <p:cNvSpPr/>
          <p:nvPr/>
        </p:nvSpPr>
        <p:spPr>
          <a:xfrm>
            <a:off x="10707096" y="103157"/>
            <a:ext cx="1335188" cy="639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a:extLst>
              <a:ext uri="{FF2B5EF4-FFF2-40B4-BE49-F238E27FC236}">
                <a16:creationId xmlns:a16="http://schemas.microsoft.com/office/drawing/2014/main" id="{6A33A5C2-AA35-44B4-B1B7-A6F8FDBE28C4}"/>
              </a:ext>
            </a:extLst>
          </p:cNvPr>
          <p:cNvSpPr txBox="1"/>
          <p:nvPr/>
        </p:nvSpPr>
        <p:spPr>
          <a:xfrm>
            <a:off x="10562994" y="1019745"/>
            <a:ext cx="1623391" cy="307777"/>
          </a:xfrm>
          <a:prstGeom prst="rect">
            <a:avLst/>
          </a:prstGeom>
          <a:noFill/>
        </p:spPr>
        <p:txBody>
          <a:bodyPr wrap="square" rtlCol="0">
            <a:spAutoFit/>
          </a:bodyPr>
          <a:lstStyle/>
          <a:p>
            <a:pPr algn="ctr"/>
            <a:r>
              <a:rPr lang="en-GB" sz="1400" b="1" dirty="0" err="1">
                <a:solidFill>
                  <a:schemeClr val="accent1"/>
                </a:solidFill>
              </a:rPr>
              <a:t>Maggiori</a:t>
            </a:r>
            <a:r>
              <a:rPr lang="en-GB" sz="1400" b="1" dirty="0">
                <a:solidFill>
                  <a:schemeClr val="accent1"/>
                </a:solidFill>
              </a:rPr>
              <a:t> </a:t>
            </a:r>
            <a:r>
              <a:rPr lang="en-GB" sz="1400" b="1" dirty="0" err="1">
                <a:solidFill>
                  <a:schemeClr val="accent1"/>
                </a:solidFill>
              </a:rPr>
              <a:t>dettagli</a:t>
            </a:r>
            <a:endParaRPr lang="en-GB" sz="1400" b="1" dirty="0">
              <a:solidFill>
                <a:schemeClr val="accent1"/>
              </a:solidFill>
            </a:endParaRPr>
          </a:p>
        </p:txBody>
      </p:sp>
      <p:sp>
        <p:nvSpPr>
          <p:cNvPr id="33" name="TextBox 32">
            <a:hlinkClick r:id="rId10"/>
            <a:extLst>
              <a:ext uri="{FF2B5EF4-FFF2-40B4-BE49-F238E27FC236}">
                <a16:creationId xmlns:a16="http://schemas.microsoft.com/office/drawing/2014/main" id="{9DA85F8F-F05B-452C-8D9C-8BA684B684C0}"/>
              </a:ext>
            </a:extLst>
          </p:cNvPr>
          <p:cNvSpPr txBox="1"/>
          <p:nvPr/>
        </p:nvSpPr>
        <p:spPr>
          <a:xfrm>
            <a:off x="10685044" y="3490969"/>
            <a:ext cx="1102994" cy="276999"/>
          </a:xfrm>
          <a:prstGeom prst="rect">
            <a:avLst/>
          </a:prstGeom>
          <a:noFill/>
        </p:spPr>
        <p:txBody>
          <a:bodyPr wrap="none" rtlCol="0">
            <a:spAutoFit/>
          </a:bodyPr>
          <a:lstStyle/>
          <a:p>
            <a:r>
              <a:rPr lang="en-GB" sz="1200" dirty="0" err="1"/>
              <a:t>Professionalità</a:t>
            </a:r>
            <a:endParaRPr lang="en-GB" sz="1200" dirty="0"/>
          </a:p>
        </p:txBody>
      </p:sp>
      <p:sp>
        <p:nvSpPr>
          <p:cNvPr id="32" name="TextBox 31">
            <a:hlinkClick r:id="rId11"/>
            <a:extLst>
              <a:ext uri="{FF2B5EF4-FFF2-40B4-BE49-F238E27FC236}">
                <a16:creationId xmlns:a16="http://schemas.microsoft.com/office/drawing/2014/main" id="{83293023-168F-4A6F-BCCF-8233F3596316}"/>
              </a:ext>
            </a:extLst>
          </p:cNvPr>
          <p:cNvSpPr txBox="1"/>
          <p:nvPr/>
        </p:nvSpPr>
        <p:spPr>
          <a:xfrm>
            <a:off x="10685044" y="3750639"/>
            <a:ext cx="921471" cy="276999"/>
          </a:xfrm>
          <a:prstGeom prst="rect">
            <a:avLst/>
          </a:prstGeom>
          <a:noFill/>
        </p:spPr>
        <p:txBody>
          <a:bodyPr wrap="none" rtlCol="0">
            <a:spAutoFit/>
          </a:bodyPr>
          <a:lstStyle/>
          <a:p>
            <a:r>
              <a:rPr lang="en-GB" sz="1200" dirty="0"/>
              <a:t>Team Praxis</a:t>
            </a:r>
          </a:p>
        </p:txBody>
      </p:sp>
      <p:pic>
        <p:nvPicPr>
          <p:cNvPr id="34" name="Picture 33">
            <a:extLst>
              <a:ext uri="{FF2B5EF4-FFF2-40B4-BE49-F238E27FC236}">
                <a16:creationId xmlns:a16="http://schemas.microsoft.com/office/drawing/2014/main" id="{31B119FA-B047-4F88-8D64-4967558D7272}"/>
              </a:ext>
            </a:extLst>
          </p:cNvPr>
          <p:cNvPicPr>
            <a:picLocks noChangeAspect="1"/>
          </p:cNvPicPr>
          <p:nvPr/>
        </p:nvPicPr>
        <p:blipFill rotWithShape="1">
          <a:blip r:embed="rId12"/>
          <a:srcRect r="9406"/>
          <a:stretch/>
        </p:blipFill>
        <p:spPr>
          <a:xfrm>
            <a:off x="11651595" y="3854276"/>
            <a:ext cx="139317" cy="91809"/>
          </a:xfrm>
          <a:prstGeom prst="rect">
            <a:avLst/>
          </a:prstGeom>
        </p:spPr>
      </p:pic>
    </p:spTree>
    <p:extLst>
      <p:ext uri="{BB962C8B-B14F-4D97-AF65-F5344CB8AC3E}">
        <p14:creationId xmlns:p14="http://schemas.microsoft.com/office/powerpoint/2010/main" val="19090729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58" y="24064"/>
            <a:ext cx="6791998" cy="826167"/>
          </a:xfrm>
        </p:spPr>
        <p:txBody>
          <a:bodyPr/>
          <a:lstStyle/>
          <a:p>
            <a:r>
              <a:rPr lang="en-GB" dirty="0" err="1"/>
              <a:t>Navigazione</a:t>
            </a:r>
            <a:r>
              <a:rPr lang="en-GB" dirty="0"/>
              <a:t> in Praxis Local</a:t>
            </a:r>
          </a:p>
        </p:txBody>
      </p:sp>
      <p:sp>
        <p:nvSpPr>
          <p:cNvPr id="7" name="Rectangle 6"/>
          <p:cNvSpPr/>
          <p:nvPr/>
        </p:nvSpPr>
        <p:spPr>
          <a:xfrm>
            <a:off x="1231429" y="964312"/>
            <a:ext cx="3362168" cy="1461939"/>
          </a:xfrm>
          <a:prstGeom prst="rect">
            <a:avLst/>
          </a:prstGeom>
        </p:spPr>
        <p:txBody>
          <a:bodyPr wrap="square">
            <a:spAutoFit/>
          </a:bodyPr>
          <a:lstStyle/>
          <a:p>
            <a:pPr>
              <a:spcAft>
                <a:spcPts val="600"/>
              </a:spcAft>
            </a:pPr>
            <a:r>
              <a:rPr lang="it-IT" sz="1200" dirty="0"/>
              <a:t>Facendo clic sul logo </a:t>
            </a:r>
            <a:r>
              <a:rPr lang="it-IT" sz="1200" dirty="0" err="1"/>
              <a:t>Praxis</a:t>
            </a:r>
            <a:r>
              <a:rPr lang="it-IT" sz="1200" dirty="0"/>
              <a:t> nell'angolo in alto a destra si accede alla pagina corrispondente sul sito Web </a:t>
            </a:r>
            <a:r>
              <a:rPr lang="it-IT" sz="1200" dirty="0" err="1"/>
              <a:t>Praxis</a:t>
            </a:r>
            <a:r>
              <a:rPr lang="it-IT" sz="1200" dirty="0"/>
              <a:t>.</a:t>
            </a:r>
          </a:p>
          <a:p>
            <a:pPr>
              <a:spcAft>
                <a:spcPts val="600"/>
              </a:spcAft>
            </a:pPr>
            <a:r>
              <a:rPr lang="it-IT" sz="1200" dirty="0"/>
              <a:t>Se non conosci un argomento, ti consigliamo sempre di consultare la pagina Web, dopodiché </a:t>
            </a:r>
            <a:r>
              <a:rPr lang="it-IT" sz="1200" dirty="0" err="1"/>
              <a:t>Praxis</a:t>
            </a:r>
            <a:r>
              <a:rPr lang="it-IT" sz="1200" dirty="0"/>
              <a:t> Local funge da utile promemoria dei punti chiave.</a:t>
            </a:r>
            <a:endParaRPr lang="en-GB" sz="1200" dirty="0"/>
          </a:p>
        </p:txBody>
      </p:sp>
      <p:sp>
        <p:nvSpPr>
          <p:cNvPr id="12" name="Line Callout 2 (Border and Accent Bar) 11"/>
          <p:cNvSpPr/>
          <p:nvPr/>
        </p:nvSpPr>
        <p:spPr>
          <a:xfrm>
            <a:off x="5010992" y="1145786"/>
            <a:ext cx="1085008" cy="682822"/>
          </a:xfrm>
          <a:prstGeom prst="accentBorderCallout2">
            <a:avLst>
              <a:gd name="adj1" fmla="val 27940"/>
              <a:gd name="adj2" fmla="val 105392"/>
              <a:gd name="adj3" fmla="val 27378"/>
              <a:gd name="adj4" fmla="val 140436"/>
              <a:gd name="adj5" fmla="val -52077"/>
              <a:gd name="adj6" fmla="val 165114"/>
            </a:avLst>
          </a:prstGeom>
          <a:solidFill>
            <a:schemeClr val="accent1"/>
          </a:solidFill>
          <a:ln>
            <a:solidFill>
              <a:schemeClr val="accent1"/>
            </a:solid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t>Vai</a:t>
            </a:r>
            <a:r>
              <a:rPr lang="en-GB" sz="1200" dirty="0"/>
              <a:t> </a:t>
            </a:r>
            <a:r>
              <a:rPr lang="en-GB" sz="1200" dirty="0" err="1"/>
              <a:t>alla</a:t>
            </a:r>
            <a:r>
              <a:rPr lang="en-GB" sz="1200" dirty="0"/>
              <a:t> homepage</a:t>
            </a:r>
          </a:p>
          <a:p>
            <a:pPr algn="ctr"/>
            <a:r>
              <a:rPr lang="en-GB" sz="1200" dirty="0"/>
              <a:t> di Praxis Local</a:t>
            </a:r>
          </a:p>
        </p:txBody>
      </p:sp>
      <p:sp>
        <p:nvSpPr>
          <p:cNvPr id="15" name="Right Arrow 14"/>
          <p:cNvSpPr/>
          <p:nvPr/>
        </p:nvSpPr>
        <p:spPr>
          <a:xfrm>
            <a:off x="11722917" y="6183203"/>
            <a:ext cx="344496" cy="38059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ight Arrow 15"/>
          <p:cNvSpPr/>
          <p:nvPr/>
        </p:nvSpPr>
        <p:spPr>
          <a:xfrm flipH="1">
            <a:off x="10650475" y="6183203"/>
            <a:ext cx="344496" cy="38059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ight Arrow 16"/>
          <p:cNvSpPr/>
          <p:nvPr/>
        </p:nvSpPr>
        <p:spPr>
          <a:xfrm rot="5400000" flipH="1">
            <a:off x="11186696" y="6183203"/>
            <a:ext cx="344496" cy="38059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Line Callout 2 (Border and Accent Bar) 17"/>
          <p:cNvSpPr/>
          <p:nvPr/>
        </p:nvSpPr>
        <p:spPr>
          <a:xfrm>
            <a:off x="6928356" y="5537006"/>
            <a:ext cx="2498832" cy="913571"/>
          </a:xfrm>
          <a:prstGeom prst="accentBorderCallout2">
            <a:avLst>
              <a:gd name="adj1" fmla="val 25765"/>
              <a:gd name="adj2" fmla="val 104862"/>
              <a:gd name="adj3" fmla="val 26297"/>
              <a:gd name="adj4" fmla="val 137142"/>
              <a:gd name="adj5" fmla="val 61166"/>
              <a:gd name="adj6" fmla="val 176425"/>
            </a:avLst>
          </a:prstGeom>
          <a:solidFill>
            <a:schemeClr val="accent1"/>
          </a:solidFill>
          <a:ln>
            <a:solidFill>
              <a:schemeClr val="accent1"/>
            </a:solid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t>Passa alla pagina successiva o precedente </a:t>
            </a:r>
            <a:r>
              <a:rPr lang="en-GB" sz="1200" dirty="0"/>
              <a:t>– </a:t>
            </a:r>
            <a:r>
              <a:rPr lang="it-IT" sz="1200" dirty="0"/>
              <a:t>o torna al livello precedente</a:t>
            </a:r>
            <a:r>
              <a:rPr lang="en-GB" sz="1200" dirty="0"/>
              <a:t>.</a:t>
            </a:r>
          </a:p>
        </p:txBody>
      </p:sp>
      <p:sp>
        <p:nvSpPr>
          <p:cNvPr id="19" name="TextBox 18"/>
          <p:cNvSpPr txBox="1"/>
          <p:nvPr/>
        </p:nvSpPr>
        <p:spPr>
          <a:xfrm>
            <a:off x="1231429" y="2639753"/>
            <a:ext cx="2400121" cy="1015663"/>
          </a:xfrm>
          <a:prstGeom prst="rect">
            <a:avLst/>
          </a:prstGeom>
          <a:noFill/>
        </p:spPr>
        <p:txBody>
          <a:bodyPr wrap="square" rtlCol="0">
            <a:spAutoFit/>
          </a:bodyPr>
          <a:lstStyle/>
          <a:p>
            <a:r>
              <a:rPr lang="it-IT" sz="1200" dirty="0"/>
              <a:t>Se non indicato diversamente (p. es. in documenti), qualsiasi </a:t>
            </a:r>
            <a:r>
              <a:rPr lang="it-IT" sz="1200" u="sng" dirty="0">
                <a:solidFill>
                  <a:schemeClr val="accent1">
                    <a:lumMod val="75000"/>
                  </a:schemeClr>
                </a:solidFill>
              </a:rPr>
              <a:t>collegamento ipertestuale</a:t>
            </a:r>
            <a:r>
              <a:rPr lang="en-GB" sz="1200" dirty="0"/>
              <a:t> </a:t>
            </a:r>
            <a:r>
              <a:rPr lang="it-IT" sz="1200" dirty="0"/>
              <a:t>all'interno dell'area bianca di una pagina è interno a </a:t>
            </a:r>
            <a:r>
              <a:rPr lang="it-IT" sz="1200" dirty="0" err="1"/>
              <a:t>Praxis</a:t>
            </a:r>
            <a:r>
              <a:rPr lang="it-IT" sz="1200" dirty="0"/>
              <a:t> Local</a:t>
            </a:r>
            <a:r>
              <a:rPr lang="en-GB" sz="1200" dirty="0"/>
              <a:t>.</a:t>
            </a:r>
          </a:p>
        </p:txBody>
      </p:sp>
      <p:pic>
        <p:nvPicPr>
          <p:cNvPr id="21" name="Picture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8236" y="1425092"/>
            <a:ext cx="665413" cy="351018"/>
          </a:xfrm>
          <a:prstGeom prst="rect">
            <a:avLst/>
          </a:prstGeom>
        </p:spPr>
      </p:pic>
      <p:sp>
        <p:nvSpPr>
          <p:cNvPr id="22" name="Line Callout 2 (Border and Accent Bar) 11">
            <a:extLst>
              <a:ext uri="{FF2B5EF4-FFF2-40B4-BE49-F238E27FC236}">
                <a16:creationId xmlns:a16="http://schemas.microsoft.com/office/drawing/2014/main" id="{45B79718-7D95-4400-A366-F8C1729367B3}"/>
              </a:ext>
            </a:extLst>
          </p:cNvPr>
          <p:cNvSpPr/>
          <p:nvPr/>
        </p:nvSpPr>
        <p:spPr>
          <a:xfrm>
            <a:off x="5673435" y="3271052"/>
            <a:ext cx="1085008" cy="682822"/>
          </a:xfrm>
          <a:prstGeom prst="accentBorderCallout2">
            <a:avLst>
              <a:gd name="adj1" fmla="val 27940"/>
              <a:gd name="adj2" fmla="val 105392"/>
              <a:gd name="adj3" fmla="val 26408"/>
              <a:gd name="adj4" fmla="val 139215"/>
              <a:gd name="adj5" fmla="val -284244"/>
              <a:gd name="adj6" fmla="val 231771"/>
            </a:avLst>
          </a:prstGeom>
          <a:solidFill>
            <a:schemeClr val="accent1"/>
          </a:solidFill>
          <a:ln>
            <a:solidFill>
              <a:schemeClr val="accent1"/>
            </a:solid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t>Vai</a:t>
            </a:r>
            <a:r>
              <a:rPr lang="en-GB" sz="1200" dirty="0"/>
              <a:t> </a:t>
            </a:r>
            <a:r>
              <a:rPr lang="en-GB" sz="1200" dirty="0" err="1"/>
              <a:t>alle</a:t>
            </a:r>
            <a:r>
              <a:rPr lang="en-GB" sz="1200" dirty="0"/>
              <a:t> homepage di </a:t>
            </a:r>
            <a:r>
              <a:rPr lang="en-GB" sz="1200" dirty="0" err="1"/>
              <a:t>sezione</a:t>
            </a:r>
            <a:endParaRPr lang="en-GB" sz="1200" dirty="0"/>
          </a:p>
        </p:txBody>
      </p:sp>
      <p:sp>
        <p:nvSpPr>
          <p:cNvPr id="26" name="Freeform: Shape 25">
            <a:extLst>
              <a:ext uri="{FF2B5EF4-FFF2-40B4-BE49-F238E27FC236}">
                <a16:creationId xmlns:a16="http://schemas.microsoft.com/office/drawing/2014/main" id="{1EC15F7B-B7F0-48AD-A64D-AB93B331439F}"/>
              </a:ext>
            </a:extLst>
          </p:cNvPr>
          <p:cNvSpPr/>
          <p:nvPr/>
        </p:nvSpPr>
        <p:spPr>
          <a:xfrm>
            <a:off x="8177772" y="795130"/>
            <a:ext cx="2079411" cy="543340"/>
          </a:xfrm>
          <a:custGeom>
            <a:avLst/>
            <a:gdLst>
              <a:gd name="connsiteX0" fmla="*/ 0 w 2816087"/>
              <a:gd name="connsiteY0" fmla="*/ 26505 h 556592"/>
              <a:gd name="connsiteX1" fmla="*/ 6626 w 2816087"/>
              <a:gd name="connsiteY1" fmla="*/ 556592 h 556592"/>
              <a:gd name="connsiteX2" fmla="*/ 2763079 w 2816087"/>
              <a:gd name="connsiteY2" fmla="*/ 556592 h 556592"/>
              <a:gd name="connsiteX3" fmla="*/ 2816087 w 2816087"/>
              <a:gd name="connsiteY3" fmla="*/ 0 h 556592"/>
              <a:gd name="connsiteX0" fmla="*/ 0 w 2763079"/>
              <a:gd name="connsiteY0" fmla="*/ 13253 h 543340"/>
              <a:gd name="connsiteX1" fmla="*/ 6626 w 2763079"/>
              <a:gd name="connsiteY1" fmla="*/ 543340 h 543340"/>
              <a:gd name="connsiteX2" fmla="*/ 2763079 w 2763079"/>
              <a:gd name="connsiteY2" fmla="*/ 543340 h 543340"/>
              <a:gd name="connsiteX3" fmla="*/ 2763079 w 2763079"/>
              <a:gd name="connsiteY3" fmla="*/ 0 h 543340"/>
              <a:gd name="connsiteX0" fmla="*/ 639 w 2757091"/>
              <a:gd name="connsiteY0" fmla="*/ 13253 h 543340"/>
              <a:gd name="connsiteX1" fmla="*/ 638 w 2757091"/>
              <a:gd name="connsiteY1" fmla="*/ 543340 h 543340"/>
              <a:gd name="connsiteX2" fmla="*/ 2757091 w 2757091"/>
              <a:gd name="connsiteY2" fmla="*/ 543340 h 543340"/>
              <a:gd name="connsiteX3" fmla="*/ 2757091 w 2757091"/>
              <a:gd name="connsiteY3" fmla="*/ 0 h 543340"/>
            </a:gdLst>
            <a:ahLst/>
            <a:cxnLst>
              <a:cxn ang="0">
                <a:pos x="connsiteX0" y="connsiteY0"/>
              </a:cxn>
              <a:cxn ang="0">
                <a:pos x="connsiteX1" y="connsiteY1"/>
              </a:cxn>
              <a:cxn ang="0">
                <a:pos x="connsiteX2" y="connsiteY2"/>
              </a:cxn>
              <a:cxn ang="0">
                <a:pos x="connsiteX3" y="connsiteY3"/>
              </a:cxn>
            </a:cxnLst>
            <a:rect l="l" t="t" r="r" b="b"/>
            <a:pathLst>
              <a:path w="2757091" h="543340">
                <a:moveTo>
                  <a:pt x="639" y="13253"/>
                </a:moveTo>
                <a:cubicBezTo>
                  <a:pt x="2848" y="189949"/>
                  <a:pt x="-1571" y="366644"/>
                  <a:pt x="638" y="543340"/>
                </a:cubicBezTo>
                <a:lnTo>
                  <a:pt x="2757091" y="543340"/>
                </a:lnTo>
                <a:lnTo>
                  <a:pt x="2757091" y="0"/>
                </a:lnTo>
              </a:path>
            </a:pathLst>
          </a:custGeom>
          <a:noFill/>
          <a:ln>
            <a:solidFill>
              <a:schemeClr val="accent1"/>
            </a:solidFill>
          </a:ln>
          <a:effectLst>
            <a:outerShdw blurRad="127000" dist="63500" dir="36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9" name="Straight Connector 28">
            <a:extLst>
              <a:ext uri="{FF2B5EF4-FFF2-40B4-BE49-F238E27FC236}">
                <a16:creationId xmlns:a16="http://schemas.microsoft.com/office/drawing/2014/main" id="{5048D7C2-F6DF-449B-96B6-2F7103EEFCB4}"/>
              </a:ext>
            </a:extLst>
          </p:cNvPr>
          <p:cNvCxnSpPr/>
          <p:nvPr/>
        </p:nvCxnSpPr>
        <p:spPr>
          <a:xfrm flipV="1">
            <a:off x="8878637" y="795129"/>
            <a:ext cx="0" cy="543340"/>
          </a:xfrm>
          <a:prstGeom prst="line">
            <a:avLst/>
          </a:prstGeom>
          <a:ln w="12700"/>
          <a:effectLst>
            <a:outerShdw blurRad="127000" dist="63500" dir="36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8DFBE76-6D9A-4535-A50D-B17E047852F0}"/>
              </a:ext>
            </a:extLst>
          </p:cNvPr>
          <p:cNvCxnSpPr/>
          <p:nvPr/>
        </p:nvCxnSpPr>
        <p:spPr>
          <a:xfrm flipV="1">
            <a:off x="9569251" y="801756"/>
            <a:ext cx="0" cy="543340"/>
          </a:xfrm>
          <a:prstGeom prst="line">
            <a:avLst/>
          </a:prstGeom>
          <a:ln w="12700"/>
          <a:effectLst>
            <a:outerShdw blurRad="127000" dist="63500" dir="36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F8A6E819-C42D-4FA0-8074-2B26DB975489}"/>
              </a:ext>
            </a:extLst>
          </p:cNvPr>
          <p:cNvSpPr txBox="1"/>
          <p:nvPr/>
        </p:nvSpPr>
        <p:spPr>
          <a:xfrm>
            <a:off x="10693240" y="2647320"/>
            <a:ext cx="1460272" cy="307777"/>
          </a:xfrm>
          <a:prstGeom prst="rect">
            <a:avLst/>
          </a:prstGeom>
          <a:noFill/>
        </p:spPr>
        <p:txBody>
          <a:bodyPr wrap="none" rtlCol="0">
            <a:spAutoFit/>
          </a:bodyPr>
          <a:lstStyle/>
          <a:p>
            <a:r>
              <a:rPr lang="en-GB" sz="1400" b="1" dirty="0" err="1">
                <a:solidFill>
                  <a:schemeClr val="accent4"/>
                </a:solidFill>
              </a:rPr>
              <a:t>Maggiori</a:t>
            </a:r>
            <a:r>
              <a:rPr lang="en-GB" sz="1400" b="1" dirty="0">
                <a:solidFill>
                  <a:schemeClr val="accent4"/>
                </a:solidFill>
              </a:rPr>
              <a:t> </a:t>
            </a:r>
            <a:r>
              <a:rPr lang="en-GB" sz="1400" b="1" dirty="0" err="1">
                <a:solidFill>
                  <a:schemeClr val="accent4"/>
                </a:solidFill>
              </a:rPr>
              <a:t>dettagli</a:t>
            </a:r>
            <a:endParaRPr lang="en-GB" sz="1400" b="1" dirty="0">
              <a:solidFill>
                <a:schemeClr val="accent4"/>
              </a:solidFill>
            </a:endParaRPr>
          </a:p>
        </p:txBody>
      </p:sp>
      <p:sp>
        <p:nvSpPr>
          <p:cNvPr id="32" name="TextBox 31">
            <a:extLst>
              <a:ext uri="{FF2B5EF4-FFF2-40B4-BE49-F238E27FC236}">
                <a16:creationId xmlns:a16="http://schemas.microsoft.com/office/drawing/2014/main" id="{38456A8C-F274-40D9-B162-C98C5D48ABD9}"/>
              </a:ext>
            </a:extLst>
          </p:cNvPr>
          <p:cNvSpPr txBox="1"/>
          <p:nvPr/>
        </p:nvSpPr>
        <p:spPr>
          <a:xfrm>
            <a:off x="10584244" y="4016297"/>
            <a:ext cx="1415015" cy="307777"/>
          </a:xfrm>
          <a:prstGeom prst="rect">
            <a:avLst/>
          </a:prstGeom>
          <a:noFill/>
        </p:spPr>
        <p:txBody>
          <a:bodyPr wrap="square" rtlCol="0">
            <a:spAutoFit/>
          </a:bodyPr>
          <a:lstStyle/>
          <a:p>
            <a:pPr algn="ctr"/>
            <a:r>
              <a:rPr lang="en-GB" sz="1400" b="1" dirty="0" err="1">
                <a:solidFill>
                  <a:schemeClr val="accent4"/>
                </a:solidFill>
              </a:rPr>
              <a:t>Biblioteca</a:t>
            </a:r>
            <a:endParaRPr lang="en-GB" sz="1400" b="1" dirty="0">
              <a:solidFill>
                <a:schemeClr val="accent4"/>
              </a:solidFill>
            </a:endParaRPr>
          </a:p>
        </p:txBody>
      </p:sp>
      <p:sp>
        <p:nvSpPr>
          <p:cNvPr id="33" name="TextBox 32">
            <a:extLst>
              <a:ext uri="{FF2B5EF4-FFF2-40B4-BE49-F238E27FC236}">
                <a16:creationId xmlns:a16="http://schemas.microsoft.com/office/drawing/2014/main" id="{51B190E1-B350-4C09-816B-F15CCC39C9E9}"/>
              </a:ext>
            </a:extLst>
          </p:cNvPr>
          <p:cNvSpPr txBox="1"/>
          <p:nvPr/>
        </p:nvSpPr>
        <p:spPr>
          <a:xfrm>
            <a:off x="10584244" y="1345096"/>
            <a:ext cx="1587878" cy="1277273"/>
          </a:xfrm>
          <a:prstGeom prst="rect">
            <a:avLst/>
          </a:prstGeom>
          <a:noFill/>
        </p:spPr>
        <p:txBody>
          <a:bodyPr wrap="square" rtlCol="0">
            <a:spAutoFit/>
          </a:bodyPr>
          <a:lstStyle/>
          <a:p>
            <a:r>
              <a:rPr lang="it-IT" sz="1100" dirty="0"/>
              <a:t>Questi collegamenti puntano a sezioni correlate del sito web </a:t>
            </a:r>
            <a:r>
              <a:rPr lang="it-IT" sz="1100" dirty="0" err="1"/>
              <a:t>Praxis</a:t>
            </a:r>
            <a:r>
              <a:rPr lang="it-IT" sz="1100" dirty="0"/>
              <a:t> di supporto all'applicazione pratica di conoscenze e processi</a:t>
            </a:r>
            <a:r>
              <a:rPr lang="en-GB" sz="1100" dirty="0"/>
              <a:t>.</a:t>
            </a:r>
          </a:p>
        </p:txBody>
      </p:sp>
      <p:sp>
        <p:nvSpPr>
          <p:cNvPr id="34" name="TextBox 33">
            <a:extLst>
              <a:ext uri="{FF2B5EF4-FFF2-40B4-BE49-F238E27FC236}">
                <a16:creationId xmlns:a16="http://schemas.microsoft.com/office/drawing/2014/main" id="{3D308837-73D9-4C55-A0FA-78168268A163}"/>
              </a:ext>
            </a:extLst>
          </p:cNvPr>
          <p:cNvSpPr txBox="1"/>
          <p:nvPr/>
        </p:nvSpPr>
        <p:spPr>
          <a:xfrm>
            <a:off x="10584244" y="2975504"/>
            <a:ext cx="1579826" cy="938719"/>
          </a:xfrm>
          <a:prstGeom prst="rect">
            <a:avLst/>
          </a:prstGeom>
          <a:noFill/>
        </p:spPr>
        <p:txBody>
          <a:bodyPr wrap="square" rtlCol="0">
            <a:spAutoFit/>
          </a:bodyPr>
          <a:lstStyle/>
          <a:p>
            <a:r>
              <a:rPr lang="it-IT" sz="1100" dirty="0"/>
              <a:t>Questi collegamenti puntano agli approfondimenti dell'argomento corrente</a:t>
            </a:r>
            <a:r>
              <a:rPr lang="en-GB" sz="1100" dirty="0"/>
              <a:t>.</a:t>
            </a:r>
          </a:p>
        </p:txBody>
      </p:sp>
      <p:sp>
        <p:nvSpPr>
          <p:cNvPr id="35" name="TextBox 34">
            <a:extLst>
              <a:ext uri="{FF2B5EF4-FFF2-40B4-BE49-F238E27FC236}">
                <a16:creationId xmlns:a16="http://schemas.microsoft.com/office/drawing/2014/main" id="{BEDBF36A-081A-480C-A069-05F4C1944D3E}"/>
              </a:ext>
            </a:extLst>
          </p:cNvPr>
          <p:cNvSpPr txBox="1"/>
          <p:nvPr/>
        </p:nvSpPr>
        <p:spPr>
          <a:xfrm>
            <a:off x="10574696" y="4350562"/>
            <a:ext cx="1567998" cy="769441"/>
          </a:xfrm>
          <a:prstGeom prst="rect">
            <a:avLst/>
          </a:prstGeom>
          <a:noFill/>
        </p:spPr>
        <p:txBody>
          <a:bodyPr wrap="square" rtlCol="0">
            <a:spAutoFit/>
          </a:bodyPr>
          <a:lstStyle/>
          <a:p>
            <a:r>
              <a:rPr lang="it-IT" sz="1100" dirty="0"/>
              <a:t>Questi collegamenti puntano a voci della libreria rilevanti per l'argomento corrente</a:t>
            </a:r>
            <a:r>
              <a:rPr lang="en-GB" sz="1100" dirty="0"/>
              <a:t>.</a:t>
            </a:r>
          </a:p>
        </p:txBody>
      </p:sp>
      <p:sp>
        <p:nvSpPr>
          <p:cNvPr id="36" name="TextBox 35">
            <a:extLst>
              <a:ext uri="{FF2B5EF4-FFF2-40B4-BE49-F238E27FC236}">
                <a16:creationId xmlns:a16="http://schemas.microsoft.com/office/drawing/2014/main" id="{770A7819-FD8B-4B4D-AF91-BEB61C1BA50A}"/>
              </a:ext>
            </a:extLst>
          </p:cNvPr>
          <p:cNvSpPr txBox="1"/>
          <p:nvPr/>
        </p:nvSpPr>
        <p:spPr>
          <a:xfrm>
            <a:off x="651186" y="4695606"/>
            <a:ext cx="300082" cy="369332"/>
          </a:xfrm>
          <a:prstGeom prst="rect">
            <a:avLst/>
          </a:prstGeom>
          <a:noFill/>
        </p:spPr>
        <p:txBody>
          <a:bodyPr wrap="none" rtlCol="0">
            <a:spAutoFit/>
          </a:bodyPr>
          <a:lstStyle/>
          <a:p>
            <a:r>
              <a:rPr lang="en-GB" dirty="0"/>
              <a:t>*</a:t>
            </a:r>
          </a:p>
        </p:txBody>
      </p:sp>
      <p:sp>
        <p:nvSpPr>
          <p:cNvPr id="37" name="TextBox 36">
            <a:extLst>
              <a:ext uri="{FF2B5EF4-FFF2-40B4-BE49-F238E27FC236}">
                <a16:creationId xmlns:a16="http://schemas.microsoft.com/office/drawing/2014/main" id="{F2E457D4-CB03-4EE8-AD09-296C2C32573C}"/>
              </a:ext>
            </a:extLst>
          </p:cNvPr>
          <p:cNvSpPr txBox="1"/>
          <p:nvPr/>
        </p:nvSpPr>
        <p:spPr>
          <a:xfrm>
            <a:off x="1231429" y="4701176"/>
            <a:ext cx="3531851" cy="646331"/>
          </a:xfrm>
          <a:prstGeom prst="rect">
            <a:avLst/>
          </a:prstGeom>
          <a:noFill/>
        </p:spPr>
        <p:txBody>
          <a:bodyPr wrap="square" rtlCol="0">
            <a:spAutoFit/>
          </a:bodyPr>
          <a:lstStyle/>
          <a:p>
            <a:r>
              <a:rPr lang="it-IT" sz="1200" dirty="0"/>
              <a:t>I collegamenti alle voci pertinenti dell'enciclopedia sono tecniche selezionate. Non sono un elenco completo di tutte le voci pertinenti nell'enciclopedia</a:t>
            </a:r>
            <a:r>
              <a:rPr lang="en-GB" sz="1200" dirty="0"/>
              <a:t>.</a:t>
            </a:r>
          </a:p>
        </p:txBody>
      </p:sp>
      <p:sp>
        <p:nvSpPr>
          <p:cNvPr id="25" name="TextBox 24">
            <a:extLst>
              <a:ext uri="{FF2B5EF4-FFF2-40B4-BE49-F238E27FC236}">
                <a16:creationId xmlns:a16="http://schemas.microsoft.com/office/drawing/2014/main" id="{E2775119-D86D-4B20-A6C3-EC6CCB1E5E07}"/>
              </a:ext>
            </a:extLst>
          </p:cNvPr>
          <p:cNvSpPr txBox="1"/>
          <p:nvPr/>
        </p:nvSpPr>
        <p:spPr>
          <a:xfrm>
            <a:off x="10574696" y="1017186"/>
            <a:ext cx="1589374" cy="307777"/>
          </a:xfrm>
          <a:prstGeom prst="rect">
            <a:avLst/>
          </a:prstGeom>
          <a:noFill/>
        </p:spPr>
        <p:txBody>
          <a:bodyPr wrap="square" rtlCol="0">
            <a:spAutoFit/>
          </a:bodyPr>
          <a:lstStyle/>
          <a:p>
            <a:pPr algn="ctr"/>
            <a:r>
              <a:rPr lang="en-GB" sz="1400" b="1" dirty="0" err="1">
                <a:solidFill>
                  <a:schemeClr val="accent4"/>
                </a:solidFill>
              </a:rPr>
              <a:t>Applicazione</a:t>
            </a:r>
            <a:endParaRPr lang="en-GB" sz="1400" b="1" dirty="0">
              <a:solidFill>
                <a:schemeClr val="accent4"/>
              </a:solidFill>
            </a:endParaRPr>
          </a:p>
        </p:txBody>
      </p:sp>
      <p:cxnSp>
        <p:nvCxnSpPr>
          <p:cNvPr id="4" name="Straight Connector 3">
            <a:extLst>
              <a:ext uri="{FF2B5EF4-FFF2-40B4-BE49-F238E27FC236}">
                <a16:creationId xmlns:a16="http://schemas.microsoft.com/office/drawing/2014/main" id="{F9E119C1-2BD9-45E4-AD84-C8EBB0D1FD86}"/>
              </a:ext>
            </a:extLst>
          </p:cNvPr>
          <p:cNvCxnSpPr/>
          <p:nvPr/>
        </p:nvCxnSpPr>
        <p:spPr>
          <a:xfrm>
            <a:off x="1315249" y="2537550"/>
            <a:ext cx="1595591"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E0FF8933-38D1-4203-9A51-B5B6BC13CC10}"/>
              </a:ext>
            </a:extLst>
          </p:cNvPr>
          <p:cNvPicPr>
            <a:picLocks noChangeAspect="1"/>
          </p:cNvPicPr>
          <p:nvPr/>
        </p:nvPicPr>
        <p:blipFill rotWithShape="1">
          <a:blip r:embed="rId3">
            <a:extLst>
              <a:ext uri="{28A0092B-C50C-407E-A947-70E740481C1C}">
                <a14:useLocalDpi xmlns:a14="http://schemas.microsoft.com/office/drawing/2010/main" val="0"/>
              </a:ext>
            </a:extLst>
          </a:blip>
          <a:srcRect l="18912" r="30269" b="42327"/>
          <a:stretch/>
        </p:blipFill>
        <p:spPr>
          <a:xfrm>
            <a:off x="594781" y="2766689"/>
            <a:ext cx="412322" cy="420294"/>
          </a:xfrm>
          <a:prstGeom prst="rect">
            <a:avLst/>
          </a:prstGeom>
        </p:spPr>
      </p:pic>
      <p:cxnSp>
        <p:nvCxnSpPr>
          <p:cNvPr id="38" name="Straight Connector 37">
            <a:extLst>
              <a:ext uri="{FF2B5EF4-FFF2-40B4-BE49-F238E27FC236}">
                <a16:creationId xmlns:a16="http://schemas.microsoft.com/office/drawing/2014/main" id="{FF2DCBC5-2E69-49A0-9ED9-C8DCD4DCF6B5}"/>
              </a:ext>
            </a:extLst>
          </p:cNvPr>
          <p:cNvCxnSpPr/>
          <p:nvPr/>
        </p:nvCxnSpPr>
        <p:spPr>
          <a:xfrm>
            <a:off x="1338108" y="3728318"/>
            <a:ext cx="1595591" cy="0"/>
          </a:xfrm>
          <a:prstGeom prst="line">
            <a:avLst/>
          </a:prstGeom>
        </p:spPr>
        <p:style>
          <a:lnRef idx="1">
            <a:schemeClr val="accent1"/>
          </a:lnRef>
          <a:fillRef idx="0">
            <a:schemeClr val="accent1"/>
          </a:fillRef>
          <a:effectRef idx="0">
            <a:schemeClr val="accent1"/>
          </a:effectRef>
          <a:fontRef idx="minor">
            <a:schemeClr val="tx1"/>
          </a:fontRef>
        </p:style>
      </p:cxnSp>
      <p:sp>
        <p:nvSpPr>
          <p:cNvPr id="39" name="Line Callout 2 (Border and Accent Bar) 11">
            <a:extLst>
              <a:ext uri="{FF2B5EF4-FFF2-40B4-BE49-F238E27FC236}">
                <a16:creationId xmlns:a16="http://schemas.microsoft.com/office/drawing/2014/main" id="{7983AD21-252F-4A9D-BF2F-A0622E9CECDC}"/>
              </a:ext>
            </a:extLst>
          </p:cNvPr>
          <p:cNvSpPr/>
          <p:nvPr/>
        </p:nvSpPr>
        <p:spPr>
          <a:xfrm>
            <a:off x="5253658" y="2212212"/>
            <a:ext cx="1085008" cy="682822"/>
          </a:xfrm>
          <a:prstGeom prst="accentBorderCallout2">
            <a:avLst>
              <a:gd name="adj1" fmla="val 27940"/>
              <a:gd name="adj2" fmla="val 105392"/>
              <a:gd name="adj3" fmla="val 26408"/>
              <a:gd name="adj4" fmla="val 139215"/>
              <a:gd name="adj5" fmla="val -202779"/>
              <a:gd name="adj6" fmla="val 204382"/>
            </a:avLst>
          </a:prstGeom>
          <a:solidFill>
            <a:schemeClr val="accent1"/>
          </a:solidFill>
          <a:ln>
            <a:solidFill>
              <a:schemeClr val="accent1"/>
            </a:solid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Questa </a:t>
            </a:r>
            <a:r>
              <a:rPr lang="en-GB" sz="1200" dirty="0" err="1"/>
              <a:t>pagina</a:t>
            </a:r>
            <a:endParaRPr lang="en-GB" sz="1200" dirty="0"/>
          </a:p>
        </p:txBody>
      </p:sp>
      <p:pic>
        <p:nvPicPr>
          <p:cNvPr id="5" name="Picture 4">
            <a:extLst>
              <a:ext uri="{FF2B5EF4-FFF2-40B4-BE49-F238E27FC236}">
                <a16:creationId xmlns:a16="http://schemas.microsoft.com/office/drawing/2014/main" id="{53FB1EA8-557F-4575-B8AE-152E0E5305B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481" y="5751807"/>
            <a:ext cx="686922" cy="241984"/>
          </a:xfrm>
          <a:prstGeom prst="rect">
            <a:avLst/>
          </a:prstGeom>
        </p:spPr>
      </p:pic>
      <p:cxnSp>
        <p:nvCxnSpPr>
          <p:cNvPr id="40" name="Straight Connector 39">
            <a:extLst>
              <a:ext uri="{FF2B5EF4-FFF2-40B4-BE49-F238E27FC236}">
                <a16:creationId xmlns:a16="http://schemas.microsoft.com/office/drawing/2014/main" id="{74BB2670-3745-49DE-B679-F9B275476D94}"/>
              </a:ext>
            </a:extLst>
          </p:cNvPr>
          <p:cNvCxnSpPr/>
          <p:nvPr/>
        </p:nvCxnSpPr>
        <p:spPr>
          <a:xfrm>
            <a:off x="1338108" y="5411902"/>
            <a:ext cx="1595591" cy="0"/>
          </a:xfrm>
          <a:prstGeom prst="line">
            <a:avLst/>
          </a:prstGeom>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A3A2F103-89D9-4DFB-BAFE-7E60E8B2BC86}"/>
              </a:ext>
            </a:extLst>
          </p:cNvPr>
          <p:cNvSpPr txBox="1"/>
          <p:nvPr/>
        </p:nvSpPr>
        <p:spPr>
          <a:xfrm>
            <a:off x="1231429" y="5569918"/>
            <a:ext cx="3531851" cy="830997"/>
          </a:xfrm>
          <a:prstGeom prst="rect">
            <a:avLst/>
          </a:prstGeom>
          <a:noFill/>
        </p:spPr>
        <p:txBody>
          <a:bodyPr wrap="square" rtlCol="0">
            <a:spAutoFit/>
          </a:bodyPr>
          <a:lstStyle/>
          <a:p>
            <a:r>
              <a:rPr lang="it-IT" sz="1200" dirty="0" err="1"/>
              <a:t>Praxis</a:t>
            </a:r>
            <a:r>
              <a:rPr lang="it-IT" sz="1200" dirty="0"/>
              <a:t> Framework e </a:t>
            </a:r>
            <a:r>
              <a:rPr lang="it-IT" sz="1200" dirty="0" err="1"/>
              <a:t>Praxis</a:t>
            </a:r>
            <a:r>
              <a:rPr lang="it-IT" sz="1200" dirty="0"/>
              <a:t> Local sono rilasciati sotto una licenza Creative Commons BY-SA. Pertanto sei libero di distribuire queste informazioni a condizione di citare la fonte.</a:t>
            </a:r>
            <a:r>
              <a:rPr lang="en-GB" sz="1200" dirty="0"/>
              <a:t>.</a:t>
            </a:r>
          </a:p>
        </p:txBody>
      </p:sp>
      <p:sp>
        <p:nvSpPr>
          <p:cNvPr id="41" name="Line Callout 2 (Border and Accent Bar) 11">
            <a:extLst>
              <a:ext uri="{FF2B5EF4-FFF2-40B4-BE49-F238E27FC236}">
                <a16:creationId xmlns:a16="http://schemas.microsoft.com/office/drawing/2014/main" id="{AC7450FF-FBEF-464F-959C-53F974E62F56}"/>
              </a:ext>
            </a:extLst>
          </p:cNvPr>
          <p:cNvSpPr/>
          <p:nvPr/>
        </p:nvSpPr>
        <p:spPr>
          <a:xfrm>
            <a:off x="7707077" y="3155683"/>
            <a:ext cx="1510400" cy="913559"/>
          </a:xfrm>
          <a:prstGeom prst="accentBorderCallout2">
            <a:avLst>
              <a:gd name="adj1" fmla="val 27940"/>
              <a:gd name="adj2" fmla="val 105392"/>
              <a:gd name="adj3" fmla="val 26408"/>
              <a:gd name="adj4" fmla="val 139215"/>
              <a:gd name="adj5" fmla="val -263071"/>
              <a:gd name="adj6" fmla="val 209506"/>
            </a:avLst>
          </a:prstGeom>
          <a:solidFill>
            <a:schemeClr val="accent1"/>
          </a:solidFill>
          <a:ln>
            <a:solidFill>
              <a:schemeClr val="accent1"/>
            </a:solid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t>Clicca</a:t>
            </a:r>
            <a:r>
              <a:rPr lang="en-GB" sz="1200" dirty="0"/>
              <a:t> qui per </a:t>
            </a:r>
            <a:r>
              <a:rPr lang="en-GB" sz="1200" dirty="0" err="1"/>
              <a:t>accedere</a:t>
            </a:r>
            <a:r>
              <a:rPr lang="en-GB" sz="1200" dirty="0"/>
              <a:t> </a:t>
            </a:r>
            <a:r>
              <a:rPr lang="en-GB" sz="1200" dirty="0" err="1"/>
              <a:t>alla</a:t>
            </a:r>
            <a:r>
              <a:rPr lang="en-GB" sz="1200" dirty="0"/>
              <a:t> </a:t>
            </a:r>
            <a:r>
              <a:rPr lang="en-GB" sz="1200" dirty="0" err="1"/>
              <a:t>corrispondente</a:t>
            </a:r>
            <a:r>
              <a:rPr lang="en-GB" sz="1200" dirty="0"/>
              <a:t> </a:t>
            </a:r>
            <a:r>
              <a:rPr lang="en-GB" sz="1200" dirty="0" err="1"/>
              <a:t>pagina</a:t>
            </a:r>
            <a:r>
              <a:rPr lang="en-GB" sz="1200" dirty="0"/>
              <a:t> </a:t>
            </a:r>
            <a:r>
              <a:rPr lang="en-GB" sz="1200" dirty="0" err="1"/>
              <a:t>sul</a:t>
            </a:r>
            <a:r>
              <a:rPr lang="en-GB" sz="1200" dirty="0"/>
              <a:t> </a:t>
            </a:r>
            <a:r>
              <a:rPr lang="en-GB" sz="1200" dirty="0" err="1"/>
              <a:t>sito</a:t>
            </a:r>
            <a:r>
              <a:rPr lang="en-GB" sz="1200" dirty="0"/>
              <a:t> web di Praxis</a:t>
            </a:r>
          </a:p>
        </p:txBody>
      </p:sp>
      <p:sp>
        <p:nvSpPr>
          <p:cNvPr id="3" name="Rectangle 2">
            <a:extLst>
              <a:ext uri="{FF2B5EF4-FFF2-40B4-BE49-F238E27FC236}">
                <a16:creationId xmlns:a16="http://schemas.microsoft.com/office/drawing/2014/main" id="{6E62EA64-7177-41E6-98BB-59733EBD28C3}"/>
              </a:ext>
            </a:extLst>
          </p:cNvPr>
          <p:cNvSpPr/>
          <p:nvPr/>
        </p:nvSpPr>
        <p:spPr>
          <a:xfrm>
            <a:off x="1231429" y="3896170"/>
            <a:ext cx="3531851" cy="461665"/>
          </a:xfrm>
          <a:prstGeom prst="rect">
            <a:avLst/>
          </a:prstGeom>
        </p:spPr>
        <p:txBody>
          <a:bodyPr wrap="square">
            <a:spAutoFit/>
          </a:bodyPr>
          <a:lstStyle/>
          <a:p>
            <a:r>
              <a:rPr lang="it-IT" sz="1200" dirty="0"/>
              <a:t>Alcuni collegamenti al sito Internet ptrebbero riferirsi a contenuti in lingua inglese</a:t>
            </a:r>
            <a:endParaRPr lang="en-GB" sz="1200" dirty="0"/>
          </a:p>
        </p:txBody>
      </p:sp>
      <p:cxnSp>
        <p:nvCxnSpPr>
          <p:cNvPr id="43" name="Straight Connector 42">
            <a:extLst>
              <a:ext uri="{FF2B5EF4-FFF2-40B4-BE49-F238E27FC236}">
                <a16:creationId xmlns:a16="http://schemas.microsoft.com/office/drawing/2014/main" id="{14EB66BB-3AED-400C-9282-4CA5851FEF9B}"/>
              </a:ext>
            </a:extLst>
          </p:cNvPr>
          <p:cNvCxnSpPr/>
          <p:nvPr/>
        </p:nvCxnSpPr>
        <p:spPr>
          <a:xfrm>
            <a:off x="1338108" y="4503570"/>
            <a:ext cx="1595591"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EE4616B5-75F1-4469-8F28-7E85FC1510C3}"/>
              </a:ext>
            </a:extLst>
          </p:cNvPr>
          <p:cNvPicPr>
            <a:picLocks noChangeAspect="1"/>
          </p:cNvPicPr>
          <p:nvPr/>
        </p:nvPicPr>
        <p:blipFill rotWithShape="1">
          <a:blip r:embed="rId5">
            <a:extLst>
              <a:ext uri="{28A0092B-C50C-407E-A947-70E740481C1C}">
                <a14:useLocalDpi xmlns:a14="http://schemas.microsoft.com/office/drawing/2010/main" val="0"/>
              </a:ext>
            </a:extLst>
          </a:blip>
          <a:srcRect t="-1" r="21358" b="3190"/>
          <a:stretch/>
        </p:blipFill>
        <p:spPr>
          <a:xfrm>
            <a:off x="651186" y="3977235"/>
            <a:ext cx="412323" cy="241984"/>
          </a:xfrm>
          <a:prstGeom prst="rect">
            <a:avLst/>
          </a:prstGeom>
        </p:spPr>
      </p:pic>
    </p:spTree>
    <p:extLst>
      <p:ext uri="{BB962C8B-B14F-4D97-AF65-F5344CB8AC3E}">
        <p14:creationId xmlns:p14="http://schemas.microsoft.com/office/powerpoint/2010/main" val="12672465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66CCE-4DB1-4CED-8151-5746F51091AA}"/>
              </a:ext>
            </a:extLst>
          </p:cNvPr>
          <p:cNvSpPr>
            <a:spLocks noGrp="1"/>
          </p:cNvSpPr>
          <p:nvPr>
            <p:ph type="title"/>
          </p:nvPr>
        </p:nvSpPr>
        <p:spPr>
          <a:xfrm>
            <a:off x="136358" y="24064"/>
            <a:ext cx="6791998" cy="826167"/>
          </a:xfrm>
        </p:spPr>
        <p:txBody>
          <a:bodyPr/>
          <a:lstStyle/>
          <a:p>
            <a:r>
              <a:rPr lang="en-GB" dirty="0" err="1"/>
              <a:t>Risorse</a:t>
            </a:r>
            <a:r>
              <a:rPr lang="en-GB" dirty="0"/>
              <a:t> </a:t>
            </a:r>
            <a:r>
              <a:rPr lang="en-GB" dirty="0" err="1"/>
              <a:t>aggiuntive</a:t>
            </a:r>
            <a:endParaRPr lang="en-GB" dirty="0"/>
          </a:p>
        </p:txBody>
      </p:sp>
      <p:sp>
        <p:nvSpPr>
          <p:cNvPr id="13" name="Rectangle 12">
            <a:hlinkClick r:id="rId2"/>
            <a:extLst>
              <a:ext uri="{FF2B5EF4-FFF2-40B4-BE49-F238E27FC236}">
                <a16:creationId xmlns:a16="http://schemas.microsoft.com/office/drawing/2014/main" id="{0AE0E0B3-AD45-475C-814A-868DB53C0BB1}"/>
              </a:ext>
            </a:extLst>
          </p:cNvPr>
          <p:cNvSpPr/>
          <p:nvPr/>
        </p:nvSpPr>
        <p:spPr>
          <a:xfrm>
            <a:off x="7177632" y="4005346"/>
            <a:ext cx="1186069" cy="1186069"/>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hlinkClick r:id="rId2"/>
            <a:extLst>
              <a:ext uri="{FF2B5EF4-FFF2-40B4-BE49-F238E27FC236}">
                <a16:creationId xmlns:a16="http://schemas.microsoft.com/office/drawing/2014/main" id="{69D397FE-EDEE-4368-BCC7-8A601D99FE60}"/>
              </a:ext>
            </a:extLst>
          </p:cNvPr>
          <p:cNvSpPr txBox="1"/>
          <p:nvPr/>
        </p:nvSpPr>
        <p:spPr>
          <a:xfrm>
            <a:off x="7189098" y="4022642"/>
            <a:ext cx="1157237" cy="430887"/>
          </a:xfrm>
          <a:prstGeom prst="rect">
            <a:avLst/>
          </a:prstGeom>
          <a:solidFill>
            <a:schemeClr val="bg2">
              <a:lumMod val="50000"/>
            </a:schemeClr>
          </a:solidFill>
        </p:spPr>
        <p:txBody>
          <a:bodyPr wrap="square" rtlCol="0">
            <a:spAutoFit/>
          </a:bodyPr>
          <a:lstStyle/>
          <a:p>
            <a:pPr algn="ctr"/>
            <a:r>
              <a:rPr lang="en-GB" sz="1100" dirty="0" err="1">
                <a:solidFill>
                  <a:schemeClr val="bg1"/>
                </a:solidFill>
              </a:rPr>
              <a:t>Guida</a:t>
            </a:r>
            <a:r>
              <a:rPr lang="en-GB" sz="1100" dirty="0">
                <a:solidFill>
                  <a:schemeClr val="bg1"/>
                </a:solidFill>
              </a:rPr>
              <a:t> </a:t>
            </a:r>
            <a:r>
              <a:rPr lang="en-GB" sz="1100" dirty="0" err="1">
                <a:solidFill>
                  <a:schemeClr val="bg1"/>
                </a:solidFill>
              </a:rPr>
              <a:t>complementare</a:t>
            </a:r>
            <a:endParaRPr lang="en-GB" sz="1100" dirty="0">
              <a:solidFill>
                <a:schemeClr val="bg1"/>
              </a:solidFill>
            </a:endParaRPr>
          </a:p>
        </p:txBody>
      </p:sp>
      <p:sp>
        <p:nvSpPr>
          <p:cNvPr id="16" name="Rectangle 15">
            <a:hlinkClick r:id="rId3"/>
            <a:extLst>
              <a:ext uri="{FF2B5EF4-FFF2-40B4-BE49-F238E27FC236}">
                <a16:creationId xmlns:a16="http://schemas.microsoft.com/office/drawing/2014/main" id="{B96649C5-C3F3-4AEC-A006-1A24E2A89439}"/>
              </a:ext>
            </a:extLst>
          </p:cNvPr>
          <p:cNvSpPr/>
          <p:nvPr/>
        </p:nvSpPr>
        <p:spPr>
          <a:xfrm>
            <a:off x="616680" y="2605398"/>
            <a:ext cx="1186069" cy="118606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hlinkClick r:id="rId3"/>
            <a:extLst>
              <a:ext uri="{FF2B5EF4-FFF2-40B4-BE49-F238E27FC236}">
                <a16:creationId xmlns:a16="http://schemas.microsoft.com/office/drawing/2014/main" id="{6AA76186-4DA8-40C2-BE57-73860A66EA57}"/>
              </a:ext>
            </a:extLst>
          </p:cNvPr>
          <p:cNvSpPr txBox="1"/>
          <p:nvPr/>
        </p:nvSpPr>
        <p:spPr>
          <a:xfrm>
            <a:off x="933339" y="2697733"/>
            <a:ext cx="543739" cy="338554"/>
          </a:xfrm>
          <a:prstGeom prst="rect">
            <a:avLst/>
          </a:prstGeom>
          <a:solidFill>
            <a:schemeClr val="tx2">
              <a:lumMod val="60000"/>
              <a:lumOff val="40000"/>
            </a:schemeClr>
          </a:solidFill>
        </p:spPr>
        <p:txBody>
          <a:bodyPr wrap="none" rtlCol="0">
            <a:spAutoFit/>
          </a:bodyPr>
          <a:lstStyle/>
          <a:p>
            <a:r>
              <a:rPr lang="en-GB" sz="1600" dirty="0">
                <a:solidFill>
                  <a:schemeClr val="bg1"/>
                </a:solidFill>
              </a:rPr>
              <a:t>Libri</a:t>
            </a:r>
          </a:p>
        </p:txBody>
      </p:sp>
      <p:grpSp>
        <p:nvGrpSpPr>
          <p:cNvPr id="18" name="Group 17">
            <a:extLst>
              <a:ext uri="{FF2B5EF4-FFF2-40B4-BE49-F238E27FC236}">
                <a16:creationId xmlns:a16="http://schemas.microsoft.com/office/drawing/2014/main" id="{F226C46A-81BC-4F71-9991-7F6658522CF9}"/>
              </a:ext>
            </a:extLst>
          </p:cNvPr>
          <p:cNvGrpSpPr/>
          <p:nvPr/>
        </p:nvGrpSpPr>
        <p:grpSpPr>
          <a:xfrm>
            <a:off x="616681" y="4002902"/>
            <a:ext cx="1194248" cy="1186069"/>
            <a:chOff x="7597173" y="2330160"/>
            <a:chExt cx="1186069" cy="1186069"/>
          </a:xfrm>
          <a:solidFill>
            <a:schemeClr val="accent2">
              <a:lumMod val="60000"/>
              <a:lumOff val="40000"/>
            </a:schemeClr>
          </a:solidFill>
        </p:grpSpPr>
        <p:sp>
          <p:nvSpPr>
            <p:cNvPr id="19" name="Rectangle 18">
              <a:hlinkClick r:id="rId4"/>
              <a:extLst>
                <a:ext uri="{FF2B5EF4-FFF2-40B4-BE49-F238E27FC236}">
                  <a16:creationId xmlns:a16="http://schemas.microsoft.com/office/drawing/2014/main" id="{00045F26-930B-4E3D-B637-1D255BDEF2E7}"/>
                </a:ext>
              </a:extLst>
            </p:cNvPr>
            <p:cNvSpPr/>
            <p:nvPr/>
          </p:nvSpPr>
          <p:spPr>
            <a:xfrm>
              <a:off x="7597173" y="2330160"/>
              <a:ext cx="1186069" cy="1186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hlinkClick r:id="rId4"/>
              <a:extLst>
                <a:ext uri="{FF2B5EF4-FFF2-40B4-BE49-F238E27FC236}">
                  <a16:creationId xmlns:a16="http://schemas.microsoft.com/office/drawing/2014/main" id="{DD663285-1931-4028-B125-D0E8F1477355}"/>
                </a:ext>
              </a:extLst>
            </p:cNvPr>
            <p:cNvSpPr txBox="1"/>
            <p:nvPr/>
          </p:nvSpPr>
          <p:spPr>
            <a:xfrm>
              <a:off x="7713191" y="2412530"/>
              <a:ext cx="949166" cy="338554"/>
            </a:xfrm>
            <a:prstGeom prst="rect">
              <a:avLst/>
            </a:prstGeom>
            <a:grpFill/>
          </p:spPr>
          <p:txBody>
            <a:bodyPr wrap="none" rtlCol="0">
              <a:spAutoFit/>
            </a:bodyPr>
            <a:lstStyle/>
            <a:p>
              <a:r>
                <a:rPr lang="en-GB" sz="1600" dirty="0" err="1">
                  <a:solidFill>
                    <a:schemeClr val="bg1"/>
                  </a:solidFill>
                </a:rPr>
                <a:t>Glossario</a:t>
              </a:r>
              <a:endParaRPr lang="en-GB" sz="1600" dirty="0">
                <a:solidFill>
                  <a:schemeClr val="bg1"/>
                </a:solidFill>
              </a:endParaRPr>
            </a:p>
          </p:txBody>
        </p:sp>
      </p:grpSp>
      <p:grpSp>
        <p:nvGrpSpPr>
          <p:cNvPr id="48" name="Group 47">
            <a:extLst>
              <a:ext uri="{FF2B5EF4-FFF2-40B4-BE49-F238E27FC236}">
                <a16:creationId xmlns:a16="http://schemas.microsoft.com/office/drawing/2014/main" id="{8B41E5E5-9F4B-4380-9952-0D0ACFF20172}"/>
              </a:ext>
            </a:extLst>
          </p:cNvPr>
          <p:cNvGrpSpPr/>
          <p:nvPr/>
        </p:nvGrpSpPr>
        <p:grpSpPr>
          <a:xfrm>
            <a:off x="3876713" y="1222156"/>
            <a:ext cx="1186069" cy="1186069"/>
            <a:chOff x="4572453" y="2428077"/>
            <a:chExt cx="1186069" cy="1186069"/>
          </a:xfrm>
        </p:grpSpPr>
        <p:sp>
          <p:nvSpPr>
            <p:cNvPr id="22" name="Rectangle 21">
              <a:hlinkClick r:id="rId5"/>
              <a:extLst>
                <a:ext uri="{FF2B5EF4-FFF2-40B4-BE49-F238E27FC236}">
                  <a16:creationId xmlns:a16="http://schemas.microsoft.com/office/drawing/2014/main" id="{7F04A46C-B85B-45BD-892E-69424407E0F2}"/>
                </a:ext>
              </a:extLst>
            </p:cNvPr>
            <p:cNvSpPr/>
            <p:nvPr/>
          </p:nvSpPr>
          <p:spPr>
            <a:xfrm>
              <a:off x="4572453" y="2428077"/>
              <a:ext cx="1186069" cy="1186069"/>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a:hlinkClick r:id="rId5"/>
              <a:extLst>
                <a:ext uri="{FF2B5EF4-FFF2-40B4-BE49-F238E27FC236}">
                  <a16:creationId xmlns:a16="http://schemas.microsoft.com/office/drawing/2014/main" id="{5708BF48-35A0-432A-B309-23AD978C4450}"/>
                </a:ext>
              </a:extLst>
            </p:cNvPr>
            <p:cNvSpPr txBox="1"/>
            <p:nvPr/>
          </p:nvSpPr>
          <p:spPr>
            <a:xfrm>
              <a:off x="4613272" y="2559029"/>
              <a:ext cx="1103187" cy="307777"/>
            </a:xfrm>
            <a:prstGeom prst="rect">
              <a:avLst/>
            </a:prstGeom>
            <a:noFill/>
          </p:spPr>
          <p:txBody>
            <a:bodyPr wrap="none" rtlCol="0">
              <a:spAutoFit/>
            </a:bodyPr>
            <a:lstStyle/>
            <a:p>
              <a:r>
                <a:rPr lang="en-GB" sz="1400" dirty="0" err="1">
                  <a:solidFill>
                    <a:schemeClr val="bg1"/>
                  </a:solidFill>
                </a:rPr>
                <a:t>Enciclopedia</a:t>
              </a:r>
              <a:endParaRPr lang="en-GB" sz="1400" dirty="0">
                <a:solidFill>
                  <a:schemeClr val="bg1"/>
                </a:solidFill>
              </a:endParaRPr>
            </a:p>
          </p:txBody>
        </p:sp>
      </p:grpSp>
      <p:grpSp>
        <p:nvGrpSpPr>
          <p:cNvPr id="36" name="Group 35">
            <a:extLst>
              <a:ext uri="{FF2B5EF4-FFF2-40B4-BE49-F238E27FC236}">
                <a16:creationId xmlns:a16="http://schemas.microsoft.com/office/drawing/2014/main" id="{72A329CD-ECF2-4BCF-99CF-2A6053EE60F9}"/>
              </a:ext>
            </a:extLst>
          </p:cNvPr>
          <p:cNvGrpSpPr/>
          <p:nvPr/>
        </p:nvGrpSpPr>
        <p:grpSpPr>
          <a:xfrm>
            <a:off x="3876712" y="2605398"/>
            <a:ext cx="1186069" cy="1186069"/>
            <a:chOff x="7597173" y="2330160"/>
            <a:chExt cx="1186069" cy="1186069"/>
          </a:xfrm>
          <a:solidFill>
            <a:schemeClr val="accent4">
              <a:lumMod val="60000"/>
              <a:lumOff val="40000"/>
            </a:schemeClr>
          </a:solidFill>
        </p:grpSpPr>
        <p:sp>
          <p:nvSpPr>
            <p:cNvPr id="37" name="Rectangle 36">
              <a:hlinkClick r:id="rId6"/>
              <a:extLst>
                <a:ext uri="{FF2B5EF4-FFF2-40B4-BE49-F238E27FC236}">
                  <a16:creationId xmlns:a16="http://schemas.microsoft.com/office/drawing/2014/main" id="{CBF4D6DB-3CA9-4353-BE82-73F8FD687901}"/>
                </a:ext>
              </a:extLst>
            </p:cNvPr>
            <p:cNvSpPr/>
            <p:nvPr/>
          </p:nvSpPr>
          <p:spPr>
            <a:xfrm>
              <a:off x="7597173" y="2330160"/>
              <a:ext cx="1186069" cy="1186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TextBox 37">
              <a:hlinkClick r:id="rId6"/>
              <a:extLst>
                <a:ext uri="{FF2B5EF4-FFF2-40B4-BE49-F238E27FC236}">
                  <a16:creationId xmlns:a16="http://schemas.microsoft.com/office/drawing/2014/main" id="{4BA8613B-F7C1-4E14-81AE-14C597E4CB42}"/>
                </a:ext>
              </a:extLst>
            </p:cNvPr>
            <p:cNvSpPr txBox="1"/>
            <p:nvPr/>
          </p:nvSpPr>
          <p:spPr>
            <a:xfrm>
              <a:off x="7771331" y="2407104"/>
              <a:ext cx="817853" cy="338554"/>
            </a:xfrm>
            <a:prstGeom prst="rect">
              <a:avLst/>
            </a:prstGeom>
            <a:grpFill/>
          </p:spPr>
          <p:txBody>
            <a:bodyPr wrap="none" rtlCol="0">
              <a:spAutoFit/>
            </a:bodyPr>
            <a:lstStyle/>
            <a:p>
              <a:r>
                <a:rPr lang="en-GB" sz="1600" dirty="0" err="1">
                  <a:solidFill>
                    <a:schemeClr val="bg1"/>
                  </a:solidFill>
                </a:rPr>
                <a:t>Modelli</a:t>
              </a:r>
              <a:endParaRPr lang="en-GB" sz="1600" dirty="0">
                <a:solidFill>
                  <a:schemeClr val="bg1"/>
                </a:solidFill>
              </a:endParaRPr>
            </a:p>
          </p:txBody>
        </p:sp>
      </p:grpSp>
      <p:grpSp>
        <p:nvGrpSpPr>
          <p:cNvPr id="39" name="Group 38">
            <a:extLst>
              <a:ext uri="{FF2B5EF4-FFF2-40B4-BE49-F238E27FC236}">
                <a16:creationId xmlns:a16="http://schemas.microsoft.com/office/drawing/2014/main" id="{27C2A8E2-5E75-4BE6-A979-0F96B0299306}"/>
              </a:ext>
            </a:extLst>
          </p:cNvPr>
          <p:cNvGrpSpPr/>
          <p:nvPr/>
        </p:nvGrpSpPr>
        <p:grpSpPr>
          <a:xfrm>
            <a:off x="7160266" y="1222156"/>
            <a:ext cx="1186069" cy="1186069"/>
            <a:chOff x="7597173" y="2330160"/>
            <a:chExt cx="1186069" cy="1186069"/>
          </a:xfrm>
          <a:solidFill>
            <a:schemeClr val="accent5"/>
          </a:solidFill>
        </p:grpSpPr>
        <p:sp>
          <p:nvSpPr>
            <p:cNvPr id="40" name="Rectangle 39">
              <a:hlinkClick r:id="rId7"/>
              <a:extLst>
                <a:ext uri="{FF2B5EF4-FFF2-40B4-BE49-F238E27FC236}">
                  <a16:creationId xmlns:a16="http://schemas.microsoft.com/office/drawing/2014/main" id="{B2B22737-F07B-44A7-A08A-DBCD95277F70}"/>
                </a:ext>
              </a:extLst>
            </p:cNvPr>
            <p:cNvSpPr/>
            <p:nvPr/>
          </p:nvSpPr>
          <p:spPr>
            <a:xfrm>
              <a:off x="7597173" y="2330160"/>
              <a:ext cx="1186069" cy="1186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TextBox 40">
              <a:hlinkClick r:id="rId7"/>
              <a:extLst>
                <a:ext uri="{FF2B5EF4-FFF2-40B4-BE49-F238E27FC236}">
                  <a16:creationId xmlns:a16="http://schemas.microsoft.com/office/drawing/2014/main" id="{C50CF351-8450-43EC-A208-C01200369E73}"/>
                </a:ext>
              </a:extLst>
            </p:cNvPr>
            <p:cNvSpPr txBox="1"/>
            <p:nvPr/>
          </p:nvSpPr>
          <p:spPr>
            <a:xfrm>
              <a:off x="7696668" y="2368491"/>
              <a:ext cx="987077" cy="523220"/>
            </a:xfrm>
            <a:prstGeom prst="rect">
              <a:avLst/>
            </a:prstGeom>
            <a:grpFill/>
          </p:spPr>
          <p:txBody>
            <a:bodyPr wrap="square" rtlCol="0">
              <a:spAutoFit/>
            </a:bodyPr>
            <a:lstStyle/>
            <a:p>
              <a:pPr algn="ctr"/>
              <a:r>
                <a:rPr lang="en-GB" sz="1400" dirty="0" err="1">
                  <a:solidFill>
                    <a:schemeClr val="bg1"/>
                  </a:solidFill>
                </a:rPr>
                <a:t>Articoli</a:t>
              </a:r>
              <a:r>
                <a:rPr lang="en-GB" sz="1400" dirty="0">
                  <a:solidFill>
                    <a:schemeClr val="bg1"/>
                  </a:solidFill>
                </a:rPr>
                <a:t> e blogs</a:t>
              </a:r>
            </a:p>
          </p:txBody>
        </p:sp>
      </p:grpSp>
      <p:grpSp>
        <p:nvGrpSpPr>
          <p:cNvPr id="42" name="Group 41">
            <a:extLst>
              <a:ext uri="{FF2B5EF4-FFF2-40B4-BE49-F238E27FC236}">
                <a16:creationId xmlns:a16="http://schemas.microsoft.com/office/drawing/2014/main" id="{C4A00F57-C0E5-4EA0-9EEC-7EDEF78D9E02}"/>
              </a:ext>
            </a:extLst>
          </p:cNvPr>
          <p:cNvGrpSpPr/>
          <p:nvPr/>
        </p:nvGrpSpPr>
        <p:grpSpPr>
          <a:xfrm>
            <a:off x="7177632" y="2605398"/>
            <a:ext cx="1186070" cy="1186069"/>
            <a:chOff x="7597172" y="2330160"/>
            <a:chExt cx="1186070" cy="1186069"/>
          </a:xfrm>
          <a:solidFill>
            <a:schemeClr val="accent6">
              <a:lumMod val="75000"/>
            </a:schemeClr>
          </a:solidFill>
        </p:grpSpPr>
        <p:sp>
          <p:nvSpPr>
            <p:cNvPr id="43" name="Rectangle 42">
              <a:hlinkClick r:id="rId8"/>
              <a:extLst>
                <a:ext uri="{FF2B5EF4-FFF2-40B4-BE49-F238E27FC236}">
                  <a16:creationId xmlns:a16="http://schemas.microsoft.com/office/drawing/2014/main" id="{DD4C8C53-E892-4634-8753-BFD51BE2BEE9}"/>
                </a:ext>
              </a:extLst>
            </p:cNvPr>
            <p:cNvSpPr/>
            <p:nvPr/>
          </p:nvSpPr>
          <p:spPr>
            <a:xfrm>
              <a:off x="7597173" y="2330160"/>
              <a:ext cx="1186069" cy="1186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TextBox 43">
              <a:hlinkClick r:id="rId8"/>
              <a:extLst>
                <a:ext uri="{FF2B5EF4-FFF2-40B4-BE49-F238E27FC236}">
                  <a16:creationId xmlns:a16="http://schemas.microsoft.com/office/drawing/2014/main" id="{E3FE1F22-4C02-4841-B24A-05829CA9DEB2}"/>
                </a:ext>
              </a:extLst>
            </p:cNvPr>
            <p:cNvSpPr txBox="1"/>
            <p:nvPr/>
          </p:nvSpPr>
          <p:spPr>
            <a:xfrm>
              <a:off x="7597172" y="2330160"/>
              <a:ext cx="1186070" cy="523220"/>
            </a:xfrm>
            <a:prstGeom prst="rect">
              <a:avLst/>
            </a:prstGeom>
            <a:noFill/>
          </p:spPr>
          <p:txBody>
            <a:bodyPr wrap="square" rtlCol="0">
              <a:spAutoFit/>
            </a:bodyPr>
            <a:lstStyle/>
            <a:p>
              <a:pPr algn="ctr"/>
              <a:r>
                <a:rPr lang="en-GB" sz="1400" dirty="0">
                  <a:solidFill>
                    <a:schemeClr val="bg1"/>
                  </a:solidFill>
                </a:rPr>
                <a:t>360</a:t>
              </a:r>
              <a:r>
                <a:rPr lang="en-GB" sz="1400" baseline="30000" dirty="0">
                  <a:solidFill>
                    <a:schemeClr val="bg1"/>
                  </a:solidFill>
                </a:rPr>
                <a:t>O</a:t>
              </a:r>
              <a:r>
                <a:rPr lang="en-GB" sz="1400" dirty="0">
                  <a:solidFill>
                    <a:schemeClr val="bg1"/>
                  </a:solidFill>
                </a:rPr>
                <a:t> assessment</a:t>
              </a:r>
            </a:p>
          </p:txBody>
        </p:sp>
      </p:grpSp>
      <p:sp>
        <p:nvSpPr>
          <p:cNvPr id="49" name="TextBox 48">
            <a:extLst>
              <a:ext uri="{FF2B5EF4-FFF2-40B4-BE49-F238E27FC236}">
                <a16:creationId xmlns:a16="http://schemas.microsoft.com/office/drawing/2014/main" id="{F1071437-D5BE-4536-877B-D1C964EC4D98}"/>
              </a:ext>
            </a:extLst>
          </p:cNvPr>
          <p:cNvSpPr txBox="1"/>
          <p:nvPr/>
        </p:nvSpPr>
        <p:spPr>
          <a:xfrm>
            <a:off x="8454010" y="3992938"/>
            <a:ext cx="1963912" cy="830997"/>
          </a:xfrm>
          <a:prstGeom prst="rect">
            <a:avLst/>
          </a:prstGeom>
          <a:noFill/>
        </p:spPr>
        <p:txBody>
          <a:bodyPr wrap="square" rtlCol="0">
            <a:spAutoFit/>
          </a:bodyPr>
          <a:lstStyle/>
          <a:p>
            <a:r>
              <a:rPr lang="it-IT" sz="1200" dirty="0"/>
              <a:t>Una serie di guide per l'utilizzo di </a:t>
            </a:r>
            <a:r>
              <a:rPr lang="it-IT" sz="1200" dirty="0" err="1"/>
              <a:t>Praxis</a:t>
            </a:r>
            <a:r>
              <a:rPr lang="it-IT" sz="1200" dirty="0"/>
              <a:t> associato a standard nazionali e internazionali.</a:t>
            </a:r>
            <a:endParaRPr lang="en-GB" sz="1200" dirty="0"/>
          </a:p>
        </p:txBody>
      </p:sp>
      <p:sp>
        <p:nvSpPr>
          <p:cNvPr id="50" name="TextBox 49">
            <a:extLst>
              <a:ext uri="{FF2B5EF4-FFF2-40B4-BE49-F238E27FC236}">
                <a16:creationId xmlns:a16="http://schemas.microsoft.com/office/drawing/2014/main" id="{BF6657E7-28B8-491A-BFDD-FBE7B7B350DE}"/>
              </a:ext>
            </a:extLst>
          </p:cNvPr>
          <p:cNvSpPr txBox="1"/>
          <p:nvPr/>
        </p:nvSpPr>
        <p:spPr>
          <a:xfrm>
            <a:off x="1901896" y="2605398"/>
            <a:ext cx="1543878" cy="830997"/>
          </a:xfrm>
          <a:prstGeom prst="rect">
            <a:avLst/>
          </a:prstGeom>
          <a:noFill/>
        </p:spPr>
        <p:txBody>
          <a:bodyPr wrap="square" rtlCol="0">
            <a:spAutoFit/>
          </a:bodyPr>
          <a:lstStyle/>
          <a:p>
            <a:r>
              <a:rPr lang="it-IT" sz="1200" dirty="0"/>
              <a:t>Libri gratuiti che trattano vari aspetti del Project Management.</a:t>
            </a:r>
            <a:endParaRPr lang="en-GB" sz="1200" dirty="0"/>
          </a:p>
        </p:txBody>
      </p:sp>
      <p:sp>
        <p:nvSpPr>
          <p:cNvPr id="51" name="TextBox 50">
            <a:extLst>
              <a:ext uri="{FF2B5EF4-FFF2-40B4-BE49-F238E27FC236}">
                <a16:creationId xmlns:a16="http://schemas.microsoft.com/office/drawing/2014/main" id="{21634C5F-9DFD-429F-80EF-7EA52BF9A6EF}"/>
              </a:ext>
            </a:extLst>
          </p:cNvPr>
          <p:cNvSpPr txBox="1"/>
          <p:nvPr/>
        </p:nvSpPr>
        <p:spPr>
          <a:xfrm>
            <a:off x="1929176" y="4002902"/>
            <a:ext cx="1647709" cy="1015663"/>
          </a:xfrm>
          <a:prstGeom prst="rect">
            <a:avLst/>
          </a:prstGeom>
          <a:noFill/>
        </p:spPr>
        <p:txBody>
          <a:bodyPr wrap="square" rtlCol="0">
            <a:spAutoFit/>
          </a:bodyPr>
          <a:lstStyle/>
          <a:p>
            <a:r>
              <a:rPr lang="it-IT" sz="1200" dirty="0"/>
              <a:t>Un glossario comparativo con i termini di tutte le principali guide, spiegati e confrontati.</a:t>
            </a:r>
            <a:endParaRPr lang="en-GB" sz="1200" dirty="0"/>
          </a:p>
        </p:txBody>
      </p:sp>
      <p:sp>
        <p:nvSpPr>
          <p:cNvPr id="52" name="TextBox 51">
            <a:extLst>
              <a:ext uri="{FF2B5EF4-FFF2-40B4-BE49-F238E27FC236}">
                <a16:creationId xmlns:a16="http://schemas.microsoft.com/office/drawing/2014/main" id="{B8CB465E-74CF-4972-9821-D3CCBFB262FC}"/>
              </a:ext>
            </a:extLst>
          </p:cNvPr>
          <p:cNvSpPr txBox="1"/>
          <p:nvPr/>
        </p:nvSpPr>
        <p:spPr>
          <a:xfrm>
            <a:off x="5143984" y="1222156"/>
            <a:ext cx="1621249" cy="1015663"/>
          </a:xfrm>
          <a:prstGeom prst="rect">
            <a:avLst/>
          </a:prstGeom>
          <a:noFill/>
        </p:spPr>
        <p:txBody>
          <a:bodyPr wrap="square" rtlCol="0">
            <a:spAutoFit/>
          </a:bodyPr>
          <a:lstStyle/>
          <a:p>
            <a:r>
              <a:rPr lang="it-IT" sz="1200" dirty="0"/>
              <a:t>L'enciclopedia </a:t>
            </a:r>
            <a:r>
              <a:rPr lang="it-IT" sz="1200" dirty="0" err="1"/>
              <a:t>Praxis</a:t>
            </a:r>
            <a:r>
              <a:rPr lang="it-IT" sz="1200" dirty="0"/>
              <a:t> completa di strumenti, tecniche e modelli per la gestione di progetti, programmi e portfolio</a:t>
            </a:r>
            <a:r>
              <a:rPr lang="en-GB" sz="1200" dirty="0"/>
              <a:t>.</a:t>
            </a:r>
          </a:p>
        </p:txBody>
      </p:sp>
      <p:sp>
        <p:nvSpPr>
          <p:cNvPr id="53" name="TextBox 52">
            <a:extLst>
              <a:ext uri="{FF2B5EF4-FFF2-40B4-BE49-F238E27FC236}">
                <a16:creationId xmlns:a16="http://schemas.microsoft.com/office/drawing/2014/main" id="{6B65E542-54F1-437D-A5D2-4817497ED2C1}"/>
              </a:ext>
            </a:extLst>
          </p:cNvPr>
          <p:cNvSpPr txBox="1"/>
          <p:nvPr/>
        </p:nvSpPr>
        <p:spPr>
          <a:xfrm>
            <a:off x="5143984" y="2605398"/>
            <a:ext cx="1621249" cy="830997"/>
          </a:xfrm>
          <a:prstGeom prst="rect">
            <a:avLst/>
          </a:prstGeom>
          <a:noFill/>
        </p:spPr>
        <p:txBody>
          <a:bodyPr wrap="square" rtlCol="0">
            <a:spAutoFit/>
          </a:bodyPr>
          <a:lstStyle/>
          <a:p>
            <a:r>
              <a:rPr lang="it-IT" sz="1200" dirty="0"/>
              <a:t>Modelli, annotati o meno, per tutti i principali documenti utilizzati in </a:t>
            </a:r>
            <a:r>
              <a:rPr lang="it-IT" sz="1200" dirty="0" err="1"/>
              <a:t>Praxis</a:t>
            </a:r>
            <a:r>
              <a:rPr lang="it-IT" sz="1200" dirty="0"/>
              <a:t>.</a:t>
            </a:r>
            <a:endParaRPr lang="en-GB" sz="1200" dirty="0"/>
          </a:p>
        </p:txBody>
      </p:sp>
      <p:sp>
        <p:nvSpPr>
          <p:cNvPr id="54" name="TextBox 53">
            <a:extLst>
              <a:ext uri="{FF2B5EF4-FFF2-40B4-BE49-F238E27FC236}">
                <a16:creationId xmlns:a16="http://schemas.microsoft.com/office/drawing/2014/main" id="{2A096E9F-536A-4ACD-BB07-1738A611A49B}"/>
              </a:ext>
            </a:extLst>
          </p:cNvPr>
          <p:cNvSpPr txBox="1"/>
          <p:nvPr/>
        </p:nvSpPr>
        <p:spPr>
          <a:xfrm>
            <a:off x="8454010" y="1222156"/>
            <a:ext cx="1621249" cy="461665"/>
          </a:xfrm>
          <a:prstGeom prst="rect">
            <a:avLst/>
          </a:prstGeom>
          <a:noFill/>
        </p:spPr>
        <p:txBody>
          <a:bodyPr wrap="square" rtlCol="0">
            <a:spAutoFit/>
          </a:bodyPr>
          <a:lstStyle/>
          <a:p>
            <a:r>
              <a:rPr lang="it-IT" sz="1200" dirty="0"/>
              <a:t>Articoli e blog organizzati per autore</a:t>
            </a:r>
            <a:r>
              <a:rPr lang="en-GB" sz="1200" dirty="0"/>
              <a:t>.</a:t>
            </a:r>
          </a:p>
        </p:txBody>
      </p:sp>
      <p:sp>
        <p:nvSpPr>
          <p:cNvPr id="55" name="TextBox 54">
            <a:extLst>
              <a:ext uri="{FF2B5EF4-FFF2-40B4-BE49-F238E27FC236}">
                <a16:creationId xmlns:a16="http://schemas.microsoft.com/office/drawing/2014/main" id="{B123DD45-D240-4B07-9892-519BEDD0A81C}"/>
              </a:ext>
            </a:extLst>
          </p:cNvPr>
          <p:cNvSpPr txBox="1"/>
          <p:nvPr/>
        </p:nvSpPr>
        <p:spPr>
          <a:xfrm>
            <a:off x="8461613" y="2605398"/>
            <a:ext cx="2024544" cy="1200329"/>
          </a:xfrm>
          <a:prstGeom prst="rect">
            <a:avLst/>
          </a:prstGeom>
          <a:noFill/>
        </p:spPr>
        <p:txBody>
          <a:bodyPr wrap="square" rtlCol="0">
            <a:spAutoFit/>
          </a:bodyPr>
          <a:lstStyle/>
          <a:p>
            <a:r>
              <a:rPr lang="it-IT" sz="1200" dirty="0"/>
              <a:t>Spiegazioni su come le liste di controllo e le valutazioni a 360° possono aiutare a implementare le buone pratiche e sviluppare la maturità delle capacità</a:t>
            </a:r>
            <a:r>
              <a:rPr lang="en-GB" sz="1200" dirty="0"/>
              <a:t>.</a:t>
            </a:r>
          </a:p>
        </p:txBody>
      </p:sp>
      <p:pic>
        <p:nvPicPr>
          <p:cNvPr id="61" name="Picture 60">
            <a:hlinkClick r:id="rId3"/>
            <a:extLst>
              <a:ext uri="{FF2B5EF4-FFF2-40B4-BE49-F238E27FC236}">
                <a16:creationId xmlns:a16="http://schemas.microsoft.com/office/drawing/2014/main" id="{A9CBF2CF-BCF9-4569-8576-774B827D2BE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58341" y="3113228"/>
            <a:ext cx="392804" cy="586741"/>
          </a:xfrm>
          <a:prstGeom prst="rect">
            <a:avLst/>
          </a:prstGeom>
        </p:spPr>
      </p:pic>
      <p:pic>
        <p:nvPicPr>
          <p:cNvPr id="63" name="Picture 62">
            <a:hlinkClick r:id="rId3"/>
            <a:extLst>
              <a:ext uri="{FF2B5EF4-FFF2-40B4-BE49-F238E27FC236}">
                <a16:creationId xmlns:a16="http://schemas.microsoft.com/office/drawing/2014/main" id="{72903427-CE6B-4553-B4F4-C90E069E64D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250292" y="3107391"/>
            <a:ext cx="416451" cy="586741"/>
          </a:xfrm>
          <a:prstGeom prst="rect">
            <a:avLst/>
          </a:prstGeom>
        </p:spPr>
      </p:pic>
      <p:pic>
        <p:nvPicPr>
          <p:cNvPr id="65" name="Picture 64">
            <a:hlinkClick r:id="rId4"/>
            <a:extLst>
              <a:ext uri="{FF2B5EF4-FFF2-40B4-BE49-F238E27FC236}">
                <a16:creationId xmlns:a16="http://schemas.microsoft.com/office/drawing/2014/main" id="{1E14C76B-5DCB-43DD-BA37-BC9B75C84C99}"/>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035856" y="4506196"/>
            <a:ext cx="428872" cy="572285"/>
          </a:xfrm>
          <a:prstGeom prst="rect">
            <a:avLst/>
          </a:prstGeom>
        </p:spPr>
      </p:pic>
      <p:pic>
        <p:nvPicPr>
          <p:cNvPr id="67" name="Picture 66">
            <a:hlinkClick r:id="rId12"/>
            <a:extLst>
              <a:ext uri="{FF2B5EF4-FFF2-40B4-BE49-F238E27FC236}">
                <a16:creationId xmlns:a16="http://schemas.microsoft.com/office/drawing/2014/main" id="{BBC0268C-690B-4B45-AF8F-0145C6E1CA6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088847" y="1722152"/>
            <a:ext cx="761797" cy="529687"/>
          </a:xfrm>
          <a:prstGeom prst="rect">
            <a:avLst/>
          </a:prstGeom>
        </p:spPr>
      </p:pic>
      <p:pic>
        <p:nvPicPr>
          <p:cNvPr id="69" name="Picture 68">
            <a:hlinkClick r:id="rId14"/>
            <a:extLst>
              <a:ext uri="{FF2B5EF4-FFF2-40B4-BE49-F238E27FC236}">
                <a16:creationId xmlns:a16="http://schemas.microsoft.com/office/drawing/2014/main" id="{A5248E2A-7BDC-4A46-9E77-473DC939BC1B}"/>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l="4503"/>
          <a:stretch/>
        </p:blipFill>
        <p:spPr>
          <a:xfrm>
            <a:off x="4063373" y="3089947"/>
            <a:ext cx="794679" cy="594665"/>
          </a:xfrm>
          <a:prstGeom prst="rect">
            <a:avLst/>
          </a:prstGeom>
        </p:spPr>
      </p:pic>
      <p:pic>
        <p:nvPicPr>
          <p:cNvPr id="72" name="Picture 71">
            <a:hlinkClick r:id="rId7"/>
            <a:extLst>
              <a:ext uri="{FF2B5EF4-FFF2-40B4-BE49-F238E27FC236}">
                <a16:creationId xmlns:a16="http://schemas.microsoft.com/office/drawing/2014/main" id="{069E5F1A-CDE6-478F-BD39-3B3E889EF132}"/>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487169" y="1883593"/>
            <a:ext cx="534951" cy="396537"/>
          </a:xfrm>
          <a:prstGeom prst="rect">
            <a:avLst/>
          </a:prstGeom>
        </p:spPr>
      </p:pic>
      <p:grpSp>
        <p:nvGrpSpPr>
          <p:cNvPr id="91" name="Group 90">
            <a:extLst>
              <a:ext uri="{FF2B5EF4-FFF2-40B4-BE49-F238E27FC236}">
                <a16:creationId xmlns:a16="http://schemas.microsoft.com/office/drawing/2014/main" id="{00A57FC6-C228-469B-9A0B-2AA4B7B3ACDE}"/>
              </a:ext>
            </a:extLst>
          </p:cNvPr>
          <p:cNvGrpSpPr/>
          <p:nvPr/>
        </p:nvGrpSpPr>
        <p:grpSpPr>
          <a:xfrm>
            <a:off x="7462732" y="3108811"/>
            <a:ext cx="615870" cy="585321"/>
            <a:chOff x="4267200" y="5026047"/>
            <a:chExt cx="1362282" cy="1294709"/>
          </a:xfrm>
        </p:grpSpPr>
        <p:pic>
          <p:nvPicPr>
            <p:cNvPr id="90" name="Picture 89">
              <a:hlinkClick r:id="rId8"/>
              <a:extLst>
                <a:ext uri="{FF2B5EF4-FFF2-40B4-BE49-F238E27FC236}">
                  <a16:creationId xmlns:a16="http://schemas.microsoft.com/office/drawing/2014/main" id="{63C9972F-4208-4D6F-B00D-AB18FD7C1219}"/>
                </a:ext>
              </a:extLst>
            </p:cNvPr>
            <p:cNvPicPr>
              <a:picLocks noChangeAspect="1"/>
            </p:cNvPicPr>
            <p:nvPr/>
          </p:nvPicPr>
          <p:blipFill rotWithShape="1">
            <a:blip r:embed="rId17"/>
            <a:srcRect l="36754" t="35241" r="25320" b="10046"/>
            <a:stretch/>
          </p:blipFill>
          <p:spPr>
            <a:xfrm>
              <a:off x="4486143" y="5275188"/>
              <a:ext cx="981456" cy="796428"/>
            </a:xfrm>
            <a:prstGeom prst="rect">
              <a:avLst/>
            </a:prstGeom>
          </p:spPr>
        </p:pic>
        <p:grpSp>
          <p:nvGrpSpPr>
            <p:cNvPr id="73" name="Group 72">
              <a:extLst>
                <a:ext uri="{FF2B5EF4-FFF2-40B4-BE49-F238E27FC236}">
                  <a16:creationId xmlns:a16="http://schemas.microsoft.com/office/drawing/2014/main" id="{538571AB-B95D-46EF-8BAE-B2C8D806F0A7}"/>
                </a:ext>
              </a:extLst>
            </p:cNvPr>
            <p:cNvGrpSpPr/>
            <p:nvPr/>
          </p:nvGrpSpPr>
          <p:grpSpPr>
            <a:xfrm>
              <a:off x="4267200" y="5026047"/>
              <a:ext cx="1362282" cy="1294709"/>
              <a:chOff x="2502850" y="88889"/>
              <a:chExt cx="6778192" cy="6441973"/>
            </a:xfrm>
          </p:grpSpPr>
          <p:pic>
            <p:nvPicPr>
              <p:cNvPr id="74" name="Picture 2" descr="C:\Users\Donnie\AppData\Local\Microsoft\Windows\Temporary Internet Files\Content.IE5\6NB5XCZB\Stock_person_bw[1].png">
                <a:extLst>
                  <a:ext uri="{FF2B5EF4-FFF2-40B4-BE49-F238E27FC236}">
                    <a16:creationId xmlns:a16="http://schemas.microsoft.com/office/drawing/2014/main" id="{59CED97D-A5BA-4AB1-B278-E001127027AD}"/>
                  </a:ext>
                </a:extLst>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8333363" y="2762954"/>
                <a:ext cx="947679" cy="947678"/>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2" descr="C:\Users\Donnie\AppData\Local\Microsoft\Windows\Temporary Internet Files\Content.IE5\6NB5XCZB\Stock_person_bw[1].png">
                <a:extLst>
                  <a:ext uri="{FF2B5EF4-FFF2-40B4-BE49-F238E27FC236}">
                    <a16:creationId xmlns:a16="http://schemas.microsoft.com/office/drawing/2014/main" id="{6099D5AB-E2C1-41D8-B045-C65353F2C278}"/>
                  </a:ext>
                </a:extLst>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2502850" y="2762954"/>
                <a:ext cx="947679" cy="947678"/>
              </a:xfrm>
              <a:prstGeom prst="rect">
                <a:avLst/>
              </a:prstGeom>
              <a:noFill/>
              <a:extLst>
                <a:ext uri="{909E8E84-426E-40DD-AFC4-6F175D3DCCD1}">
                  <a14:hiddenFill xmlns:a14="http://schemas.microsoft.com/office/drawing/2010/main">
                    <a:solidFill>
                      <a:srgbClr val="FFFFFF"/>
                    </a:solidFill>
                  </a14:hiddenFill>
                </a:ext>
              </a:extLst>
            </p:spPr>
          </p:pic>
          <p:pic>
            <p:nvPicPr>
              <p:cNvPr id="76" name="Picture 2" descr="C:\Users\Donnie\AppData\Local\Microsoft\Windows\Temporary Internet Files\Content.IE5\6NB5XCZB\Stock_person_bw[1].png">
                <a:extLst>
                  <a:ext uri="{FF2B5EF4-FFF2-40B4-BE49-F238E27FC236}">
                    <a16:creationId xmlns:a16="http://schemas.microsoft.com/office/drawing/2014/main" id="{BDDFFDDC-B066-41F0-8D20-62ADA3A21D6F}"/>
                  </a:ext>
                </a:extLst>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7571309" y="4687266"/>
                <a:ext cx="947679" cy="947678"/>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2" descr="C:\Users\Donnie\AppData\Local\Microsoft\Windows\Temporary Internet Files\Content.IE5\6NB5XCZB\Stock_person_bw[1].png">
                <a:extLst>
                  <a:ext uri="{FF2B5EF4-FFF2-40B4-BE49-F238E27FC236}">
                    <a16:creationId xmlns:a16="http://schemas.microsoft.com/office/drawing/2014/main" id="{108E93C7-86B1-47C0-9B67-D7BCA0DD9E52}"/>
                  </a:ext>
                </a:extLst>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450528" y="909941"/>
                <a:ext cx="947679" cy="947678"/>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2" descr="C:\Users\Donnie\AppData\Local\Microsoft\Windows\Temporary Internet Files\Content.IE5\6NB5XCZB\Stock_person_bw[1].png">
                <a:extLst>
                  <a:ext uri="{FF2B5EF4-FFF2-40B4-BE49-F238E27FC236}">
                    <a16:creationId xmlns:a16="http://schemas.microsoft.com/office/drawing/2014/main" id="{0844BDE8-9097-489D-AE3A-161B5DAB77A9}"/>
                  </a:ext>
                </a:extLst>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5502867" y="88889"/>
                <a:ext cx="947679" cy="947678"/>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2" descr="C:\Users\Donnie\AppData\Local\Microsoft\Windows\Temporary Internet Files\Content.IE5\6NB5XCZB\Stock_person_bw[1].png">
                <a:extLst>
                  <a:ext uri="{FF2B5EF4-FFF2-40B4-BE49-F238E27FC236}">
                    <a16:creationId xmlns:a16="http://schemas.microsoft.com/office/drawing/2014/main" id="{89B48A83-F8D8-4597-8111-DEED6ED16FAE}"/>
                  </a:ext>
                </a:extLst>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5502867" y="5583184"/>
                <a:ext cx="947679" cy="947678"/>
              </a:xfrm>
              <a:prstGeom prst="rect">
                <a:avLst/>
              </a:prstGeom>
              <a:noFill/>
              <a:extLst>
                <a:ext uri="{909E8E84-426E-40DD-AFC4-6F175D3DCCD1}">
                  <a14:hiddenFill xmlns:a14="http://schemas.microsoft.com/office/drawing/2010/main">
                    <a:solidFill>
                      <a:srgbClr val="FFFFFF"/>
                    </a:solidFill>
                  </a14:hiddenFill>
                </a:ext>
              </a:extLst>
            </p:spPr>
          </p:pic>
          <p:pic>
            <p:nvPicPr>
              <p:cNvPr id="80" name="Picture 2" descr="C:\Users\Donnie\AppData\Local\Microsoft\Windows\Temporary Internet Files\Content.IE5\6NB5XCZB\Stock_person_bw[1].png">
                <a:extLst>
                  <a:ext uri="{FF2B5EF4-FFF2-40B4-BE49-F238E27FC236}">
                    <a16:creationId xmlns:a16="http://schemas.microsoft.com/office/drawing/2014/main" id="{DF58016F-FBDE-4C36-9315-01B878B13122}"/>
                  </a:ext>
                </a:extLst>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333154" y="4687266"/>
                <a:ext cx="947679" cy="947678"/>
              </a:xfrm>
              <a:prstGeom prst="rect">
                <a:avLst/>
              </a:prstGeom>
              <a:noFill/>
              <a:extLst>
                <a:ext uri="{909E8E84-426E-40DD-AFC4-6F175D3DCCD1}">
                  <a14:hiddenFill xmlns:a14="http://schemas.microsoft.com/office/drawing/2010/main">
                    <a:solidFill>
                      <a:srgbClr val="FFFFFF"/>
                    </a:solidFill>
                  </a14:hiddenFill>
                </a:ext>
              </a:extLst>
            </p:spPr>
          </p:pic>
          <p:pic>
            <p:nvPicPr>
              <p:cNvPr id="81" name="Picture 2" descr="C:\Users\Donnie\AppData\Local\Microsoft\Windows\Temporary Internet Files\Content.IE5\6NB5XCZB\Stock_person_bw[1].png">
                <a:extLst>
                  <a:ext uri="{FF2B5EF4-FFF2-40B4-BE49-F238E27FC236}">
                    <a16:creationId xmlns:a16="http://schemas.microsoft.com/office/drawing/2014/main" id="{94FC6302-BF60-4055-8E84-7B78D989DAD6}"/>
                  </a:ext>
                </a:extLst>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7584359" y="909941"/>
                <a:ext cx="947679" cy="947678"/>
              </a:xfrm>
              <a:prstGeom prst="rect">
                <a:avLst/>
              </a:prstGeom>
              <a:noFill/>
              <a:extLst>
                <a:ext uri="{909E8E84-426E-40DD-AFC4-6F175D3DCCD1}">
                  <a14:hiddenFill xmlns:a14="http://schemas.microsoft.com/office/drawing/2010/main">
                    <a:solidFill>
                      <a:srgbClr val="FFFFFF"/>
                    </a:solidFill>
                  </a14:hiddenFill>
                </a:ext>
              </a:extLst>
            </p:spPr>
          </p:pic>
          <p:sp>
            <p:nvSpPr>
              <p:cNvPr id="82" name="Arrow: Down 81">
                <a:extLst>
                  <a:ext uri="{FF2B5EF4-FFF2-40B4-BE49-F238E27FC236}">
                    <a16:creationId xmlns:a16="http://schemas.microsoft.com/office/drawing/2014/main" id="{F83ECBBC-B96C-48F3-A921-2BB04E321AEF}"/>
                  </a:ext>
                </a:extLst>
              </p:cNvPr>
              <p:cNvSpPr/>
              <p:nvPr/>
            </p:nvSpPr>
            <p:spPr>
              <a:xfrm>
                <a:off x="5752117" y="1060863"/>
                <a:ext cx="449178" cy="553453"/>
              </a:xfrm>
              <a:prstGeom prst="downArrow">
                <a:avLst/>
              </a:prstGeom>
              <a:gradFill>
                <a:gsLst>
                  <a:gs pos="0">
                    <a:schemeClr val="tx1">
                      <a:lumMod val="65000"/>
                      <a:lumOff val="35000"/>
                    </a:schemeClr>
                  </a:gs>
                  <a:gs pos="94220">
                    <a:schemeClr val="tx1">
                      <a:lumMod val="50000"/>
                      <a:lumOff val="50000"/>
                    </a:schemeClr>
                  </a:gs>
                  <a:gs pos="53000">
                    <a:schemeClr val="bg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3" name="Arrow: Down 82">
                <a:extLst>
                  <a:ext uri="{FF2B5EF4-FFF2-40B4-BE49-F238E27FC236}">
                    <a16:creationId xmlns:a16="http://schemas.microsoft.com/office/drawing/2014/main" id="{E902DB4A-CEE8-42B0-B35E-9BF7CED86364}"/>
                  </a:ext>
                </a:extLst>
              </p:cNvPr>
              <p:cNvSpPr/>
              <p:nvPr/>
            </p:nvSpPr>
            <p:spPr>
              <a:xfrm rot="13712454">
                <a:off x="4249481" y="4386013"/>
                <a:ext cx="449178" cy="553453"/>
              </a:xfrm>
              <a:prstGeom prst="downArrow">
                <a:avLst/>
              </a:prstGeom>
              <a:gradFill>
                <a:gsLst>
                  <a:gs pos="0">
                    <a:schemeClr val="tx1">
                      <a:lumMod val="65000"/>
                      <a:lumOff val="35000"/>
                    </a:schemeClr>
                  </a:gs>
                  <a:gs pos="94220">
                    <a:schemeClr val="tx1">
                      <a:lumMod val="50000"/>
                      <a:lumOff val="50000"/>
                    </a:schemeClr>
                  </a:gs>
                  <a:gs pos="53000">
                    <a:schemeClr val="bg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Arrow: Down 83">
                <a:extLst>
                  <a:ext uri="{FF2B5EF4-FFF2-40B4-BE49-F238E27FC236}">
                    <a16:creationId xmlns:a16="http://schemas.microsoft.com/office/drawing/2014/main" id="{4DBEBCF7-EE35-4928-9796-37CAD31BCA98}"/>
                  </a:ext>
                </a:extLst>
              </p:cNvPr>
              <p:cNvSpPr/>
              <p:nvPr/>
            </p:nvSpPr>
            <p:spPr>
              <a:xfrm rot="7386094">
                <a:off x="7219976" y="4373749"/>
                <a:ext cx="449178" cy="553453"/>
              </a:xfrm>
              <a:prstGeom prst="downArrow">
                <a:avLst/>
              </a:prstGeom>
              <a:gradFill>
                <a:gsLst>
                  <a:gs pos="0">
                    <a:schemeClr val="tx1">
                      <a:lumMod val="65000"/>
                      <a:lumOff val="35000"/>
                    </a:schemeClr>
                  </a:gs>
                  <a:gs pos="94220">
                    <a:schemeClr val="tx1">
                      <a:lumMod val="50000"/>
                      <a:lumOff val="50000"/>
                    </a:schemeClr>
                  </a:gs>
                  <a:gs pos="53000">
                    <a:schemeClr val="bg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5" name="Arrow: Down 84">
                <a:extLst>
                  <a:ext uri="{FF2B5EF4-FFF2-40B4-BE49-F238E27FC236}">
                    <a16:creationId xmlns:a16="http://schemas.microsoft.com/office/drawing/2014/main" id="{A4744BF1-C7F0-416E-9F30-8CB663DF68CC}"/>
                  </a:ext>
                </a:extLst>
              </p:cNvPr>
              <p:cNvSpPr/>
              <p:nvPr/>
            </p:nvSpPr>
            <p:spPr>
              <a:xfrm rot="5400000">
                <a:off x="7820559" y="2960067"/>
                <a:ext cx="449178" cy="553453"/>
              </a:xfrm>
              <a:prstGeom prst="downArrow">
                <a:avLst/>
              </a:prstGeom>
              <a:gradFill>
                <a:gsLst>
                  <a:gs pos="0">
                    <a:schemeClr val="tx1">
                      <a:lumMod val="65000"/>
                      <a:lumOff val="35000"/>
                    </a:schemeClr>
                  </a:gs>
                  <a:gs pos="94220">
                    <a:schemeClr val="tx1">
                      <a:lumMod val="50000"/>
                      <a:lumOff val="50000"/>
                    </a:schemeClr>
                  </a:gs>
                  <a:gs pos="53000">
                    <a:schemeClr val="bg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6" name="Arrow: Down 85">
                <a:extLst>
                  <a:ext uri="{FF2B5EF4-FFF2-40B4-BE49-F238E27FC236}">
                    <a16:creationId xmlns:a16="http://schemas.microsoft.com/office/drawing/2014/main" id="{54D03A06-21C2-4C72-8CC3-5CC736CA4410}"/>
                  </a:ext>
                </a:extLst>
              </p:cNvPr>
              <p:cNvSpPr/>
              <p:nvPr/>
            </p:nvSpPr>
            <p:spPr>
              <a:xfrm rot="2819438">
                <a:off x="7240419" y="1787148"/>
                <a:ext cx="449178" cy="553453"/>
              </a:xfrm>
              <a:prstGeom prst="downArrow">
                <a:avLst/>
              </a:prstGeom>
              <a:gradFill>
                <a:gsLst>
                  <a:gs pos="0">
                    <a:schemeClr val="tx1">
                      <a:lumMod val="65000"/>
                      <a:lumOff val="35000"/>
                    </a:schemeClr>
                  </a:gs>
                  <a:gs pos="94220">
                    <a:schemeClr val="tx1">
                      <a:lumMod val="50000"/>
                      <a:lumOff val="50000"/>
                    </a:schemeClr>
                  </a:gs>
                  <a:gs pos="53000">
                    <a:schemeClr val="bg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7" name="Arrow: Down 86">
                <a:extLst>
                  <a:ext uri="{FF2B5EF4-FFF2-40B4-BE49-F238E27FC236}">
                    <a16:creationId xmlns:a16="http://schemas.microsoft.com/office/drawing/2014/main" id="{6C66227B-037E-45A3-8084-FC3CA45B9562}"/>
                  </a:ext>
                </a:extLst>
              </p:cNvPr>
              <p:cNvSpPr/>
              <p:nvPr/>
            </p:nvSpPr>
            <p:spPr>
              <a:xfrm rot="18618724">
                <a:off x="4447065" y="1766716"/>
                <a:ext cx="449178" cy="553453"/>
              </a:xfrm>
              <a:prstGeom prst="downArrow">
                <a:avLst/>
              </a:prstGeom>
              <a:gradFill>
                <a:gsLst>
                  <a:gs pos="0">
                    <a:schemeClr val="tx1">
                      <a:lumMod val="65000"/>
                      <a:lumOff val="35000"/>
                    </a:schemeClr>
                  </a:gs>
                  <a:gs pos="94220">
                    <a:schemeClr val="tx1">
                      <a:lumMod val="50000"/>
                      <a:lumOff val="50000"/>
                    </a:schemeClr>
                  </a:gs>
                  <a:gs pos="53000">
                    <a:schemeClr val="bg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8" name="Arrow: Down 87">
                <a:extLst>
                  <a:ext uri="{FF2B5EF4-FFF2-40B4-BE49-F238E27FC236}">
                    <a16:creationId xmlns:a16="http://schemas.microsoft.com/office/drawing/2014/main" id="{55EEB897-FDC7-4F56-9AE5-DACADF795450}"/>
                  </a:ext>
                </a:extLst>
              </p:cNvPr>
              <p:cNvSpPr/>
              <p:nvPr/>
            </p:nvSpPr>
            <p:spPr>
              <a:xfrm rot="16200000">
                <a:off x="3616670" y="2960067"/>
                <a:ext cx="449178" cy="553453"/>
              </a:xfrm>
              <a:prstGeom prst="downArrow">
                <a:avLst/>
              </a:prstGeom>
              <a:gradFill>
                <a:gsLst>
                  <a:gs pos="0">
                    <a:schemeClr val="tx1">
                      <a:lumMod val="65000"/>
                      <a:lumOff val="35000"/>
                    </a:schemeClr>
                  </a:gs>
                  <a:gs pos="94220">
                    <a:schemeClr val="tx1">
                      <a:lumMod val="50000"/>
                      <a:lumOff val="50000"/>
                    </a:schemeClr>
                  </a:gs>
                  <a:gs pos="53000">
                    <a:schemeClr val="bg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9" name="Arrow: Down 88">
                <a:extLst>
                  <a:ext uri="{FF2B5EF4-FFF2-40B4-BE49-F238E27FC236}">
                    <a16:creationId xmlns:a16="http://schemas.microsoft.com/office/drawing/2014/main" id="{AEB96341-E964-4739-9850-7A6F868454BC}"/>
                  </a:ext>
                </a:extLst>
              </p:cNvPr>
              <p:cNvSpPr/>
              <p:nvPr/>
            </p:nvSpPr>
            <p:spPr>
              <a:xfrm flipV="1">
                <a:off x="5752117" y="4938885"/>
                <a:ext cx="449178" cy="553453"/>
              </a:xfrm>
              <a:prstGeom prst="downArrow">
                <a:avLst/>
              </a:prstGeom>
              <a:gradFill>
                <a:gsLst>
                  <a:gs pos="0">
                    <a:schemeClr val="tx1">
                      <a:lumMod val="65000"/>
                      <a:lumOff val="35000"/>
                    </a:schemeClr>
                  </a:gs>
                  <a:gs pos="94220">
                    <a:schemeClr val="tx1">
                      <a:lumMod val="50000"/>
                      <a:lumOff val="50000"/>
                    </a:schemeClr>
                  </a:gs>
                  <a:gs pos="53000">
                    <a:schemeClr val="bg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58" name="Rectangle 57">
            <a:hlinkClick r:id="rId19"/>
            <a:extLst>
              <a:ext uri="{FF2B5EF4-FFF2-40B4-BE49-F238E27FC236}">
                <a16:creationId xmlns:a16="http://schemas.microsoft.com/office/drawing/2014/main" id="{73B65FC8-D90E-4DB3-A7C2-BC68E1F51283}"/>
              </a:ext>
            </a:extLst>
          </p:cNvPr>
          <p:cNvSpPr/>
          <p:nvPr/>
        </p:nvSpPr>
        <p:spPr>
          <a:xfrm>
            <a:off x="3878292" y="4002902"/>
            <a:ext cx="1186069" cy="118606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TextBox 59">
            <a:hlinkClick r:id="rId20"/>
            <a:extLst>
              <a:ext uri="{FF2B5EF4-FFF2-40B4-BE49-F238E27FC236}">
                <a16:creationId xmlns:a16="http://schemas.microsoft.com/office/drawing/2014/main" id="{B569B050-3083-48AC-B2EB-6B4C1009E0E1}"/>
              </a:ext>
            </a:extLst>
          </p:cNvPr>
          <p:cNvSpPr txBox="1"/>
          <p:nvPr/>
        </p:nvSpPr>
        <p:spPr>
          <a:xfrm>
            <a:off x="3878658" y="4085272"/>
            <a:ext cx="1186070" cy="307777"/>
          </a:xfrm>
          <a:prstGeom prst="rect">
            <a:avLst/>
          </a:prstGeom>
          <a:solidFill>
            <a:srgbClr val="FFC000"/>
          </a:solidFill>
        </p:spPr>
        <p:txBody>
          <a:bodyPr wrap="square" rtlCol="0">
            <a:spAutoFit/>
          </a:bodyPr>
          <a:lstStyle/>
          <a:p>
            <a:pPr algn="ctr"/>
            <a:r>
              <a:rPr lang="en-GB" sz="1400" dirty="0" err="1">
                <a:solidFill>
                  <a:schemeClr val="bg1"/>
                </a:solidFill>
              </a:rPr>
              <a:t>Certificazione</a:t>
            </a:r>
            <a:endParaRPr lang="en-GB" sz="1400" dirty="0">
              <a:solidFill>
                <a:schemeClr val="bg1"/>
              </a:solidFill>
            </a:endParaRPr>
          </a:p>
        </p:txBody>
      </p:sp>
      <p:pic>
        <p:nvPicPr>
          <p:cNvPr id="8" name="Picture 7">
            <a:hlinkClick r:id="rId19"/>
            <a:extLst>
              <a:ext uri="{FF2B5EF4-FFF2-40B4-BE49-F238E27FC236}">
                <a16:creationId xmlns:a16="http://schemas.microsoft.com/office/drawing/2014/main" id="{7110D4F0-1303-4693-88D2-B6CA6592DC87}"/>
              </a:ext>
            </a:extLst>
          </p:cNvPr>
          <p:cNvPicPr>
            <a:picLocks noChangeAspect="1"/>
          </p:cNvPicPr>
          <p:nvPr/>
        </p:nvPicPr>
        <p:blipFill>
          <a:blip r:embed="rId21"/>
          <a:stretch>
            <a:fillRect/>
          </a:stretch>
        </p:blipFill>
        <p:spPr>
          <a:xfrm>
            <a:off x="4169063" y="4487422"/>
            <a:ext cx="596366" cy="572285"/>
          </a:xfrm>
          <a:prstGeom prst="rect">
            <a:avLst/>
          </a:prstGeom>
        </p:spPr>
      </p:pic>
      <p:sp>
        <p:nvSpPr>
          <p:cNvPr id="71" name="Rectangle 70">
            <a:hlinkClick r:id="rId22"/>
            <a:extLst>
              <a:ext uri="{FF2B5EF4-FFF2-40B4-BE49-F238E27FC236}">
                <a16:creationId xmlns:a16="http://schemas.microsoft.com/office/drawing/2014/main" id="{F423B95E-AFA1-4340-95D3-19EADB39C8F7}"/>
              </a:ext>
            </a:extLst>
          </p:cNvPr>
          <p:cNvSpPr/>
          <p:nvPr/>
        </p:nvSpPr>
        <p:spPr>
          <a:xfrm>
            <a:off x="616680" y="1231556"/>
            <a:ext cx="1186069" cy="118606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3" name="TextBox 92">
            <a:extLst>
              <a:ext uri="{FF2B5EF4-FFF2-40B4-BE49-F238E27FC236}">
                <a16:creationId xmlns:a16="http://schemas.microsoft.com/office/drawing/2014/main" id="{358FB7E9-E112-4350-B47B-3804AED17F5D}"/>
              </a:ext>
            </a:extLst>
          </p:cNvPr>
          <p:cNvSpPr txBox="1"/>
          <p:nvPr/>
        </p:nvSpPr>
        <p:spPr>
          <a:xfrm>
            <a:off x="5143984" y="3992938"/>
            <a:ext cx="1647709" cy="1015663"/>
          </a:xfrm>
          <a:prstGeom prst="rect">
            <a:avLst/>
          </a:prstGeom>
          <a:noFill/>
        </p:spPr>
        <p:txBody>
          <a:bodyPr wrap="square" rtlCol="0">
            <a:spAutoFit/>
          </a:bodyPr>
          <a:lstStyle/>
          <a:p>
            <a:r>
              <a:rPr lang="it-IT" sz="1200" dirty="0"/>
              <a:t>Informazioni sulla formazione e certificazione </a:t>
            </a:r>
            <a:r>
              <a:rPr lang="it-IT" sz="1200" dirty="0" err="1"/>
              <a:t>Praxis</a:t>
            </a:r>
            <a:r>
              <a:rPr lang="it-IT" sz="1200" dirty="0"/>
              <a:t> fornite da APMG International</a:t>
            </a:r>
            <a:r>
              <a:rPr lang="en-GB" sz="1200" dirty="0"/>
              <a:t>.</a:t>
            </a:r>
          </a:p>
        </p:txBody>
      </p:sp>
      <p:pic>
        <p:nvPicPr>
          <p:cNvPr id="10" name="Picture 9">
            <a:hlinkClick r:id="rId22"/>
            <a:extLst>
              <a:ext uri="{FF2B5EF4-FFF2-40B4-BE49-F238E27FC236}">
                <a16:creationId xmlns:a16="http://schemas.microsoft.com/office/drawing/2014/main" id="{7406EB4B-8DF9-4776-B08C-2D91B1F86145}"/>
              </a:ext>
            </a:extLst>
          </p:cNvPr>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944126" y="1518529"/>
            <a:ext cx="560478" cy="295887"/>
          </a:xfrm>
          <a:prstGeom prst="rect">
            <a:avLst/>
          </a:prstGeom>
        </p:spPr>
      </p:pic>
      <p:sp>
        <p:nvSpPr>
          <p:cNvPr id="94" name="TextBox 93">
            <a:hlinkClick r:id="rId22"/>
            <a:extLst>
              <a:ext uri="{FF2B5EF4-FFF2-40B4-BE49-F238E27FC236}">
                <a16:creationId xmlns:a16="http://schemas.microsoft.com/office/drawing/2014/main" id="{EBF5AF8F-90AA-4D46-85D6-0FCEA3DE5667}"/>
              </a:ext>
            </a:extLst>
          </p:cNvPr>
          <p:cNvSpPr txBox="1"/>
          <p:nvPr/>
        </p:nvSpPr>
        <p:spPr>
          <a:xfrm>
            <a:off x="981576" y="1832830"/>
            <a:ext cx="441146" cy="215444"/>
          </a:xfrm>
          <a:prstGeom prst="rect">
            <a:avLst/>
          </a:prstGeom>
          <a:noFill/>
        </p:spPr>
        <p:txBody>
          <a:bodyPr wrap="none" rtlCol="0">
            <a:spAutoFit/>
          </a:bodyPr>
          <a:lstStyle/>
          <a:p>
            <a:r>
              <a:rPr lang="en-GB" sz="800" b="1" i="1" dirty="0">
                <a:solidFill>
                  <a:schemeClr val="bg1"/>
                </a:solidFill>
                <a:latin typeface="Palatino Linotype" panose="02040502050505030304" pitchFamily="18" charset="0"/>
              </a:rPr>
              <a:t>Local</a:t>
            </a:r>
          </a:p>
        </p:txBody>
      </p:sp>
      <p:sp>
        <p:nvSpPr>
          <p:cNvPr id="95" name="TextBox 94">
            <a:extLst>
              <a:ext uri="{FF2B5EF4-FFF2-40B4-BE49-F238E27FC236}">
                <a16:creationId xmlns:a16="http://schemas.microsoft.com/office/drawing/2014/main" id="{AC4E10AF-817E-43A8-BE54-58DEFF3C50F0}"/>
              </a:ext>
            </a:extLst>
          </p:cNvPr>
          <p:cNvSpPr txBox="1"/>
          <p:nvPr/>
        </p:nvSpPr>
        <p:spPr>
          <a:xfrm>
            <a:off x="1910424" y="1223639"/>
            <a:ext cx="1754151" cy="830997"/>
          </a:xfrm>
          <a:prstGeom prst="rect">
            <a:avLst/>
          </a:prstGeom>
          <a:noFill/>
        </p:spPr>
        <p:txBody>
          <a:bodyPr wrap="square" rtlCol="0">
            <a:spAutoFit/>
          </a:bodyPr>
          <a:lstStyle/>
          <a:p>
            <a:r>
              <a:rPr lang="it-IT" sz="1200" dirty="0"/>
              <a:t>La home page di </a:t>
            </a:r>
            <a:r>
              <a:rPr lang="it-IT" sz="1200" dirty="0" err="1"/>
              <a:t>Praxis</a:t>
            </a:r>
            <a:r>
              <a:rPr lang="it-IT" sz="1200" dirty="0"/>
              <a:t> Local che riporta versioni e aggiornamenti alternativi</a:t>
            </a:r>
            <a:r>
              <a:rPr lang="en-GB" sz="1200" dirty="0"/>
              <a:t>.</a:t>
            </a:r>
          </a:p>
        </p:txBody>
      </p:sp>
      <p:sp>
        <p:nvSpPr>
          <p:cNvPr id="68" name="Rectangle 67">
            <a:hlinkClick r:id="rId24"/>
            <a:extLst>
              <a:ext uri="{FF2B5EF4-FFF2-40B4-BE49-F238E27FC236}">
                <a16:creationId xmlns:a16="http://schemas.microsoft.com/office/drawing/2014/main" id="{DE54A316-D95A-4356-A6E9-B8E2F59C5B4E}"/>
              </a:ext>
            </a:extLst>
          </p:cNvPr>
          <p:cNvSpPr/>
          <p:nvPr/>
        </p:nvSpPr>
        <p:spPr>
          <a:xfrm>
            <a:off x="613619" y="5405956"/>
            <a:ext cx="1186069" cy="1186069"/>
          </a:xfrm>
          <a:prstGeom prst="rect">
            <a:avLst/>
          </a:prstGeom>
          <a:solidFill>
            <a:srgbClr val="CF55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hlinkClick r:id="rId24"/>
            <a:extLst>
              <a:ext uri="{FF2B5EF4-FFF2-40B4-BE49-F238E27FC236}">
                <a16:creationId xmlns:a16="http://schemas.microsoft.com/office/drawing/2014/main" id="{948E5AE0-6580-4E14-84C4-46C77D89CAD8}"/>
              </a:ext>
            </a:extLst>
          </p:cNvPr>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908471" y="5829289"/>
            <a:ext cx="570951" cy="570519"/>
          </a:xfrm>
          <a:prstGeom prst="rect">
            <a:avLst/>
          </a:prstGeom>
        </p:spPr>
      </p:pic>
      <p:sp>
        <p:nvSpPr>
          <p:cNvPr id="96" name="TextBox 95">
            <a:hlinkClick r:id="rId24"/>
            <a:extLst>
              <a:ext uri="{FF2B5EF4-FFF2-40B4-BE49-F238E27FC236}">
                <a16:creationId xmlns:a16="http://schemas.microsoft.com/office/drawing/2014/main" id="{F04911C8-D841-4376-B061-DCA5977B02B2}"/>
              </a:ext>
            </a:extLst>
          </p:cNvPr>
          <p:cNvSpPr txBox="1"/>
          <p:nvPr/>
        </p:nvSpPr>
        <p:spPr>
          <a:xfrm>
            <a:off x="607276" y="5400406"/>
            <a:ext cx="1186069" cy="323165"/>
          </a:xfrm>
          <a:prstGeom prst="rect">
            <a:avLst/>
          </a:prstGeom>
          <a:noFill/>
        </p:spPr>
        <p:txBody>
          <a:bodyPr wrap="square" rtlCol="0">
            <a:spAutoFit/>
          </a:bodyPr>
          <a:lstStyle/>
          <a:p>
            <a:pPr algn="ctr"/>
            <a:r>
              <a:rPr lang="en-GB" sz="1500" dirty="0">
                <a:solidFill>
                  <a:schemeClr val="bg1"/>
                </a:solidFill>
              </a:rPr>
              <a:t>Libro</a:t>
            </a:r>
          </a:p>
        </p:txBody>
      </p:sp>
      <p:sp>
        <p:nvSpPr>
          <p:cNvPr id="97" name="TextBox 96">
            <a:extLst>
              <a:ext uri="{FF2B5EF4-FFF2-40B4-BE49-F238E27FC236}">
                <a16:creationId xmlns:a16="http://schemas.microsoft.com/office/drawing/2014/main" id="{4499BC0C-1BD4-46E4-B889-7582879F90C1}"/>
              </a:ext>
            </a:extLst>
          </p:cNvPr>
          <p:cNvSpPr txBox="1"/>
          <p:nvPr/>
        </p:nvSpPr>
        <p:spPr>
          <a:xfrm>
            <a:off x="1857069" y="5413790"/>
            <a:ext cx="1807506" cy="1015663"/>
          </a:xfrm>
          <a:prstGeom prst="rect">
            <a:avLst/>
          </a:prstGeom>
          <a:noFill/>
        </p:spPr>
        <p:txBody>
          <a:bodyPr wrap="square" rtlCol="0">
            <a:spAutoFit/>
          </a:bodyPr>
          <a:lstStyle/>
          <a:p>
            <a:r>
              <a:rPr lang="it-IT" sz="1200" dirty="0"/>
              <a:t>Acquista il libro </a:t>
            </a:r>
            <a:r>
              <a:rPr lang="it-IT" sz="1200" dirty="0" err="1"/>
              <a:t>Praxis</a:t>
            </a:r>
            <a:r>
              <a:rPr lang="it-IT" sz="1200" dirty="0"/>
              <a:t> da APM (Association for Project Management). Disponibile in formato cartaceo o Kindle.</a:t>
            </a:r>
            <a:endParaRPr lang="en-GB" sz="1200" dirty="0"/>
          </a:p>
        </p:txBody>
      </p:sp>
      <p:sp>
        <p:nvSpPr>
          <p:cNvPr id="99" name="TextBox 98">
            <a:extLst>
              <a:ext uri="{FF2B5EF4-FFF2-40B4-BE49-F238E27FC236}">
                <a16:creationId xmlns:a16="http://schemas.microsoft.com/office/drawing/2014/main" id="{F808C3A8-7EF4-4FB2-B030-7DF3F341F577}"/>
              </a:ext>
            </a:extLst>
          </p:cNvPr>
          <p:cNvSpPr txBox="1"/>
          <p:nvPr/>
        </p:nvSpPr>
        <p:spPr>
          <a:xfrm>
            <a:off x="5143984" y="5395434"/>
            <a:ext cx="1709024" cy="1015663"/>
          </a:xfrm>
          <a:prstGeom prst="rect">
            <a:avLst/>
          </a:prstGeom>
          <a:noFill/>
        </p:spPr>
        <p:txBody>
          <a:bodyPr wrap="square" rtlCol="0">
            <a:spAutoFit/>
          </a:bodyPr>
          <a:lstStyle/>
          <a:p>
            <a:r>
              <a:rPr lang="it-IT" sz="1200" dirty="0"/>
              <a:t>Per comprendere come persone con diversi stili di comunicazione percepiscono funzioni e processi in modi diversi</a:t>
            </a:r>
            <a:r>
              <a:rPr lang="en-GB" sz="1200" dirty="0"/>
              <a:t>.</a:t>
            </a:r>
          </a:p>
        </p:txBody>
      </p:sp>
      <p:grpSp>
        <p:nvGrpSpPr>
          <p:cNvPr id="21" name="Group 20">
            <a:extLst>
              <a:ext uri="{FF2B5EF4-FFF2-40B4-BE49-F238E27FC236}">
                <a16:creationId xmlns:a16="http://schemas.microsoft.com/office/drawing/2014/main" id="{FFEC6CF8-4289-4954-AB3E-529A7049FA20}"/>
              </a:ext>
            </a:extLst>
          </p:cNvPr>
          <p:cNvGrpSpPr/>
          <p:nvPr/>
        </p:nvGrpSpPr>
        <p:grpSpPr>
          <a:xfrm>
            <a:off x="3874030" y="5400839"/>
            <a:ext cx="1197310" cy="1191619"/>
            <a:chOff x="3874030" y="5400839"/>
            <a:chExt cx="1197310" cy="1191619"/>
          </a:xfrm>
        </p:grpSpPr>
        <p:sp>
          <p:nvSpPr>
            <p:cNvPr id="70" name="Rectangle 69">
              <a:hlinkClick r:id="rId26"/>
              <a:extLst>
                <a:ext uri="{FF2B5EF4-FFF2-40B4-BE49-F238E27FC236}">
                  <a16:creationId xmlns:a16="http://schemas.microsoft.com/office/drawing/2014/main" id="{046E450B-E81C-4EF7-911C-2600B88C1870}"/>
                </a:ext>
              </a:extLst>
            </p:cNvPr>
            <p:cNvSpPr/>
            <p:nvPr/>
          </p:nvSpPr>
          <p:spPr>
            <a:xfrm>
              <a:off x="3874030" y="5406389"/>
              <a:ext cx="1186069" cy="1186069"/>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8" name="TextBox 97">
              <a:hlinkClick r:id="rId26"/>
              <a:extLst>
                <a:ext uri="{FF2B5EF4-FFF2-40B4-BE49-F238E27FC236}">
                  <a16:creationId xmlns:a16="http://schemas.microsoft.com/office/drawing/2014/main" id="{B89D7E8A-D7F3-423A-B44C-36D7B369816C}"/>
                </a:ext>
              </a:extLst>
            </p:cNvPr>
            <p:cNvSpPr txBox="1"/>
            <p:nvPr/>
          </p:nvSpPr>
          <p:spPr>
            <a:xfrm>
              <a:off x="3885271" y="5400839"/>
              <a:ext cx="1186069" cy="323165"/>
            </a:xfrm>
            <a:prstGeom prst="rect">
              <a:avLst/>
            </a:prstGeom>
            <a:noFill/>
          </p:spPr>
          <p:txBody>
            <a:bodyPr wrap="square" rtlCol="0">
              <a:spAutoFit/>
            </a:bodyPr>
            <a:lstStyle/>
            <a:p>
              <a:pPr algn="ctr"/>
              <a:r>
                <a:rPr lang="en-GB" sz="1500" dirty="0">
                  <a:solidFill>
                    <a:schemeClr val="bg1"/>
                  </a:solidFill>
                </a:rPr>
                <a:t>Team Praxis</a:t>
              </a:r>
            </a:p>
          </p:txBody>
        </p:sp>
        <p:pic>
          <p:nvPicPr>
            <p:cNvPr id="101" name="Picture 100">
              <a:hlinkClick r:id="rId26"/>
              <a:extLst>
                <a:ext uri="{FF2B5EF4-FFF2-40B4-BE49-F238E27FC236}">
                  <a16:creationId xmlns:a16="http://schemas.microsoft.com/office/drawing/2014/main" id="{C2B0A690-2079-42A3-AD60-8485BFC3E1ED}"/>
                </a:ext>
              </a:extLst>
            </p:cNvPr>
            <p:cNvPicPr>
              <a:picLocks noChangeAspect="1"/>
            </p:cNvPicPr>
            <p:nvPr/>
          </p:nvPicPr>
          <p:blipFill>
            <a:blip r:embed="rId27"/>
            <a:stretch>
              <a:fillRect/>
            </a:stretch>
          </p:blipFill>
          <p:spPr>
            <a:xfrm>
              <a:off x="3954155" y="5839415"/>
              <a:ext cx="1031180" cy="617527"/>
            </a:xfrm>
            <a:prstGeom prst="rect">
              <a:avLst/>
            </a:prstGeom>
          </p:spPr>
        </p:pic>
      </p:grpSp>
      <p:pic>
        <p:nvPicPr>
          <p:cNvPr id="6" name="Picture 5">
            <a:hlinkClick r:id="rId2"/>
            <a:extLst>
              <a:ext uri="{FF2B5EF4-FFF2-40B4-BE49-F238E27FC236}">
                <a16:creationId xmlns:a16="http://schemas.microsoft.com/office/drawing/2014/main" id="{4C246934-9FE8-417E-B5DE-03EB5570AADB}"/>
              </a:ext>
            </a:extLst>
          </p:cNvPr>
          <p:cNvPicPr>
            <a:picLocks noChangeAspect="1"/>
          </p:cNvPicPr>
          <p:nvPr/>
        </p:nvPicPr>
        <p:blipFill>
          <a:blip r:embed="rId28"/>
          <a:stretch>
            <a:fillRect/>
          </a:stretch>
        </p:blipFill>
        <p:spPr>
          <a:xfrm>
            <a:off x="7378427" y="4506196"/>
            <a:ext cx="799881" cy="611603"/>
          </a:xfrm>
          <a:prstGeom prst="rect">
            <a:avLst/>
          </a:prstGeom>
        </p:spPr>
      </p:pic>
      <p:sp>
        <p:nvSpPr>
          <p:cNvPr id="110" name="TextBox 109">
            <a:extLst>
              <a:ext uri="{FF2B5EF4-FFF2-40B4-BE49-F238E27FC236}">
                <a16:creationId xmlns:a16="http://schemas.microsoft.com/office/drawing/2014/main" id="{B1E69889-0DE9-4246-BD83-BC29E824C0D1}"/>
              </a:ext>
            </a:extLst>
          </p:cNvPr>
          <p:cNvSpPr txBox="1"/>
          <p:nvPr/>
        </p:nvSpPr>
        <p:spPr>
          <a:xfrm>
            <a:off x="8389132" y="5443921"/>
            <a:ext cx="1963912" cy="646331"/>
          </a:xfrm>
          <a:prstGeom prst="rect">
            <a:avLst/>
          </a:prstGeom>
          <a:noFill/>
        </p:spPr>
        <p:txBody>
          <a:bodyPr wrap="square" rtlCol="0">
            <a:spAutoFit/>
          </a:bodyPr>
          <a:lstStyle/>
          <a:p>
            <a:r>
              <a:rPr lang="it-IT" sz="1200" dirty="0"/>
              <a:t>Scopri come le persone hanno utilizzato </a:t>
            </a:r>
            <a:r>
              <a:rPr lang="it-IT" sz="1200" dirty="0" err="1"/>
              <a:t>Praxis</a:t>
            </a:r>
            <a:r>
              <a:rPr lang="it-IT" sz="1200" dirty="0"/>
              <a:t> Framework</a:t>
            </a:r>
            <a:r>
              <a:rPr lang="en-GB" sz="1200" dirty="0"/>
              <a:t>.</a:t>
            </a:r>
          </a:p>
        </p:txBody>
      </p:sp>
      <p:grpSp>
        <p:nvGrpSpPr>
          <p:cNvPr id="12" name="Group 11">
            <a:extLst>
              <a:ext uri="{FF2B5EF4-FFF2-40B4-BE49-F238E27FC236}">
                <a16:creationId xmlns:a16="http://schemas.microsoft.com/office/drawing/2014/main" id="{26D6DB10-D917-44F9-A35C-3E232CF18A16}"/>
              </a:ext>
            </a:extLst>
          </p:cNvPr>
          <p:cNvGrpSpPr/>
          <p:nvPr/>
        </p:nvGrpSpPr>
        <p:grpSpPr>
          <a:xfrm>
            <a:off x="7174556" y="5413790"/>
            <a:ext cx="1186069" cy="1186069"/>
            <a:chOff x="7174556" y="5413790"/>
            <a:chExt cx="1186069" cy="1186069"/>
          </a:xfrm>
        </p:grpSpPr>
        <p:sp>
          <p:nvSpPr>
            <p:cNvPr id="105" name="Rectangle 104">
              <a:hlinkClick r:id="rId29"/>
              <a:extLst>
                <a:ext uri="{FF2B5EF4-FFF2-40B4-BE49-F238E27FC236}">
                  <a16:creationId xmlns:a16="http://schemas.microsoft.com/office/drawing/2014/main" id="{F2837099-AB02-420F-A4FD-1989A70DF19F}"/>
                </a:ext>
              </a:extLst>
            </p:cNvPr>
            <p:cNvSpPr/>
            <p:nvPr/>
          </p:nvSpPr>
          <p:spPr>
            <a:xfrm>
              <a:off x="7174556" y="5413790"/>
              <a:ext cx="1186069" cy="118606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9" name="TextBox 108">
              <a:hlinkClick r:id="rId29"/>
              <a:extLst>
                <a:ext uri="{FF2B5EF4-FFF2-40B4-BE49-F238E27FC236}">
                  <a16:creationId xmlns:a16="http://schemas.microsoft.com/office/drawing/2014/main" id="{4FAAA45C-664E-4542-914C-5FC9EC0D3556}"/>
                </a:ext>
              </a:extLst>
            </p:cNvPr>
            <p:cNvSpPr txBox="1"/>
            <p:nvPr/>
          </p:nvSpPr>
          <p:spPr>
            <a:xfrm>
              <a:off x="7174556" y="5443922"/>
              <a:ext cx="1186069" cy="307777"/>
            </a:xfrm>
            <a:prstGeom prst="rect">
              <a:avLst/>
            </a:prstGeom>
            <a:noFill/>
          </p:spPr>
          <p:txBody>
            <a:bodyPr wrap="square" rtlCol="0">
              <a:spAutoFit/>
            </a:bodyPr>
            <a:lstStyle/>
            <a:p>
              <a:pPr algn="ctr"/>
              <a:r>
                <a:rPr lang="en-GB" sz="1400" dirty="0" err="1">
                  <a:solidFill>
                    <a:schemeClr val="bg1"/>
                  </a:solidFill>
                </a:rPr>
                <a:t>Casi</a:t>
              </a:r>
              <a:r>
                <a:rPr lang="en-GB" sz="1400" dirty="0">
                  <a:solidFill>
                    <a:schemeClr val="bg1"/>
                  </a:solidFill>
                </a:rPr>
                <a:t> di studio</a:t>
              </a:r>
            </a:p>
          </p:txBody>
        </p:sp>
        <p:pic>
          <p:nvPicPr>
            <p:cNvPr id="9" name="Picture 8">
              <a:hlinkClick r:id="rId29"/>
              <a:extLst>
                <a:ext uri="{FF2B5EF4-FFF2-40B4-BE49-F238E27FC236}">
                  <a16:creationId xmlns:a16="http://schemas.microsoft.com/office/drawing/2014/main" id="{FEE4779E-5F90-43E9-B9DB-5A29872F4F28}"/>
                </a:ext>
              </a:extLst>
            </p:cNvPr>
            <p:cNvPicPr>
              <a:picLocks noChangeAspect="1"/>
            </p:cNvPicPr>
            <p:nvPr/>
          </p:nvPicPr>
          <p:blipFill>
            <a:blip r:embed="rId30"/>
            <a:stretch>
              <a:fillRect/>
            </a:stretch>
          </p:blipFill>
          <p:spPr>
            <a:xfrm>
              <a:off x="7340833" y="5771028"/>
              <a:ext cx="853514" cy="658425"/>
            </a:xfrm>
            <a:prstGeom prst="rect">
              <a:avLst/>
            </a:prstGeom>
          </p:spPr>
        </p:pic>
      </p:grpSp>
      <p:pic>
        <p:nvPicPr>
          <p:cNvPr id="92" name="Picture 91">
            <a:extLst>
              <a:ext uri="{FF2B5EF4-FFF2-40B4-BE49-F238E27FC236}">
                <a16:creationId xmlns:a16="http://schemas.microsoft.com/office/drawing/2014/main" id="{289C8775-E9AA-4B92-BD28-DEF4AC64B51B}"/>
              </a:ext>
            </a:extLst>
          </p:cNvPr>
          <p:cNvPicPr>
            <a:picLocks noChangeAspect="1"/>
          </p:cNvPicPr>
          <p:nvPr/>
        </p:nvPicPr>
        <p:blipFill rotWithShape="1">
          <a:blip r:embed="rId31"/>
          <a:srcRect r="9406"/>
          <a:stretch/>
        </p:blipFill>
        <p:spPr>
          <a:xfrm>
            <a:off x="8249028" y="1135056"/>
            <a:ext cx="225382" cy="148526"/>
          </a:xfrm>
          <a:prstGeom prst="rect">
            <a:avLst/>
          </a:prstGeom>
        </p:spPr>
      </p:pic>
      <p:pic>
        <p:nvPicPr>
          <p:cNvPr id="100" name="Picture 99">
            <a:extLst>
              <a:ext uri="{FF2B5EF4-FFF2-40B4-BE49-F238E27FC236}">
                <a16:creationId xmlns:a16="http://schemas.microsoft.com/office/drawing/2014/main" id="{CFEFA1D1-19BF-4630-A283-7C266F8D4E58}"/>
              </a:ext>
            </a:extLst>
          </p:cNvPr>
          <p:cNvPicPr>
            <a:picLocks noChangeAspect="1"/>
          </p:cNvPicPr>
          <p:nvPr/>
        </p:nvPicPr>
        <p:blipFill rotWithShape="1">
          <a:blip r:embed="rId31"/>
          <a:srcRect r="9406"/>
          <a:stretch/>
        </p:blipFill>
        <p:spPr>
          <a:xfrm>
            <a:off x="1693287" y="3931734"/>
            <a:ext cx="225382" cy="148526"/>
          </a:xfrm>
          <a:prstGeom prst="rect">
            <a:avLst/>
          </a:prstGeom>
        </p:spPr>
      </p:pic>
      <p:pic>
        <p:nvPicPr>
          <p:cNvPr id="102" name="Picture 101">
            <a:extLst>
              <a:ext uri="{FF2B5EF4-FFF2-40B4-BE49-F238E27FC236}">
                <a16:creationId xmlns:a16="http://schemas.microsoft.com/office/drawing/2014/main" id="{3A87BB32-C897-4950-8ECF-E759007AA7BA}"/>
              </a:ext>
            </a:extLst>
          </p:cNvPr>
          <p:cNvPicPr>
            <a:picLocks noChangeAspect="1"/>
          </p:cNvPicPr>
          <p:nvPr/>
        </p:nvPicPr>
        <p:blipFill rotWithShape="1">
          <a:blip r:embed="rId31"/>
          <a:srcRect r="9406"/>
          <a:stretch/>
        </p:blipFill>
        <p:spPr>
          <a:xfrm>
            <a:off x="1693287" y="5344928"/>
            <a:ext cx="225382" cy="148526"/>
          </a:xfrm>
          <a:prstGeom prst="rect">
            <a:avLst/>
          </a:prstGeom>
        </p:spPr>
      </p:pic>
      <p:pic>
        <p:nvPicPr>
          <p:cNvPr id="103" name="Picture 102">
            <a:extLst>
              <a:ext uri="{FF2B5EF4-FFF2-40B4-BE49-F238E27FC236}">
                <a16:creationId xmlns:a16="http://schemas.microsoft.com/office/drawing/2014/main" id="{E09527B3-0FE5-405E-B68F-1E8A4C4AF5DC}"/>
              </a:ext>
            </a:extLst>
          </p:cNvPr>
          <p:cNvPicPr>
            <a:picLocks noChangeAspect="1"/>
          </p:cNvPicPr>
          <p:nvPr/>
        </p:nvPicPr>
        <p:blipFill rotWithShape="1">
          <a:blip r:embed="rId31"/>
          <a:srcRect r="9406"/>
          <a:stretch/>
        </p:blipFill>
        <p:spPr>
          <a:xfrm>
            <a:off x="8249028" y="2527218"/>
            <a:ext cx="225382" cy="148526"/>
          </a:xfrm>
          <a:prstGeom prst="rect">
            <a:avLst/>
          </a:prstGeom>
        </p:spPr>
      </p:pic>
      <p:pic>
        <p:nvPicPr>
          <p:cNvPr id="104" name="Picture 103">
            <a:extLst>
              <a:ext uri="{FF2B5EF4-FFF2-40B4-BE49-F238E27FC236}">
                <a16:creationId xmlns:a16="http://schemas.microsoft.com/office/drawing/2014/main" id="{EDDCB31C-6A52-4E71-A7E3-539A466F49E0}"/>
              </a:ext>
            </a:extLst>
          </p:cNvPr>
          <p:cNvPicPr>
            <a:picLocks noChangeAspect="1"/>
          </p:cNvPicPr>
          <p:nvPr/>
        </p:nvPicPr>
        <p:blipFill rotWithShape="1">
          <a:blip r:embed="rId31"/>
          <a:srcRect r="9406"/>
          <a:stretch/>
        </p:blipFill>
        <p:spPr>
          <a:xfrm>
            <a:off x="8249028" y="3931734"/>
            <a:ext cx="225382" cy="148526"/>
          </a:xfrm>
          <a:prstGeom prst="rect">
            <a:avLst/>
          </a:prstGeom>
        </p:spPr>
      </p:pic>
      <p:pic>
        <p:nvPicPr>
          <p:cNvPr id="106" name="Picture 105">
            <a:extLst>
              <a:ext uri="{FF2B5EF4-FFF2-40B4-BE49-F238E27FC236}">
                <a16:creationId xmlns:a16="http://schemas.microsoft.com/office/drawing/2014/main" id="{E9A1CA00-7591-43B8-8B78-080B2068E899}"/>
              </a:ext>
            </a:extLst>
          </p:cNvPr>
          <p:cNvPicPr>
            <a:picLocks noChangeAspect="1"/>
          </p:cNvPicPr>
          <p:nvPr/>
        </p:nvPicPr>
        <p:blipFill rotWithShape="1">
          <a:blip r:embed="rId31"/>
          <a:srcRect r="9406"/>
          <a:stretch/>
        </p:blipFill>
        <p:spPr>
          <a:xfrm>
            <a:off x="4967000" y="5344928"/>
            <a:ext cx="225382" cy="148526"/>
          </a:xfrm>
          <a:prstGeom prst="rect">
            <a:avLst/>
          </a:prstGeom>
        </p:spPr>
      </p:pic>
      <p:pic>
        <p:nvPicPr>
          <p:cNvPr id="107" name="Picture 106">
            <a:extLst>
              <a:ext uri="{FF2B5EF4-FFF2-40B4-BE49-F238E27FC236}">
                <a16:creationId xmlns:a16="http://schemas.microsoft.com/office/drawing/2014/main" id="{6433E22B-0094-482E-84F4-B56059A5991A}"/>
              </a:ext>
            </a:extLst>
          </p:cNvPr>
          <p:cNvPicPr>
            <a:picLocks noChangeAspect="1"/>
          </p:cNvPicPr>
          <p:nvPr/>
        </p:nvPicPr>
        <p:blipFill rotWithShape="1">
          <a:blip r:embed="rId31"/>
          <a:srcRect r="9406"/>
          <a:stretch/>
        </p:blipFill>
        <p:spPr>
          <a:xfrm>
            <a:off x="8249028" y="5344928"/>
            <a:ext cx="225382" cy="148526"/>
          </a:xfrm>
          <a:prstGeom prst="rect">
            <a:avLst/>
          </a:prstGeom>
        </p:spPr>
      </p:pic>
      <p:pic>
        <p:nvPicPr>
          <p:cNvPr id="108" name="Picture 107">
            <a:extLst>
              <a:ext uri="{FF2B5EF4-FFF2-40B4-BE49-F238E27FC236}">
                <a16:creationId xmlns:a16="http://schemas.microsoft.com/office/drawing/2014/main" id="{022380EE-F0B9-448F-BB83-62280A20E898}"/>
              </a:ext>
            </a:extLst>
          </p:cNvPr>
          <p:cNvPicPr>
            <a:picLocks noChangeAspect="1"/>
          </p:cNvPicPr>
          <p:nvPr/>
        </p:nvPicPr>
        <p:blipFill rotWithShape="1">
          <a:blip r:embed="rId31"/>
          <a:srcRect r="9406"/>
          <a:stretch/>
        </p:blipFill>
        <p:spPr>
          <a:xfrm>
            <a:off x="1693287" y="2527218"/>
            <a:ext cx="225382" cy="148526"/>
          </a:xfrm>
          <a:prstGeom prst="rect">
            <a:avLst/>
          </a:prstGeom>
        </p:spPr>
      </p:pic>
      <p:pic>
        <p:nvPicPr>
          <p:cNvPr id="111" name="Picture 110">
            <a:extLst>
              <a:ext uri="{FF2B5EF4-FFF2-40B4-BE49-F238E27FC236}">
                <a16:creationId xmlns:a16="http://schemas.microsoft.com/office/drawing/2014/main" id="{C96B963A-8E65-41E3-99D2-299C97962625}"/>
              </a:ext>
            </a:extLst>
          </p:cNvPr>
          <p:cNvPicPr>
            <a:picLocks noChangeAspect="1"/>
          </p:cNvPicPr>
          <p:nvPr/>
        </p:nvPicPr>
        <p:blipFill rotWithShape="1">
          <a:blip r:embed="rId31"/>
          <a:srcRect r="9406"/>
          <a:stretch/>
        </p:blipFill>
        <p:spPr>
          <a:xfrm>
            <a:off x="4967000" y="3931734"/>
            <a:ext cx="225382" cy="148526"/>
          </a:xfrm>
          <a:prstGeom prst="rect">
            <a:avLst/>
          </a:prstGeom>
        </p:spPr>
      </p:pic>
    </p:spTree>
    <p:extLst>
      <p:ext uri="{BB962C8B-B14F-4D97-AF65-F5344CB8AC3E}">
        <p14:creationId xmlns:p14="http://schemas.microsoft.com/office/powerpoint/2010/main" val="1528303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Processo</a:t>
            </a:r>
            <a:r>
              <a:rPr lang="en-GB" dirty="0"/>
              <a:t> di </a:t>
            </a:r>
            <a:r>
              <a:rPr lang="en-GB" dirty="0" err="1"/>
              <a:t>sponsorizzazione</a:t>
            </a:r>
            <a:endParaRPr lang="en-GB" dirty="0"/>
          </a:p>
        </p:txBody>
      </p:sp>
      <p:sp>
        <p:nvSpPr>
          <p:cNvPr id="4" name="Rectangle 3"/>
          <p:cNvSpPr/>
          <p:nvPr/>
        </p:nvSpPr>
        <p:spPr>
          <a:xfrm>
            <a:off x="4511039" y="2453283"/>
            <a:ext cx="5785535" cy="1245742"/>
          </a:xfrm>
          <a:prstGeom prst="rect">
            <a:avLst/>
          </a:prstGeom>
          <a:solidFill>
            <a:schemeClr val="accent3"/>
          </a:solidFill>
          <a:ln w="3175">
            <a:solidFill>
              <a:schemeClr val="accent3"/>
            </a:solidFill>
          </a:ln>
          <a:effectLst>
            <a:outerShdw blurRad="127000" dist="63500" dir="3600000" algn="ctr"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5" name="TextBox 4"/>
          <p:cNvSpPr txBox="1"/>
          <p:nvPr/>
        </p:nvSpPr>
        <p:spPr>
          <a:xfrm>
            <a:off x="4664234" y="2527603"/>
            <a:ext cx="1834156" cy="261610"/>
          </a:xfrm>
          <a:prstGeom prst="rect">
            <a:avLst/>
          </a:prstGeom>
          <a:noFill/>
          <a:ln w="3175">
            <a:solidFill>
              <a:schemeClr val="accent3"/>
            </a:solidFill>
          </a:ln>
        </p:spPr>
        <p:txBody>
          <a:bodyPr wrap="none" rtlCol="0">
            <a:spAutoFit/>
          </a:bodyPr>
          <a:lstStyle/>
          <a:p>
            <a:r>
              <a:rPr lang="en-GB" sz="1100" dirty="0" err="1">
                <a:solidFill>
                  <a:schemeClr val="bg1"/>
                </a:solidFill>
              </a:rPr>
              <a:t>Processo</a:t>
            </a:r>
            <a:r>
              <a:rPr lang="en-GB" sz="1100" dirty="0">
                <a:solidFill>
                  <a:schemeClr val="bg1"/>
                </a:solidFill>
              </a:rPr>
              <a:t> di </a:t>
            </a:r>
            <a:r>
              <a:rPr lang="en-GB" sz="1100" dirty="0" err="1">
                <a:solidFill>
                  <a:schemeClr val="bg1"/>
                </a:solidFill>
              </a:rPr>
              <a:t>sponsorizzazione</a:t>
            </a:r>
            <a:endParaRPr lang="en-GB" sz="1100" dirty="0">
              <a:solidFill>
                <a:schemeClr val="bg1"/>
              </a:solidFill>
            </a:endParaRPr>
          </a:p>
        </p:txBody>
      </p:sp>
      <p:sp>
        <p:nvSpPr>
          <p:cNvPr id="10" name="Rectangle 9">
            <a:hlinkClick r:id="rId2" action="ppaction://hlinksldjump"/>
          </p:cNvPr>
          <p:cNvSpPr/>
          <p:nvPr/>
        </p:nvSpPr>
        <p:spPr>
          <a:xfrm>
            <a:off x="6508535" y="1006645"/>
            <a:ext cx="1782362" cy="1180867"/>
          </a:xfrm>
          <a:prstGeom prst="rect">
            <a:avLst/>
          </a:prstGeom>
          <a:solidFill>
            <a:schemeClr val="accent3"/>
          </a:solidFill>
          <a:ln w="3175">
            <a:solidFill>
              <a:schemeClr val="accent3"/>
            </a:solidFill>
            <a:prstDash val="dash"/>
          </a:ln>
          <a:effectLst>
            <a:outerShdw blurRad="127000" dist="63500" dir="3600000" algn="ctr"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11" name="TextBox 10">
            <a:hlinkClick r:id="rId2" action="ppaction://hlinksldjump"/>
          </p:cNvPr>
          <p:cNvSpPr txBox="1"/>
          <p:nvPr/>
        </p:nvSpPr>
        <p:spPr>
          <a:xfrm>
            <a:off x="6535450" y="1078173"/>
            <a:ext cx="1740335" cy="261610"/>
          </a:xfrm>
          <a:prstGeom prst="rect">
            <a:avLst/>
          </a:prstGeom>
          <a:noFill/>
          <a:ln w="3175">
            <a:solidFill>
              <a:schemeClr val="accent3"/>
            </a:solidFill>
          </a:ln>
        </p:spPr>
        <p:txBody>
          <a:bodyPr wrap="square" rtlCol="0">
            <a:spAutoFit/>
          </a:bodyPr>
          <a:lstStyle/>
          <a:p>
            <a:r>
              <a:rPr lang="en-GB" sz="1100" dirty="0" err="1">
                <a:solidFill>
                  <a:schemeClr val="bg1"/>
                </a:solidFill>
              </a:rPr>
              <a:t>Processo</a:t>
            </a:r>
            <a:r>
              <a:rPr lang="en-GB" sz="1100" dirty="0">
                <a:solidFill>
                  <a:schemeClr val="bg1"/>
                </a:solidFill>
              </a:rPr>
              <a:t> di </a:t>
            </a:r>
            <a:r>
              <a:rPr lang="en-GB" sz="1100" dirty="0" err="1">
                <a:solidFill>
                  <a:schemeClr val="bg1"/>
                </a:solidFill>
              </a:rPr>
              <a:t>identificazione</a:t>
            </a:r>
            <a:endParaRPr lang="en-GB" sz="1100" dirty="0">
              <a:solidFill>
                <a:schemeClr val="bg1"/>
              </a:solidFill>
            </a:endParaRPr>
          </a:p>
        </p:txBody>
      </p:sp>
      <p:sp>
        <p:nvSpPr>
          <p:cNvPr id="12" name="Rectangle 11">
            <a:hlinkClick r:id="rId2" action="ppaction://hlinksldjump"/>
          </p:cNvPr>
          <p:cNvSpPr/>
          <p:nvPr/>
        </p:nvSpPr>
        <p:spPr>
          <a:xfrm>
            <a:off x="6883144" y="1427229"/>
            <a:ext cx="1033144" cy="593032"/>
          </a:xfrm>
          <a:prstGeom prst="rect">
            <a:avLst/>
          </a:prstGeom>
          <a:solidFill>
            <a:schemeClr val="accent3">
              <a:lumMod val="20000"/>
              <a:lumOff val="80000"/>
            </a:schemeClr>
          </a:solidFill>
          <a:ln w="3175">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sz="1100" kern="0" dirty="0" err="1">
                <a:solidFill>
                  <a:prstClr val="black"/>
                </a:solidFill>
              </a:rPr>
              <a:t>Nominare</a:t>
            </a:r>
            <a:r>
              <a:rPr lang="en-GB" sz="1100" kern="0" dirty="0">
                <a:solidFill>
                  <a:prstClr val="black"/>
                </a:solidFill>
              </a:rPr>
              <a:t> </a:t>
            </a:r>
            <a:r>
              <a:rPr lang="en-GB" sz="1100" kern="0" dirty="0" err="1">
                <a:solidFill>
                  <a:prstClr val="black"/>
                </a:solidFill>
              </a:rPr>
              <a:t>il</a:t>
            </a:r>
            <a:r>
              <a:rPr lang="en-GB" sz="1100" kern="0" dirty="0">
                <a:solidFill>
                  <a:prstClr val="black"/>
                </a:solidFill>
              </a:rPr>
              <a:t> team di </a:t>
            </a:r>
            <a:r>
              <a:rPr lang="en-GB" sz="1100" kern="0" dirty="0" err="1">
                <a:solidFill>
                  <a:prstClr val="black"/>
                </a:solidFill>
              </a:rPr>
              <a:t>identificazione</a:t>
            </a:r>
            <a:endParaRPr lang="en-GB" sz="1100" kern="0" dirty="0">
              <a:solidFill>
                <a:prstClr val="black"/>
              </a:solidFill>
            </a:endParaRPr>
          </a:p>
        </p:txBody>
      </p:sp>
      <p:cxnSp>
        <p:nvCxnSpPr>
          <p:cNvPr id="13" name="Elbow Connector 12"/>
          <p:cNvCxnSpPr>
            <a:cxnSpLocks/>
            <a:stCxn id="12" idx="2"/>
            <a:endCxn id="4" idx="0"/>
          </p:cNvCxnSpPr>
          <p:nvPr/>
        </p:nvCxnSpPr>
        <p:spPr>
          <a:xfrm>
            <a:off x="7399716" y="2020261"/>
            <a:ext cx="4091" cy="433022"/>
          </a:xfrm>
          <a:prstGeom prst="straightConnector1">
            <a:avLst/>
          </a:prstGeom>
          <a:ln w="3175">
            <a:solidFill>
              <a:schemeClr val="accent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7399716" y="2020263"/>
            <a:ext cx="0" cy="167249"/>
          </a:xfrm>
          <a:prstGeom prst="line">
            <a:avLst/>
          </a:prstGeom>
          <a:ln w="3175">
            <a:solidFill>
              <a:schemeClr val="accent3"/>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696885" y="2861296"/>
            <a:ext cx="1005532" cy="661628"/>
          </a:xfrm>
          <a:prstGeom prst="rect">
            <a:avLst/>
          </a:prstGeom>
          <a:solidFill>
            <a:schemeClr val="accent3">
              <a:lumMod val="20000"/>
              <a:lumOff val="80000"/>
            </a:schemeClr>
          </a:solidFill>
          <a:ln w="31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100" dirty="0">
                <a:solidFill>
                  <a:schemeClr val="tx1"/>
                </a:solidFill>
              </a:rPr>
              <a:t>Revisione della richiesta di autorizzazione</a:t>
            </a:r>
            <a:endParaRPr lang="en-GB" sz="1100" dirty="0">
              <a:solidFill>
                <a:schemeClr val="tx1"/>
              </a:solidFill>
            </a:endParaRPr>
          </a:p>
        </p:txBody>
      </p:sp>
      <p:sp>
        <p:nvSpPr>
          <p:cNvPr id="14" name="Rounded Rectangle 13"/>
          <p:cNvSpPr/>
          <p:nvPr/>
        </p:nvSpPr>
        <p:spPr>
          <a:xfrm>
            <a:off x="4629466" y="3927605"/>
            <a:ext cx="1072606" cy="580887"/>
          </a:xfrm>
          <a:prstGeom prst="roundRect">
            <a:avLst/>
          </a:prstGeom>
          <a:solidFill>
            <a:schemeClr val="accent3"/>
          </a:solidFill>
          <a:ln w="3175">
            <a:solidFill>
              <a:schemeClr val="accent3"/>
            </a:solidFill>
          </a:ln>
          <a:effectLst>
            <a:outerShdw blurRad="127000" dist="63500" dir="3600000" algn="ctr"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t>Richiesta</a:t>
            </a:r>
            <a:r>
              <a:rPr lang="en-GB" sz="1100" dirty="0"/>
              <a:t> di </a:t>
            </a:r>
            <a:r>
              <a:rPr lang="en-GB" sz="1100" dirty="0" err="1"/>
              <a:t>autorizzazione</a:t>
            </a:r>
            <a:endParaRPr lang="en-GB" sz="1100" dirty="0"/>
          </a:p>
        </p:txBody>
      </p:sp>
      <p:cxnSp>
        <p:nvCxnSpPr>
          <p:cNvPr id="15" name="Straight Arrow Connector 14"/>
          <p:cNvCxnSpPr>
            <a:cxnSpLocks/>
            <a:stCxn id="14" idx="0"/>
          </p:cNvCxnSpPr>
          <p:nvPr/>
        </p:nvCxnSpPr>
        <p:spPr>
          <a:xfrm flipV="1">
            <a:off x="5165769" y="3517425"/>
            <a:ext cx="9493" cy="410180"/>
          </a:xfrm>
          <a:prstGeom prst="straightConnector1">
            <a:avLst/>
          </a:prstGeom>
          <a:ln w="3175">
            <a:solidFill>
              <a:schemeClr val="accent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6871369" y="2861296"/>
            <a:ext cx="1045968" cy="661628"/>
          </a:xfrm>
          <a:prstGeom prst="rect">
            <a:avLst/>
          </a:prstGeom>
          <a:solidFill>
            <a:schemeClr val="accent3">
              <a:lumMod val="20000"/>
              <a:lumOff val="80000"/>
            </a:schemeClr>
          </a:solidFill>
          <a:ln w="31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Sovrintendere</a:t>
            </a:r>
            <a:r>
              <a:rPr lang="en-GB" sz="1100" dirty="0">
                <a:solidFill>
                  <a:schemeClr val="tx1"/>
                </a:solidFill>
              </a:rPr>
              <a:t> la </a:t>
            </a:r>
            <a:r>
              <a:rPr lang="en-GB" sz="1100" dirty="0" err="1">
                <a:solidFill>
                  <a:schemeClr val="tx1"/>
                </a:solidFill>
              </a:rPr>
              <a:t>garanzia</a:t>
            </a:r>
            <a:endParaRPr lang="en-GB" sz="1100" dirty="0">
              <a:solidFill>
                <a:schemeClr val="tx1"/>
              </a:solidFill>
            </a:endParaRPr>
          </a:p>
        </p:txBody>
      </p:sp>
      <p:sp>
        <p:nvSpPr>
          <p:cNvPr id="23" name="Rounded Rectangle 22"/>
          <p:cNvSpPr/>
          <p:nvPr/>
        </p:nvSpPr>
        <p:spPr>
          <a:xfrm>
            <a:off x="6880434" y="3927605"/>
            <a:ext cx="1034272" cy="580887"/>
          </a:xfrm>
          <a:prstGeom prst="roundRect">
            <a:avLst/>
          </a:prstGeom>
          <a:solidFill>
            <a:schemeClr val="accent3"/>
          </a:solidFill>
          <a:ln w="3175">
            <a:solidFill>
              <a:schemeClr val="accent3"/>
            </a:solidFill>
          </a:ln>
          <a:effectLst>
            <a:outerShdw blurRad="127000" dist="63500" dir="3600000" algn="ctr"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t>Garanzia</a:t>
            </a:r>
            <a:endParaRPr lang="en-GB" sz="1100" dirty="0"/>
          </a:p>
        </p:txBody>
      </p:sp>
      <p:cxnSp>
        <p:nvCxnSpPr>
          <p:cNvPr id="24" name="Straight Arrow Connector 23"/>
          <p:cNvCxnSpPr>
            <a:stCxn id="23" idx="0"/>
            <a:endCxn id="22" idx="2"/>
          </p:cNvCxnSpPr>
          <p:nvPr/>
        </p:nvCxnSpPr>
        <p:spPr>
          <a:xfrm flipH="1" flipV="1">
            <a:off x="7394353" y="3522924"/>
            <a:ext cx="3217" cy="404681"/>
          </a:xfrm>
          <a:prstGeom prst="straightConnector1">
            <a:avLst/>
          </a:prstGeom>
          <a:ln w="3175">
            <a:solidFill>
              <a:schemeClr val="accent3"/>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5780636" y="2861296"/>
            <a:ext cx="1021403" cy="661628"/>
          </a:xfrm>
          <a:prstGeom prst="rect">
            <a:avLst/>
          </a:prstGeom>
          <a:solidFill>
            <a:schemeClr val="accent3">
              <a:lumMod val="20000"/>
              <a:lumOff val="80000"/>
            </a:schemeClr>
          </a:solidFill>
          <a:ln w="31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Fornire</a:t>
            </a:r>
            <a:r>
              <a:rPr lang="en-GB" sz="1100" dirty="0">
                <a:solidFill>
                  <a:schemeClr val="tx1"/>
                </a:solidFill>
              </a:rPr>
              <a:t> </a:t>
            </a:r>
            <a:r>
              <a:rPr lang="en-GB" sz="1100" dirty="0" err="1">
                <a:solidFill>
                  <a:schemeClr val="tx1"/>
                </a:solidFill>
              </a:rPr>
              <a:t>supporto</a:t>
            </a:r>
            <a:r>
              <a:rPr lang="en-GB" sz="1100" dirty="0">
                <a:solidFill>
                  <a:schemeClr val="tx1"/>
                </a:solidFill>
              </a:rPr>
              <a:t> </a:t>
            </a:r>
            <a:r>
              <a:rPr lang="en-GB" sz="1100" dirty="0" err="1">
                <a:solidFill>
                  <a:schemeClr val="tx1"/>
                </a:solidFill>
              </a:rPr>
              <a:t>gestionale</a:t>
            </a:r>
            <a:endParaRPr lang="en-GB" sz="1100" dirty="0">
              <a:solidFill>
                <a:schemeClr val="tx1"/>
              </a:solidFill>
            </a:endParaRPr>
          </a:p>
        </p:txBody>
      </p:sp>
      <p:sp>
        <p:nvSpPr>
          <p:cNvPr id="16" name="Rounded Rectangle 15"/>
          <p:cNvSpPr/>
          <p:nvPr/>
        </p:nvSpPr>
        <p:spPr>
          <a:xfrm>
            <a:off x="5773939" y="3927605"/>
            <a:ext cx="1034272" cy="580887"/>
          </a:xfrm>
          <a:prstGeom prst="roundRect">
            <a:avLst/>
          </a:prstGeom>
          <a:solidFill>
            <a:schemeClr val="accent3"/>
          </a:solidFill>
          <a:ln w="3175">
            <a:solidFill>
              <a:schemeClr val="accent3"/>
            </a:solidFill>
          </a:ln>
          <a:effectLst>
            <a:outerShdw blurRad="127000" dist="63500" dir="3600000" algn="ctr"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t>Escalation </a:t>
            </a:r>
            <a:r>
              <a:rPr lang="en-GB" sz="1100" dirty="0" err="1"/>
              <a:t>delle</a:t>
            </a:r>
            <a:r>
              <a:rPr lang="en-GB" sz="1100" dirty="0"/>
              <a:t> </a:t>
            </a:r>
            <a:r>
              <a:rPr lang="en-GB" sz="1100" dirty="0" err="1"/>
              <a:t>richieste</a:t>
            </a:r>
            <a:r>
              <a:rPr lang="en-GB" sz="1100" dirty="0"/>
              <a:t> </a:t>
            </a:r>
            <a:r>
              <a:rPr lang="en-GB" sz="1100" dirty="0" err="1"/>
              <a:t>informali</a:t>
            </a:r>
            <a:endParaRPr lang="en-GB" sz="1100" dirty="0"/>
          </a:p>
        </p:txBody>
      </p:sp>
      <p:cxnSp>
        <p:nvCxnSpPr>
          <p:cNvPr id="19" name="Straight Arrow Connector 18"/>
          <p:cNvCxnSpPr>
            <a:stCxn id="16" idx="0"/>
            <a:endCxn id="7" idx="2"/>
          </p:cNvCxnSpPr>
          <p:nvPr/>
        </p:nvCxnSpPr>
        <p:spPr>
          <a:xfrm flipV="1">
            <a:off x="6291075" y="3522924"/>
            <a:ext cx="263" cy="404681"/>
          </a:xfrm>
          <a:prstGeom prst="straightConnector1">
            <a:avLst/>
          </a:prstGeom>
          <a:ln w="3175">
            <a:solidFill>
              <a:schemeClr val="accent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7980495" y="2861296"/>
            <a:ext cx="1045968" cy="661628"/>
          </a:xfrm>
          <a:prstGeom prst="rect">
            <a:avLst/>
          </a:prstGeom>
          <a:solidFill>
            <a:schemeClr val="accent3">
              <a:lumMod val="20000"/>
              <a:lumOff val="80000"/>
            </a:schemeClr>
          </a:solidFill>
          <a:ln w="31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Confermare</a:t>
            </a:r>
            <a:r>
              <a:rPr lang="en-GB" sz="1100" dirty="0">
                <a:solidFill>
                  <a:schemeClr val="tx1"/>
                </a:solidFill>
              </a:rPr>
              <a:t> la </a:t>
            </a:r>
            <a:r>
              <a:rPr lang="en-GB" sz="1100" dirty="0" err="1">
                <a:solidFill>
                  <a:schemeClr val="tx1"/>
                </a:solidFill>
              </a:rPr>
              <a:t>chiusura</a:t>
            </a:r>
            <a:endParaRPr lang="en-GB" sz="1100" dirty="0">
              <a:solidFill>
                <a:schemeClr val="tx1"/>
              </a:solidFill>
            </a:endParaRPr>
          </a:p>
        </p:txBody>
      </p:sp>
      <p:sp>
        <p:nvSpPr>
          <p:cNvPr id="17" name="Rounded Rectangle 16"/>
          <p:cNvSpPr/>
          <p:nvPr/>
        </p:nvSpPr>
        <p:spPr>
          <a:xfrm>
            <a:off x="7992567" y="3927605"/>
            <a:ext cx="1034272" cy="580887"/>
          </a:xfrm>
          <a:prstGeom prst="roundRect">
            <a:avLst/>
          </a:prstGeom>
          <a:solidFill>
            <a:schemeClr val="accent3"/>
          </a:solidFill>
          <a:ln w="3175">
            <a:solidFill>
              <a:schemeClr val="accent3"/>
            </a:solidFill>
          </a:ln>
          <a:effectLst>
            <a:outerShdw blurRad="127000" dist="63500" dir="3600000" algn="ctr"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t>Richiesta</a:t>
            </a:r>
            <a:r>
              <a:rPr lang="en-GB" sz="1100" dirty="0"/>
              <a:t> di </a:t>
            </a:r>
            <a:r>
              <a:rPr lang="en-GB" sz="1100" dirty="0" err="1"/>
              <a:t>chiusura</a:t>
            </a:r>
            <a:endParaRPr lang="en-GB" sz="1100" dirty="0"/>
          </a:p>
        </p:txBody>
      </p:sp>
      <p:cxnSp>
        <p:nvCxnSpPr>
          <p:cNvPr id="20" name="Straight Arrow Connector 19"/>
          <p:cNvCxnSpPr>
            <a:stCxn id="17" idx="0"/>
            <a:endCxn id="8" idx="2"/>
          </p:cNvCxnSpPr>
          <p:nvPr/>
        </p:nvCxnSpPr>
        <p:spPr>
          <a:xfrm flipH="1" flipV="1">
            <a:off x="8503479" y="3522924"/>
            <a:ext cx="6224" cy="404681"/>
          </a:xfrm>
          <a:prstGeom prst="straightConnector1">
            <a:avLst/>
          </a:prstGeom>
          <a:ln w="3175">
            <a:solidFill>
              <a:schemeClr val="accent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9089997" y="2861296"/>
            <a:ext cx="1110940" cy="661628"/>
          </a:xfrm>
          <a:prstGeom prst="rect">
            <a:avLst/>
          </a:prstGeom>
          <a:solidFill>
            <a:schemeClr val="accent3">
              <a:lumMod val="20000"/>
              <a:lumOff val="80000"/>
            </a:schemeClr>
          </a:solidFill>
          <a:ln w="31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100" dirty="0">
                <a:solidFill>
                  <a:schemeClr val="tx1"/>
                </a:solidFill>
              </a:rPr>
              <a:t>Revisionare i risultati del business case</a:t>
            </a:r>
            <a:endParaRPr lang="en-GB" sz="1100" dirty="0">
              <a:solidFill>
                <a:schemeClr val="tx1"/>
              </a:solidFill>
            </a:endParaRPr>
          </a:p>
        </p:txBody>
      </p:sp>
      <p:sp>
        <p:nvSpPr>
          <p:cNvPr id="18" name="Rounded Rectangle 17"/>
          <p:cNvSpPr/>
          <p:nvPr/>
        </p:nvSpPr>
        <p:spPr>
          <a:xfrm>
            <a:off x="9136638" y="3927605"/>
            <a:ext cx="1034272" cy="580887"/>
          </a:xfrm>
          <a:prstGeom prst="roundRect">
            <a:avLst/>
          </a:prstGeom>
          <a:solidFill>
            <a:schemeClr val="accent3"/>
          </a:solidFill>
          <a:ln w="3175">
            <a:solidFill>
              <a:schemeClr val="accent3"/>
            </a:solidFill>
          </a:ln>
          <a:effectLst>
            <a:outerShdw blurRad="127000" dist="63500" dir="3600000" algn="ctr"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t>Revisione</a:t>
            </a:r>
            <a:r>
              <a:rPr lang="en-GB" sz="1100" dirty="0"/>
              <a:t> dei benefici</a:t>
            </a:r>
          </a:p>
        </p:txBody>
      </p:sp>
      <p:cxnSp>
        <p:nvCxnSpPr>
          <p:cNvPr id="21" name="Straight Arrow Connector 20"/>
          <p:cNvCxnSpPr>
            <a:stCxn id="18" idx="0"/>
            <a:endCxn id="9" idx="2"/>
          </p:cNvCxnSpPr>
          <p:nvPr/>
        </p:nvCxnSpPr>
        <p:spPr>
          <a:xfrm flipH="1" flipV="1">
            <a:off x="9645467" y="3522924"/>
            <a:ext cx="8307" cy="404681"/>
          </a:xfrm>
          <a:prstGeom prst="straightConnector1">
            <a:avLst/>
          </a:prstGeom>
          <a:ln w="3175">
            <a:solidFill>
              <a:schemeClr val="accent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023FCC81-1C21-4920-871C-2EBD9A82B614}"/>
              </a:ext>
            </a:extLst>
          </p:cNvPr>
          <p:cNvGrpSpPr/>
          <p:nvPr/>
        </p:nvGrpSpPr>
        <p:grpSpPr>
          <a:xfrm>
            <a:off x="5175262" y="3517424"/>
            <a:ext cx="4469310" cy="181601"/>
            <a:chOff x="5175262" y="3517424"/>
            <a:chExt cx="4469310" cy="232489"/>
          </a:xfrm>
        </p:grpSpPr>
        <p:cxnSp>
          <p:nvCxnSpPr>
            <p:cNvPr id="26" name="Straight Connector 25"/>
            <p:cNvCxnSpPr/>
            <p:nvPr/>
          </p:nvCxnSpPr>
          <p:spPr>
            <a:xfrm flipV="1">
              <a:off x="5175262" y="3517424"/>
              <a:ext cx="0" cy="227982"/>
            </a:xfrm>
            <a:prstGeom prst="line">
              <a:avLst/>
            </a:prstGeom>
            <a:ln w="3175">
              <a:solidFill>
                <a:schemeClr val="accent3">
                  <a:lumMod val="20000"/>
                  <a:lumOff val="8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7392121" y="3517644"/>
              <a:ext cx="0" cy="227982"/>
            </a:xfrm>
            <a:prstGeom prst="line">
              <a:avLst/>
            </a:prstGeom>
            <a:ln w="3175">
              <a:solidFill>
                <a:schemeClr val="accent3">
                  <a:lumMod val="20000"/>
                  <a:lumOff val="8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6291074" y="3517644"/>
              <a:ext cx="0" cy="227982"/>
            </a:xfrm>
            <a:prstGeom prst="line">
              <a:avLst/>
            </a:prstGeom>
            <a:ln w="3175">
              <a:solidFill>
                <a:schemeClr val="accent3">
                  <a:lumMod val="20000"/>
                  <a:lumOff val="8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8502512" y="3521931"/>
              <a:ext cx="0" cy="227982"/>
            </a:xfrm>
            <a:prstGeom prst="line">
              <a:avLst/>
            </a:prstGeom>
            <a:ln w="3175">
              <a:solidFill>
                <a:schemeClr val="accent3">
                  <a:lumMod val="20000"/>
                  <a:lumOff val="8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9644572" y="3521931"/>
              <a:ext cx="0" cy="227982"/>
            </a:xfrm>
            <a:prstGeom prst="line">
              <a:avLst/>
            </a:prstGeom>
            <a:ln w="3175">
              <a:solidFill>
                <a:schemeClr val="accent3">
                  <a:lumMod val="20000"/>
                  <a:lumOff val="8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1" name="Rectangle 30"/>
          <p:cNvSpPr/>
          <p:nvPr/>
        </p:nvSpPr>
        <p:spPr>
          <a:xfrm>
            <a:off x="141933" y="830421"/>
            <a:ext cx="6226827" cy="815608"/>
          </a:xfrm>
          <a:prstGeom prst="rect">
            <a:avLst/>
          </a:prstGeom>
        </p:spPr>
        <p:txBody>
          <a:bodyPr wrap="square">
            <a:spAutoFit/>
          </a:bodyPr>
          <a:lstStyle/>
          <a:p>
            <a:pPr>
              <a:spcAft>
                <a:spcPts val="600"/>
              </a:spcAft>
            </a:pPr>
            <a:r>
              <a:rPr lang="en-GB" sz="1400" dirty="0" err="1">
                <a:solidFill>
                  <a:schemeClr val="accent5"/>
                </a:solidFill>
              </a:rPr>
              <a:t>Obiettivi</a:t>
            </a:r>
            <a:r>
              <a:rPr lang="en-GB" dirty="0">
                <a:solidFill>
                  <a:schemeClr val="accent5"/>
                </a:solidFill>
              </a:rPr>
              <a:t> </a:t>
            </a:r>
          </a:p>
          <a:p>
            <a:pPr>
              <a:spcAft>
                <a:spcPts val="600"/>
              </a:spcAft>
            </a:pPr>
            <a:r>
              <a:rPr lang="it-IT" sz="1200" dirty="0"/>
              <a:t>Questo processo è progettato per raggiungere gli obiettivi della funzione di sponsorizzazione, cioè per</a:t>
            </a:r>
            <a:r>
              <a:rPr lang="en-GB" sz="1200" dirty="0"/>
              <a:t>:</a:t>
            </a:r>
          </a:p>
        </p:txBody>
      </p:sp>
      <p:sp>
        <p:nvSpPr>
          <p:cNvPr id="32" name="Rectangle 31"/>
          <p:cNvSpPr/>
          <p:nvPr/>
        </p:nvSpPr>
        <p:spPr>
          <a:xfrm>
            <a:off x="83204" y="3418366"/>
            <a:ext cx="4234920" cy="1646605"/>
          </a:xfrm>
          <a:prstGeom prst="rect">
            <a:avLst/>
          </a:prstGeom>
        </p:spPr>
        <p:txBody>
          <a:bodyPr wrap="square">
            <a:spAutoFit/>
          </a:bodyPr>
          <a:lstStyle/>
          <a:p>
            <a:pPr>
              <a:spcAft>
                <a:spcPts val="600"/>
              </a:spcAft>
            </a:pPr>
            <a:r>
              <a:rPr lang="en-GB" sz="1400" dirty="0" err="1">
                <a:solidFill>
                  <a:schemeClr val="accent5"/>
                </a:solidFill>
              </a:rPr>
              <a:t>Panoramica</a:t>
            </a:r>
            <a:endParaRPr lang="en-GB" sz="1400" dirty="0">
              <a:solidFill>
                <a:schemeClr val="accent3"/>
              </a:solidFill>
            </a:endParaRPr>
          </a:p>
          <a:p>
            <a:pPr>
              <a:spcAft>
                <a:spcPts val="600"/>
              </a:spcAft>
            </a:pPr>
            <a:r>
              <a:rPr lang="en-GB" sz="1200" dirty="0" err="1"/>
              <a:t>Questo</a:t>
            </a:r>
            <a:r>
              <a:rPr lang="en-GB" sz="1200" dirty="0"/>
              <a:t> </a:t>
            </a:r>
            <a:r>
              <a:rPr lang="en-GB" sz="1200" dirty="0" err="1"/>
              <a:t>processo</a:t>
            </a:r>
            <a:r>
              <a:rPr lang="en-GB" sz="1200" dirty="0"/>
              <a:t> </a:t>
            </a:r>
            <a:r>
              <a:rPr lang="en-GB" sz="1200" dirty="0" err="1"/>
              <a:t>comprende</a:t>
            </a:r>
            <a:r>
              <a:rPr lang="en-GB" sz="1200" dirty="0"/>
              <a:t> cinque </a:t>
            </a:r>
            <a:r>
              <a:rPr lang="en-GB" sz="1200" dirty="0" err="1"/>
              <a:t>attività</a:t>
            </a:r>
            <a:r>
              <a:rPr lang="en-GB" sz="1200" dirty="0"/>
              <a:t> </a:t>
            </a:r>
            <a:r>
              <a:rPr lang="en-GB" sz="1200" dirty="0" err="1"/>
              <a:t>indipendenti</a:t>
            </a:r>
            <a:r>
              <a:rPr lang="en-GB" sz="1200" dirty="0"/>
              <a:t>.</a:t>
            </a:r>
          </a:p>
          <a:p>
            <a:pPr>
              <a:spcAft>
                <a:spcPts val="600"/>
              </a:spcAft>
            </a:pPr>
            <a:r>
              <a:rPr lang="en-GB" sz="1200" dirty="0"/>
              <a:t>Le </a:t>
            </a:r>
            <a:r>
              <a:rPr lang="en-GB" sz="1200" dirty="0" err="1"/>
              <a:t>richieste</a:t>
            </a:r>
            <a:r>
              <a:rPr lang="en-GB" sz="1200" dirty="0"/>
              <a:t> di </a:t>
            </a:r>
            <a:r>
              <a:rPr lang="en-GB" sz="1200" dirty="0" err="1"/>
              <a:t>autorizzazione</a:t>
            </a:r>
            <a:r>
              <a:rPr lang="en-GB" sz="1200" dirty="0"/>
              <a:t> </a:t>
            </a:r>
            <a:r>
              <a:rPr lang="en-GB" sz="1200" dirty="0" err="1"/>
              <a:t>si</a:t>
            </a:r>
            <a:r>
              <a:rPr lang="en-GB" sz="1200" dirty="0"/>
              <a:t> </a:t>
            </a:r>
            <a:r>
              <a:rPr lang="en-GB" sz="1200" dirty="0" err="1"/>
              <a:t>verificano</a:t>
            </a:r>
            <a:r>
              <a:rPr lang="en-GB" sz="1200" dirty="0"/>
              <a:t> </a:t>
            </a:r>
            <a:r>
              <a:rPr lang="en-GB" sz="1200" dirty="0" err="1"/>
              <a:t>alla</a:t>
            </a:r>
            <a:r>
              <a:rPr lang="en-GB" sz="1200" dirty="0"/>
              <a:t> fine di una </a:t>
            </a:r>
            <a:r>
              <a:rPr lang="en-GB" sz="1200" dirty="0" err="1"/>
              <a:t>fase</a:t>
            </a:r>
            <a:r>
              <a:rPr lang="en-GB" sz="1200" dirty="0"/>
              <a:t> in cui lo sponsor </a:t>
            </a:r>
            <a:r>
              <a:rPr lang="en-GB" sz="1200" dirty="0" err="1"/>
              <a:t>deve</a:t>
            </a:r>
            <a:r>
              <a:rPr lang="en-GB" sz="1200" dirty="0"/>
              <a:t> </a:t>
            </a:r>
            <a:r>
              <a:rPr lang="en-GB" sz="1200" dirty="0" err="1"/>
              <a:t>decidere</a:t>
            </a:r>
            <a:r>
              <a:rPr lang="en-GB" sz="1200" dirty="0"/>
              <a:t> se </a:t>
            </a:r>
            <a:r>
              <a:rPr lang="it-IT" sz="1200" dirty="0"/>
              <a:t>il lavoro continua ad essere utile</a:t>
            </a:r>
            <a:r>
              <a:rPr lang="en-GB" sz="1200" dirty="0"/>
              <a:t>.</a:t>
            </a:r>
          </a:p>
          <a:p>
            <a:pPr>
              <a:spcAft>
                <a:spcPts val="600"/>
              </a:spcAft>
            </a:pPr>
            <a:r>
              <a:rPr lang="en-GB" sz="1200" dirty="0"/>
              <a:t>Le escalation </a:t>
            </a:r>
            <a:r>
              <a:rPr lang="en-GB" sz="1200" dirty="0" err="1"/>
              <a:t>sorgono</a:t>
            </a:r>
            <a:r>
              <a:rPr lang="en-GB" sz="1200" dirty="0"/>
              <a:t> </a:t>
            </a:r>
            <a:r>
              <a:rPr lang="it-IT" sz="1200" dirty="0"/>
              <a:t>quando i problemi sono al di fuori dell'ambito di competenza del manager e richieste informali di aiuto possono verificarsi in qualsiasi momento</a:t>
            </a:r>
            <a:r>
              <a:rPr lang="en-GB" sz="1200" dirty="0"/>
              <a:t>.</a:t>
            </a:r>
          </a:p>
        </p:txBody>
      </p:sp>
      <p:sp>
        <p:nvSpPr>
          <p:cNvPr id="37" name="Right Arrow 36">
            <a:hlinkClick r:id="rId3" action="ppaction://hlinksldjump"/>
          </p:cNvPr>
          <p:cNvSpPr/>
          <p:nvPr/>
        </p:nvSpPr>
        <p:spPr>
          <a:xfrm>
            <a:off x="11741771" y="6079024"/>
            <a:ext cx="344496" cy="38059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ight Arrow 37">
            <a:hlinkClick r:id="rId2" action="ppaction://hlinksldjump"/>
          </p:cNvPr>
          <p:cNvSpPr/>
          <p:nvPr/>
        </p:nvSpPr>
        <p:spPr>
          <a:xfrm flipH="1">
            <a:off x="10669329" y="6079024"/>
            <a:ext cx="344496" cy="38059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ight Arrow 38">
            <a:hlinkClick r:id="rId4" action="ppaction://hlinksldjump"/>
          </p:cNvPr>
          <p:cNvSpPr/>
          <p:nvPr/>
        </p:nvSpPr>
        <p:spPr>
          <a:xfrm rot="5400000" flipH="1">
            <a:off x="11205550" y="6079024"/>
            <a:ext cx="344496" cy="38059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p:cNvSpPr/>
          <p:nvPr/>
        </p:nvSpPr>
        <p:spPr>
          <a:xfrm>
            <a:off x="6368760" y="5062713"/>
            <a:ext cx="3927814" cy="1434228"/>
          </a:xfrm>
          <a:prstGeom prst="rect">
            <a:avLst/>
          </a:prstGeom>
          <a:solidFill>
            <a:schemeClr val="accent6">
              <a:lumMod val="20000"/>
              <a:lumOff val="80000"/>
            </a:schemeClr>
          </a:solidFill>
          <a:ln>
            <a:no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Rectangle 2"/>
          <p:cNvSpPr/>
          <p:nvPr/>
        </p:nvSpPr>
        <p:spPr>
          <a:xfrm>
            <a:off x="6630228" y="5114911"/>
            <a:ext cx="1721337" cy="1238801"/>
          </a:xfrm>
          <a:prstGeom prst="rect">
            <a:avLst/>
          </a:prstGeom>
        </p:spPr>
        <p:txBody>
          <a:bodyPr wrap="square">
            <a:spAutoFit/>
          </a:bodyPr>
          <a:lstStyle/>
          <a:p>
            <a:pPr>
              <a:spcAft>
                <a:spcPts val="600"/>
              </a:spcAft>
            </a:pPr>
            <a:r>
              <a:rPr lang="en-GB" sz="1400" dirty="0" err="1">
                <a:solidFill>
                  <a:schemeClr val="accent5"/>
                </a:solidFill>
              </a:rPr>
              <a:t>Funzioni</a:t>
            </a:r>
            <a:r>
              <a:rPr lang="en-GB" sz="1400" dirty="0">
                <a:solidFill>
                  <a:schemeClr val="accent5"/>
                </a:solidFill>
              </a:rPr>
              <a:t> </a:t>
            </a:r>
            <a:r>
              <a:rPr lang="en-GB" sz="1400" dirty="0" err="1">
                <a:solidFill>
                  <a:schemeClr val="accent5"/>
                </a:solidFill>
              </a:rPr>
              <a:t>chiave</a:t>
            </a:r>
            <a:endParaRPr lang="en-GB" sz="1400" dirty="0">
              <a:solidFill>
                <a:schemeClr val="accent5"/>
              </a:solidFill>
            </a:endParaRPr>
          </a:p>
          <a:p>
            <a:pPr marL="171450" indent="-171450">
              <a:spcAft>
                <a:spcPts val="300"/>
              </a:spcAft>
              <a:buFont typeface="Arial" panose="020B0604020202020204" pitchFamily="34" charset="0"/>
              <a:buChar char="•"/>
            </a:pPr>
            <a:r>
              <a:rPr lang="en-GB" sz="1200" dirty="0" err="1">
                <a:hlinkClick r:id="rId5" action="ppaction://hlinksldjump"/>
              </a:rPr>
              <a:t>Sponsorizzazione</a:t>
            </a:r>
            <a:endParaRPr lang="en-GB" sz="1200" dirty="0"/>
          </a:p>
          <a:p>
            <a:pPr marL="171450" indent="-171450">
              <a:spcAft>
                <a:spcPts val="300"/>
              </a:spcAft>
              <a:buFont typeface="Arial" panose="020B0604020202020204" pitchFamily="34" charset="0"/>
              <a:buChar char="•"/>
            </a:pPr>
            <a:r>
              <a:rPr lang="en-GB" sz="1200" dirty="0">
                <a:hlinkClick r:id="rId6" action="ppaction://hlinksldjump"/>
              </a:rPr>
              <a:t>Leadership</a:t>
            </a:r>
            <a:endParaRPr lang="en-GB" sz="1200" dirty="0"/>
          </a:p>
          <a:p>
            <a:pPr marL="171450" indent="-171450">
              <a:spcAft>
                <a:spcPts val="300"/>
              </a:spcAft>
              <a:buFont typeface="Arial" panose="020B0604020202020204" pitchFamily="34" charset="0"/>
              <a:buChar char="•"/>
            </a:pPr>
            <a:r>
              <a:rPr lang="en-GB" sz="1200" dirty="0" err="1">
                <a:hlinkClick r:id="rId6" action="ppaction://hlinksldjump"/>
              </a:rPr>
              <a:t>Delega</a:t>
            </a:r>
            <a:endParaRPr lang="en-GB" sz="1200" dirty="0"/>
          </a:p>
          <a:p>
            <a:pPr marL="171450" indent="-171450">
              <a:spcAft>
                <a:spcPts val="300"/>
              </a:spcAft>
              <a:buFont typeface="Arial" panose="020B0604020202020204" pitchFamily="34" charset="0"/>
              <a:buChar char="•"/>
            </a:pPr>
            <a:r>
              <a:rPr lang="en-GB" sz="1200" dirty="0" err="1">
                <a:hlinkClick r:id="rId6" action="ppaction://hlinksldjump"/>
              </a:rPr>
              <a:t>Comunicazione</a:t>
            </a:r>
            <a:endParaRPr lang="en-GB" sz="1200" dirty="0"/>
          </a:p>
        </p:txBody>
      </p:sp>
      <p:sp>
        <p:nvSpPr>
          <p:cNvPr id="42" name="Rectangle 41"/>
          <p:cNvSpPr/>
          <p:nvPr/>
        </p:nvSpPr>
        <p:spPr>
          <a:xfrm>
            <a:off x="8086053" y="5114910"/>
            <a:ext cx="2122098" cy="1238801"/>
          </a:xfrm>
          <a:prstGeom prst="rect">
            <a:avLst/>
          </a:prstGeom>
        </p:spPr>
        <p:txBody>
          <a:bodyPr wrap="square">
            <a:spAutoFit/>
          </a:bodyPr>
          <a:lstStyle/>
          <a:p>
            <a:pPr>
              <a:spcAft>
                <a:spcPts val="600"/>
              </a:spcAft>
            </a:pPr>
            <a:r>
              <a:rPr lang="en-GB" sz="1400" dirty="0">
                <a:solidFill>
                  <a:schemeClr val="accent5"/>
                </a:solidFill>
              </a:rPr>
              <a:t> </a:t>
            </a:r>
          </a:p>
          <a:p>
            <a:pPr marL="171450" indent="-171450">
              <a:spcAft>
                <a:spcPts val="300"/>
              </a:spcAft>
              <a:buFont typeface="Arial" panose="020B0604020202020204" pitchFamily="34" charset="0"/>
              <a:buChar char="•"/>
            </a:pPr>
            <a:r>
              <a:rPr lang="en-GB" sz="1200" dirty="0" err="1">
                <a:hlinkClick r:id="rId6" action="ppaction://hlinksldjump"/>
              </a:rPr>
              <a:t>Gestione</a:t>
            </a:r>
            <a:r>
              <a:rPr lang="en-GB" sz="1200" dirty="0">
                <a:hlinkClick r:id="rId6" action="ppaction://hlinksldjump"/>
              </a:rPr>
              <a:t> dei </a:t>
            </a:r>
            <a:r>
              <a:rPr lang="en-GB" sz="1200" dirty="0" err="1">
                <a:hlinkClick r:id="rId6" action="ppaction://hlinksldjump"/>
              </a:rPr>
              <a:t>conflitti</a:t>
            </a:r>
            <a:endParaRPr lang="en-GB" sz="1200" dirty="0"/>
          </a:p>
          <a:p>
            <a:pPr marL="171450" indent="-171450">
              <a:spcAft>
                <a:spcPts val="300"/>
              </a:spcAft>
              <a:buFont typeface="Arial" panose="020B0604020202020204" pitchFamily="34" charset="0"/>
              <a:buChar char="•"/>
            </a:pPr>
            <a:r>
              <a:rPr lang="en-GB" sz="1200" dirty="0" err="1">
                <a:hlinkClick r:id="rId6" action="ppaction://hlinksldjump"/>
              </a:rPr>
              <a:t>Influenzare</a:t>
            </a:r>
            <a:endParaRPr lang="en-GB" sz="1200" dirty="0"/>
          </a:p>
          <a:p>
            <a:pPr marL="171450" indent="-171450">
              <a:spcAft>
                <a:spcPts val="300"/>
              </a:spcAft>
              <a:buFont typeface="Arial" panose="020B0604020202020204" pitchFamily="34" charset="0"/>
              <a:buChar char="•"/>
            </a:pPr>
            <a:r>
              <a:rPr lang="en-GB" sz="1200" dirty="0" err="1">
                <a:hlinkClick r:id="rId7" action="ppaction://hlinksldjump"/>
              </a:rPr>
              <a:t>Garanzia</a:t>
            </a:r>
            <a:endParaRPr lang="en-GB" sz="1200" dirty="0"/>
          </a:p>
          <a:p>
            <a:pPr marL="171450" indent="-171450">
              <a:spcAft>
                <a:spcPts val="300"/>
              </a:spcAft>
              <a:buFont typeface="Arial" panose="020B0604020202020204" pitchFamily="34" charset="0"/>
              <a:buChar char="•"/>
            </a:pPr>
            <a:r>
              <a:rPr lang="en-GB" sz="1200" dirty="0" err="1">
                <a:hlinkClick r:id="rId8" action="ppaction://hlinksldjump"/>
              </a:rPr>
              <a:t>Gestione</a:t>
            </a:r>
            <a:r>
              <a:rPr lang="en-GB" sz="1200" dirty="0">
                <a:hlinkClick r:id="rId8" action="ppaction://hlinksldjump"/>
              </a:rPr>
              <a:t> del business case</a:t>
            </a:r>
            <a:endParaRPr lang="en-GB" sz="1200" dirty="0"/>
          </a:p>
        </p:txBody>
      </p:sp>
      <p:sp>
        <p:nvSpPr>
          <p:cNvPr id="40" name="Rectangle 39">
            <a:hlinkClick r:id="rId9"/>
          </p:cNvPr>
          <p:cNvSpPr/>
          <p:nvPr/>
        </p:nvSpPr>
        <p:spPr>
          <a:xfrm>
            <a:off x="10697669" y="94268"/>
            <a:ext cx="1300899" cy="6410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TextBox 43">
            <a:hlinkClick r:id="rId10"/>
            <a:extLst>
              <a:ext uri="{FF2B5EF4-FFF2-40B4-BE49-F238E27FC236}">
                <a16:creationId xmlns:a16="http://schemas.microsoft.com/office/drawing/2014/main" id="{2CC77927-163D-4357-9FB8-0A44DE3EB4AE}"/>
              </a:ext>
            </a:extLst>
          </p:cNvPr>
          <p:cNvSpPr txBox="1"/>
          <p:nvPr/>
        </p:nvSpPr>
        <p:spPr>
          <a:xfrm>
            <a:off x="10707096" y="2376667"/>
            <a:ext cx="740780" cy="276999"/>
          </a:xfrm>
          <a:prstGeom prst="rect">
            <a:avLst/>
          </a:prstGeom>
          <a:noFill/>
        </p:spPr>
        <p:txBody>
          <a:bodyPr wrap="none" rtlCol="0">
            <a:spAutoFit/>
          </a:bodyPr>
          <a:lstStyle/>
          <a:p>
            <a:r>
              <a:rPr lang="en-GB" sz="1200" dirty="0"/>
              <a:t>Checklist</a:t>
            </a:r>
          </a:p>
        </p:txBody>
      </p:sp>
      <p:sp>
        <p:nvSpPr>
          <p:cNvPr id="45" name="TextBox 44">
            <a:hlinkClick r:id="rId11"/>
            <a:extLst>
              <a:ext uri="{FF2B5EF4-FFF2-40B4-BE49-F238E27FC236}">
                <a16:creationId xmlns:a16="http://schemas.microsoft.com/office/drawing/2014/main" id="{4E2986BC-9A12-43A4-903B-BC2BB690F4B7}"/>
              </a:ext>
            </a:extLst>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46" name="TextBox 45">
            <a:hlinkClick r:id="rId12"/>
            <a:extLst>
              <a:ext uri="{FF2B5EF4-FFF2-40B4-BE49-F238E27FC236}">
                <a16:creationId xmlns:a16="http://schemas.microsoft.com/office/drawing/2014/main" id="{66D07AAB-DE6B-4BBB-8589-69BAE49E2E28}"/>
              </a:ext>
            </a:extLst>
          </p:cNvPr>
          <p:cNvSpPr txBox="1"/>
          <p:nvPr/>
        </p:nvSpPr>
        <p:spPr>
          <a:xfrm>
            <a:off x="10707097" y="1841802"/>
            <a:ext cx="909993" cy="276999"/>
          </a:xfrm>
          <a:prstGeom prst="rect">
            <a:avLst/>
          </a:prstGeom>
          <a:noFill/>
        </p:spPr>
        <p:txBody>
          <a:bodyPr wrap="none" rtlCol="0">
            <a:spAutoFit/>
          </a:bodyPr>
          <a:lstStyle/>
          <a:p>
            <a:r>
              <a:rPr lang="en-GB" sz="1200" dirty="0"/>
              <a:t>Valutazione</a:t>
            </a:r>
          </a:p>
        </p:txBody>
      </p:sp>
      <p:sp>
        <p:nvSpPr>
          <p:cNvPr id="47" name="TextBox 46">
            <a:hlinkClick r:id="rId13"/>
            <a:extLst>
              <a:ext uri="{FF2B5EF4-FFF2-40B4-BE49-F238E27FC236}">
                <a16:creationId xmlns:a16="http://schemas.microsoft.com/office/drawing/2014/main" id="{6BE8360A-656E-4DB1-8890-ED98447A8DC6}"/>
              </a:ext>
            </a:extLst>
          </p:cNvPr>
          <p:cNvSpPr txBox="1"/>
          <p:nvPr/>
        </p:nvSpPr>
        <p:spPr>
          <a:xfrm>
            <a:off x="10707097" y="2109234"/>
            <a:ext cx="634084" cy="276999"/>
          </a:xfrm>
          <a:prstGeom prst="rect">
            <a:avLst/>
          </a:prstGeom>
          <a:noFill/>
        </p:spPr>
        <p:txBody>
          <a:bodyPr wrap="none" rtlCol="0">
            <a:spAutoFit/>
          </a:bodyPr>
          <a:lstStyle/>
          <a:p>
            <a:r>
              <a:rPr lang="en-GB" sz="1200" dirty="0" err="1"/>
              <a:t>Risorse</a:t>
            </a:r>
            <a:endParaRPr lang="en-GB" sz="1200" dirty="0"/>
          </a:p>
        </p:txBody>
      </p:sp>
      <p:sp>
        <p:nvSpPr>
          <p:cNvPr id="48" name="TextBox 47">
            <a:hlinkClick r:id="rId14"/>
            <a:extLst>
              <a:ext uri="{FF2B5EF4-FFF2-40B4-BE49-F238E27FC236}">
                <a16:creationId xmlns:a16="http://schemas.microsoft.com/office/drawing/2014/main" id="{A94B204A-3E01-41EA-8265-436D93AF3BD7}"/>
              </a:ext>
            </a:extLst>
          </p:cNvPr>
          <p:cNvSpPr txBox="1"/>
          <p:nvPr/>
        </p:nvSpPr>
        <p:spPr>
          <a:xfrm>
            <a:off x="10707096" y="1574370"/>
            <a:ext cx="731226" cy="276999"/>
          </a:xfrm>
          <a:prstGeom prst="rect">
            <a:avLst/>
          </a:prstGeom>
          <a:noFill/>
        </p:spPr>
        <p:txBody>
          <a:bodyPr wrap="none" rtlCol="0">
            <a:spAutoFit/>
          </a:bodyPr>
          <a:lstStyle/>
          <a:p>
            <a:r>
              <a:rPr lang="en-GB" sz="1200" dirty="0"/>
              <a:t>Maturità</a:t>
            </a:r>
          </a:p>
        </p:txBody>
      </p:sp>
      <p:sp>
        <p:nvSpPr>
          <p:cNvPr id="49" name="TextBox 48">
            <a:extLst>
              <a:ext uri="{FF2B5EF4-FFF2-40B4-BE49-F238E27FC236}">
                <a16:creationId xmlns:a16="http://schemas.microsoft.com/office/drawing/2014/main" id="{0FC50CF3-CB4D-48D3-8868-8DC062195650}"/>
              </a:ext>
            </a:extLst>
          </p:cNvPr>
          <p:cNvSpPr txBox="1"/>
          <p:nvPr/>
        </p:nvSpPr>
        <p:spPr>
          <a:xfrm>
            <a:off x="10574696" y="1017186"/>
            <a:ext cx="1589374" cy="307777"/>
          </a:xfrm>
          <a:prstGeom prst="rect">
            <a:avLst/>
          </a:prstGeom>
          <a:noFill/>
        </p:spPr>
        <p:txBody>
          <a:bodyPr wrap="square" rtlCol="0">
            <a:spAutoFit/>
          </a:bodyPr>
          <a:lstStyle/>
          <a:p>
            <a:pPr algn="ctr"/>
            <a:r>
              <a:rPr lang="en-GB" sz="1400" b="1" dirty="0" err="1">
                <a:solidFill>
                  <a:schemeClr val="accent3"/>
                </a:solidFill>
              </a:rPr>
              <a:t>Applicazione</a:t>
            </a:r>
            <a:endParaRPr lang="en-GB" sz="1400" b="1" dirty="0">
              <a:solidFill>
                <a:schemeClr val="accent3"/>
              </a:solidFill>
            </a:endParaRPr>
          </a:p>
        </p:txBody>
      </p:sp>
      <p:sp>
        <p:nvSpPr>
          <p:cNvPr id="53" name="Rectangle 52">
            <a:extLst>
              <a:ext uri="{FF2B5EF4-FFF2-40B4-BE49-F238E27FC236}">
                <a16:creationId xmlns:a16="http://schemas.microsoft.com/office/drawing/2014/main" id="{6BD40A49-968D-4F12-8680-28F7A78043AB}"/>
              </a:ext>
            </a:extLst>
          </p:cNvPr>
          <p:cNvSpPr/>
          <p:nvPr/>
        </p:nvSpPr>
        <p:spPr>
          <a:xfrm>
            <a:off x="141934" y="1624474"/>
            <a:ext cx="4443752" cy="1762021"/>
          </a:xfrm>
          <a:prstGeom prst="rect">
            <a:avLst/>
          </a:prstGeom>
        </p:spPr>
        <p:txBody>
          <a:bodyPr wrap="square">
            <a:spAutoFit/>
          </a:bodyPr>
          <a:lstStyle/>
          <a:p>
            <a:pPr marL="180975" indent="-180975">
              <a:spcAft>
                <a:spcPts val="300"/>
              </a:spcAft>
            </a:pPr>
            <a:r>
              <a:rPr lang="en-GB" sz="1200" dirty="0"/>
              <a:t>•	</a:t>
            </a:r>
            <a:r>
              <a:rPr lang="en-GB" sz="1200" dirty="0" err="1"/>
              <a:t>individuare</a:t>
            </a:r>
            <a:r>
              <a:rPr lang="en-GB" sz="1200" dirty="0"/>
              <a:t> </a:t>
            </a:r>
            <a:r>
              <a:rPr lang="en-GB" sz="1200" dirty="0" err="1"/>
              <a:t>il</a:t>
            </a:r>
            <a:r>
              <a:rPr lang="en-GB" sz="1200" dirty="0"/>
              <a:t> </a:t>
            </a:r>
            <a:r>
              <a:rPr lang="en-GB" sz="1200" dirty="0" err="1"/>
              <a:t>proprietario</a:t>
            </a:r>
            <a:r>
              <a:rPr lang="en-GB" sz="1200" dirty="0"/>
              <a:t> del </a:t>
            </a:r>
            <a:r>
              <a:rPr lang="en-GB" sz="1200" dirty="0">
                <a:hlinkClick r:id="rId15" action="ppaction://hlinksldjump"/>
              </a:rPr>
              <a:t>business case</a:t>
            </a:r>
            <a:r>
              <a:rPr lang="en-GB" sz="1200" dirty="0"/>
              <a:t>;</a:t>
            </a:r>
          </a:p>
          <a:p>
            <a:pPr marL="180975" indent="-180975">
              <a:spcAft>
                <a:spcPts val="300"/>
              </a:spcAft>
            </a:pPr>
            <a:r>
              <a:rPr lang="en-GB" sz="1200" dirty="0"/>
              <a:t>•	</a:t>
            </a:r>
            <a:r>
              <a:rPr lang="it-IT" sz="1200" dirty="0"/>
              <a:t>farsi sostenitore e garante per gli obiettivi del progetto</a:t>
            </a:r>
            <a:r>
              <a:rPr lang="en-GB" sz="1200" dirty="0"/>
              <a:t>;</a:t>
            </a:r>
          </a:p>
          <a:p>
            <a:pPr marL="180975" indent="-180975">
              <a:spcAft>
                <a:spcPts val="300"/>
              </a:spcAft>
            </a:pPr>
            <a:r>
              <a:rPr lang="en-GB" sz="1200" dirty="0"/>
              <a:t>•	</a:t>
            </a:r>
            <a:r>
              <a:rPr lang="it-IT" sz="1200" dirty="0"/>
              <a:t>prendere decisioni go/no go nei momenti opportuni del</a:t>
            </a:r>
            <a:r>
              <a:rPr lang="en-GB" sz="1200" dirty="0"/>
              <a:t> </a:t>
            </a:r>
            <a:r>
              <a:rPr lang="en-GB" sz="1200" dirty="0" err="1">
                <a:hlinkClick r:id="rId16" action="ppaction://hlinksldjump"/>
              </a:rPr>
              <a:t>ciclo</a:t>
            </a:r>
            <a:r>
              <a:rPr lang="en-GB" sz="1200" dirty="0">
                <a:hlinkClick r:id="rId16" action="ppaction://hlinksldjump"/>
              </a:rPr>
              <a:t> di vita</a:t>
            </a:r>
            <a:r>
              <a:rPr lang="en-GB" sz="1200" dirty="0"/>
              <a:t>;</a:t>
            </a:r>
          </a:p>
          <a:p>
            <a:pPr marL="180975" indent="-180975">
              <a:spcAft>
                <a:spcPts val="300"/>
              </a:spcAft>
            </a:pPr>
            <a:r>
              <a:rPr lang="en-GB" sz="1200" dirty="0"/>
              <a:t>•	</a:t>
            </a:r>
            <a:r>
              <a:rPr lang="it-IT" sz="1200" dirty="0"/>
              <a:t>affrontare questioni che esulino dall’ambito dell’autorità del manager</a:t>
            </a:r>
            <a:r>
              <a:rPr lang="en-GB" sz="1200" dirty="0"/>
              <a:t>;</a:t>
            </a:r>
          </a:p>
          <a:p>
            <a:pPr marL="180975" indent="-180975">
              <a:spcAft>
                <a:spcPts val="300"/>
              </a:spcAft>
            </a:pPr>
            <a:r>
              <a:rPr lang="en-GB" sz="1200" dirty="0"/>
              <a:t>•	</a:t>
            </a:r>
            <a:r>
              <a:rPr lang="en-GB" sz="1200" dirty="0" err="1"/>
              <a:t>sovrintendere</a:t>
            </a:r>
            <a:r>
              <a:rPr lang="en-GB" sz="1200" dirty="0"/>
              <a:t> la </a:t>
            </a:r>
            <a:r>
              <a:rPr lang="en-GB" sz="1200" dirty="0" err="1"/>
              <a:t>garanzia</a:t>
            </a:r>
            <a:r>
              <a:rPr lang="en-GB" sz="1200" dirty="0"/>
              <a:t>;</a:t>
            </a:r>
          </a:p>
          <a:p>
            <a:pPr marL="180975" indent="-180975">
              <a:spcAft>
                <a:spcPts val="300"/>
              </a:spcAft>
            </a:pPr>
            <a:r>
              <a:rPr lang="en-GB" sz="1200" dirty="0"/>
              <a:t>•	</a:t>
            </a:r>
            <a:r>
              <a:rPr lang="it-IT" sz="1200" dirty="0"/>
              <a:t>fornire supporto ad-hoc al team di gestione</a:t>
            </a:r>
            <a:r>
              <a:rPr lang="en-GB" sz="1200" dirty="0"/>
              <a:t>.</a:t>
            </a:r>
          </a:p>
        </p:txBody>
      </p:sp>
      <p:sp>
        <p:nvSpPr>
          <p:cNvPr id="54" name="Rectangle 53">
            <a:extLst>
              <a:ext uri="{FF2B5EF4-FFF2-40B4-BE49-F238E27FC236}">
                <a16:creationId xmlns:a16="http://schemas.microsoft.com/office/drawing/2014/main" id="{27223EB8-21AF-42AA-9C7B-C9D4DEEE3683}"/>
              </a:ext>
            </a:extLst>
          </p:cNvPr>
          <p:cNvSpPr/>
          <p:nvPr/>
        </p:nvSpPr>
        <p:spPr>
          <a:xfrm>
            <a:off x="83204" y="5068732"/>
            <a:ext cx="5912801" cy="1672124"/>
          </a:xfrm>
          <a:prstGeom prst="rect">
            <a:avLst/>
          </a:prstGeom>
        </p:spPr>
        <p:txBody>
          <a:bodyPr wrap="square">
            <a:spAutoFit/>
          </a:bodyPr>
          <a:lstStyle/>
          <a:p>
            <a:pPr>
              <a:lnSpc>
                <a:spcPct val="107000"/>
              </a:lnSpc>
              <a:spcAft>
                <a:spcPts val="800"/>
              </a:spcAft>
            </a:pPr>
            <a:r>
              <a:rPr lang="en-GB" sz="1200" dirty="0" err="1">
                <a:latin typeface="Calibri" panose="020F0502020204030204" pitchFamily="34" charset="0"/>
                <a:ea typeface="Calibri" panose="020F0502020204030204" pitchFamily="34" charset="0"/>
                <a:cs typeface="Times New Roman" panose="02020603050405020304" pitchFamily="18" charset="0"/>
              </a:rPr>
              <a:t>Assicurare</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che si stia gestendo il lavoro in modo efficace ed efficiente</a:t>
            </a:r>
            <a:r>
              <a:rPr lang="en-GB" sz="1200" dirty="0">
                <a:latin typeface="Calibri" panose="020F0502020204030204" pitchFamily="34" charset="0"/>
                <a:ea typeface="Calibri" panose="020F0502020204030204" pitchFamily="34" charset="0"/>
                <a:cs typeface="Times New Roman" panose="02020603050405020304" pitchFamily="18" charset="0"/>
              </a:rPr>
              <a:t> è una </a:t>
            </a:r>
            <a:r>
              <a:rPr lang="en-GB" sz="1200" dirty="0" err="1">
                <a:latin typeface="Calibri" panose="020F0502020204030204" pitchFamily="34" charset="0"/>
                <a:ea typeface="Calibri" panose="020F0502020204030204" pitchFamily="34" charset="0"/>
                <a:cs typeface="Times New Roman" panose="02020603050405020304" pitchFamily="18" charset="0"/>
              </a:rPr>
              <a:t>responsibilità</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costante</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dello</a:t>
            </a:r>
            <a:r>
              <a:rPr lang="en-GB" sz="1200" dirty="0">
                <a:latin typeface="Calibri" panose="020F0502020204030204" pitchFamily="34" charset="0"/>
                <a:ea typeface="Calibri" panose="020F0502020204030204" pitchFamily="34" charset="0"/>
                <a:cs typeface="Times New Roman" panose="02020603050405020304" pitchFamily="18" charset="0"/>
              </a:rPr>
              <a:t> sponsor </a:t>
            </a:r>
            <a:r>
              <a:rPr lang="it-IT" sz="1200" dirty="0">
                <a:latin typeface="Calibri" panose="020F0502020204030204" pitchFamily="34" charset="0"/>
                <a:ea typeface="Calibri" panose="020F0502020204030204" pitchFamily="34" charset="0"/>
                <a:cs typeface="Times New Roman" panose="02020603050405020304" pitchFamily="18" charset="0"/>
              </a:rPr>
              <a:t>sebbene i dettagli relativi allo svolgimento dei controlli di affidabilità saranno delegati</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it-IT" sz="1200" dirty="0">
                <a:latin typeface="Calibri" panose="020F0502020204030204" pitchFamily="34" charset="0"/>
                <a:ea typeface="Calibri" panose="020F0502020204030204" pitchFamily="34" charset="0"/>
                <a:cs typeface="Times New Roman" panose="02020603050405020304" pitchFamily="18" charset="0"/>
              </a:rPr>
              <a:t>Quando viene presentata una richiesta di chiusura, lo sponsor deve confermare che l'infrastruttura di gestione può essere smobilitata</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it-IT" sz="1200" dirty="0">
                <a:latin typeface="Calibri" panose="020F0502020204030204" pitchFamily="34" charset="0"/>
                <a:ea typeface="Calibri" panose="020F0502020204030204" pitchFamily="34" charset="0"/>
                <a:cs typeface="Times New Roman" panose="02020603050405020304" pitchFamily="18" charset="0"/>
              </a:rPr>
              <a:t>Se del caso, dopo che le modifiche sono state integrate e i benefici raggiunti, lo sponsor deve supervisionare una revisione dei benefici effettivi rispetto al </a:t>
            </a:r>
            <a:r>
              <a:rPr lang="en-GB" sz="1200" dirty="0">
                <a:latin typeface="Calibri" panose="020F0502020204030204" pitchFamily="34" charset="0"/>
                <a:ea typeface="Calibri" panose="020F0502020204030204" pitchFamily="34" charset="0"/>
                <a:cs typeface="Times New Roman" panose="02020603050405020304" pitchFamily="18" charset="0"/>
              </a:rPr>
              <a:t>business case </a:t>
            </a:r>
            <a:r>
              <a:rPr lang="it-IT" sz="1200" dirty="0">
                <a:latin typeface="Calibri" panose="020F0502020204030204" pitchFamily="34" charset="0"/>
                <a:ea typeface="Calibri" panose="020F0502020204030204" pitchFamily="34" charset="0"/>
                <a:cs typeface="Times New Roman" panose="02020603050405020304" pitchFamily="18" charset="0"/>
              </a:rPr>
              <a:t>concordato</a:t>
            </a:r>
            <a:r>
              <a:rPr lang="en-GB" sz="1200" dirty="0">
                <a:latin typeface="Calibri" panose="020F0502020204030204" pitchFamily="34" charset="0"/>
                <a:ea typeface="Calibri" panose="020F0502020204030204" pitchFamily="34" charset="0"/>
                <a:cs typeface="Times New Roman" panose="02020603050405020304" pitchFamily="18" charset="0"/>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0" name="Picture 49">
            <a:extLst>
              <a:ext uri="{FF2B5EF4-FFF2-40B4-BE49-F238E27FC236}">
                <a16:creationId xmlns:a16="http://schemas.microsoft.com/office/drawing/2014/main" id="{20D00385-9798-466E-8D0B-C6B945BCF2A9}"/>
              </a:ext>
            </a:extLst>
          </p:cNvPr>
          <p:cNvPicPr>
            <a:picLocks noChangeAspect="1"/>
          </p:cNvPicPr>
          <p:nvPr/>
        </p:nvPicPr>
        <p:blipFill rotWithShape="1">
          <a:blip r:embed="rId17"/>
          <a:srcRect r="9406"/>
          <a:stretch/>
        </p:blipFill>
        <p:spPr>
          <a:xfrm>
            <a:off x="11651595" y="2476053"/>
            <a:ext cx="139317" cy="91809"/>
          </a:xfrm>
          <a:prstGeom prst="rect">
            <a:avLst/>
          </a:prstGeom>
        </p:spPr>
      </p:pic>
      <p:pic>
        <p:nvPicPr>
          <p:cNvPr id="51" name="Picture 50">
            <a:extLst>
              <a:ext uri="{FF2B5EF4-FFF2-40B4-BE49-F238E27FC236}">
                <a16:creationId xmlns:a16="http://schemas.microsoft.com/office/drawing/2014/main" id="{0F51ED1F-9F78-413F-975C-2632F7907122}"/>
              </a:ext>
            </a:extLst>
          </p:cNvPr>
          <p:cNvPicPr>
            <a:picLocks noChangeAspect="1"/>
          </p:cNvPicPr>
          <p:nvPr/>
        </p:nvPicPr>
        <p:blipFill rotWithShape="1">
          <a:blip r:embed="rId17"/>
          <a:srcRect r="9406"/>
          <a:stretch/>
        </p:blipFill>
        <p:spPr>
          <a:xfrm>
            <a:off x="11651595" y="2201829"/>
            <a:ext cx="139317" cy="91809"/>
          </a:xfrm>
          <a:prstGeom prst="rect">
            <a:avLst/>
          </a:prstGeom>
        </p:spPr>
      </p:pic>
      <p:pic>
        <p:nvPicPr>
          <p:cNvPr id="52" name="Picture 51">
            <a:extLst>
              <a:ext uri="{FF2B5EF4-FFF2-40B4-BE49-F238E27FC236}">
                <a16:creationId xmlns:a16="http://schemas.microsoft.com/office/drawing/2014/main" id="{98767123-5A4D-4034-A055-1C26FFD8E470}"/>
              </a:ext>
            </a:extLst>
          </p:cNvPr>
          <p:cNvPicPr>
            <a:picLocks noChangeAspect="1"/>
          </p:cNvPicPr>
          <p:nvPr/>
        </p:nvPicPr>
        <p:blipFill rotWithShape="1">
          <a:blip r:embed="rId17"/>
          <a:srcRect r="9406"/>
          <a:stretch/>
        </p:blipFill>
        <p:spPr>
          <a:xfrm>
            <a:off x="11651595" y="1957028"/>
            <a:ext cx="139317" cy="91809"/>
          </a:xfrm>
          <a:prstGeom prst="rect">
            <a:avLst/>
          </a:prstGeom>
        </p:spPr>
      </p:pic>
    </p:spTree>
    <p:extLst>
      <p:ext uri="{BB962C8B-B14F-4D97-AF65-F5344CB8AC3E}">
        <p14:creationId xmlns:p14="http://schemas.microsoft.com/office/powerpoint/2010/main" val="579840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p:cNvSpPr/>
          <p:nvPr/>
        </p:nvSpPr>
        <p:spPr>
          <a:xfrm>
            <a:off x="5007638" y="1779357"/>
            <a:ext cx="4762821" cy="2568081"/>
          </a:xfrm>
          <a:prstGeom prst="rect">
            <a:avLst/>
          </a:prstGeom>
          <a:solidFill>
            <a:srgbClr val="6D9982"/>
          </a:solidFill>
          <a:ln w="3175" cap="flat" cmpd="sng" algn="ctr">
            <a:noFill/>
            <a:prstDash val="solid"/>
          </a:ln>
          <a:effectLst>
            <a:outerShdw blurRad="127000" dist="38100" dir="3000000" sx="102000" sy="102000" algn="t" rotWithShape="0">
              <a:schemeClr val="tx1">
                <a:alpha val="40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900" b="0" i="0" u="none" strike="noStrike" kern="0" cap="none" spc="0" normalizeH="0" baseline="0" noProof="0">
              <a:ln>
                <a:noFill/>
              </a:ln>
              <a:solidFill>
                <a:prstClr val="white"/>
              </a:solidFill>
              <a:effectLst/>
              <a:uLnTx/>
              <a:uFillTx/>
              <a:latin typeface="Ubuntu"/>
              <a:ea typeface="+mn-ea"/>
              <a:cs typeface="+mn-cs"/>
            </a:endParaRPr>
          </a:p>
        </p:txBody>
      </p:sp>
      <p:sp>
        <p:nvSpPr>
          <p:cNvPr id="38" name="TextBox 37"/>
          <p:cNvSpPr txBox="1"/>
          <p:nvPr/>
        </p:nvSpPr>
        <p:spPr>
          <a:xfrm>
            <a:off x="5063404" y="1874532"/>
            <a:ext cx="1261884" cy="230832"/>
          </a:xfrm>
          <a:prstGeom prst="rect">
            <a:avLst/>
          </a:prstGeom>
          <a:noFill/>
          <a:ln w="3175">
            <a:no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err="1">
                <a:ln>
                  <a:noFill/>
                </a:ln>
                <a:solidFill>
                  <a:prstClr val="white"/>
                </a:solidFill>
                <a:effectLst/>
                <a:uLnTx/>
                <a:uFillTx/>
                <a:latin typeface="Ubuntu"/>
              </a:rPr>
              <a:t>Processo</a:t>
            </a:r>
            <a:r>
              <a:rPr kumimoji="0" lang="en-GB" sz="900" b="0" i="0" u="none" strike="noStrike" kern="0" cap="none" spc="0" normalizeH="0" baseline="0" noProof="0" dirty="0">
                <a:ln>
                  <a:noFill/>
                </a:ln>
                <a:solidFill>
                  <a:prstClr val="white"/>
                </a:solidFill>
                <a:effectLst/>
                <a:uLnTx/>
                <a:uFillTx/>
                <a:latin typeface="Ubuntu"/>
              </a:rPr>
              <a:t> di </a:t>
            </a:r>
            <a:r>
              <a:rPr kumimoji="0" lang="en-GB" sz="900" b="0" i="0" u="none" strike="noStrike" kern="0" cap="none" spc="0" normalizeH="0" baseline="0" noProof="0" dirty="0" err="1">
                <a:ln>
                  <a:noFill/>
                </a:ln>
                <a:solidFill>
                  <a:prstClr val="white"/>
                </a:solidFill>
                <a:effectLst/>
                <a:uLnTx/>
                <a:uFillTx/>
                <a:latin typeface="Ubuntu"/>
              </a:rPr>
              <a:t>definizione</a:t>
            </a:r>
            <a:endParaRPr kumimoji="0" lang="en-GB" sz="900" b="0" i="0" u="none" strike="noStrike" kern="0" cap="none" spc="0" normalizeH="0" baseline="0" noProof="0" dirty="0">
              <a:ln>
                <a:noFill/>
              </a:ln>
              <a:solidFill>
                <a:prstClr val="white"/>
              </a:solidFill>
              <a:effectLst/>
              <a:uLnTx/>
              <a:uFillTx/>
              <a:latin typeface="Ubuntu"/>
            </a:endParaRPr>
          </a:p>
        </p:txBody>
      </p:sp>
      <p:sp>
        <p:nvSpPr>
          <p:cNvPr id="39" name="Rectangle 38"/>
          <p:cNvSpPr/>
          <p:nvPr/>
        </p:nvSpPr>
        <p:spPr>
          <a:xfrm>
            <a:off x="5128147" y="2254605"/>
            <a:ext cx="898343" cy="558258"/>
          </a:xfrm>
          <a:prstGeom prst="rect">
            <a:avLst/>
          </a:prstGeom>
          <a:solidFill>
            <a:srgbClr val="6D9982">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err="1">
                <a:ln>
                  <a:noFill/>
                </a:ln>
                <a:solidFill>
                  <a:prstClr val="black"/>
                </a:solidFill>
                <a:effectLst/>
                <a:uLnTx/>
                <a:uFillTx/>
                <a:latin typeface="Ubuntu"/>
                <a:ea typeface="+mn-ea"/>
                <a:cs typeface="+mn-cs"/>
              </a:rPr>
              <a:t>Nominare</a:t>
            </a:r>
            <a:r>
              <a:rPr kumimoji="0" lang="en-GB" sz="900" b="0" i="0" u="none" strike="noStrike" kern="0" cap="none" spc="0" normalizeH="0" baseline="0" noProof="0" dirty="0">
                <a:ln>
                  <a:noFill/>
                </a:ln>
                <a:solidFill>
                  <a:prstClr val="black"/>
                </a:solidFill>
                <a:effectLst/>
                <a:uLnTx/>
                <a:uFillTx/>
                <a:latin typeface="Ubuntu"/>
                <a:ea typeface="+mn-ea"/>
                <a:cs typeface="+mn-cs"/>
              </a:rPr>
              <a:t> </a:t>
            </a:r>
            <a:r>
              <a:rPr kumimoji="0" lang="en-GB" sz="900" b="0" i="0" u="none" strike="noStrike" kern="0" cap="none" spc="0" normalizeH="0" baseline="0" noProof="0" dirty="0" err="1">
                <a:ln>
                  <a:noFill/>
                </a:ln>
                <a:solidFill>
                  <a:prstClr val="black"/>
                </a:solidFill>
                <a:effectLst/>
                <a:uLnTx/>
                <a:uFillTx/>
                <a:latin typeface="Ubuntu"/>
                <a:ea typeface="+mn-ea"/>
                <a:cs typeface="+mn-cs"/>
              </a:rPr>
              <a:t>il</a:t>
            </a:r>
            <a:r>
              <a:rPr kumimoji="0" lang="en-GB" sz="900" b="0" i="0" u="none" strike="noStrike" kern="0" cap="none" spc="0" normalizeH="0" baseline="0" noProof="0" dirty="0">
                <a:ln>
                  <a:noFill/>
                </a:ln>
                <a:solidFill>
                  <a:prstClr val="black"/>
                </a:solidFill>
                <a:effectLst/>
                <a:uLnTx/>
                <a:uFillTx/>
                <a:latin typeface="Ubuntu"/>
                <a:ea typeface="+mn-ea"/>
                <a:cs typeface="+mn-cs"/>
              </a:rPr>
              <a:t> team di </a:t>
            </a:r>
            <a:r>
              <a:rPr kumimoji="0" lang="en-GB" sz="900" b="0" i="0" u="none" strike="noStrike" kern="0" cap="none" spc="0" normalizeH="0" baseline="0" noProof="0" dirty="0" err="1">
                <a:ln>
                  <a:noFill/>
                </a:ln>
                <a:solidFill>
                  <a:prstClr val="black"/>
                </a:solidFill>
                <a:effectLst/>
                <a:uLnTx/>
                <a:uFillTx/>
                <a:latin typeface="Ubuntu"/>
                <a:ea typeface="+mn-ea"/>
                <a:cs typeface="+mn-cs"/>
              </a:rPr>
              <a:t>definizione</a:t>
            </a:r>
            <a:endParaRPr kumimoji="0" lang="en-GB" sz="900" b="0" i="0" u="none" strike="noStrike" kern="0" cap="none" spc="0" normalizeH="0" baseline="0" noProof="0" dirty="0">
              <a:ln>
                <a:noFill/>
              </a:ln>
              <a:solidFill>
                <a:prstClr val="black"/>
              </a:solidFill>
              <a:effectLst/>
              <a:uLnTx/>
              <a:uFillTx/>
              <a:latin typeface="Ubuntu"/>
              <a:ea typeface="+mn-ea"/>
              <a:cs typeface="+mn-cs"/>
            </a:endParaRPr>
          </a:p>
        </p:txBody>
      </p:sp>
      <p:sp>
        <p:nvSpPr>
          <p:cNvPr id="40" name="Rectangle 39"/>
          <p:cNvSpPr/>
          <p:nvPr/>
        </p:nvSpPr>
        <p:spPr>
          <a:xfrm>
            <a:off x="5375676" y="2952950"/>
            <a:ext cx="753542" cy="558258"/>
          </a:xfrm>
          <a:prstGeom prst="rect">
            <a:avLst/>
          </a:prstGeom>
          <a:solidFill>
            <a:srgbClr val="6D9982">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err="1">
                <a:ln>
                  <a:noFill/>
                </a:ln>
                <a:solidFill>
                  <a:prstClr val="black"/>
                </a:solidFill>
                <a:effectLst/>
                <a:uLnTx/>
                <a:uFillTx/>
                <a:latin typeface="Ubuntu"/>
                <a:ea typeface="+mn-ea"/>
                <a:cs typeface="+mn-cs"/>
              </a:rPr>
              <a:t>Definire</a:t>
            </a:r>
            <a:r>
              <a:rPr kumimoji="0" lang="en-GB" sz="900" b="0" i="0" u="none" strike="noStrike" kern="0" cap="none" spc="0" normalizeH="0" baseline="0" noProof="0" dirty="0">
                <a:ln>
                  <a:noFill/>
                </a:ln>
                <a:solidFill>
                  <a:prstClr val="black"/>
                </a:solidFill>
                <a:effectLst/>
                <a:uLnTx/>
                <a:uFillTx/>
                <a:latin typeface="Ubuntu"/>
                <a:ea typeface="+mn-ea"/>
                <a:cs typeface="+mn-cs"/>
              </a:rPr>
              <a:t> </a:t>
            </a:r>
            <a:r>
              <a:rPr kumimoji="0" lang="en-GB" sz="900" b="0" i="0" u="none" strike="noStrike" kern="0" cap="none" spc="0" normalizeH="0" baseline="0" noProof="0" dirty="0" err="1">
                <a:ln>
                  <a:noFill/>
                </a:ln>
                <a:solidFill>
                  <a:prstClr val="black"/>
                </a:solidFill>
                <a:effectLst/>
                <a:uLnTx/>
                <a:uFillTx/>
                <a:latin typeface="Ubuntu"/>
                <a:ea typeface="+mn-ea"/>
                <a:cs typeface="+mn-cs"/>
              </a:rPr>
              <a:t>l'ambito</a:t>
            </a:r>
            <a:endParaRPr kumimoji="0" lang="en-GB" sz="900" b="0" i="0" u="none" strike="noStrike" kern="0" cap="none" spc="0" normalizeH="0" baseline="0" noProof="0" dirty="0">
              <a:ln>
                <a:noFill/>
              </a:ln>
              <a:solidFill>
                <a:prstClr val="black"/>
              </a:solidFill>
              <a:effectLst/>
              <a:uLnTx/>
              <a:uFillTx/>
              <a:latin typeface="Ubuntu"/>
              <a:ea typeface="+mn-ea"/>
              <a:cs typeface="+mn-cs"/>
            </a:endParaRPr>
          </a:p>
        </p:txBody>
      </p:sp>
      <p:sp>
        <p:nvSpPr>
          <p:cNvPr id="41" name="Rectangle 40"/>
          <p:cNvSpPr/>
          <p:nvPr/>
        </p:nvSpPr>
        <p:spPr>
          <a:xfrm>
            <a:off x="6307655" y="2249560"/>
            <a:ext cx="1016497" cy="558258"/>
          </a:xfrm>
          <a:prstGeom prst="rect">
            <a:avLst/>
          </a:prstGeom>
          <a:solidFill>
            <a:srgbClr val="6D9982">
              <a:lumMod val="20000"/>
              <a:lumOff val="80000"/>
            </a:srgbClr>
          </a:solidFill>
          <a:ln w="3175" cap="flat" cmpd="sng" algn="ctr">
            <a:noFill/>
            <a:prstDash val="solid"/>
          </a:ln>
          <a:effectLst/>
        </p:spPr>
        <p:txBody>
          <a:bodyPr rtlCol="0" anchor="ctr"/>
          <a:lstStyle/>
          <a:p>
            <a:pPr lvl="0" algn="ctr">
              <a:defRPr/>
            </a:pPr>
            <a:r>
              <a:rPr kumimoji="0" lang="en-GB" sz="900" b="0" i="0" u="none" strike="noStrike" kern="0" cap="none" spc="0" normalizeH="0" baseline="0" noProof="0" dirty="0" err="1">
                <a:ln>
                  <a:noFill/>
                </a:ln>
                <a:solidFill>
                  <a:prstClr val="black"/>
                </a:solidFill>
                <a:effectLst/>
                <a:uLnTx/>
                <a:uFillTx/>
                <a:latin typeface="Ubuntu"/>
                <a:ea typeface="+mn-ea"/>
                <a:cs typeface="+mn-cs"/>
              </a:rPr>
              <a:t>Preparare</a:t>
            </a:r>
            <a:r>
              <a:rPr lang="en-GB" sz="900" kern="0" dirty="0">
                <a:solidFill>
                  <a:prstClr val="black"/>
                </a:solidFill>
                <a:latin typeface="Ubuntu"/>
              </a:rPr>
              <a:t> I </a:t>
            </a:r>
            <a:r>
              <a:rPr lang="en-GB" sz="900" kern="0" dirty="0" err="1">
                <a:solidFill>
                  <a:prstClr val="black"/>
                </a:solidFill>
                <a:latin typeface="Ubuntu"/>
              </a:rPr>
              <a:t>documenti</a:t>
            </a:r>
            <a:r>
              <a:rPr lang="en-GB" sz="900" kern="0" dirty="0">
                <a:solidFill>
                  <a:prstClr val="black"/>
                </a:solidFill>
                <a:latin typeface="Ubuntu"/>
              </a:rPr>
              <a:t> di governance</a:t>
            </a:r>
            <a:endParaRPr kumimoji="0" lang="en-GB" sz="900" b="0" i="0" u="none" strike="noStrike" kern="0" cap="none" spc="0" normalizeH="0" baseline="0" noProof="0" dirty="0">
              <a:ln>
                <a:noFill/>
              </a:ln>
              <a:solidFill>
                <a:prstClr val="black"/>
              </a:solidFill>
              <a:effectLst/>
              <a:uLnTx/>
              <a:uFillTx/>
              <a:latin typeface="Ubuntu"/>
              <a:ea typeface="+mn-ea"/>
              <a:cs typeface="+mn-cs"/>
            </a:endParaRPr>
          </a:p>
        </p:txBody>
      </p:sp>
      <p:sp>
        <p:nvSpPr>
          <p:cNvPr id="42" name="Rectangle 41"/>
          <p:cNvSpPr/>
          <p:nvPr/>
        </p:nvSpPr>
        <p:spPr>
          <a:xfrm>
            <a:off x="6307655" y="3046951"/>
            <a:ext cx="1013305" cy="558258"/>
          </a:xfrm>
          <a:prstGeom prst="rect">
            <a:avLst/>
          </a:prstGeom>
          <a:solidFill>
            <a:srgbClr val="6D9982">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err="1">
                <a:ln>
                  <a:noFill/>
                </a:ln>
                <a:solidFill>
                  <a:prstClr val="black"/>
                </a:solidFill>
                <a:effectLst/>
                <a:uLnTx/>
                <a:uFillTx/>
                <a:latin typeface="Ubuntu"/>
                <a:ea typeface="+mn-ea"/>
                <a:cs typeface="+mn-cs"/>
              </a:rPr>
              <a:t>Pianificare</a:t>
            </a:r>
            <a:r>
              <a:rPr kumimoji="0" lang="en-GB" sz="900" b="0" i="0" u="none" strike="noStrike" kern="0" cap="none" spc="0" normalizeH="0" baseline="0" noProof="0" dirty="0">
                <a:ln>
                  <a:noFill/>
                </a:ln>
                <a:solidFill>
                  <a:prstClr val="black"/>
                </a:solidFill>
                <a:effectLst/>
                <a:uLnTx/>
                <a:uFillTx/>
                <a:latin typeface="Ubuntu"/>
                <a:ea typeface="+mn-ea"/>
                <a:cs typeface="+mn-cs"/>
              </a:rPr>
              <a:t> la </a:t>
            </a:r>
            <a:r>
              <a:rPr kumimoji="0" lang="en-GB" sz="900" b="0" i="0" u="none" strike="noStrike" kern="0" cap="none" spc="0" normalizeH="0" baseline="0" noProof="0" dirty="0" err="1">
                <a:ln>
                  <a:noFill/>
                </a:ln>
                <a:solidFill>
                  <a:prstClr val="black"/>
                </a:solidFill>
                <a:effectLst/>
                <a:uLnTx/>
                <a:uFillTx/>
                <a:latin typeface="Ubuntu"/>
                <a:ea typeface="+mn-ea"/>
                <a:cs typeface="+mn-cs"/>
              </a:rPr>
              <a:t>consegna</a:t>
            </a:r>
            <a:endParaRPr kumimoji="0" lang="en-GB" sz="900" b="0" i="0" u="none" strike="noStrike" kern="0" cap="none" spc="0" normalizeH="0" baseline="0" noProof="0" dirty="0">
              <a:ln>
                <a:noFill/>
              </a:ln>
              <a:solidFill>
                <a:prstClr val="black"/>
              </a:solidFill>
              <a:effectLst/>
              <a:uLnTx/>
              <a:uFillTx/>
              <a:latin typeface="Ubuntu"/>
              <a:ea typeface="+mn-ea"/>
              <a:cs typeface="+mn-cs"/>
            </a:endParaRPr>
          </a:p>
        </p:txBody>
      </p:sp>
      <p:cxnSp>
        <p:nvCxnSpPr>
          <p:cNvPr id="43" name="Straight Arrow Connector 8"/>
          <p:cNvCxnSpPr>
            <a:stCxn id="39" idx="2"/>
            <a:endCxn id="40" idx="1"/>
          </p:cNvCxnSpPr>
          <p:nvPr/>
        </p:nvCxnSpPr>
        <p:spPr>
          <a:xfrm rot="5400000">
            <a:off x="5266890" y="2921650"/>
            <a:ext cx="419216" cy="201643"/>
          </a:xfrm>
          <a:prstGeom prst="bentConnector4">
            <a:avLst>
              <a:gd name="adj1" fmla="val 16708"/>
              <a:gd name="adj2" fmla="val 141568"/>
            </a:avLst>
          </a:prstGeom>
          <a:noFill/>
          <a:ln w="3175" cap="flat" cmpd="sng" algn="ctr">
            <a:solidFill>
              <a:srgbClr val="6D9982">
                <a:lumMod val="20000"/>
                <a:lumOff val="80000"/>
              </a:srgbClr>
            </a:solidFill>
            <a:prstDash val="solid"/>
            <a:headEnd w="sm" len="sm"/>
            <a:tailEnd type="triangle" w="sm" len="sm"/>
          </a:ln>
          <a:effectLst/>
        </p:spPr>
      </p:cxnSp>
      <p:cxnSp>
        <p:nvCxnSpPr>
          <p:cNvPr id="44" name="Elbow Connector 43"/>
          <p:cNvCxnSpPr>
            <a:stCxn id="40" idx="3"/>
            <a:endCxn id="41" idx="1"/>
          </p:cNvCxnSpPr>
          <p:nvPr/>
        </p:nvCxnSpPr>
        <p:spPr>
          <a:xfrm flipV="1">
            <a:off x="6129218" y="2528689"/>
            <a:ext cx="178437" cy="703390"/>
          </a:xfrm>
          <a:prstGeom prst="bentConnector3">
            <a:avLst/>
          </a:prstGeom>
          <a:noFill/>
          <a:ln w="3175" cap="flat" cmpd="sng" algn="ctr">
            <a:solidFill>
              <a:srgbClr val="6D9982">
                <a:lumMod val="20000"/>
                <a:lumOff val="80000"/>
              </a:srgbClr>
            </a:solidFill>
            <a:prstDash val="solid"/>
            <a:headEnd w="sm" len="sm"/>
            <a:tailEnd type="triangle" w="sm" len="sm"/>
          </a:ln>
          <a:effectLst/>
        </p:spPr>
      </p:cxnSp>
      <p:cxnSp>
        <p:nvCxnSpPr>
          <p:cNvPr id="45" name="Elbow Connector 44"/>
          <p:cNvCxnSpPr>
            <a:stCxn id="40" idx="3"/>
            <a:endCxn id="42" idx="1"/>
          </p:cNvCxnSpPr>
          <p:nvPr/>
        </p:nvCxnSpPr>
        <p:spPr>
          <a:xfrm>
            <a:off x="6129218" y="3232079"/>
            <a:ext cx="178437" cy="94001"/>
          </a:xfrm>
          <a:prstGeom prst="bentConnector3">
            <a:avLst/>
          </a:prstGeom>
          <a:noFill/>
          <a:ln w="3175" cap="flat" cmpd="sng" algn="ctr">
            <a:solidFill>
              <a:srgbClr val="6D9982">
                <a:lumMod val="20000"/>
                <a:lumOff val="80000"/>
              </a:srgbClr>
            </a:solidFill>
            <a:prstDash val="solid"/>
            <a:headEnd w="sm" len="sm"/>
            <a:tailEnd type="triangle" w="sm" len="sm"/>
          </a:ln>
          <a:effectLst/>
        </p:spPr>
      </p:cxnSp>
      <p:sp>
        <p:nvSpPr>
          <p:cNvPr id="46" name="Rounded Rectangle 45">
            <a:hlinkClick r:id="rId2" action="ppaction://hlinksldjump"/>
          </p:cNvPr>
          <p:cNvSpPr/>
          <p:nvPr/>
        </p:nvSpPr>
        <p:spPr>
          <a:xfrm>
            <a:off x="8076899" y="1104495"/>
            <a:ext cx="1116884" cy="546824"/>
          </a:xfrm>
          <a:prstGeom prst="roundRect">
            <a:avLst/>
          </a:prstGeom>
          <a:solidFill>
            <a:srgbClr val="6D9982"/>
          </a:solidFill>
          <a:ln w="3175" cap="flat" cmpd="sng" algn="ctr">
            <a:noFill/>
            <a:prstDash val="solid"/>
          </a:ln>
          <a:effectLst>
            <a:outerShdw blurRad="127000" dist="38100" dir="3000000" sx="102000" sy="102000" algn="t" rotWithShape="0">
              <a:schemeClr val="tx1">
                <a:alpha val="40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err="1">
                <a:ln>
                  <a:noFill/>
                </a:ln>
                <a:solidFill>
                  <a:prstClr val="white"/>
                </a:solidFill>
                <a:effectLst/>
                <a:uLnTx/>
                <a:uFillTx/>
                <a:latin typeface="Ubuntu"/>
                <a:ea typeface="+mn-ea"/>
                <a:cs typeface="+mn-cs"/>
              </a:rPr>
              <a:t>Richiesta</a:t>
            </a:r>
            <a:r>
              <a:rPr kumimoji="0" lang="en-GB" sz="900" b="0" i="0" u="none" strike="noStrike" kern="0" cap="none" spc="0" normalizeH="0" baseline="0" noProof="0" dirty="0">
                <a:ln>
                  <a:noFill/>
                </a:ln>
                <a:solidFill>
                  <a:prstClr val="white"/>
                </a:solidFill>
                <a:effectLst/>
                <a:uLnTx/>
                <a:uFillTx/>
                <a:latin typeface="Ubuntu"/>
                <a:ea typeface="+mn-ea"/>
                <a:cs typeface="+mn-cs"/>
              </a:rPr>
              <a:t> di </a:t>
            </a:r>
            <a:r>
              <a:rPr kumimoji="0" lang="en-GB" sz="900" b="0" i="0" u="none" strike="noStrike" kern="0" cap="none" spc="0" normalizeH="0" baseline="0" noProof="0" dirty="0" err="1">
                <a:ln>
                  <a:noFill/>
                </a:ln>
                <a:solidFill>
                  <a:prstClr val="white"/>
                </a:solidFill>
                <a:effectLst/>
                <a:uLnTx/>
                <a:uFillTx/>
                <a:latin typeface="Ubuntu"/>
                <a:ea typeface="+mn-ea"/>
                <a:cs typeface="+mn-cs"/>
              </a:rPr>
              <a:t>autorizzazione</a:t>
            </a:r>
            <a:endParaRPr kumimoji="0" lang="en-GB" sz="900" b="0" i="0" u="none" strike="noStrike" kern="0" cap="none" spc="0" normalizeH="0" baseline="0" noProof="0" dirty="0">
              <a:ln>
                <a:noFill/>
              </a:ln>
              <a:solidFill>
                <a:prstClr val="white"/>
              </a:solidFill>
              <a:effectLst/>
              <a:uLnTx/>
              <a:uFillTx/>
              <a:latin typeface="Ubuntu"/>
              <a:ea typeface="+mn-ea"/>
              <a:cs typeface="+mn-cs"/>
            </a:endParaRPr>
          </a:p>
        </p:txBody>
      </p:sp>
      <p:sp>
        <p:nvSpPr>
          <p:cNvPr id="47" name="Right Arrow 46"/>
          <p:cNvSpPr/>
          <p:nvPr/>
        </p:nvSpPr>
        <p:spPr>
          <a:xfrm>
            <a:off x="4204137" y="2092108"/>
            <a:ext cx="724397" cy="838433"/>
          </a:xfrm>
          <a:prstGeom prst="rightArrow">
            <a:avLst>
              <a:gd name="adj1" fmla="val 62398"/>
              <a:gd name="adj2" fmla="val 33883"/>
            </a:avLst>
          </a:prstGeom>
          <a:solidFill>
            <a:srgbClr val="6D9982"/>
          </a:solidFill>
          <a:ln w="3175" cap="flat" cmpd="sng" algn="ctr">
            <a:noFill/>
            <a:prstDash val="solid"/>
          </a:ln>
          <a:effectLst>
            <a:outerShdw blurRad="127000" dist="38100" dir="3000000" sx="102000" sy="102000" algn="t" rotWithShape="0">
              <a:schemeClr val="tx1">
                <a:alpha val="40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900" b="0" i="0" u="none" strike="noStrike" kern="0" cap="none" spc="0" normalizeH="0" baseline="0" noProof="0" dirty="0">
              <a:ln>
                <a:noFill/>
              </a:ln>
              <a:solidFill>
                <a:prstClr val="white"/>
              </a:solidFill>
              <a:effectLst/>
              <a:uLnTx/>
              <a:uFillTx/>
              <a:latin typeface="Ubuntu"/>
              <a:ea typeface="+mn-ea"/>
              <a:cs typeface="+mn-cs"/>
            </a:endParaRPr>
          </a:p>
        </p:txBody>
      </p:sp>
      <p:sp>
        <p:nvSpPr>
          <p:cNvPr id="48" name="Rectangle 47"/>
          <p:cNvSpPr/>
          <p:nvPr/>
        </p:nvSpPr>
        <p:spPr>
          <a:xfrm>
            <a:off x="7507018" y="2651412"/>
            <a:ext cx="1199263" cy="558258"/>
          </a:xfrm>
          <a:prstGeom prst="rect">
            <a:avLst/>
          </a:prstGeom>
          <a:solidFill>
            <a:srgbClr val="6D9982">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err="1">
                <a:ln>
                  <a:noFill/>
                </a:ln>
                <a:solidFill>
                  <a:prstClr val="black"/>
                </a:solidFill>
                <a:effectLst/>
                <a:uLnTx/>
                <a:uFillTx/>
                <a:latin typeface="Ubuntu"/>
                <a:ea typeface="+mn-ea"/>
                <a:cs typeface="+mn-cs"/>
              </a:rPr>
              <a:t>Consolidare</a:t>
            </a:r>
            <a:r>
              <a:rPr kumimoji="0" lang="en-GB" sz="900" b="0" i="0" u="none" strike="noStrike" kern="0" cap="none" spc="0" normalizeH="0" baseline="0" noProof="0" dirty="0">
                <a:ln>
                  <a:noFill/>
                </a:ln>
                <a:solidFill>
                  <a:prstClr val="black"/>
                </a:solidFill>
                <a:effectLst/>
                <a:uLnTx/>
                <a:uFillTx/>
                <a:latin typeface="Ubuntu"/>
                <a:ea typeface="+mn-ea"/>
                <a:cs typeface="+mn-cs"/>
              </a:rPr>
              <a:t> la </a:t>
            </a:r>
            <a:r>
              <a:rPr kumimoji="0" lang="en-GB" sz="900" b="0" i="0" u="none" strike="noStrike" kern="0" cap="none" spc="0" normalizeH="0" baseline="0" noProof="0" dirty="0" err="1">
                <a:ln>
                  <a:noFill/>
                </a:ln>
                <a:solidFill>
                  <a:prstClr val="black"/>
                </a:solidFill>
                <a:effectLst/>
                <a:uLnTx/>
                <a:uFillTx/>
                <a:latin typeface="Ubuntu"/>
                <a:ea typeface="+mn-ea"/>
                <a:cs typeface="+mn-cs"/>
              </a:rPr>
              <a:t>documentazione</a:t>
            </a:r>
            <a:r>
              <a:rPr kumimoji="0" lang="en-GB" sz="900" b="0" i="0" u="none" strike="noStrike" kern="0" cap="none" spc="0" normalizeH="0" baseline="0" noProof="0" dirty="0">
                <a:ln>
                  <a:noFill/>
                </a:ln>
                <a:solidFill>
                  <a:prstClr val="black"/>
                </a:solidFill>
                <a:effectLst/>
                <a:uLnTx/>
                <a:uFillTx/>
                <a:latin typeface="Ubuntu"/>
                <a:ea typeface="+mn-ea"/>
                <a:cs typeface="+mn-cs"/>
              </a:rPr>
              <a:t> di </a:t>
            </a:r>
            <a:r>
              <a:rPr kumimoji="0" lang="en-GB" sz="900" b="0" i="0" u="none" strike="noStrike" kern="0" cap="none" spc="0" normalizeH="0" baseline="0" noProof="0" dirty="0" err="1">
                <a:ln>
                  <a:noFill/>
                </a:ln>
                <a:solidFill>
                  <a:prstClr val="black"/>
                </a:solidFill>
                <a:effectLst/>
                <a:uLnTx/>
                <a:uFillTx/>
                <a:latin typeface="Ubuntu"/>
                <a:ea typeface="+mn-ea"/>
                <a:cs typeface="+mn-cs"/>
              </a:rPr>
              <a:t>definizione</a:t>
            </a:r>
            <a:endParaRPr kumimoji="0" lang="en-GB" sz="900" b="0" i="0" u="none" strike="noStrike" kern="0" cap="none" spc="0" normalizeH="0" baseline="0" noProof="0" dirty="0">
              <a:ln>
                <a:noFill/>
              </a:ln>
              <a:solidFill>
                <a:prstClr val="black"/>
              </a:solidFill>
              <a:effectLst/>
              <a:uLnTx/>
              <a:uFillTx/>
              <a:latin typeface="Ubuntu"/>
              <a:ea typeface="+mn-ea"/>
              <a:cs typeface="+mn-cs"/>
            </a:endParaRPr>
          </a:p>
        </p:txBody>
      </p:sp>
      <p:cxnSp>
        <p:nvCxnSpPr>
          <p:cNvPr id="49" name="Elbow Connector 48"/>
          <p:cNvCxnSpPr>
            <a:cxnSpLocks/>
            <a:stCxn id="41" idx="3"/>
            <a:endCxn id="48" idx="1"/>
          </p:cNvCxnSpPr>
          <p:nvPr/>
        </p:nvCxnSpPr>
        <p:spPr>
          <a:xfrm>
            <a:off x="7324152" y="2528689"/>
            <a:ext cx="182866" cy="401852"/>
          </a:xfrm>
          <a:prstGeom prst="bentConnector3">
            <a:avLst/>
          </a:prstGeom>
          <a:noFill/>
          <a:ln w="3175" cap="flat" cmpd="sng" algn="ctr">
            <a:solidFill>
              <a:srgbClr val="6D9982">
                <a:lumMod val="20000"/>
                <a:lumOff val="80000"/>
              </a:srgbClr>
            </a:solidFill>
            <a:prstDash val="solid"/>
            <a:headEnd w="sm" len="sm"/>
            <a:tailEnd type="triangle" w="sm" len="sm"/>
          </a:ln>
          <a:effectLst/>
        </p:spPr>
      </p:cxnSp>
      <p:cxnSp>
        <p:nvCxnSpPr>
          <p:cNvPr id="50" name="Elbow Connector 49"/>
          <p:cNvCxnSpPr>
            <a:cxnSpLocks/>
            <a:stCxn id="42" idx="3"/>
            <a:endCxn id="48" idx="1"/>
          </p:cNvCxnSpPr>
          <p:nvPr/>
        </p:nvCxnSpPr>
        <p:spPr>
          <a:xfrm flipV="1">
            <a:off x="7320960" y="2930541"/>
            <a:ext cx="186058" cy="395539"/>
          </a:xfrm>
          <a:prstGeom prst="bentConnector3">
            <a:avLst/>
          </a:prstGeom>
          <a:noFill/>
          <a:ln w="3175" cap="flat" cmpd="sng" algn="ctr">
            <a:solidFill>
              <a:srgbClr val="6D9982">
                <a:lumMod val="20000"/>
                <a:lumOff val="80000"/>
              </a:srgbClr>
            </a:solidFill>
            <a:prstDash val="solid"/>
            <a:headEnd w="sm" len="sm"/>
            <a:tailEnd type="triangle" w="sm" len="sm"/>
          </a:ln>
          <a:effectLst/>
        </p:spPr>
      </p:cxnSp>
      <p:cxnSp>
        <p:nvCxnSpPr>
          <p:cNvPr id="51" name="Straight Arrow Connector 50"/>
          <p:cNvCxnSpPr>
            <a:stCxn id="42" idx="2"/>
          </p:cNvCxnSpPr>
          <p:nvPr/>
        </p:nvCxnSpPr>
        <p:spPr>
          <a:xfrm>
            <a:off x="6814308" y="3605209"/>
            <a:ext cx="0" cy="219923"/>
          </a:xfrm>
          <a:prstGeom prst="straightConnector1">
            <a:avLst/>
          </a:prstGeom>
          <a:noFill/>
          <a:ln w="3175" cap="flat" cmpd="sng" algn="ctr">
            <a:solidFill>
              <a:srgbClr val="6D9982">
                <a:lumMod val="20000"/>
                <a:lumOff val="80000"/>
              </a:srgbClr>
            </a:solidFill>
            <a:prstDash val="solid"/>
            <a:headEnd type="triangle" w="sm" len="sm"/>
            <a:tailEnd type="triangle" w="sm" len="sm"/>
          </a:ln>
          <a:effectLst/>
        </p:spPr>
      </p:cxnSp>
      <p:cxnSp>
        <p:nvCxnSpPr>
          <p:cNvPr id="52" name="Straight Arrow Connector 51"/>
          <p:cNvCxnSpPr>
            <a:endCxn id="48" idx="2"/>
          </p:cNvCxnSpPr>
          <p:nvPr/>
        </p:nvCxnSpPr>
        <p:spPr>
          <a:xfrm flipV="1">
            <a:off x="8106650" y="3209670"/>
            <a:ext cx="0" cy="615462"/>
          </a:xfrm>
          <a:prstGeom prst="straightConnector1">
            <a:avLst/>
          </a:prstGeom>
          <a:noFill/>
          <a:ln w="3175" cap="flat" cmpd="sng" algn="ctr">
            <a:solidFill>
              <a:srgbClr val="6D9982">
                <a:lumMod val="20000"/>
                <a:lumOff val="80000"/>
              </a:srgbClr>
            </a:solidFill>
            <a:prstDash val="solid"/>
            <a:headEnd w="sm" len="sm"/>
            <a:tailEnd type="triangle" w="sm" len="sm"/>
          </a:ln>
          <a:effectLst/>
        </p:spPr>
      </p:cxnSp>
      <p:cxnSp>
        <p:nvCxnSpPr>
          <p:cNvPr id="53" name="Straight Arrow Connector 27"/>
          <p:cNvCxnSpPr>
            <a:cxnSpLocks/>
            <a:stCxn id="40" idx="2"/>
            <a:endCxn id="69" idx="1"/>
          </p:cNvCxnSpPr>
          <p:nvPr/>
        </p:nvCxnSpPr>
        <p:spPr>
          <a:xfrm rot="16200000" flipH="1">
            <a:off x="5521584" y="3742071"/>
            <a:ext cx="520026" cy="58300"/>
          </a:xfrm>
          <a:prstGeom prst="bentConnector2">
            <a:avLst/>
          </a:prstGeom>
          <a:noFill/>
          <a:ln w="3175" cap="flat" cmpd="sng" algn="ctr">
            <a:solidFill>
              <a:srgbClr val="6D9982">
                <a:lumMod val="20000"/>
                <a:lumOff val="80000"/>
              </a:srgbClr>
            </a:solidFill>
            <a:prstDash val="solid"/>
            <a:headEnd w="sm" len="sm"/>
            <a:tailEnd type="triangle" w="sm" len="sm"/>
          </a:ln>
          <a:effectLst/>
        </p:spPr>
      </p:cxnSp>
      <p:cxnSp>
        <p:nvCxnSpPr>
          <p:cNvPr id="54" name="Straight Arrow Connector 53"/>
          <p:cNvCxnSpPr>
            <a:stCxn id="41" idx="2"/>
            <a:endCxn id="42" idx="0"/>
          </p:cNvCxnSpPr>
          <p:nvPr/>
        </p:nvCxnSpPr>
        <p:spPr>
          <a:xfrm flipH="1">
            <a:off x="6814308" y="2807818"/>
            <a:ext cx="1596" cy="239134"/>
          </a:xfrm>
          <a:prstGeom prst="straightConnector1">
            <a:avLst/>
          </a:prstGeom>
          <a:noFill/>
          <a:ln w="3175" cap="flat" cmpd="sng" algn="ctr">
            <a:solidFill>
              <a:srgbClr val="6D9982">
                <a:lumMod val="20000"/>
                <a:lumOff val="80000"/>
              </a:srgbClr>
            </a:solidFill>
            <a:prstDash val="solid"/>
            <a:headEnd type="triangle" w="sm" len="sm"/>
            <a:tailEnd type="triangle" w="sm" len="sm"/>
          </a:ln>
          <a:effectLst/>
        </p:spPr>
      </p:cxnSp>
      <p:sp>
        <p:nvSpPr>
          <p:cNvPr id="55" name="Rectangle 54"/>
          <p:cNvSpPr/>
          <p:nvPr/>
        </p:nvSpPr>
        <p:spPr>
          <a:xfrm>
            <a:off x="8790697" y="2643430"/>
            <a:ext cx="862761" cy="566239"/>
          </a:xfrm>
          <a:prstGeom prst="rect">
            <a:avLst/>
          </a:prstGeom>
          <a:solidFill>
            <a:srgbClr val="6D9982">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err="1">
                <a:ln>
                  <a:noFill/>
                </a:ln>
                <a:solidFill>
                  <a:prstClr val="black"/>
                </a:solidFill>
                <a:effectLst/>
                <a:uLnTx/>
                <a:uFillTx/>
                <a:latin typeface="Ubuntu"/>
                <a:ea typeface="+mn-ea"/>
                <a:cs typeface="+mn-cs"/>
              </a:rPr>
              <a:t>Mobilitare</a:t>
            </a:r>
            <a:endParaRPr kumimoji="0" lang="en-GB" sz="900" b="0" i="0" u="none" strike="noStrike" kern="0" cap="none" spc="0" normalizeH="0" baseline="0" noProof="0" dirty="0">
              <a:ln>
                <a:noFill/>
              </a:ln>
              <a:solidFill>
                <a:prstClr val="black"/>
              </a:solidFill>
              <a:effectLst/>
              <a:uLnTx/>
              <a:uFillTx/>
              <a:latin typeface="Ubuntu"/>
              <a:ea typeface="+mn-ea"/>
              <a:cs typeface="+mn-cs"/>
            </a:endParaRPr>
          </a:p>
        </p:txBody>
      </p:sp>
      <p:cxnSp>
        <p:nvCxnSpPr>
          <p:cNvPr id="56" name="Elbow Connector 55"/>
          <p:cNvCxnSpPr>
            <a:stCxn id="48" idx="0"/>
          </p:cNvCxnSpPr>
          <p:nvPr/>
        </p:nvCxnSpPr>
        <p:spPr>
          <a:xfrm rot="5400000" flipH="1" flipV="1">
            <a:off x="7848181" y="1909793"/>
            <a:ext cx="1000089" cy="483150"/>
          </a:xfrm>
          <a:prstGeom prst="bentConnector3">
            <a:avLst/>
          </a:prstGeom>
          <a:noFill/>
          <a:ln w="3175" cap="flat" cmpd="sng" algn="ctr">
            <a:solidFill>
              <a:srgbClr val="6D9982">
                <a:lumMod val="20000"/>
                <a:lumOff val="80000"/>
              </a:srgbClr>
            </a:solidFill>
            <a:prstDash val="solid"/>
            <a:headEnd w="sm" len="sm"/>
            <a:tailEnd type="none" w="sm" len="sm"/>
          </a:ln>
          <a:effectLst/>
        </p:spPr>
      </p:cxnSp>
      <p:cxnSp>
        <p:nvCxnSpPr>
          <p:cNvPr id="57" name="Elbow Connector 56"/>
          <p:cNvCxnSpPr>
            <a:endCxn id="55" idx="0"/>
          </p:cNvCxnSpPr>
          <p:nvPr/>
        </p:nvCxnSpPr>
        <p:spPr>
          <a:xfrm rot="16200000" flipH="1">
            <a:off x="8453796" y="1875149"/>
            <a:ext cx="992111" cy="544454"/>
          </a:xfrm>
          <a:prstGeom prst="bentConnector3">
            <a:avLst/>
          </a:prstGeom>
          <a:noFill/>
          <a:ln w="3175" cap="flat" cmpd="sng" algn="ctr">
            <a:solidFill>
              <a:srgbClr val="6D9982">
                <a:lumMod val="20000"/>
                <a:lumOff val="80000"/>
              </a:srgbClr>
            </a:solidFill>
            <a:prstDash val="solid"/>
            <a:headEnd type="none" w="sm" len="sm"/>
            <a:tailEnd type="triangle" w="sm" len="sm"/>
          </a:ln>
          <a:effectLst/>
        </p:spPr>
      </p:cxnSp>
      <p:cxnSp>
        <p:nvCxnSpPr>
          <p:cNvPr id="58" name="Straight Connector 57"/>
          <p:cNvCxnSpPr/>
          <p:nvPr/>
        </p:nvCxnSpPr>
        <p:spPr>
          <a:xfrm flipV="1">
            <a:off x="8677623" y="1651322"/>
            <a:ext cx="0" cy="128035"/>
          </a:xfrm>
          <a:prstGeom prst="line">
            <a:avLst/>
          </a:prstGeom>
          <a:noFill/>
          <a:ln w="3175" cap="flat" cmpd="sng" algn="ctr">
            <a:solidFill>
              <a:srgbClr val="7193C7">
                <a:shade val="95000"/>
                <a:satMod val="105000"/>
              </a:srgbClr>
            </a:solidFill>
            <a:prstDash val="solid"/>
            <a:headEnd w="sm" len="sm"/>
            <a:tailEnd w="sm" len="sm"/>
          </a:ln>
          <a:effectLst/>
        </p:spPr>
      </p:cxnSp>
      <p:cxnSp>
        <p:nvCxnSpPr>
          <p:cNvPr id="59" name="Straight Arrow Connector 58"/>
          <p:cNvCxnSpPr/>
          <p:nvPr/>
        </p:nvCxnSpPr>
        <p:spPr>
          <a:xfrm flipV="1">
            <a:off x="8589779" y="1651320"/>
            <a:ext cx="0" cy="128035"/>
          </a:xfrm>
          <a:prstGeom prst="straightConnector1">
            <a:avLst/>
          </a:prstGeom>
          <a:noFill/>
          <a:ln w="3175" cap="flat" cmpd="sng" algn="ctr">
            <a:solidFill>
              <a:srgbClr val="6D9982"/>
            </a:solidFill>
            <a:prstDash val="solid"/>
            <a:headEnd type="none" w="sm" len="sm"/>
            <a:tailEnd type="triangle" w="sm" len="sm"/>
          </a:ln>
          <a:effectLst/>
        </p:spPr>
      </p:cxnSp>
      <p:cxnSp>
        <p:nvCxnSpPr>
          <p:cNvPr id="60" name="Straight Arrow Connector 59"/>
          <p:cNvCxnSpPr/>
          <p:nvPr/>
        </p:nvCxnSpPr>
        <p:spPr>
          <a:xfrm flipV="1">
            <a:off x="9339716" y="3204884"/>
            <a:ext cx="0" cy="620248"/>
          </a:xfrm>
          <a:prstGeom prst="straightConnector1">
            <a:avLst/>
          </a:prstGeom>
          <a:noFill/>
          <a:ln w="3175" cap="flat" cmpd="sng" algn="ctr">
            <a:solidFill>
              <a:srgbClr val="6D9982">
                <a:lumMod val="20000"/>
                <a:lumOff val="80000"/>
              </a:srgbClr>
            </a:solidFill>
            <a:prstDash val="solid"/>
            <a:headEnd w="sm" len="sm"/>
            <a:tailEnd type="triangle" w="sm" len="sm"/>
          </a:ln>
          <a:effectLst/>
        </p:spPr>
      </p:cxnSp>
      <p:sp>
        <p:nvSpPr>
          <p:cNvPr id="61" name="TextBox 60"/>
          <p:cNvSpPr txBox="1"/>
          <p:nvPr/>
        </p:nvSpPr>
        <p:spPr>
          <a:xfrm>
            <a:off x="8661175" y="1871073"/>
            <a:ext cx="343364" cy="230832"/>
          </a:xfrm>
          <a:prstGeom prst="rect">
            <a:avLst/>
          </a:prstGeom>
          <a:noFill/>
          <a:ln w="3175">
            <a:no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a:ln>
                  <a:noFill/>
                </a:ln>
                <a:solidFill>
                  <a:prstClr val="white"/>
                </a:solidFill>
                <a:effectLst/>
                <a:uLnTx/>
                <a:uFillTx/>
                <a:latin typeface="Ubuntu"/>
              </a:rPr>
              <a:t>Yes</a:t>
            </a:r>
          </a:p>
        </p:txBody>
      </p:sp>
      <p:sp>
        <p:nvSpPr>
          <p:cNvPr id="62" name="Right Arrow 61">
            <a:hlinkClick r:id="rId3" action="ppaction://hlinksldjump"/>
          </p:cNvPr>
          <p:cNvSpPr/>
          <p:nvPr/>
        </p:nvSpPr>
        <p:spPr>
          <a:xfrm>
            <a:off x="9834093" y="2507333"/>
            <a:ext cx="658979" cy="838433"/>
          </a:xfrm>
          <a:prstGeom prst="rightArrow">
            <a:avLst>
              <a:gd name="adj1" fmla="val 62398"/>
              <a:gd name="adj2" fmla="val 33883"/>
            </a:avLst>
          </a:prstGeom>
          <a:solidFill>
            <a:srgbClr val="6D9982"/>
          </a:solidFill>
          <a:ln w="3175" cap="flat" cmpd="sng" algn="ctr">
            <a:solidFill>
              <a:srgbClr val="7193C7"/>
            </a:solidFill>
            <a:prstDash val="solid"/>
          </a:ln>
          <a:effectLst>
            <a:outerShdw blurRad="127000" dist="38100" dir="3000000" sx="102000" sy="102000" algn="t" rotWithShape="0">
              <a:schemeClr val="tx1">
                <a:alpha val="40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900" b="0" i="0" u="none" strike="noStrike" kern="0" cap="none" spc="0" normalizeH="0" baseline="0" noProof="0" dirty="0">
              <a:ln>
                <a:noFill/>
              </a:ln>
              <a:solidFill>
                <a:prstClr val="white"/>
              </a:solidFill>
              <a:effectLst/>
              <a:uLnTx/>
              <a:uFillTx/>
              <a:latin typeface="Ubuntu"/>
              <a:ea typeface="+mn-ea"/>
              <a:cs typeface="+mn-cs"/>
            </a:endParaRPr>
          </a:p>
        </p:txBody>
      </p:sp>
      <p:sp>
        <p:nvSpPr>
          <p:cNvPr id="63" name="Rectangle 62">
            <a:hlinkClick r:id="rId3" action="ppaction://hlinksldjump"/>
          </p:cNvPr>
          <p:cNvSpPr/>
          <p:nvPr/>
        </p:nvSpPr>
        <p:spPr>
          <a:xfrm>
            <a:off x="9752435" y="2741088"/>
            <a:ext cx="772535" cy="369332"/>
          </a:xfrm>
          <a:prstGeom prst="rect">
            <a:avLst/>
          </a:prstGeom>
          <a:ln w="3175">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err="1">
                <a:ln>
                  <a:noFill/>
                </a:ln>
                <a:solidFill>
                  <a:prstClr val="white"/>
                </a:solidFill>
                <a:effectLst/>
                <a:uLnTx/>
                <a:uFillTx/>
                <a:latin typeface="Ubuntu"/>
              </a:rPr>
              <a:t>Processo</a:t>
            </a:r>
            <a:r>
              <a:rPr kumimoji="0" lang="en-GB" sz="900" b="0" i="0" u="none" strike="noStrike" kern="0" cap="none" spc="0" normalizeH="0" baseline="0" noProof="0" dirty="0">
                <a:ln>
                  <a:noFill/>
                </a:ln>
                <a:solidFill>
                  <a:prstClr val="white"/>
                </a:solidFill>
                <a:effectLst/>
                <a:uLnTx/>
                <a:uFillTx/>
                <a:latin typeface="Ubuntu"/>
              </a:rPr>
              <a:t> di </a:t>
            </a:r>
            <a:r>
              <a:rPr kumimoji="0" lang="en-GB" sz="900" b="0" i="0" u="none" strike="noStrike" kern="0" cap="none" spc="0" normalizeH="0" baseline="0" noProof="0" dirty="0" err="1">
                <a:ln>
                  <a:noFill/>
                </a:ln>
                <a:solidFill>
                  <a:prstClr val="white"/>
                </a:solidFill>
                <a:effectLst/>
                <a:uLnTx/>
                <a:uFillTx/>
                <a:latin typeface="Ubuntu"/>
              </a:rPr>
              <a:t>consegna</a:t>
            </a:r>
            <a:endParaRPr kumimoji="0" lang="en-GB" sz="900" b="0" i="0" u="none" strike="noStrike" kern="0" cap="none" spc="0" normalizeH="0" baseline="0" noProof="0" dirty="0">
              <a:ln>
                <a:noFill/>
              </a:ln>
              <a:solidFill>
                <a:prstClr val="white"/>
              </a:solidFill>
              <a:effectLst/>
              <a:uLnTx/>
              <a:uFillTx/>
              <a:latin typeface="Ubuntu"/>
            </a:endParaRPr>
          </a:p>
        </p:txBody>
      </p:sp>
      <p:sp>
        <p:nvSpPr>
          <p:cNvPr id="64" name="Right Arrow 63">
            <a:hlinkClick r:id="rId4" action="ppaction://hlinksldjump"/>
          </p:cNvPr>
          <p:cNvSpPr/>
          <p:nvPr/>
        </p:nvSpPr>
        <p:spPr>
          <a:xfrm>
            <a:off x="9597191" y="958752"/>
            <a:ext cx="789936" cy="838433"/>
          </a:xfrm>
          <a:prstGeom prst="rightArrow">
            <a:avLst>
              <a:gd name="adj1" fmla="val 62398"/>
              <a:gd name="adj2" fmla="val 33883"/>
            </a:avLst>
          </a:prstGeom>
          <a:solidFill>
            <a:srgbClr val="6D9982"/>
          </a:solidFill>
          <a:ln w="3175" cap="flat" cmpd="sng" algn="ctr">
            <a:solidFill>
              <a:srgbClr val="7193C7"/>
            </a:solidFill>
            <a:prstDash val="solid"/>
          </a:ln>
          <a:effectLst>
            <a:outerShdw blurRad="127000" dist="38100" dir="3000000" sx="102000" sy="102000" algn="t" rotWithShape="0">
              <a:schemeClr val="tx1">
                <a:alpha val="40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900" b="0" i="0" u="none" strike="noStrike" kern="0" cap="none" spc="0" normalizeH="0" baseline="0" noProof="0" dirty="0">
              <a:ln>
                <a:noFill/>
              </a:ln>
              <a:solidFill>
                <a:prstClr val="white"/>
              </a:solidFill>
              <a:effectLst/>
              <a:uLnTx/>
              <a:uFillTx/>
              <a:latin typeface="Ubuntu"/>
              <a:ea typeface="+mn-ea"/>
              <a:cs typeface="+mn-cs"/>
            </a:endParaRPr>
          </a:p>
        </p:txBody>
      </p:sp>
      <p:sp>
        <p:nvSpPr>
          <p:cNvPr id="65" name="Rectangle 64">
            <a:hlinkClick r:id="rId4" action="ppaction://hlinksldjump"/>
          </p:cNvPr>
          <p:cNvSpPr/>
          <p:nvPr/>
        </p:nvSpPr>
        <p:spPr>
          <a:xfrm>
            <a:off x="9562506" y="1185492"/>
            <a:ext cx="803903" cy="441842"/>
          </a:xfrm>
          <a:prstGeom prst="rect">
            <a:avLst/>
          </a:prstGeom>
          <a:ln w="3175">
            <a:noFill/>
          </a:ln>
        </p:spPr>
        <p:txBody>
          <a:bodyPr wrap="square">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err="1">
                <a:ln>
                  <a:noFill/>
                </a:ln>
                <a:solidFill>
                  <a:prstClr val="white"/>
                </a:solidFill>
                <a:effectLst/>
                <a:uLnTx/>
                <a:uFillTx/>
                <a:latin typeface="Ubuntu"/>
              </a:rPr>
              <a:t>Processo</a:t>
            </a:r>
            <a:r>
              <a:rPr kumimoji="0" lang="en-GB" sz="900" b="0" i="0" u="none" strike="noStrike" kern="0" cap="none" spc="0" normalizeH="0" baseline="0" noProof="0" dirty="0">
                <a:ln>
                  <a:noFill/>
                </a:ln>
                <a:solidFill>
                  <a:prstClr val="white"/>
                </a:solidFill>
                <a:effectLst/>
                <a:uLnTx/>
                <a:uFillTx/>
                <a:latin typeface="Ubuntu"/>
              </a:rPr>
              <a:t> di </a:t>
            </a:r>
            <a:r>
              <a:rPr kumimoji="0" lang="en-GB" sz="900" b="0" i="0" u="none" strike="noStrike" kern="0" cap="none" spc="0" normalizeH="0" baseline="0" noProof="0" dirty="0" err="1">
                <a:ln>
                  <a:noFill/>
                </a:ln>
                <a:solidFill>
                  <a:prstClr val="white"/>
                </a:solidFill>
                <a:effectLst/>
                <a:uLnTx/>
                <a:uFillTx/>
                <a:latin typeface="Ubuntu"/>
              </a:rPr>
              <a:t>chiusura</a:t>
            </a:r>
            <a:endParaRPr kumimoji="0" lang="en-GB" sz="900" b="0" i="0" u="none" strike="noStrike" kern="0" cap="none" spc="0" normalizeH="0" baseline="0" noProof="0" dirty="0">
              <a:ln>
                <a:noFill/>
              </a:ln>
              <a:solidFill>
                <a:prstClr val="white"/>
              </a:solidFill>
              <a:effectLst/>
              <a:uLnTx/>
              <a:uFillTx/>
              <a:latin typeface="Ubuntu"/>
            </a:endParaRPr>
          </a:p>
        </p:txBody>
      </p:sp>
      <p:cxnSp>
        <p:nvCxnSpPr>
          <p:cNvPr id="66" name="Straight Connector 65"/>
          <p:cNvCxnSpPr>
            <a:stCxn id="46" idx="3"/>
            <a:endCxn id="64" idx="1"/>
          </p:cNvCxnSpPr>
          <p:nvPr/>
        </p:nvCxnSpPr>
        <p:spPr>
          <a:xfrm>
            <a:off x="9193783" y="1377907"/>
            <a:ext cx="403408" cy="62"/>
          </a:xfrm>
          <a:prstGeom prst="line">
            <a:avLst/>
          </a:prstGeom>
          <a:noFill/>
          <a:ln w="3175" cap="flat" cmpd="sng" algn="ctr">
            <a:solidFill>
              <a:srgbClr val="6D9982"/>
            </a:solidFill>
            <a:prstDash val="solid"/>
            <a:headEnd type="none" w="med" len="med"/>
            <a:tailEnd type="triangle" w="sm" len="sm"/>
          </a:ln>
          <a:effectLst/>
        </p:spPr>
      </p:cxnSp>
      <p:sp>
        <p:nvSpPr>
          <p:cNvPr id="67" name="TextBox 66"/>
          <p:cNvSpPr txBox="1"/>
          <p:nvPr/>
        </p:nvSpPr>
        <p:spPr>
          <a:xfrm>
            <a:off x="9253700" y="1121309"/>
            <a:ext cx="319318" cy="230832"/>
          </a:xfrm>
          <a:prstGeom prst="rect">
            <a:avLst/>
          </a:prstGeom>
          <a:noFill/>
          <a:ln w="3175">
            <a:no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a:ln>
                  <a:noFill/>
                </a:ln>
                <a:solidFill>
                  <a:prstClr val="black"/>
                </a:solidFill>
                <a:effectLst/>
                <a:uLnTx/>
                <a:uFillTx/>
                <a:latin typeface="Ubuntu"/>
              </a:rPr>
              <a:t>No</a:t>
            </a:r>
          </a:p>
        </p:txBody>
      </p:sp>
      <p:sp>
        <p:nvSpPr>
          <p:cNvPr id="68" name="Rectangle 67"/>
          <p:cNvSpPr/>
          <p:nvPr/>
        </p:nvSpPr>
        <p:spPr>
          <a:xfrm>
            <a:off x="4109024" y="2332544"/>
            <a:ext cx="857670" cy="369332"/>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a:ln>
                  <a:noFill/>
                </a:ln>
                <a:solidFill>
                  <a:prstClr val="white"/>
                </a:solidFill>
                <a:effectLst/>
                <a:uLnTx/>
                <a:uFillTx/>
                <a:latin typeface="Ubuntu"/>
              </a:rPr>
              <a:t>Brief </a:t>
            </a:r>
            <a:r>
              <a:rPr kumimoji="0" lang="en-GB" sz="900" b="0" i="0" u="none" strike="noStrike" kern="0" cap="none" spc="0" normalizeH="0" baseline="0" noProof="0" dirty="0" err="1">
                <a:ln>
                  <a:noFill/>
                </a:ln>
                <a:solidFill>
                  <a:prstClr val="white"/>
                </a:solidFill>
                <a:effectLst/>
                <a:uLnTx/>
                <a:uFillTx/>
                <a:latin typeface="Ubuntu"/>
              </a:rPr>
              <a:t>autorizzato</a:t>
            </a:r>
            <a:endParaRPr kumimoji="0" lang="en-GB" sz="900" b="0" i="0" u="none" strike="noStrike" kern="0" cap="none" spc="0" normalizeH="0" baseline="0" noProof="0" dirty="0">
              <a:ln>
                <a:noFill/>
              </a:ln>
              <a:solidFill>
                <a:prstClr val="white"/>
              </a:solidFill>
              <a:effectLst/>
              <a:uLnTx/>
              <a:uFillTx/>
              <a:latin typeface="Ubuntu"/>
            </a:endParaRPr>
          </a:p>
        </p:txBody>
      </p:sp>
      <p:sp>
        <p:nvSpPr>
          <p:cNvPr id="69" name="Rectangle 68"/>
          <p:cNvSpPr/>
          <p:nvPr/>
        </p:nvSpPr>
        <p:spPr>
          <a:xfrm>
            <a:off x="5810747" y="3829916"/>
            <a:ext cx="3842712" cy="402635"/>
          </a:xfrm>
          <a:prstGeom prst="rect">
            <a:avLst/>
          </a:prstGeom>
          <a:solidFill>
            <a:srgbClr val="6D9982">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err="1">
                <a:ln>
                  <a:noFill/>
                </a:ln>
                <a:solidFill>
                  <a:prstClr val="black"/>
                </a:solidFill>
                <a:effectLst/>
                <a:uLnTx/>
                <a:uFillTx/>
                <a:latin typeface="Ubuntu"/>
                <a:ea typeface="+mn-ea"/>
                <a:cs typeface="+mn-cs"/>
              </a:rPr>
              <a:t>Lavoro</a:t>
            </a:r>
            <a:r>
              <a:rPr kumimoji="0" lang="en-GB" sz="900" b="0" i="0" u="none" strike="noStrike" kern="0" cap="none" spc="0" normalizeH="0" baseline="0" noProof="0" dirty="0">
                <a:ln>
                  <a:noFill/>
                </a:ln>
                <a:solidFill>
                  <a:prstClr val="black"/>
                </a:solidFill>
                <a:effectLst/>
                <a:uLnTx/>
                <a:uFillTx/>
                <a:latin typeface="Ubuntu"/>
                <a:ea typeface="+mn-ea"/>
                <a:cs typeface="+mn-cs"/>
              </a:rPr>
              <a:t> in pre-</a:t>
            </a:r>
            <a:r>
              <a:rPr kumimoji="0" lang="en-GB" sz="900" b="0" i="0" u="none" strike="noStrike" kern="0" cap="none" spc="0" normalizeH="0" baseline="0" noProof="0" dirty="0" err="1">
                <a:ln>
                  <a:noFill/>
                </a:ln>
                <a:solidFill>
                  <a:prstClr val="black"/>
                </a:solidFill>
                <a:effectLst/>
                <a:uLnTx/>
                <a:uFillTx/>
                <a:latin typeface="Ubuntu"/>
                <a:ea typeface="+mn-ea"/>
                <a:cs typeface="+mn-cs"/>
              </a:rPr>
              <a:t>autorizzazione</a:t>
            </a:r>
            <a:endParaRPr kumimoji="0" lang="en-GB" sz="900" b="0" i="0" u="none" strike="noStrike" kern="0" cap="none" spc="0" normalizeH="0" baseline="0" noProof="0" dirty="0">
              <a:ln>
                <a:noFill/>
              </a:ln>
              <a:solidFill>
                <a:prstClr val="black"/>
              </a:solidFill>
              <a:effectLst/>
              <a:uLnTx/>
              <a:uFillTx/>
              <a:latin typeface="Ubuntu"/>
              <a:ea typeface="+mn-ea"/>
              <a:cs typeface="+mn-cs"/>
            </a:endParaRPr>
          </a:p>
        </p:txBody>
      </p:sp>
      <p:sp>
        <p:nvSpPr>
          <p:cNvPr id="70" name="Rectangle 69"/>
          <p:cNvSpPr/>
          <p:nvPr/>
        </p:nvSpPr>
        <p:spPr>
          <a:xfrm>
            <a:off x="190804" y="1726909"/>
            <a:ext cx="3849783" cy="1431161"/>
          </a:xfrm>
          <a:prstGeom prst="rect">
            <a:avLst/>
          </a:prstGeom>
        </p:spPr>
        <p:txBody>
          <a:bodyPr wrap="square">
            <a:spAutoFit/>
          </a:bodyPr>
          <a:lstStyle/>
          <a:p>
            <a:pPr marL="177800" indent="-177800">
              <a:spcAft>
                <a:spcPts val="600"/>
              </a:spcAft>
            </a:pPr>
            <a:r>
              <a:rPr lang="en-GB" sz="1200" dirty="0"/>
              <a:t>•	</a:t>
            </a:r>
            <a:r>
              <a:rPr lang="it-IT" sz="1200" dirty="0"/>
              <a:t>sviluppare un quadro dettagliato del progetto</a:t>
            </a:r>
            <a:r>
              <a:rPr lang="en-GB" sz="1200" dirty="0"/>
              <a:t>;</a:t>
            </a:r>
          </a:p>
          <a:p>
            <a:pPr marL="177800" indent="-177800">
              <a:spcAft>
                <a:spcPts val="600"/>
              </a:spcAft>
            </a:pPr>
            <a:r>
              <a:rPr lang="en-GB" sz="1200" dirty="0"/>
              <a:t>•	</a:t>
            </a:r>
            <a:r>
              <a:rPr lang="it-IT" sz="1200" dirty="0"/>
              <a:t>stabilire se il lavoro sia giustificato</a:t>
            </a:r>
            <a:r>
              <a:rPr lang="en-GB" sz="1200" dirty="0"/>
              <a:t>;</a:t>
            </a:r>
          </a:p>
          <a:p>
            <a:pPr marL="177800" indent="-177800">
              <a:spcAft>
                <a:spcPts val="600"/>
              </a:spcAft>
            </a:pPr>
            <a:r>
              <a:rPr lang="en-GB" sz="1200" dirty="0"/>
              <a:t>•	</a:t>
            </a:r>
            <a:r>
              <a:rPr lang="it-IT" sz="1200" dirty="0"/>
              <a:t>delineare le politiche di governance che descrivono come verrà gestito il lavoro</a:t>
            </a:r>
            <a:r>
              <a:rPr lang="en-GB" sz="1200" dirty="0"/>
              <a:t>;</a:t>
            </a:r>
          </a:p>
          <a:p>
            <a:pPr marL="177800" indent="-177800">
              <a:spcAft>
                <a:spcPts val="600"/>
              </a:spcAft>
            </a:pPr>
            <a:r>
              <a:rPr lang="en-GB" sz="1200" dirty="0"/>
              <a:t>•	</a:t>
            </a:r>
            <a:r>
              <a:rPr lang="it-IT" sz="1200" dirty="0"/>
              <a:t>ottenere l’autorizzazione dallo sponsor per la fase di consegna</a:t>
            </a:r>
            <a:r>
              <a:rPr lang="en-GB" sz="1200" dirty="0"/>
              <a:t>.</a:t>
            </a:r>
          </a:p>
        </p:txBody>
      </p:sp>
      <p:sp>
        <p:nvSpPr>
          <p:cNvPr id="72" name="Rectangle 71"/>
          <p:cNvSpPr/>
          <p:nvPr/>
        </p:nvSpPr>
        <p:spPr>
          <a:xfrm>
            <a:off x="180130" y="3240106"/>
            <a:ext cx="4431353" cy="3200876"/>
          </a:xfrm>
          <a:prstGeom prst="rect">
            <a:avLst/>
          </a:prstGeom>
        </p:spPr>
        <p:txBody>
          <a:bodyPr wrap="square">
            <a:spAutoFit/>
          </a:bodyPr>
          <a:lstStyle/>
          <a:p>
            <a:pPr>
              <a:spcAft>
                <a:spcPts val="600"/>
              </a:spcAft>
            </a:pPr>
            <a:r>
              <a:rPr lang="en-GB" sz="1400" dirty="0" err="1">
                <a:solidFill>
                  <a:schemeClr val="accent5"/>
                </a:solidFill>
              </a:rPr>
              <a:t>Panoramica</a:t>
            </a:r>
            <a:endParaRPr lang="en-GB" sz="1200" dirty="0">
              <a:solidFill>
                <a:schemeClr val="accent3"/>
              </a:solidFill>
            </a:endParaRPr>
          </a:p>
          <a:p>
            <a:pPr>
              <a:spcAft>
                <a:spcPts val="600"/>
              </a:spcAft>
            </a:pPr>
            <a:r>
              <a:rPr lang="en-GB" sz="1200" dirty="0" err="1"/>
              <a:t>Questo</a:t>
            </a:r>
            <a:r>
              <a:rPr lang="en-GB" sz="1200" dirty="0"/>
              <a:t> </a:t>
            </a:r>
            <a:r>
              <a:rPr lang="en-GB" sz="1200" dirty="0" err="1"/>
              <a:t>processo</a:t>
            </a:r>
            <a:r>
              <a:rPr lang="en-GB" sz="1200" dirty="0"/>
              <a:t> </a:t>
            </a:r>
            <a:r>
              <a:rPr lang="en-GB" sz="1200" dirty="0" err="1"/>
              <a:t>inizia</a:t>
            </a:r>
            <a:r>
              <a:rPr lang="en-GB" sz="1200" dirty="0"/>
              <a:t> </a:t>
            </a:r>
            <a:r>
              <a:rPr lang="en-GB" sz="1200" dirty="0" err="1"/>
              <a:t>quando</a:t>
            </a:r>
            <a:r>
              <a:rPr lang="en-GB" sz="1200" dirty="0"/>
              <a:t> </a:t>
            </a:r>
            <a:r>
              <a:rPr lang="en-GB" sz="1200" dirty="0" err="1"/>
              <a:t>il</a:t>
            </a:r>
            <a:r>
              <a:rPr lang="en-GB" sz="1200" dirty="0"/>
              <a:t> brief e </a:t>
            </a:r>
            <a:r>
              <a:rPr lang="en-GB" sz="1200" dirty="0" err="1"/>
              <a:t>il</a:t>
            </a:r>
            <a:r>
              <a:rPr lang="en-GB" sz="1200" dirty="0"/>
              <a:t> piano di </a:t>
            </a:r>
            <a:r>
              <a:rPr lang="en-GB" sz="1200" dirty="0" err="1"/>
              <a:t>definizione</a:t>
            </a:r>
            <a:r>
              <a:rPr lang="en-GB" sz="1200" dirty="0"/>
              <a:t> </a:t>
            </a:r>
            <a:r>
              <a:rPr lang="en-GB" sz="1200" dirty="0" err="1"/>
              <a:t>prodotti</a:t>
            </a:r>
            <a:r>
              <a:rPr lang="en-GB" sz="1200" dirty="0"/>
              <a:t> dal </a:t>
            </a:r>
            <a:r>
              <a:rPr lang="en-GB" sz="1200" dirty="0" err="1">
                <a:hlinkClick r:id="rId5" action="ppaction://hlinksldjump"/>
              </a:rPr>
              <a:t>processo</a:t>
            </a:r>
            <a:r>
              <a:rPr lang="en-GB" sz="1200" dirty="0">
                <a:hlinkClick r:id="rId5" action="ppaction://hlinksldjump"/>
              </a:rPr>
              <a:t> di </a:t>
            </a:r>
            <a:r>
              <a:rPr lang="en-GB" sz="1200" dirty="0" err="1">
                <a:hlinkClick r:id="rId5" action="ppaction://hlinksldjump"/>
              </a:rPr>
              <a:t>identificazione</a:t>
            </a:r>
            <a:r>
              <a:rPr lang="en-GB" sz="1200" dirty="0" err="1"/>
              <a:t>sono</a:t>
            </a:r>
            <a:r>
              <a:rPr lang="en-GB" sz="1200" dirty="0"/>
              <a:t> </a:t>
            </a:r>
            <a:r>
              <a:rPr lang="en-GB" sz="1200" dirty="0" err="1"/>
              <a:t>approvati</a:t>
            </a:r>
            <a:r>
              <a:rPr lang="en-GB" sz="1200" dirty="0"/>
              <a:t>.</a:t>
            </a:r>
          </a:p>
          <a:p>
            <a:pPr>
              <a:spcAft>
                <a:spcPts val="600"/>
              </a:spcAft>
            </a:pPr>
            <a:r>
              <a:rPr lang="en-GB" sz="1200" dirty="0"/>
              <a:t>La prima </a:t>
            </a:r>
            <a:r>
              <a:rPr lang="en-GB" sz="1200" dirty="0" err="1"/>
              <a:t>attività</a:t>
            </a:r>
            <a:r>
              <a:rPr lang="en-GB" sz="1200" dirty="0"/>
              <a:t> è </a:t>
            </a:r>
            <a:r>
              <a:rPr lang="en-GB" sz="1200" dirty="0" err="1"/>
              <a:t>predisporre</a:t>
            </a:r>
            <a:r>
              <a:rPr lang="en-GB" sz="1200" dirty="0"/>
              <a:t> </a:t>
            </a:r>
            <a:r>
              <a:rPr lang="en-GB" sz="1200" dirty="0" err="1"/>
              <a:t>il</a:t>
            </a:r>
            <a:r>
              <a:rPr lang="en-GB" sz="1200" dirty="0"/>
              <a:t> team </a:t>
            </a:r>
            <a:r>
              <a:rPr lang="en-GB" sz="1200" dirty="0" err="1"/>
              <a:t>che</a:t>
            </a:r>
            <a:r>
              <a:rPr lang="en-GB" sz="1200" dirty="0"/>
              <a:t> </a:t>
            </a:r>
            <a:r>
              <a:rPr lang="en-GB" sz="1200" dirty="0" err="1"/>
              <a:t>completerà</a:t>
            </a:r>
            <a:r>
              <a:rPr lang="en-GB" sz="1200" dirty="0"/>
              <a:t> le </a:t>
            </a:r>
            <a:r>
              <a:rPr lang="en-GB" sz="1200" dirty="0" err="1"/>
              <a:t>attività</a:t>
            </a:r>
            <a:r>
              <a:rPr lang="en-GB" sz="1200" dirty="0"/>
              <a:t> di </a:t>
            </a:r>
            <a:r>
              <a:rPr lang="en-GB" sz="1200" dirty="0" err="1"/>
              <a:t>definizione</a:t>
            </a:r>
            <a:r>
              <a:rPr lang="en-GB" sz="1200" dirty="0"/>
              <a:t>. </a:t>
            </a:r>
            <a:r>
              <a:rPr lang="en-GB" sz="1200" dirty="0" err="1"/>
              <a:t>Questo</a:t>
            </a:r>
            <a:r>
              <a:rPr lang="en-GB" sz="1200" dirty="0"/>
              <a:t> team </a:t>
            </a:r>
            <a:r>
              <a:rPr lang="en-GB" sz="1200" dirty="0" err="1"/>
              <a:t>inizia</a:t>
            </a:r>
            <a:r>
              <a:rPr lang="en-GB" sz="1200" dirty="0"/>
              <a:t> </a:t>
            </a:r>
            <a:r>
              <a:rPr lang="en-GB" sz="1200" dirty="0" err="1"/>
              <a:t>definendo</a:t>
            </a:r>
            <a:r>
              <a:rPr lang="en-GB" sz="1200" dirty="0"/>
              <a:t> </a:t>
            </a:r>
            <a:r>
              <a:rPr lang="en-GB" sz="1200" dirty="0" err="1"/>
              <a:t>l'ambito</a:t>
            </a:r>
            <a:r>
              <a:rPr lang="en-GB" sz="1200" dirty="0"/>
              <a:t> del </a:t>
            </a:r>
            <a:r>
              <a:rPr lang="en-GB" sz="1200" dirty="0" err="1"/>
              <a:t>lavoro</a:t>
            </a:r>
            <a:r>
              <a:rPr lang="en-GB" sz="1200" dirty="0"/>
              <a:t>, </a:t>
            </a:r>
            <a:r>
              <a:rPr lang="en-GB" sz="1200" dirty="0" err="1"/>
              <a:t>che</a:t>
            </a:r>
            <a:r>
              <a:rPr lang="en-GB" sz="1200" dirty="0"/>
              <a:t> </a:t>
            </a:r>
            <a:r>
              <a:rPr lang="en-GB" sz="1200" dirty="0" err="1"/>
              <a:t>ispirerà</a:t>
            </a:r>
            <a:r>
              <a:rPr lang="en-GB" sz="1200" dirty="0"/>
              <a:t> le </a:t>
            </a:r>
            <a:r>
              <a:rPr lang="en-GB" sz="1200" dirty="0" err="1"/>
              <a:t>decisioni</a:t>
            </a:r>
            <a:r>
              <a:rPr lang="en-GB" sz="1200" dirty="0"/>
              <a:t> </a:t>
            </a:r>
            <a:r>
              <a:rPr lang="en-GB" sz="1200" dirty="0" err="1"/>
              <a:t>su</a:t>
            </a:r>
            <a:r>
              <a:rPr lang="en-GB" sz="1200" dirty="0"/>
              <a:t> come </a:t>
            </a:r>
            <a:r>
              <a:rPr lang="en-GB" sz="1200" dirty="0" err="1"/>
              <a:t>sarà</a:t>
            </a:r>
            <a:r>
              <a:rPr lang="en-GB" sz="1200" dirty="0"/>
              <a:t> </a:t>
            </a:r>
            <a:r>
              <a:rPr lang="en-GB" sz="1200" dirty="0" err="1"/>
              <a:t>gestito</a:t>
            </a:r>
            <a:r>
              <a:rPr lang="en-GB" sz="1200" dirty="0"/>
              <a:t>, p. es. come un </a:t>
            </a:r>
            <a:r>
              <a:rPr lang="en-GB" sz="1200" dirty="0" err="1"/>
              <a:t>progetto</a:t>
            </a:r>
            <a:r>
              <a:rPr lang="en-GB" sz="1200" dirty="0"/>
              <a:t> o un </a:t>
            </a:r>
            <a:r>
              <a:rPr lang="en-GB" sz="1200" dirty="0" err="1"/>
              <a:t>programma</a:t>
            </a:r>
            <a:r>
              <a:rPr lang="en-GB" sz="1200" dirty="0"/>
              <a:t>; </a:t>
            </a:r>
            <a:r>
              <a:rPr lang="en-GB" sz="1200" dirty="0" err="1"/>
              <a:t>usando</a:t>
            </a:r>
            <a:r>
              <a:rPr lang="en-GB" sz="1200" dirty="0"/>
              <a:t> </a:t>
            </a:r>
            <a:r>
              <a:rPr lang="en-GB" sz="1200" dirty="0" err="1"/>
              <a:t>approcci</a:t>
            </a:r>
            <a:r>
              <a:rPr lang="en-GB" sz="1200" dirty="0"/>
              <a:t> </a:t>
            </a:r>
            <a:r>
              <a:rPr lang="en-GB" sz="1200" dirty="0" err="1"/>
              <a:t>predittivi</a:t>
            </a:r>
            <a:r>
              <a:rPr lang="en-GB" sz="1200" dirty="0"/>
              <a:t> o </a:t>
            </a:r>
            <a:r>
              <a:rPr lang="en-GB" sz="1200" dirty="0" err="1"/>
              <a:t>agili</a:t>
            </a:r>
            <a:r>
              <a:rPr lang="en-GB" sz="1200" dirty="0"/>
              <a:t>.</a:t>
            </a:r>
          </a:p>
          <a:p>
            <a:pPr>
              <a:spcAft>
                <a:spcPts val="600"/>
              </a:spcAft>
            </a:pPr>
            <a:r>
              <a:rPr lang="en-GB" sz="1200" dirty="0" err="1"/>
              <a:t>Questo</a:t>
            </a:r>
            <a:r>
              <a:rPr lang="en-GB" sz="1200" dirty="0"/>
              <a:t> </a:t>
            </a:r>
            <a:r>
              <a:rPr lang="en-GB" sz="1200" dirty="0" err="1"/>
              <a:t>guiderà</a:t>
            </a:r>
            <a:r>
              <a:rPr lang="en-GB" sz="1200" dirty="0"/>
              <a:t> </a:t>
            </a:r>
            <a:r>
              <a:rPr lang="en-GB" sz="1200" dirty="0" err="1"/>
              <a:t>alla</a:t>
            </a:r>
            <a:r>
              <a:rPr lang="en-GB" sz="1200" dirty="0"/>
              <a:t> </a:t>
            </a:r>
            <a:r>
              <a:rPr lang="en-GB" sz="1200" dirty="0" err="1"/>
              <a:t>preparazione</a:t>
            </a:r>
            <a:r>
              <a:rPr lang="en-GB" sz="1200" dirty="0"/>
              <a:t> di </a:t>
            </a:r>
            <a:r>
              <a:rPr lang="en-GB" sz="1200" dirty="0" err="1">
                <a:hlinkClick r:id="rId6" action="ppaction://hlinksldjump"/>
              </a:rPr>
              <a:t>documenti</a:t>
            </a:r>
            <a:r>
              <a:rPr lang="en-GB" sz="1200" dirty="0">
                <a:hlinkClick r:id="rId6" action="ppaction://hlinksldjump"/>
              </a:rPr>
              <a:t> di governance</a:t>
            </a:r>
            <a:r>
              <a:rPr lang="en-GB" sz="1200" dirty="0"/>
              <a:t> e </a:t>
            </a:r>
            <a:r>
              <a:rPr lang="en-GB" sz="1200" dirty="0" err="1"/>
              <a:t>piani</a:t>
            </a:r>
            <a:r>
              <a:rPr lang="en-GB" sz="1200" dirty="0"/>
              <a:t> di </a:t>
            </a:r>
            <a:r>
              <a:rPr lang="en-GB" sz="1200" dirty="0" err="1"/>
              <a:t>consegna</a:t>
            </a:r>
            <a:r>
              <a:rPr lang="en-GB" sz="1200" dirty="0"/>
              <a:t> di alto </a:t>
            </a:r>
            <a:r>
              <a:rPr lang="en-GB" sz="1200" dirty="0" err="1"/>
              <a:t>livello</a:t>
            </a:r>
            <a:r>
              <a:rPr lang="en-GB" sz="1200" dirty="0"/>
              <a:t>. </a:t>
            </a:r>
            <a:r>
              <a:rPr lang="it-IT" sz="1200" dirty="0"/>
              <a:t>Potrebbe anche esserci un lavoro preparatorio </a:t>
            </a:r>
            <a:r>
              <a:rPr lang="en-GB" sz="1200" dirty="0"/>
              <a:t>da </a:t>
            </a:r>
            <a:r>
              <a:rPr lang="en-GB" sz="1200" dirty="0" err="1"/>
              <a:t>iniziarsi</a:t>
            </a:r>
            <a:r>
              <a:rPr lang="en-GB" sz="1200" dirty="0"/>
              <a:t> presto, </a:t>
            </a:r>
            <a:r>
              <a:rPr lang="it-IT" sz="1200" dirty="0"/>
              <a:t>accettando il rischio che possa essere sprecato se la consegna del progetto o del programma non fosse approvata</a:t>
            </a:r>
            <a:r>
              <a:rPr lang="en-GB" sz="1200" dirty="0"/>
              <a:t>.</a:t>
            </a:r>
          </a:p>
          <a:p>
            <a:pPr>
              <a:spcAft>
                <a:spcPts val="600"/>
              </a:spcAft>
            </a:pPr>
            <a:r>
              <a:rPr lang="en-GB" sz="1200" dirty="0"/>
              <a:t>La </a:t>
            </a:r>
            <a:r>
              <a:rPr lang="en-GB" sz="1200" dirty="0" err="1"/>
              <a:t>documentazione</a:t>
            </a:r>
            <a:r>
              <a:rPr lang="en-GB" sz="1200" dirty="0"/>
              <a:t> di </a:t>
            </a:r>
            <a:r>
              <a:rPr lang="en-GB" sz="1200" dirty="0" err="1"/>
              <a:t>definizione</a:t>
            </a:r>
            <a:r>
              <a:rPr lang="en-GB" sz="1200" dirty="0"/>
              <a:t> </a:t>
            </a:r>
            <a:r>
              <a:rPr lang="en-GB" sz="1200" dirty="0" err="1"/>
              <a:t>viene</a:t>
            </a:r>
            <a:r>
              <a:rPr lang="en-GB" sz="1200" dirty="0"/>
              <a:t> </a:t>
            </a:r>
            <a:r>
              <a:rPr lang="en-GB" sz="1200" dirty="0" err="1"/>
              <a:t>sottoposta</a:t>
            </a:r>
            <a:r>
              <a:rPr lang="en-GB" sz="1200" dirty="0"/>
              <a:t> </a:t>
            </a:r>
            <a:r>
              <a:rPr lang="en-GB" sz="1200" dirty="0" err="1"/>
              <a:t>allo</a:t>
            </a:r>
            <a:r>
              <a:rPr lang="en-GB" sz="1200" dirty="0"/>
              <a:t> sponsor per </a:t>
            </a:r>
            <a:r>
              <a:rPr lang="en-GB" sz="1200" dirty="0" err="1"/>
              <a:t>l'approvazione</a:t>
            </a:r>
            <a:r>
              <a:rPr lang="en-GB" sz="1200" dirty="0"/>
              <a:t> e se </a:t>
            </a:r>
            <a:r>
              <a:rPr lang="en-GB" sz="1200" dirty="0" err="1"/>
              <a:t>viene</a:t>
            </a:r>
            <a:r>
              <a:rPr lang="en-GB" sz="1200" dirty="0"/>
              <a:t> </a:t>
            </a:r>
            <a:r>
              <a:rPr lang="en-GB" sz="1200" dirty="0" err="1"/>
              <a:t>autorizzata</a:t>
            </a:r>
            <a:r>
              <a:rPr lang="en-GB" sz="1200" dirty="0"/>
              <a:t>, </a:t>
            </a:r>
            <a:r>
              <a:rPr lang="en-GB" sz="1200" dirty="0" err="1"/>
              <a:t>vengono</a:t>
            </a:r>
            <a:r>
              <a:rPr lang="en-GB" sz="1200" dirty="0"/>
              <a:t> </a:t>
            </a:r>
            <a:r>
              <a:rPr lang="en-GB" sz="1200" dirty="0" err="1"/>
              <a:t>mobilitate</a:t>
            </a:r>
            <a:r>
              <a:rPr lang="en-GB" sz="1200" dirty="0"/>
              <a:t> le </a:t>
            </a:r>
            <a:r>
              <a:rPr lang="en-GB" sz="1200" dirty="0" err="1"/>
              <a:t>risorse</a:t>
            </a:r>
            <a:r>
              <a:rPr lang="en-GB" sz="1200" dirty="0"/>
              <a:t> per la prima </a:t>
            </a:r>
            <a:r>
              <a:rPr lang="en-GB" sz="1200" dirty="0" err="1"/>
              <a:t>fase</a:t>
            </a:r>
            <a:r>
              <a:rPr lang="en-GB" sz="1200" dirty="0"/>
              <a:t> di </a:t>
            </a:r>
            <a:r>
              <a:rPr lang="en-GB" sz="1200" dirty="0" err="1"/>
              <a:t>consegna</a:t>
            </a:r>
            <a:r>
              <a:rPr lang="en-GB" sz="1200" dirty="0"/>
              <a:t>.</a:t>
            </a:r>
          </a:p>
        </p:txBody>
      </p:sp>
      <p:sp>
        <p:nvSpPr>
          <p:cNvPr id="2" name="Title 1"/>
          <p:cNvSpPr>
            <a:spLocks noGrp="1"/>
          </p:cNvSpPr>
          <p:nvPr>
            <p:ph type="title"/>
          </p:nvPr>
        </p:nvSpPr>
        <p:spPr/>
        <p:txBody>
          <a:bodyPr/>
          <a:lstStyle/>
          <a:p>
            <a:r>
              <a:rPr lang="en-GB" dirty="0" err="1"/>
              <a:t>Processo</a:t>
            </a:r>
            <a:r>
              <a:rPr lang="en-GB" dirty="0"/>
              <a:t> di </a:t>
            </a:r>
            <a:r>
              <a:rPr lang="en-GB" dirty="0" err="1"/>
              <a:t>definizione</a:t>
            </a:r>
            <a:endParaRPr lang="en-GB" dirty="0"/>
          </a:p>
        </p:txBody>
      </p:sp>
      <p:sp>
        <p:nvSpPr>
          <p:cNvPr id="77" name="Right Arrow 76">
            <a:hlinkClick r:id="rId3" action="ppaction://hlinksldjump"/>
          </p:cNvPr>
          <p:cNvSpPr/>
          <p:nvPr/>
        </p:nvSpPr>
        <p:spPr>
          <a:xfrm>
            <a:off x="11741771" y="6079024"/>
            <a:ext cx="344496" cy="38059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Right Arrow 77">
            <a:hlinkClick r:id="rId2" action="ppaction://hlinksldjump"/>
          </p:cNvPr>
          <p:cNvSpPr/>
          <p:nvPr/>
        </p:nvSpPr>
        <p:spPr>
          <a:xfrm flipH="1">
            <a:off x="10669329" y="6079024"/>
            <a:ext cx="344496" cy="38059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9" name="Right Arrow 78">
            <a:hlinkClick r:id="rId7" action="ppaction://hlinksldjump"/>
          </p:cNvPr>
          <p:cNvSpPr/>
          <p:nvPr/>
        </p:nvSpPr>
        <p:spPr>
          <a:xfrm rot="5400000" flipH="1">
            <a:off x="11205550" y="6079024"/>
            <a:ext cx="344496" cy="38059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Rectangle 83"/>
          <p:cNvSpPr/>
          <p:nvPr/>
        </p:nvSpPr>
        <p:spPr>
          <a:xfrm>
            <a:off x="6174279" y="4622755"/>
            <a:ext cx="4192066" cy="1957676"/>
          </a:xfrm>
          <a:prstGeom prst="rect">
            <a:avLst/>
          </a:prstGeom>
          <a:solidFill>
            <a:schemeClr val="accent6">
              <a:lumMod val="20000"/>
              <a:lumOff val="80000"/>
            </a:schemeClr>
          </a:solidFill>
          <a:ln>
            <a:no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6" name="Rectangle 85"/>
          <p:cNvSpPr/>
          <p:nvPr/>
        </p:nvSpPr>
        <p:spPr>
          <a:xfrm>
            <a:off x="6239273" y="5677793"/>
            <a:ext cx="2183483" cy="723275"/>
          </a:xfrm>
          <a:prstGeom prst="rect">
            <a:avLst/>
          </a:prstGeom>
        </p:spPr>
        <p:txBody>
          <a:bodyPr wrap="none">
            <a:spAutoFit/>
          </a:bodyPr>
          <a:lstStyle/>
          <a:p>
            <a:pPr marL="177800" indent="-177800">
              <a:spcAft>
                <a:spcPts val="300"/>
              </a:spcAft>
              <a:buFont typeface="Arial" panose="020B0604020202020204" pitchFamily="34" charset="0"/>
              <a:buChar char="•"/>
            </a:pPr>
            <a:r>
              <a:rPr lang="en-GB" sz="1200" dirty="0" err="1">
                <a:hlinkClick r:id="rId8" action="ppaction://hlinksldjump"/>
              </a:rPr>
              <a:t>Gestione</a:t>
            </a:r>
            <a:r>
              <a:rPr lang="en-GB" sz="1200" dirty="0">
                <a:hlinkClick r:id="rId8" action="ppaction://hlinksldjump"/>
              </a:rPr>
              <a:t> </a:t>
            </a:r>
            <a:r>
              <a:rPr lang="en-GB" sz="1200" dirty="0" err="1">
                <a:hlinkClick r:id="rId8" action="ppaction://hlinksldjump"/>
              </a:rPr>
              <a:t>della</a:t>
            </a:r>
            <a:r>
              <a:rPr lang="en-GB" sz="1200" dirty="0">
                <a:hlinkClick r:id="rId8" action="ppaction://hlinksldjump"/>
              </a:rPr>
              <a:t> </a:t>
            </a:r>
            <a:r>
              <a:rPr lang="en-GB" sz="1200" dirty="0" err="1">
                <a:hlinkClick r:id="rId8" action="ppaction://hlinksldjump"/>
              </a:rPr>
              <a:t>schedulazione</a:t>
            </a:r>
            <a:endParaRPr lang="en-GB" sz="1200" dirty="0"/>
          </a:p>
          <a:p>
            <a:pPr marL="177800" indent="-177800">
              <a:spcAft>
                <a:spcPts val="300"/>
              </a:spcAft>
              <a:buFont typeface="Arial" panose="020B0604020202020204" pitchFamily="34" charset="0"/>
              <a:buChar char="•"/>
            </a:pPr>
            <a:r>
              <a:rPr lang="en-GB" sz="1200" dirty="0" err="1">
                <a:hlinkClick r:id="rId9" action="ppaction://hlinksldjump"/>
              </a:rPr>
              <a:t>Gestione</a:t>
            </a:r>
            <a:r>
              <a:rPr lang="en-GB" sz="1200" dirty="0">
                <a:hlinkClick r:id="rId9" action="ppaction://hlinksldjump"/>
              </a:rPr>
              <a:t> del </a:t>
            </a:r>
            <a:r>
              <a:rPr lang="en-GB" sz="1200" dirty="0" err="1">
                <a:hlinkClick r:id="rId9" action="ppaction://hlinksldjump"/>
              </a:rPr>
              <a:t>rischio</a:t>
            </a:r>
            <a:endParaRPr lang="en-GB" sz="1200" dirty="0"/>
          </a:p>
          <a:p>
            <a:pPr marL="177800" indent="-177800">
              <a:spcAft>
                <a:spcPts val="300"/>
              </a:spcAft>
              <a:buFont typeface="Arial" panose="020B0604020202020204" pitchFamily="34" charset="0"/>
              <a:buChar char="•"/>
            </a:pPr>
            <a:r>
              <a:rPr lang="en-GB" sz="1200" dirty="0" err="1">
                <a:hlinkClick r:id="rId10" action="ppaction://hlinksldjump"/>
              </a:rPr>
              <a:t>Gestione</a:t>
            </a:r>
            <a:r>
              <a:rPr lang="en-GB" sz="1200" dirty="0">
                <a:hlinkClick r:id="rId10" action="ppaction://hlinksldjump"/>
              </a:rPr>
              <a:t> </a:t>
            </a:r>
            <a:r>
              <a:rPr lang="en-GB" sz="1200" dirty="0" err="1">
                <a:hlinkClick r:id="rId10" action="ppaction://hlinksldjump"/>
              </a:rPr>
              <a:t>dell’organizzazione</a:t>
            </a:r>
            <a:endParaRPr lang="en-GB" sz="1200" dirty="0"/>
          </a:p>
        </p:txBody>
      </p:sp>
      <p:sp>
        <p:nvSpPr>
          <p:cNvPr id="87" name="Rectangle 86"/>
          <p:cNvSpPr/>
          <p:nvPr/>
        </p:nvSpPr>
        <p:spPr>
          <a:xfrm>
            <a:off x="6250478" y="4707775"/>
            <a:ext cx="4094559" cy="938719"/>
          </a:xfrm>
          <a:prstGeom prst="rect">
            <a:avLst/>
          </a:prstGeom>
        </p:spPr>
        <p:txBody>
          <a:bodyPr wrap="square">
            <a:spAutoFit/>
          </a:bodyPr>
          <a:lstStyle/>
          <a:p>
            <a:pPr>
              <a:spcAft>
                <a:spcPts val="600"/>
              </a:spcAft>
            </a:pPr>
            <a:r>
              <a:rPr lang="en-GB" sz="1400" dirty="0" err="1">
                <a:solidFill>
                  <a:schemeClr val="accent5"/>
                </a:solidFill>
              </a:rPr>
              <a:t>Funzioni</a:t>
            </a:r>
            <a:r>
              <a:rPr lang="en-GB" sz="1400" dirty="0">
                <a:solidFill>
                  <a:schemeClr val="accent5"/>
                </a:solidFill>
              </a:rPr>
              <a:t> </a:t>
            </a:r>
            <a:r>
              <a:rPr lang="en-GB" sz="1400" dirty="0" err="1">
                <a:solidFill>
                  <a:schemeClr val="accent5"/>
                </a:solidFill>
              </a:rPr>
              <a:t>chiave</a:t>
            </a:r>
            <a:endParaRPr lang="en-GB" sz="1400" dirty="0">
              <a:solidFill>
                <a:schemeClr val="accent5"/>
              </a:solidFill>
            </a:endParaRPr>
          </a:p>
          <a:p>
            <a:pPr>
              <a:spcAft>
                <a:spcPts val="600"/>
              </a:spcAft>
            </a:pPr>
            <a:r>
              <a:rPr lang="it-IT" sz="1200" dirty="0"/>
              <a:t>Tutte le funzioni pertinenti verranno utilizzate ad alto livello per produrre la documentazione di definizione. Le principali funzioni utilizzate saranno</a:t>
            </a:r>
            <a:r>
              <a:rPr lang="en-GB" sz="1200" dirty="0"/>
              <a:t>:</a:t>
            </a:r>
          </a:p>
        </p:txBody>
      </p:sp>
      <p:sp>
        <p:nvSpPr>
          <p:cNvPr id="88" name="Rectangle 87"/>
          <p:cNvSpPr/>
          <p:nvPr/>
        </p:nvSpPr>
        <p:spPr>
          <a:xfrm>
            <a:off x="8367663" y="5677793"/>
            <a:ext cx="2019464" cy="723275"/>
          </a:xfrm>
          <a:prstGeom prst="rect">
            <a:avLst/>
          </a:prstGeom>
        </p:spPr>
        <p:txBody>
          <a:bodyPr wrap="none">
            <a:spAutoFit/>
          </a:bodyPr>
          <a:lstStyle/>
          <a:p>
            <a:pPr marL="171450" indent="-171450">
              <a:spcAft>
                <a:spcPts val="300"/>
              </a:spcAft>
              <a:buFont typeface="Arial" panose="020B0604020202020204" pitchFamily="34" charset="0"/>
              <a:buChar char="•"/>
            </a:pPr>
            <a:r>
              <a:rPr lang="en-GB" sz="1200" dirty="0" err="1">
                <a:hlinkClick r:id="rId11" action="ppaction://hlinksldjump"/>
              </a:rPr>
              <a:t>Gestione</a:t>
            </a:r>
            <a:r>
              <a:rPr lang="en-GB" sz="1200" dirty="0">
                <a:hlinkClick r:id="rId11" action="ppaction://hlinksldjump"/>
              </a:rPr>
              <a:t> </a:t>
            </a:r>
            <a:r>
              <a:rPr lang="en-GB" sz="1200" dirty="0" err="1">
                <a:hlinkClick r:id="rId11" action="ppaction://hlinksldjump"/>
              </a:rPr>
              <a:t>dell’ambito</a:t>
            </a:r>
            <a:endParaRPr lang="en-GB" sz="1200" dirty="0"/>
          </a:p>
          <a:p>
            <a:pPr marL="171450" indent="-171450">
              <a:spcAft>
                <a:spcPts val="300"/>
              </a:spcAft>
              <a:buFont typeface="Arial" panose="020B0604020202020204" pitchFamily="34" charset="0"/>
              <a:buChar char="•"/>
            </a:pPr>
            <a:r>
              <a:rPr lang="en-GB" sz="1200" dirty="0" err="1">
                <a:hlinkClick r:id="rId12" action="ppaction://hlinksldjump"/>
              </a:rPr>
              <a:t>Gestione</a:t>
            </a:r>
            <a:r>
              <a:rPr lang="en-GB" sz="1200" dirty="0">
                <a:hlinkClick r:id="rId12" action="ppaction://hlinksldjump"/>
              </a:rPr>
              <a:t> </a:t>
            </a:r>
            <a:r>
              <a:rPr lang="en-GB" sz="1200" dirty="0" err="1">
                <a:hlinkClick r:id="rId12" action="ppaction://hlinksldjump"/>
              </a:rPr>
              <a:t>delle</a:t>
            </a:r>
            <a:r>
              <a:rPr lang="en-GB" sz="1200" dirty="0">
                <a:hlinkClick r:id="rId12" action="ppaction://hlinksldjump"/>
              </a:rPr>
              <a:t> </a:t>
            </a:r>
            <a:r>
              <a:rPr lang="en-GB" sz="1200" dirty="0" err="1">
                <a:hlinkClick r:id="rId12" action="ppaction://hlinksldjump"/>
              </a:rPr>
              <a:t>risorse</a:t>
            </a:r>
            <a:endParaRPr lang="en-GB" sz="1200" dirty="0"/>
          </a:p>
          <a:p>
            <a:pPr marL="171450" indent="-171450">
              <a:buFont typeface="Arial" panose="020B0604020202020204" pitchFamily="34" charset="0"/>
              <a:buChar char="•"/>
            </a:pPr>
            <a:r>
              <a:rPr lang="en-GB" sz="1200" dirty="0" err="1">
                <a:hlinkClick r:id="rId13" action="ppaction://hlinksldjump"/>
              </a:rPr>
              <a:t>Gestione</a:t>
            </a:r>
            <a:r>
              <a:rPr lang="en-GB" sz="1200" dirty="0">
                <a:hlinkClick r:id="rId13" action="ppaction://hlinksldjump"/>
              </a:rPr>
              <a:t> </a:t>
            </a:r>
            <a:r>
              <a:rPr lang="en-GB" sz="1200" dirty="0" err="1">
                <a:hlinkClick r:id="rId13" action="ppaction://hlinksldjump"/>
              </a:rPr>
              <a:t>degli</a:t>
            </a:r>
            <a:r>
              <a:rPr lang="en-GB" sz="1200" dirty="0">
                <a:hlinkClick r:id="rId13" action="ppaction://hlinksldjump"/>
              </a:rPr>
              <a:t> stakeholder</a:t>
            </a:r>
            <a:endParaRPr lang="en-GB" sz="1200" dirty="0"/>
          </a:p>
        </p:txBody>
      </p:sp>
      <p:sp>
        <p:nvSpPr>
          <p:cNvPr id="4" name="Rectangle 3">
            <a:hlinkClick r:id="rId14"/>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TextBox 72">
            <a:hlinkClick r:id="rId15"/>
            <a:extLst>
              <a:ext uri="{FF2B5EF4-FFF2-40B4-BE49-F238E27FC236}">
                <a16:creationId xmlns:a16="http://schemas.microsoft.com/office/drawing/2014/main" id="{618ACBD3-8248-4547-A801-52409A926391}"/>
              </a:ext>
            </a:extLst>
          </p:cNvPr>
          <p:cNvSpPr txBox="1"/>
          <p:nvPr/>
        </p:nvSpPr>
        <p:spPr>
          <a:xfrm>
            <a:off x="10707096" y="2376667"/>
            <a:ext cx="740780" cy="276999"/>
          </a:xfrm>
          <a:prstGeom prst="rect">
            <a:avLst/>
          </a:prstGeom>
          <a:noFill/>
        </p:spPr>
        <p:txBody>
          <a:bodyPr wrap="none" rtlCol="0">
            <a:spAutoFit/>
          </a:bodyPr>
          <a:lstStyle/>
          <a:p>
            <a:r>
              <a:rPr lang="en-GB" sz="1200" dirty="0"/>
              <a:t>Checklist</a:t>
            </a:r>
          </a:p>
        </p:txBody>
      </p:sp>
      <p:sp>
        <p:nvSpPr>
          <p:cNvPr id="74" name="TextBox 73">
            <a:hlinkClick r:id="rId16"/>
            <a:extLst>
              <a:ext uri="{FF2B5EF4-FFF2-40B4-BE49-F238E27FC236}">
                <a16:creationId xmlns:a16="http://schemas.microsoft.com/office/drawing/2014/main" id="{04D81AB4-0130-4FCA-8C95-4656DC3E9387}"/>
              </a:ext>
            </a:extLst>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75" name="TextBox 74">
            <a:hlinkClick r:id="rId17"/>
            <a:extLst>
              <a:ext uri="{FF2B5EF4-FFF2-40B4-BE49-F238E27FC236}">
                <a16:creationId xmlns:a16="http://schemas.microsoft.com/office/drawing/2014/main" id="{AA5A6BD3-1790-4C3D-9118-5DD5A1A01624}"/>
              </a:ext>
            </a:extLst>
          </p:cNvPr>
          <p:cNvSpPr txBox="1"/>
          <p:nvPr/>
        </p:nvSpPr>
        <p:spPr>
          <a:xfrm>
            <a:off x="10707097" y="1841802"/>
            <a:ext cx="909993" cy="276999"/>
          </a:xfrm>
          <a:prstGeom prst="rect">
            <a:avLst/>
          </a:prstGeom>
          <a:noFill/>
        </p:spPr>
        <p:txBody>
          <a:bodyPr wrap="none" rtlCol="0">
            <a:spAutoFit/>
          </a:bodyPr>
          <a:lstStyle/>
          <a:p>
            <a:r>
              <a:rPr lang="en-GB" sz="1200" dirty="0"/>
              <a:t>Valutazione</a:t>
            </a:r>
          </a:p>
        </p:txBody>
      </p:sp>
      <p:sp>
        <p:nvSpPr>
          <p:cNvPr id="76" name="TextBox 75">
            <a:hlinkClick r:id="rId18"/>
            <a:extLst>
              <a:ext uri="{FF2B5EF4-FFF2-40B4-BE49-F238E27FC236}">
                <a16:creationId xmlns:a16="http://schemas.microsoft.com/office/drawing/2014/main" id="{1026F468-FEC6-4834-9FC8-35632D961245}"/>
              </a:ext>
            </a:extLst>
          </p:cNvPr>
          <p:cNvSpPr txBox="1"/>
          <p:nvPr/>
        </p:nvSpPr>
        <p:spPr>
          <a:xfrm>
            <a:off x="10707097" y="2109234"/>
            <a:ext cx="634084" cy="276999"/>
          </a:xfrm>
          <a:prstGeom prst="rect">
            <a:avLst/>
          </a:prstGeom>
          <a:noFill/>
        </p:spPr>
        <p:txBody>
          <a:bodyPr wrap="none" rtlCol="0">
            <a:spAutoFit/>
          </a:bodyPr>
          <a:lstStyle/>
          <a:p>
            <a:r>
              <a:rPr lang="en-GB" sz="1200" dirty="0" err="1"/>
              <a:t>Risorse</a:t>
            </a:r>
            <a:endParaRPr lang="en-GB" sz="1200" dirty="0"/>
          </a:p>
        </p:txBody>
      </p:sp>
      <p:sp>
        <p:nvSpPr>
          <p:cNvPr id="89" name="TextBox 88">
            <a:hlinkClick r:id="rId19"/>
            <a:extLst>
              <a:ext uri="{FF2B5EF4-FFF2-40B4-BE49-F238E27FC236}">
                <a16:creationId xmlns:a16="http://schemas.microsoft.com/office/drawing/2014/main" id="{9AC15F2F-C3CA-4ACC-AA80-7F55035DC9D3}"/>
              </a:ext>
            </a:extLst>
          </p:cNvPr>
          <p:cNvSpPr txBox="1"/>
          <p:nvPr/>
        </p:nvSpPr>
        <p:spPr>
          <a:xfrm>
            <a:off x="10707096" y="1574370"/>
            <a:ext cx="731226" cy="276999"/>
          </a:xfrm>
          <a:prstGeom prst="rect">
            <a:avLst/>
          </a:prstGeom>
          <a:noFill/>
        </p:spPr>
        <p:txBody>
          <a:bodyPr wrap="none" rtlCol="0">
            <a:spAutoFit/>
          </a:bodyPr>
          <a:lstStyle/>
          <a:p>
            <a:r>
              <a:rPr lang="en-GB" sz="1200" dirty="0"/>
              <a:t>Maturità</a:t>
            </a:r>
          </a:p>
        </p:txBody>
      </p:sp>
      <p:sp>
        <p:nvSpPr>
          <p:cNvPr id="90" name="TextBox 89">
            <a:extLst>
              <a:ext uri="{FF2B5EF4-FFF2-40B4-BE49-F238E27FC236}">
                <a16:creationId xmlns:a16="http://schemas.microsoft.com/office/drawing/2014/main" id="{8CBA5E55-58D4-4145-95BC-BA7FC8EAB3A8}"/>
              </a:ext>
            </a:extLst>
          </p:cNvPr>
          <p:cNvSpPr txBox="1"/>
          <p:nvPr/>
        </p:nvSpPr>
        <p:spPr>
          <a:xfrm>
            <a:off x="10574696" y="1017186"/>
            <a:ext cx="1589374" cy="307777"/>
          </a:xfrm>
          <a:prstGeom prst="rect">
            <a:avLst/>
          </a:prstGeom>
          <a:noFill/>
        </p:spPr>
        <p:txBody>
          <a:bodyPr wrap="square" rtlCol="0">
            <a:spAutoFit/>
          </a:bodyPr>
          <a:lstStyle/>
          <a:p>
            <a:pPr algn="ctr"/>
            <a:r>
              <a:rPr lang="en-GB" sz="1400" b="1" dirty="0" err="1">
                <a:solidFill>
                  <a:schemeClr val="accent3"/>
                </a:solidFill>
              </a:rPr>
              <a:t>Applicazione</a:t>
            </a:r>
            <a:endParaRPr lang="en-GB" sz="1400" b="1" dirty="0">
              <a:solidFill>
                <a:schemeClr val="accent3"/>
              </a:solidFill>
            </a:endParaRPr>
          </a:p>
        </p:txBody>
      </p:sp>
      <p:sp>
        <p:nvSpPr>
          <p:cNvPr id="71" name="Rectangle 70">
            <a:extLst>
              <a:ext uri="{FF2B5EF4-FFF2-40B4-BE49-F238E27FC236}">
                <a16:creationId xmlns:a16="http://schemas.microsoft.com/office/drawing/2014/main" id="{30EF95A2-9CAD-407C-B293-C98C230BDDB8}"/>
              </a:ext>
            </a:extLst>
          </p:cNvPr>
          <p:cNvSpPr/>
          <p:nvPr/>
        </p:nvSpPr>
        <p:spPr>
          <a:xfrm>
            <a:off x="185181" y="951643"/>
            <a:ext cx="3929921" cy="754053"/>
          </a:xfrm>
          <a:prstGeom prst="rect">
            <a:avLst/>
          </a:prstGeom>
        </p:spPr>
        <p:txBody>
          <a:bodyPr wrap="square">
            <a:spAutoFit/>
          </a:bodyPr>
          <a:lstStyle/>
          <a:p>
            <a:pPr>
              <a:spcAft>
                <a:spcPts val="600"/>
              </a:spcAft>
            </a:pPr>
            <a:r>
              <a:rPr lang="en-GB" sz="1400" dirty="0" err="1">
                <a:solidFill>
                  <a:schemeClr val="accent3"/>
                </a:solidFill>
              </a:rPr>
              <a:t>Obiettivi</a:t>
            </a:r>
            <a:endParaRPr lang="en-GB" sz="1200" dirty="0">
              <a:solidFill>
                <a:schemeClr val="accent3"/>
              </a:solidFill>
            </a:endParaRPr>
          </a:p>
          <a:p>
            <a:pPr>
              <a:spcAft>
                <a:spcPts val="600"/>
              </a:spcAft>
            </a:pPr>
            <a:r>
              <a:rPr lang="en-GB" sz="1200" dirty="0" err="1"/>
              <a:t>Questo</a:t>
            </a:r>
            <a:r>
              <a:rPr lang="en-GB" sz="1200" dirty="0"/>
              <a:t> </a:t>
            </a:r>
            <a:r>
              <a:rPr lang="en-GB" sz="1200" dirty="0" err="1"/>
              <a:t>processo</a:t>
            </a:r>
            <a:r>
              <a:rPr lang="en-GB" sz="1200" dirty="0"/>
              <a:t> </a:t>
            </a:r>
            <a:r>
              <a:rPr lang="en-GB" sz="1200" dirty="0" err="1"/>
              <a:t>gestisce</a:t>
            </a:r>
            <a:r>
              <a:rPr lang="en-GB" sz="1200" dirty="0"/>
              <a:t> la </a:t>
            </a:r>
            <a:r>
              <a:rPr lang="en-GB" sz="1200" dirty="0" err="1"/>
              <a:t>fase</a:t>
            </a:r>
            <a:r>
              <a:rPr lang="en-GB" sz="1200" dirty="0"/>
              <a:t> di </a:t>
            </a:r>
            <a:r>
              <a:rPr lang="en-GB" sz="1200" dirty="0" err="1"/>
              <a:t>definizione</a:t>
            </a:r>
            <a:r>
              <a:rPr lang="en-GB" sz="1200" dirty="0"/>
              <a:t> del </a:t>
            </a:r>
            <a:r>
              <a:rPr lang="en-GB" sz="1200" dirty="0" err="1">
                <a:hlinkClick r:id="rId20" action="ppaction://hlinksldjump"/>
              </a:rPr>
              <a:t>ciclo</a:t>
            </a:r>
            <a:r>
              <a:rPr lang="en-GB" sz="1200" dirty="0">
                <a:hlinkClick r:id="rId20" action="ppaction://hlinksldjump"/>
              </a:rPr>
              <a:t> di vita</a:t>
            </a:r>
            <a:r>
              <a:rPr lang="en-GB" sz="1200" dirty="0"/>
              <a:t> del </a:t>
            </a:r>
            <a:r>
              <a:rPr lang="en-GB" sz="1200" dirty="0" err="1"/>
              <a:t>progetto</a:t>
            </a:r>
            <a:r>
              <a:rPr lang="en-GB" sz="1200" dirty="0"/>
              <a:t>. I </a:t>
            </a:r>
            <a:r>
              <a:rPr lang="en-GB" sz="1200" dirty="0" err="1"/>
              <a:t>suoi</a:t>
            </a:r>
            <a:r>
              <a:rPr lang="en-GB" sz="1200" dirty="0"/>
              <a:t> </a:t>
            </a:r>
            <a:r>
              <a:rPr lang="en-GB" sz="1200" dirty="0" err="1"/>
              <a:t>obiettivi</a:t>
            </a:r>
            <a:r>
              <a:rPr lang="en-GB" sz="1200" dirty="0"/>
              <a:t> </a:t>
            </a:r>
            <a:r>
              <a:rPr lang="en-GB" sz="1200" dirty="0" err="1"/>
              <a:t>sono</a:t>
            </a:r>
            <a:r>
              <a:rPr lang="en-GB" sz="1200" dirty="0"/>
              <a:t>:</a:t>
            </a:r>
          </a:p>
        </p:txBody>
      </p:sp>
      <p:pic>
        <p:nvPicPr>
          <p:cNvPr id="80" name="Picture 79">
            <a:extLst>
              <a:ext uri="{FF2B5EF4-FFF2-40B4-BE49-F238E27FC236}">
                <a16:creationId xmlns:a16="http://schemas.microsoft.com/office/drawing/2014/main" id="{32275AC0-6216-43FD-BC58-1A46C0BE8F1B}"/>
              </a:ext>
            </a:extLst>
          </p:cNvPr>
          <p:cNvPicPr>
            <a:picLocks noChangeAspect="1"/>
          </p:cNvPicPr>
          <p:nvPr/>
        </p:nvPicPr>
        <p:blipFill rotWithShape="1">
          <a:blip r:embed="rId21"/>
          <a:srcRect r="9406"/>
          <a:stretch/>
        </p:blipFill>
        <p:spPr>
          <a:xfrm>
            <a:off x="11651595" y="2476053"/>
            <a:ext cx="139317" cy="91809"/>
          </a:xfrm>
          <a:prstGeom prst="rect">
            <a:avLst/>
          </a:prstGeom>
        </p:spPr>
      </p:pic>
      <p:pic>
        <p:nvPicPr>
          <p:cNvPr id="81" name="Picture 80">
            <a:extLst>
              <a:ext uri="{FF2B5EF4-FFF2-40B4-BE49-F238E27FC236}">
                <a16:creationId xmlns:a16="http://schemas.microsoft.com/office/drawing/2014/main" id="{91B4F050-0DF2-4690-AD65-EB669A137245}"/>
              </a:ext>
            </a:extLst>
          </p:cNvPr>
          <p:cNvPicPr>
            <a:picLocks noChangeAspect="1"/>
          </p:cNvPicPr>
          <p:nvPr/>
        </p:nvPicPr>
        <p:blipFill rotWithShape="1">
          <a:blip r:embed="rId21"/>
          <a:srcRect r="9406"/>
          <a:stretch/>
        </p:blipFill>
        <p:spPr>
          <a:xfrm>
            <a:off x="11651595" y="2201829"/>
            <a:ext cx="139317" cy="91809"/>
          </a:xfrm>
          <a:prstGeom prst="rect">
            <a:avLst/>
          </a:prstGeom>
        </p:spPr>
      </p:pic>
      <p:pic>
        <p:nvPicPr>
          <p:cNvPr id="82" name="Picture 81">
            <a:extLst>
              <a:ext uri="{FF2B5EF4-FFF2-40B4-BE49-F238E27FC236}">
                <a16:creationId xmlns:a16="http://schemas.microsoft.com/office/drawing/2014/main" id="{CCCD0A2C-20C9-43E5-A6E2-7170FBDC7285}"/>
              </a:ext>
            </a:extLst>
          </p:cNvPr>
          <p:cNvPicPr>
            <a:picLocks noChangeAspect="1"/>
          </p:cNvPicPr>
          <p:nvPr/>
        </p:nvPicPr>
        <p:blipFill rotWithShape="1">
          <a:blip r:embed="rId21"/>
          <a:srcRect r="9406"/>
          <a:stretch/>
        </p:blipFill>
        <p:spPr>
          <a:xfrm>
            <a:off x="11651595" y="1957028"/>
            <a:ext cx="139317" cy="91809"/>
          </a:xfrm>
          <a:prstGeom prst="rect">
            <a:avLst/>
          </a:prstGeom>
        </p:spPr>
      </p:pic>
    </p:spTree>
    <p:extLst>
      <p:ext uri="{BB962C8B-B14F-4D97-AF65-F5344CB8AC3E}">
        <p14:creationId xmlns:p14="http://schemas.microsoft.com/office/powerpoint/2010/main" val="1238648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Processo</a:t>
            </a:r>
            <a:r>
              <a:rPr lang="en-GB" dirty="0"/>
              <a:t> di </a:t>
            </a:r>
            <a:r>
              <a:rPr lang="en-GB" dirty="0" err="1"/>
              <a:t>consegna</a:t>
            </a:r>
            <a:endParaRPr lang="en-GB" dirty="0"/>
          </a:p>
        </p:txBody>
      </p:sp>
      <p:sp>
        <p:nvSpPr>
          <p:cNvPr id="4" name="Rectangle 3"/>
          <p:cNvSpPr/>
          <p:nvPr/>
        </p:nvSpPr>
        <p:spPr>
          <a:xfrm>
            <a:off x="5341997" y="1997996"/>
            <a:ext cx="4006878" cy="2120915"/>
          </a:xfrm>
          <a:prstGeom prst="rect">
            <a:avLst/>
          </a:prstGeom>
          <a:solidFill>
            <a:schemeClr val="accent3"/>
          </a:solidFill>
          <a:ln w="3175">
            <a:noFill/>
          </a:ln>
          <a:effectLst>
            <a:outerShdw blurRad="127000" dist="63500" dir="3600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5" name="TextBox 4"/>
          <p:cNvSpPr txBox="1"/>
          <p:nvPr/>
        </p:nvSpPr>
        <p:spPr>
          <a:xfrm>
            <a:off x="8431395" y="2027581"/>
            <a:ext cx="877795" cy="430887"/>
          </a:xfrm>
          <a:prstGeom prst="rect">
            <a:avLst/>
          </a:prstGeom>
          <a:noFill/>
        </p:spPr>
        <p:txBody>
          <a:bodyPr wrap="square" rtlCol="0">
            <a:spAutoFit/>
          </a:bodyPr>
          <a:lstStyle/>
          <a:p>
            <a:r>
              <a:rPr lang="en-GB" sz="1100" dirty="0" err="1">
                <a:solidFill>
                  <a:schemeClr val="bg1"/>
                </a:solidFill>
              </a:rPr>
              <a:t>Processo</a:t>
            </a:r>
            <a:r>
              <a:rPr lang="en-GB" sz="1100" dirty="0">
                <a:solidFill>
                  <a:schemeClr val="bg1"/>
                </a:solidFill>
              </a:rPr>
              <a:t> di </a:t>
            </a:r>
            <a:r>
              <a:rPr lang="en-GB" sz="1100" dirty="0" err="1">
                <a:solidFill>
                  <a:schemeClr val="bg1"/>
                </a:solidFill>
              </a:rPr>
              <a:t>consegna</a:t>
            </a:r>
            <a:endParaRPr lang="en-GB" sz="1100" dirty="0">
              <a:solidFill>
                <a:schemeClr val="bg1"/>
              </a:solidFill>
            </a:endParaRPr>
          </a:p>
        </p:txBody>
      </p:sp>
      <p:sp>
        <p:nvSpPr>
          <p:cNvPr id="6" name="Rectangle 5"/>
          <p:cNvSpPr/>
          <p:nvPr/>
        </p:nvSpPr>
        <p:spPr>
          <a:xfrm>
            <a:off x="5880377" y="2560531"/>
            <a:ext cx="941344" cy="574971"/>
          </a:xfrm>
          <a:prstGeom prst="rect">
            <a:avLst/>
          </a:prstGeom>
          <a:solidFill>
            <a:schemeClr val="accent3">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Azione</a:t>
            </a:r>
            <a:r>
              <a:rPr lang="en-GB" sz="1100" dirty="0">
                <a:solidFill>
                  <a:schemeClr val="tx1"/>
                </a:solidFill>
              </a:rPr>
              <a:t> </a:t>
            </a:r>
            <a:r>
              <a:rPr lang="en-GB" sz="1100" dirty="0" err="1">
                <a:solidFill>
                  <a:schemeClr val="tx1"/>
                </a:solidFill>
              </a:rPr>
              <a:t>correttiva</a:t>
            </a:r>
            <a:endParaRPr lang="en-GB" sz="1100" dirty="0">
              <a:solidFill>
                <a:schemeClr val="tx1"/>
              </a:solidFill>
            </a:endParaRPr>
          </a:p>
        </p:txBody>
      </p:sp>
      <p:sp>
        <p:nvSpPr>
          <p:cNvPr id="7" name="Rectangle 6"/>
          <p:cNvSpPr/>
          <p:nvPr/>
        </p:nvSpPr>
        <p:spPr>
          <a:xfrm>
            <a:off x="5880377" y="3384640"/>
            <a:ext cx="941344" cy="574971"/>
          </a:xfrm>
          <a:prstGeom prst="rect">
            <a:avLst/>
          </a:prstGeom>
          <a:solidFill>
            <a:schemeClr val="accent3">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Autorizzare</a:t>
            </a:r>
            <a:r>
              <a:rPr lang="en-GB" sz="1100" dirty="0">
                <a:solidFill>
                  <a:schemeClr val="tx1"/>
                </a:solidFill>
              </a:rPr>
              <a:t> </a:t>
            </a:r>
            <a:r>
              <a:rPr lang="en-GB" sz="1100" dirty="0" err="1">
                <a:solidFill>
                  <a:schemeClr val="tx1"/>
                </a:solidFill>
              </a:rPr>
              <a:t>il</a:t>
            </a:r>
            <a:r>
              <a:rPr lang="en-GB" sz="1100" dirty="0">
                <a:solidFill>
                  <a:schemeClr val="tx1"/>
                </a:solidFill>
              </a:rPr>
              <a:t> </a:t>
            </a:r>
            <a:r>
              <a:rPr lang="en-GB" sz="1100" dirty="0" err="1">
                <a:solidFill>
                  <a:schemeClr val="tx1"/>
                </a:solidFill>
              </a:rPr>
              <a:t>lavoro</a:t>
            </a:r>
            <a:endParaRPr lang="en-GB" sz="1100" dirty="0">
              <a:solidFill>
                <a:schemeClr val="tx1"/>
              </a:solidFill>
            </a:endParaRPr>
          </a:p>
        </p:txBody>
      </p:sp>
      <p:sp>
        <p:nvSpPr>
          <p:cNvPr id="8" name="Rectangle 7"/>
          <p:cNvSpPr/>
          <p:nvPr/>
        </p:nvSpPr>
        <p:spPr>
          <a:xfrm>
            <a:off x="7085477" y="2560594"/>
            <a:ext cx="995205" cy="574971"/>
          </a:xfrm>
          <a:prstGeom prst="rect">
            <a:avLst/>
          </a:prstGeom>
          <a:solidFill>
            <a:schemeClr val="accent3">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Aggiornare</a:t>
            </a:r>
            <a:r>
              <a:rPr lang="en-GB" sz="1100" dirty="0">
                <a:solidFill>
                  <a:schemeClr val="tx1"/>
                </a:solidFill>
              </a:rPr>
              <a:t> e </a:t>
            </a:r>
            <a:r>
              <a:rPr lang="en-GB" sz="1100" dirty="0" err="1">
                <a:solidFill>
                  <a:schemeClr val="tx1"/>
                </a:solidFill>
              </a:rPr>
              <a:t>communicare</a:t>
            </a:r>
            <a:endParaRPr lang="en-GB" sz="1100" dirty="0">
              <a:solidFill>
                <a:schemeClr val="tx1"/>
              </a:solidFill>
            </a:endParaRPr>
          </a:p>
        </p:txBody>
      </p:sp>
      <p:sp>
        <p:nvSpPr>
          <p:cNvPr id="9" name="Rectangle 8"/>
          <p:cNvSpPr/>
          <p:nvPr/>
        </p:nvSpPr>
        <p:spPr>
          <a:xfrm>
            <a:off x="8344439" y="3384640"/>
            <a:ext cx="941344" cy="574971"/>
          </a:xfrm>
          <a:prstGeom prst="rect">
            <a:avLst/>
          </a:prstGeom>
          <a:solidFill>
            <a:schemeClr val="accent3">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Accettare</a:t>
            </a:r>
            <a:r>
              <a:rPr lang="en-GB" sz="1100" dirty="0">
                <a:solidFill>
                  <a:schemeClr val="tx1"/>
                </a:solidFill>
              </a:rPr>
              <a:t> </a:t>
            </a:r>
            <a:r>
              <a:rPr lang="en-GB" sz="1100" dirty="0" err="1">
                <a:solidFill>
                  <a:schemeClr val="tx1"/>
                </a:solidFill>
              </a:rPr>
              <a:t>il</a:t>
            </a:r>
            <a:r>
              <a:rPr lang="en-GB" sz="1100" dirty="0">
                <a:solidFill>
                  <a:schemeClr val="tx1"/>
                </a:solidFill>
              </a:rPr>
              <a:t> </a:t>
            </a:r>
            <a:r>
              <a:rPr lang="en-GB" sz="1100" dirty="0" err="1">
                <a:solidFill>
                  <a:schemeClr val="tx1"/>
                </a:solidFill>
              </a:rPr>
              <a:t>lavoro</a:t>
            </a:r>
            <a:r>
              <a:rPr lang="en-GB" sz="1100" dirty="0">
                <a:solidFill>
                  <a:schemeClr val="tx1"/>
                </a:solidFill>
              </a:rPr>
              <a:t> </a:t>
            </a:r>
            <a:r>
              <a:rPr lang="en-GB" sz="1100" dirty="0" err="1">
                <a:solidFill>
                  <a:schemeClr val="tx1"/>
                </a:solidFill>
              </a:rPr>
              <a:t>completato</a:t>
            </a:r>
            <a:endParaRPr lang="en-GB" sz="1100" dirty="0">
              <a:solidFill>
                <a:schemeClr val="tx1"/>
              </a:solidFill>
            </a:endParaRPr>
          </a:p>
        </p:txBody>
      </p:sp>
      <p:cxnSp>
        <p:nvCxnSpPr>
          <p:cNvPr id="10" name="Straight Arrow Connector 9"/>
          <p:cNvCxnSpPr/>
          <p:nvPr/>
        </p:nvCxnSpPr>
        <p:spPr>
          <a:xfrm flipH="1" flipV="1">
            <a:off x="7381826" y="1577668"/>
            <a:ext cx="1" cy="420329"/>
          </a:xfrm>
          <a:prstGeom prst="straightConnector1">
            <a:avLst/>
          </a:prstGeom>
          <a:ln w="3175">
            <a:solidFill>
              <a:schemeClr val="accent3"/>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7080501" y="3384640"/>
            <a:ext cx="1005157" cy="574971"/>
          </a:xfrm>
          <a:prstGeom prst="rect">
            <a:avLst/>
          </a:prstGeom>
          <a:solidFill>
            <a:schemeClr val="accent3">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solidFill>
                  <a:schemeClr val="tx1"/>
                </a:solidFill>
              </a:rPr>
              <a:t>Coordinare</a:t>
            </a:r>
            <a:r>
              <a:rPr lang="en-GB" sz="1100" dirty="0">
                <a:solidFill>
                  <a:schemeClr val="tx1"/>
                </a:solidFill>
              </a:rPr>
              <a:t> e </a:t>
            </a:r>
            <a:r>
              <a:rPr lang="en-GB" sz="1100" dirty="0" err="1">
                <a:solidFill>
                  <a:schemeClr val="tx1"/>
                </a:solidFill>
              </a:rPr>
              <a:t>monitorare</a:t>
            </a:r>
            <a:r>
              <a:rPr lang="en-GB" sz="1100" dirty="0">
                <a:solidFill>
                  <a:schemeClr val="tx1"/>
                </a:solidFill>
              </a:rPr>
              <a:t> lo </a:t>
            </a:r>
            <a:r>
              <a:rPr lang="en-GB" sz="1100" dirty="0" err="1">
                <a:solidFill>
                  <a:schemeClr val="tx1"/>
                </a:solidFill>
              </a:rPr>
              <a:t>stato</a:t>
            </a:r>
            <a:r>
              <a:rPr lang="en-GB" sz="1100" dirty="0">
                <a:solidFill>
                  <a:schemeClr val="tx1"/>
                </a:solidFill>
              </a:rPr>
              <a:t> di </a:t>
            </a:r>
            <a:r>
              <a:rPr lang="en-GB" sz="1100" dirty="0" err="1">
                <a:solidFill>
                  <a:schemeClr val="tx1"/>
                </a:solidFill>
              </a:rPr>
              <a:t>avanz</a:t>
            </a:r>
            <a:r>
              <a:rPr lang="en-GB" sz="1100" dirty="0">
                <a:solidFill>
                  <a:schemeClr val="tx1"/>
                </a:solidFill>
              </a:rPr>
              <a:t>.</a:t>
            </a:r>
          </a:p>
        </p:txBody>
      </p:sp>
      <p:cxnSp>
        <p:nvCxnSpPr>
          <p:cNvPr id="12" name="Straight Connector 11"/>
          <p:cNvCxnSpPr>
            <a:stCxn id="8" idx="0"/>
          </p:cNvCxnSpPr>
          <p:nvPr/>
        </p:nvCxnSpPr>
        <p:spPr>
          <a:xfrm rot="16200000" flipV="1">
            <a:off x="7200662" y="2178175"/>
            <a:ext cx="562974" cy="201864"/>
          </a:xfrm>
          <a:prstGeom prst="bentConnector3">
            <a:avLst>
              <a:gd name="adj1" fmla="val 55005"/>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6" idx="2"/>
            <a:endCxn id="7" idx="0"/>
          </p:cNvCxnSpPr>
          <p:nvPr/>
        </p:nvCxnSpPr>
        <p:spPr>
          <a:xfrm>
            <a:off x="6351048" y="3135502"/>
            <a:ext cx="0" cy="249138"/>
          </a:xfrm>
          <a:prstGeom prst="straightConnector1">
            <a:avLst/>
          </a:prstGeom>
          <a:ln w="3175">
            <a:solidFill>
              <a:schemeClr val="accent3">
                <a:lumMod val="20000"/>
                <a:lumOff val="80000"/>
              </a:schemeClr>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8" idx="1"/>
            <a:endCxn id="6" idx="3"/>
          </p:cNvCxnSpPr>
          <p:nvPr/>
        </p:nvCxnSpPr>
        <p:spPr>
          <a:xfrm flipH="1" flipV="1">
            <a:off x="6821720" y="2848017"/>
            <a:ext cx="263756" cy="63"/>
          </a:xfrm>
          <a:prstGeom prst="straightConnector1">
            <a:avLst/>
          </a:prstGeom>
          <a:ln w="3175">
            <a:solidFill>
              <a:schemeClr val="accent3">
                <a:lumMod val="20000"/>
                <a:lumOff val="8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7436785" y="3135565"/>
            <a:ext cx="0" cy="249075"/>
          </a:xfrm>
          <a:prstGeom prst="straightConnector1">
            <a:avLst/>
          </a:prstGeom>
          <a:ln w="3175">
            <a:solidFill>
              <a:schemeClr val="accent3">
                <a:lumMod val="20000"/>
                <a:lumOff val="80000"/>
              </a:schemeClr>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8073822" y="3672127"/>
            <a:ext cx="263756" cy="0"/>
          </a:xfrm>
          <a:prstGeom prst="straightConnector1">
            <a:avLst/>
          </a:prstGeom>
          <a:ln w="3175">
            <a:solidFill>
              <a:schemeClr val="accent3">
                <a:lumMod val="20000"/>
                <a:lumOff val="80000"/>
              </a:schemeClr>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7" idx="3"/>
            <a:endCxn id="11" idx="1"/>
          </p:cNvCxnSpPr>
          <p:nvPr/>
        </p:nvCxnSpPr>
        <p:spPr>
          <a:xfrm>
            <a:off x="6821721" y="3672126"/>
            <a:ext cx="258780" cy="0"/>
          </a:xfrm>
          <a:prstGeom prst="straightConnector1">
            <a:avLst/>
          </a:prstGeom>
          <a:ln w="3175">
            <a:solidFill>
              <a:schemeClr val="accent3">
                <a:lumMod val="20000"/>
                <a:lumOff val="80000"/>
              </a:schemeClr>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8" name="Elbow Connector 17"/>
          <p:cNvCxnSpPr>
            <a:endCxn id="6" idx="0"/>
          </p:cNvCxnSpPr>
          <p:nvPr/>
        </p:nvCxnSpPr>
        <p:spPr>
          <a:xfrm rot="5400000">
            <a:off x="6069332" y="1676264"/>
            <a:ext cx="1165986" cy="602551"/>
          </a:xfrm>
          <a:prstGeom prst="bentConnector3">
            <a:avLst>
              <a:gd name="adj1" fmla="val 72642"/>
            </a:avLst>
          </a:prstGeom>
          <a:ln w="3175">
            <a:solidFill>
              <a:schemeClr val="accent3">
                <a:lumMod val="20000"/>
                <a:lumOff val="80000"/>
              </a:schemeClr>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6953600" y="1394546"/>
            <a:ext cx="0" cy="603449"/>
          </a:xfrm>
          <a:prstGeom prst="line">
            <a:avLst/>
          </a:prstGeom>
          <a:ln w="3175">
            <a:solidFill>
              <a:schemeClr val="accent3"/>
            </a:solidFill>
          </a:ln>
        </p:spPr>
        <p:style>
          <a:lnRef idx="1">
            <a:schemeClr val="accent1"/>
          </a:lnRef>
          <a:fillRef idx="0">
            <a:schemeClr val="accent1"/>
          </a:fillRef>
          <a:effectRef idx="0">
            <a:schemeClr val="accent1"/>
          </a:effectRef>
          <a:fontRef idx="minor">
            <a:schemeClr val="tx1"/>
          </a:fontRef>
        </p:style>
      </p:cxnSp>
      <p:sp>
        <p:nvSpPr>
          <p:cNvPr id="20" name="Rounded Rectangle 19">
            <a:hlinkClick r:id="rId2" action="ppaction://hlinksldjump"/>
          </p:cNvPr>
          <p:cNvSpPr/>
          <p:nvPr/>
        </p:nvSpPr>
        <p:spPr>
          <a:xfrm>
            <a:off x="6667039" y="1022398"/>
            <a:ext cx="1013369" cy="563197"/>
          </a:xfrm>
          <a:prstGeom prst="roundRect">
            <a:avLst/>
          </a:prstGeom>
          <a:solidFill>
            <a:schemeClr val="accent3"/>
          </a:solidFill>
          <a:ln w="3175">
            <a:noFill/>
          </a:ln>
          <a:effectLst>
            <a:outerShdw blurRad="127000" dist="38100" dir="3000000" sx="102000" sy="102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t>Escalation</a:t>
            </a:r>
          </a:p>
        </p:txBody>
      </p:sp>
      <p:sp>
        <p:nvSpPr>
          <p:cNvPr id="21" name="Right Arrow 20"/>
          <p:cNvSpPr/>
          <p:nvPr/>
        </p:nvSpPr>
        <p:spPr>
          <a:xfrm>
            <a:off x="4172739" y="2868743"/>
            <a:ext cx="1141711" cy="863536"/>
          </a:xfrm>
          <a:prstGeom prst="rightArrow">
            <a:avLst>
              <a:gd name="adj1" fmla="val 62398"/>
              <a:gd name="adj2" fmla="val 33883"/>
            </a:avLst>
          </a:prstGeom>
          <a:solidFill>
            <a:schemeClr val="accent3"/>
          </a:solidFill>
          <a:ln>
            <a:noFill/>
          </a:ln>
          <a:effectLst>
            <a:outerShdw blurRad="127000" dist="38100" dir="3000000" sx="102000" sy="102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dirty="0">
              <a:solidFill>
                <a:schemeClr val="bg1"/>
              </a:solidFill>
            </a:endParaRPr>
          </a:p>
        </p:txBody>
      </p:sp>
      <p:sp>
        <p:nvSpPr>
          <p:cNvPr id="22" name="Rectangle 21">
            <a:hlinkClick r:id="rId3" action="ppaction://hlinksldjump"/>
          </p:cNvPr>
          <p:cNvSpPr/>
          <p:nvPr/>
        </p:nvSpPr>
        <p:spPr>
          <a:xfrm>
            <a:off x="9532939" y="2825157"/>
            <a:ext cx="917909" cy="563197"/>
          </a:xfrm>
          <a:prstGeom prst="rect">
            <a:avLst/>
          </a:prstGeom>
          <a:solidFill>
            <a:schemeClr val="accent3"/>
          </a:solidFill>
          <a:ln w="6350">
            <a:noFill/>
          </a:ln>
          <a:effectLst>
            <a:outerShdw blurRad="127000" dist="38100" dir="3000000" sx="102000" sy="102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t>Processo</a:t>
            </a:r>
            <a:r>
              <a:rPr lang="en-GB" sz="1100" dirty="0"/>
              <a:t> di </a:t>
            </a:r>
            <a:r>
              <a:rPr lang="en-GB" sz="1100" dirty="0" err="1"/>
              <a:t>chiusura</a:t>
            </a:r>
            <a:endParaRPr lang="en-GB" sz="1100" dirty="0"/>
          </a:p>
        </p:txBody>
      </p:sp>
      <p:cxnSp>
        <p:nvCxnSpPr>
          <p:cNvPr id="23" name="Straight Arrow Connector 22"/>
          <p:cNvCxnSpPr/>
          <p:nvPr/>
        </p:nvCxnSpPr>
        <p:spPr>
          <a:xfrm flipV="1">
            <a:off x="7721877" y="3143715"/>
            <a:ext cx="0" cy="249075"/>
          </a:xfrm>
          <a:prstGeom prst="straightConnector1">
            <a:avLst/>
          </a:prstGeom>
          <a:ln w="3175">
            <a:solidFill>
              <a:schemeClr val="accent3">
                <a:lumMod val="20000"/>
                <a:lumOff val="80000"/>
              </a:schemeClr>
            </a:solidFill>
            <a:headEnd type="triangle" w="sm" len="sm"/>
            <a:tailEnd type="none" w="sm" len="sm"/>
          </a:ln>
        </p:spPr>
        <p:style>
          <a:lnRef idx="1">
            <a:schemeClr val="accent1"/>
          </a:lnRef>
          <a:fillRef idx="0">
            <a:schemeClr val="accent1"/>
          </a:fillRef>
          <a:effectRef idx="0">
            <a:schemeClr val="accent1"/>
          </a:effectRef>
          <a:fontRef idx="minor">
            <a:schemeClr val="tx1"/>
          </a:fontRef>
        </p:style>
      </p:cxnSp>
      <p:sp>
        <p:nvSpPr>
          <p:cNvPr id="24" name="Rounded Rectangle 23">
            <a:hlinkClick r:id="rId2" action="ppaction://hlinksldjump"/>
          </p:cNvPr>
          <p:cNvSpPr/>
          <p:nvPr/>
        </p:nvSpPr>
        <p:spPr>
          <a:xfrm>
            <a:off x="5146694" y="1014471"/>
            <a:ext cx="1093941" cy="563197"/>
          </a:xfrm>
          <a:prstGeom prst="roundRect">
            <a:avLst>
              <a:gd name="adj" fmla="val 22662"/>
            </a:avLst>
          </a:prstGeom>
          <a:solidFill>
            <a:schemeClr val="accent3"/>
          </a:solidFill>
          <a:ln w="3175">
            <a:noFill/>
          </a:ln>
          <a:effectLst>
            <a:outerShdw blurRad="127000" dist="38100" dir="3000000" sx="102000" sy="102000" algn="t"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a:t>Richiesta</a:t>
            </a:r>
            <a:r>
              <a:rPr lang="en-GB" sz="1100" dirty="0"/>
              <a:t> di </a:t>
            </a:r>
            <a:r>
              <a:rPr lang="en-GB" sz="1100" dirty="0" err="1"/>
              <a:t>autorizzazione</a:t>
            </a:r>
            <a:endParaRPr lang="en-GB" sz="1100" dirty="0"/>
          </a:p>
        </p:txBody>
      </p:sp>
      <p:cxnSp>
        <p:nvCxnSpPr>
          <p:cNvPr id="25" name="Straight Connector 11"/>
          <p:cNvCxnSpPr/>
          <p:nvPr/>
        </p:nvCxnSpPr>
        <p:spPr>
          <a:xfrm rot="16200000" flipV="1">
            <a:off x="5663180" y="2077058"/>
            <a:ext cx="562600" cy="403727"/>
          </a:xfrm>
          <a:prstGeom prst="bentConnector3">
            <a:avLst>
              <a:gd name="adj1" fmla="val 56146"/>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Elbow Connector 25"/>
          <p:cNvCxnSpPr>
            <a:cxnSpLocks/>
          </p:cNvCxnSpPr>
          <p:nvPr/>
        </p:nvCxnSpPr>
        <p:spPr>
          <a:xfrm rot="16200000" flipH="1">
            <a:off x="4929884" y="2564082"/>
            <a:ext cx="1516956" cy="384031"/>
          </a:xfrm>
          <a:prstGeom prst="bentConnector3">
            <a:avLst>
              <a:gd name="adj1" fmla="val 99730"/>
            </a:avLst>
          </a:prstGeom>
          <a:ln w="3175">
            <a:solidFill>
              <a:schemeClr val="accent3">
                <a:lumMod val="20000"/>
                <a:lumOff val="80000"/>
              </a:schemeClr>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flipV="1">
            <a:off x="5750277" y="1579726"/>
            <a:ext cx="1" cy="420018"/>
          </a:xfrm>
          <a:prstGeom prst="straightConnector1">
            <a:avLst/>
          </a:prstGeom>
          <a:ln w="3175">
            <a:solidFill>
              <a:schemeClr val="accent3"/>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512650" y="1676807"/>
            <a:ext cx="1440943" cy="261610"/>
          </a:xfrm>
          <a:prstGeom prst="rect">
            <a:avLst/>
          </a:prstGeom>
          <a:solidFill>
            <a:schemeClr val="bg1"/>
          </a:solidFill>
        </p:spPr>
        <p:txBody>
          <a:bodyPr wrap="square" rtlCol="0">
            <a:spAutoFit/>
          </a:bodyPr>
          <a:lstStyle/>
          <a:p>
            <a:r>
              <a:rPr lang="en-GB" sz="1100" dirty="0"/>
              <a:t>Piano per </a:t>
            </a:r>
            <a:r>
              <a:rPr lang="en-GB" sz="1100" dirty="0" err="1"/>
              <a:t>l'eccezione</a:t>
            </a:r>
            <a:endParaRPr lang="en-GB" sz="1100" dirty="0"/>
          </a:p>
        </p:txBody>
      </p:sp>
      <p:cxnSp>
        <p:nvCxnSpPr>
          <p:cNvPr id="29" name="Straight Connector 28"/>
          <p:cNvCxnSpPr/>
          <p:nvPr/>
        </p:nvCxnSpPr>
        <p:spPr>
          <a:xfrm flipV="1">
            <a:off x="5499540" y="1404649"/>
            <a:ext cx="0" cy="603449"/>
          </a:xfrm>
          <a:prstGeom prst="line">
            <a:avLst/>
          </a:prstGeom>
          <a:ln w="31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9" idx="0"/>
            <a:endCxn id="8" idx="3"/>
          </p:cNvCxnSpPr>
          <p:nvPr/>
        </p:nvCxnSpPr>
        <p:spPr>
          <a:xfrm rot="16200000" flipV="1">
            <a:off x="8179617" y="2749145"/>
            <a:ext cx="536560" cy="734429"/>
          </a:xfrm>
          <a:prstGeom prst="bentConnector2">
            <a:avLst/>
          </a:prstGeom>
          <a:ln w="3175">
            <a:solidFill>
              <a:schemeClr val="accent3">
                <a:lumMod val="20000"/>
                <a:lumOff val="80000"/>
              </a:schemeClr>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31" name="Right Arrow 30"/>
          <p:cNvSpPr/>
          <p:nvPr/>
        </p:nvSpPr>
        <p:spPr>
          <a:xfrm>
            <a:off x="9385976" y="2988093"/>
            <a:ext cx="132848" cy="237323"/>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32" name="Rectangle 31"/>
          <p:cNvSpPr/>
          <p:nvPr/>
        </p:nvSpPr>
        <p:spPr>
          <a:xfrm>
            <a:off x="4134486" y="3151770"/>
            <a:ext cx="1161956" cy="261610"/>
          </a:xfrm>
          <a:prstGeom prst="rect">
            <a:avLst/>
          </a:prstGeom>
        </p:spPr>
        <p:txBody>
          <a:bodyPr wrap="square">
            <a:spAutoFit/>
          </a:bodyPr>
          <a:lstStyle/>
          <a:p>
            <a:pPr algn="ctr"/>
            <a:r>
              <a:rPr lang="en-GB" sz="1100" dirty="0" err="1">
                <a:solidFill>
                  <a:schemeClr val="bg1"/>
                </a:solidFill>
              </a:rPr>
              <a:t>Autorizzazazione</a:t>
            </a:r>
            <a:r>
              <a:rPr lang="en-GB" sz="1100" dirty="0">
                <a:solidFill>
                  <a:schemeClr val="bg1"/>
                </a:solidFill>
              </a:rPr>
              <a:t> </a:t>
            </a:r>
          </a:p>
        </p:txBody>
      </p:sp>
      <p:sp>
        <p:nvSpPr>
          <p:cNvPr id="36" name="Right Arrow 35">
            <a:hlinkClick r:id="rId4" action="ppaction://hlinksldjump"/>
          </p:cNvPr>
          <p:cNvSpPr/>
          <p:nvPr/>
        </p:nvSpPr>
        <p:spPr>
          <a:xfrm>
            <a:off x="11741771" y="6079024"/>
            <a:ext cx="344496" cy="38059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ight Arrow 36">
            <a:hlinkClick r:id="rId5" action="ppaction://hlinksldjump"/>
          </p:cNvPr>
          <p:cNvSpPr/>
          <p:nvPr/>
        </p:nvSpPr>
        <p:spPr>
          <a:xfrm flipH="1">
            <a:off x="10669329" y="6079024"/>
            <a:ext cx="344496" cy="38059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p:cNvSpPr/>
          <p:nvPr/>
        </p:nvSpPr>
        <p:spPr>
          <a:xfrm>
            <a:off x="136358" y="913435"/>
            <a:ext cx="5284634" cy="2494144"/>
          </a:xfrm>
          <a:prstGeom prst="rect">
            <a:avLst/>
          </a:prstGeom>
        </p:spPr>
        <p:txBody>
          <a:bodyPr wrap="square">
            <a:spAutoFit/>
          </a:bodyPr>
          <a:lstStyle/>
          <a:p>
            <a:pPr>
              <a:lnSpc>
                <a:spcPct val="115000"/>
              </a:lnSpc>
              <a:spcAft>
                <a:spcPts val="1000"/>
              </a:spcAft>
            </a:pPr>
            <a:r>
              <a:rPr lang="en-GB" sz="1200" dirty="0" err="1">
                <a:solidFill>
                  <a:schemeClr val="accent3"/>
                </a:solidFill>
              </a:rPr>
              <a:t>Obiettivi</a:t>
            </a:r>
            <a:endParaRPr lang="en-GB" sz="1100" dirty="0">
              <a:solidFill>
                <a:schemeClr val="accent3"/>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it-IT" sz="1100" dirty="0">
                <a:latin typeface="Calibri" panose="020F0502020204030204" pitchFamily="34" charset="0"/>
                <a:ea typeface="Calibri" panose="020F0502020204030204" pitchFamily="34" charset="0"/>
                <a:cs typeface="Times New Roman" panose="02020603050405020304" pitchFamily="18" charset="0"/>
              </a:rPr>
              <a:t>Gli obiettivi della consegna di un progetto sono</a:t>
            </a:r>
            <a:r>
              <a:rPr lang="en-GB" sz="1100" dirty="0">
                <a:latin typeface="Calibri" panose="020F0502020204030204" pitchFamily="34" charset="0"/>
                <a:ea typeface="Calibri" panose="020F0502020204030204" pitchFamily="34" charset="0"/>
                <a:cs typeface="Times New Roman" panose="02020603050405020304" pitchFamily="18" charset="0"/>
              </a:rPr>
              <a:t>:</a:t>
            </a:r>
          </a:p>
          <a:p>
            <a:pPr marL="182563" lvl="0" indent="-182563">
              <a:lnSpc>
                <a:spcPct val="115000"/>
              </a:lnSpc>
              <a:spcAft>
                <a:spcPts val="300"/>
              </a:spcAft>
              <a:buFont typeface="Symbol" panose="05050102010706020507" pitchFamily="18" charset="2"/>
              <a:buChar char=""/>
            </a:pPr>
            <a:r>
              <a:rPr lang="it-IT" sz="1100" dirty="0">
                <a:latin typeface="Calibri" panose="020F0502020204030204" pitchFamily="34" charset="0"/>
                <a:ea typeface="Calibri" panose="020F0502020204030204" pitchFamily="34" charset="0"/>
                <a:cs typeface="Times New Roman" panose="02020603050405020304" pitchFamily="18" charset="0"/>
              </a:rPr>
              <a:t>delegare la responsabilità della produzione dei deliverable</a:t>
            </a:r>
            <a:r>
              <a:rPr lang="en-GB" sz="1100" dirty="0">
                <a:latin typeface="Calibri" panose="020F0502020204030204" pitchFamily="34" charset="0"/>
                <a:ea typeface="Calibri" panose="020F0502020204030204" pitchFamily="34" charset="0"/>
                <a:cs typeface="Times New Roman" panose="02020603050405020304" pitchFamily="18" charset="0"/>
              </a:rPr>
              <a:t>;</a:t>
            </a:r>
          </a:p>
          <a:p>
            <a:pPr marL="182563" lvl="0" indent="-182563">
              <a:lnSpc>
                <a:spcPct val="115000"/>
              </a:lnSpc>
              <a:spcAft>
                <a:spcPts val="300"/>
              </a:spcAft>
              <a:buFont typeface="Symbol" panose="05050102010706020507" pitchFamily="18" charset="2"/>
              <a:buChar char=""/>
            </a:pPr>
            <a:r>
              <a:rPr lang="it-IT" sz="1100" dirty="0">
                <a:latin typeface="Calibri" panose="020F0502020204030204" pitchFamily="34" charset="0"/>
                <a:ea typeface="Calibri" panose="020F0502020204030204" pitchFamily="34" charset="0"/>
                <a:cs typeface="Times New Roman" panose="02020603050405020304" pitchFamily="18" charset="0"/>
              </a:rPr>
              <a:t>monitorare l’esecuzione del lavoro e seguirne il percorso in rapporto ai piani di consegna</a:t>
            </a:r>
            <a:r>
              <a:rPr lang="en-GB" sz="1100" dirty="0">
                <a:latin typeface="Calibri" panose="020F0502020204030204" pitchFamily="34" charset="0"/>
                <a:ea typeface="Calibri" panose="020F0502020204030204" pitchFamily="34" charset="0"/>
                <a:cs typeface="Times New Roman" panose="02020603050405020304" pitchFamily="18" charset="0"/>
              </a:rPr>
              <a:t>;</a:t>
            </a:r>
          </a:p>
          <a:p>
            <a:pPr marL="182563" lvl="0" indent="-182563">
              <a:lnSpc>
                <a:spcPct val="115000"/>
              </a:lnSpc>
              <a:spcAft>
                <a:spcPts val="300"/>
              </a:spcAft>
              <a:buFont typeface="Symbol" panose="05050102010706020507" pitchFamily="18" charset="2"/>
              <a:buChar char=""/>
            </a:pPr>
            <a:r>
              <a:rPr lang="it-IT" sz="1100" dirty="0">
                <a:latin typeface="Calibri" panose="020F0502020204030204" pitchFamily="34" charset="0"/>
                <a:ea typeface="Calibri" panose="020F0502020204030204" pitchFamily="34" charset="0"/>
                <a:cs typeface="Times New Roman" panose="02020603050405020304" pitchFamily="18" charset="0"/>
              </a:rPr>
              <a:t>intraprendere un’azione ove necessario per mantenere il lavoro in linea con i piani</a:t>
            </a:r>
            <a:r>
              <a:rPr lang="en-GB" sz="1100" dirty="0">
                <a:latin typeface="Calibri" panose="020F0502020204030204" pitchFamily="34" charset="0"/>
                <a:ea typeface="Calibri" panose="020F0502020204030204" pitchFamily="34" charset="0"/>
                <a:cs typeface="Times New Roman" panose="02020603050405020304" pitchFamily="18" charset="0"/>
              </a:rPr>
              <a:t>;</a:t>
            </a:r>
          </a:p>
          <a:p>
            <a:pPr marL="182563" lvl="0" indent="-182563">
              <a:lnSpc>
                <a:spcPct val="115000"/>
              </a:lnSpc>
              <a:spcAft>
                <a:spcPts val="300"/>
              </a:spcAft>
              <a:buFont typeface="Symbol" panose="05050102010706020507" pitchFamily="18" charset="2"/>
              <a:buChar char=""/>
            </a:pPr>
            <a:r>
              <a:rPr lang="it-IT" sz="1100" dirty="0">
                <a:latin typeface="Calibri" panose="020F0502020204030204" pitchFamily="34" charset="0"/>
                <a:ea typeface="Calibri" panose="020F0502020204030204" pitchFamily="34" charset="0"/>
                <a:cs typeface="Times New Roman" panose="02020603050405020304" pitchFamily="18" charset="0"/>
              </a:rPr>
              <a:t>portare le questioni all’attenzione del livello superiore e ripianificare il lavoro se necessario</a:t>
            </a:r>
            <a:r>
              <a:rPr lang="en-GB" sz="1100" dirty="0">
                <a:latin typeface="Calibri" panose="020F0502020204030204" pitchFamily="34" charset="0"/>
                <a:ea typeface="Calibri" panose="020F0502020204030204" pitchFamily="34" charset="0"/>
                <a:cs typeface="Times New Roman" panose="02020603050405020304" pitchFamily="18" charset="0"/>
              </a:rPr>
              <a:t>;</a:t>
            </a:r>
          </a:p>
          <a:p>
            <a:pPr marL="182563" lvl="0" indent="-182563">
              <a:lnSpc>
                <a:spcPct val="115000"/>
              </a:lnSpc>
              <a:spcAft>
                <a:spcPts val="300"/>
              </a:spcAft>
              <a:buFont typeface="Symbol" panose="05050102010706020507" pitchFamily="18" charset="2"/>
              <a:buChar char=""/>
            </a:pPr>
            <a:r>
              <a:rPr lang="it-IT" sz="1100" dirty="0">
                <a:latin typeface="Calibri" panose="020F0502020204030204" pitchFamily="34" charset="0"/>
                <a:ea typeface="Calibri" panose="020F0502020204030204" pitchFamily="34" charset="0"/>
                <a:cs typeface="Times New Roman" panose="02020603050405020304" pitchFamily="18" charset="0"/>
              </a:rPr>
              <a:t>accettare il lavoro quando è completo</a:t>
            </a:r>
            <a:r>
              <a:rPr lang="en-GB" sz="1100" dirty="0">
                <a:latin typeface="Calibri" panose="020F0502020204030204" pitchFamily="34" charset="0"/>
                <a:ea typeface="Calibri" panose="020F0502020204030204" pitchFamily="34" charset="0"/>
                <a:cs typeface="Times New Roman" panose="02020603050405020304" pitchFamily="18" charset="0"/>
              </a:rPr>
              <a:t>;</a:t>
            </a:r>
          </a:p>
          <a:p>
            <a:pPr marL="182563" lvl="0" indent="-182563">
              <a:lnSpc>
                <a:spcPct val="115000"/>
              </a:lnSpc>
              <a:buFont typeface="Symbol" panose="05050102010706020507" pitchFamily="18" charset="2"/>
              <a:buChar char=""/>
            </a:pPr>
            <a:r>
              <a:rPr lang="it-IT" sz="1100" dirty="0">
                <a:latin typeface="Calibri" panose="020F0502020204030204" pitchFamily="34" charset="0"/>
                <a:ea typeface="Calibri" panose="020F0502020204030204" pitchFamily="34" charset="0"/>
                <a:cs typeface="Times New Roman" panose="02020603050405020304" pitchFamily="18" charset="0"/>
              </a:rPr>
              <a:t>mantenere le comunicazioni con tutti gli stakeholder</a:t>
            </a:r>
            <a:r>
              <a:rPr lang="en-GB" sz="1100" dirty="0">
                <a:latin typeface="Calibri" panose="020F0502020204030204" pitchFamily="34" charset="0"/>
                <a:ea typeface="Calibri" panose="020F0502020204030204" pitchFamily="34" charset="0"/>
                <a:cs typeface="Times New Roman" panose="02020603050405020304" pitchFamily="18" charset="0"/>
              </a:rPr>
              <a: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40" name="Straight Connector 39">
            <a:extLst>
              <a:ext uri="{FF2B5EF4-FFF2-40B4-BE49-F238E27FC236}">
                <a16:creationId xmlns:a16="http://schemas.microsoft.com/office/drawing/2014/main" id="{BFC83B43-00DB-43B4-AC24-491910EFE0C4}"/>
              </a:ext>
            </a:extLst>
          </p:cNvPr>
          <p:cNvCxnSpPr/>
          <p:nvPr/>
        </p:nvCxnSpPr>
        <p:spPr>
          <a:xfrm>
            <a:off x="10724655" y="4343937"/>
            <a:ext cx="13008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D12FA57B-D4FD-470C-97C7-F2A134C32910}"/>
              </a:ext>
            </a:extLst>
          </p:cNvPr>
          <p:cNvSpPr txBox="1"/>
          <p:nvPr/>
        </p:nvSpPr>
        <p:spPr>
          <a:xfrm>
            <a:off x="11025489" y="4457480"/>
            <a:ext cx="925253" cy="307777"/>
          </a:xfrm>
          <a:prstGeom prst="rect">
            <a:avLst/>
          </a:prstGeom>
          <a:noFill/>
        </p:spPr>
        <p:txBody>
          <a:bodyPr wrap="none" rtlCol="0">
            <a:spAutoFit/>
          </a:bodyPr>
          <a:lstStyle/>
          <a:p>
            <a:r>
              <a:rPr lang="en-GB" sz="1400" b="1" dirty="0" err="1">
                <a:solidFill>
                  <a:schemeClr val="accent3"/>
                </a:solidFill>
              </a:rPr>
              <a:t>Biblioteca</a:t>
            </a:r>
            <a:endParaRPr lang="en-GB" sz="1400" b="1" dirty="0">
              <a:solidFill>
                <a:schemeClr val="accent3"/>
              </a:solidFill>
            </a:endParaRPr>
          </a:p>
        </p:txBody>
      </p:sp>
      <p:sp>
        <p:nvSpPr>
          <p:cNvPr id="44" name="TextBox 43">
            <a:hlinkClick r:id="rId6"/>
            <a:extLst>
              <a:ext uri="{FF2B5EF4-FFF2-40B4-BE49-F238E27FC236}">
                <a16:creationId xmlns:a16="http://schemas.microsoft.com/office/drawing/2014/main" id="{82C47509-06EE-41EA-89E1-CBDC37D55020}"/>
              </a:ext>
            </a:extLst>
          </p:cNvPr>
          <p:cNvSpPr txBox="1"/>
          <p:nvPr/>
        </p:nvSpPr>
        <p:spPr>
          <a:xfrm>
            <a:off x="10707096" y="4789454"/>
            <a:ext cx="1348546" cy="276999"/>
          </a:xfrm>
          <a:prstGeom prst="rect">
            <a:avLst/>
          </a:prstGeom>
          <a:noFill/>
        </p:spPr>
        <p:txBody>
          <a:bodyPr wrap="square" rtlCol="0">
            <a:spAutoFit/>
          </a:bodyPr>
          <a:lstStyle/>
          <a:p>
            <a:r>
              <a:rPr lang="en-GB" sz="1200" dirty="0"/>
              <a:t>Il </a:t>
            </a:r>
            <a:r>
              <a:rPr lang="en-GB" sz="1200" dirty="0" err="1"/>
              <a:t>ciclo</a:t>
            </a:r>
            <a:r>
              <a:rPr lang="en-GB" sz="1200" dirty="0"/>
              <a:t> di Shewhart</a:t>
            </a:r>
          </a:p>
        </p:txBody>
      </p:sp>
      <p:sp>
        <p:nvSpPr>
          <p:cNvPr id="48" name="Rectangle 47">
            <a:extLst>
              <a:ext uri="{FF2B5EF4-FFF2-40B4-BE49-F238E27FC236}">
                <a16:creationId xmlns:a16="http://schemas.microsoft.com/office/drawing/2014/main" id="{D11AB154-9743-4319-9889-D5379E7CBFD8}"/>
              </a:ext>
            </a:extLst>
          </p:cNvPr>
          <p:cNvSpPr/>
          <p:nvPr/>
        </p:nvSpPr>
        <p:spPr>
          <a:xfrm>
            <a:off x="8660133" y="4339976"/>
            <a:ext cx="1541211" cy="1510213"/>
          </a:xfrm>
          <a:prstGeom prst="rect">
            <a:avLst/>
          </a:prstGeom>
          <a:solidFill>
            <a:schemeClr val="accent6">
              <a:lumMod val="20000"/>
              <a:lumOff val="80000"/>
            </a:schemeClr>
          </a:solidFill>
          <a:ln>
            <a:no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9" name="Rectangle 48">
            <a:extLst>
              <a:ext uri="{FF2B5EF4-FFF2-40B4-BE49-F238E27FC236}">
                <a16:creationId xmlns:a16="http://schemas.microsoft.com/office/drawing/2014/main" id="{1DFD4148-4CD8-4040-AF79-0757C84414F8}"/>
              </a:ext>
            </a:extLst>
          </p:cNvPr>
          <p:cNvSpPr/>
          <p:nvPr/>
        </p:nvSpPr>
        <p:spPr>
          <a:xfrm>
            <a:off x="8771950" y="4426638"/>
            <a:ext cx="1346295" cy="307777"/>
          </a:xfrm>
          <a:prstGeom prst="rect">
            <a:avLst/>
          </a:prstGeom>
        </p:spPr>
        <p:txBody>
          <a:bodyPr wrap="square">
            <a:spAutoFit/>
          </a:bodyPr>
          <a:lstStyle/>
          <a:p>
            <a:pPr lvl="0">
              <a:spcAft>
                <a:spcPts val="600"/>
              </a:spcAft>
            </a:pPr>
            <a:r>
              <a:rPr lang="en-GB" sz="1400" dirty="0" err="1">
                <a:solidFill>
                  <a:srgbClr val="516B93"/>
                </a:solidFill>
              </a:rPr>
              <a:t>Funzioni</a:t>
            </a:r>
            <a:r>
              <a:rPr lang="en-GB" sz="1400" dirty="0">
                <a:solidFill>
                  <a:srgbClr val="516B93"/>
                </a:solidFill>
              </a:rPr>
              <a:t> </a:t>
            </a:r>
            <a:r>
              <a:rPr lang="en-GB" sz="1400" dirty="0" err="1">
                <a:solidFill>
                  <a:srgbClr val="516B93"/>
                </a:solidFill>
              </a:rPr>
              <a:t>chiave</a:t>
            </a:r>
            <a:endParaRPr lang="en-GB" sz="1400" dirty="0">
              <a:solidFill>
                <a:srgbClr val="516B93"/>
              </a:solidFill>
            </a:endParaRPr>
          </a:p>
        </p:txBody>
      </p:sp>
      <p:sp>
        <p:nvSpPr>
          <p:cNvPr id="50" name="Rectangle 49">
            <a:extLst>
              <a:ext uri="{FF2B5EF4-FFF2-40B4-BE49-F238E27FC236}">
                <a16:creationId xmlns:a16="http://schemas.microsoft.com/office/drawing/2014/main" id="{0C97B042-4039-4D7C-9414-66DEDA9BFD7C}"/>
              </a:ext>
            </a:extLst>
          </p:cNvPr>
          <p:cNvSpPr/>
          <p:nvPr/>
        </p:nvSpPr>
        <p:spPr>
          <a:xfrm>
            <a:off x="8771950" y="4681760"/>
            <a:ext cx="1346295" cy="946413"/>
          </a:xfrm>
          <a:prstGeom prst="rect">
            <a:avLst/>
          </a:prstGeom>
        </p:spPr>
        <p:txBody>
          <a:bodyPr wrap="square">
            <a:spAutoFit/>
          </a:bodyPr>
          <a:lstStyle/>
          <a:p>
            <a:pPr marL="171450" lvl="0" indent="-171450">
              <a:spcAft>
                <a:spcPts val="300"/>
              </a:spcAft>
              <a:buFont typeface="Arial" panose="020B0604020202020204" pitchFamily="34" charset="0"/>
              <a:buChar char="•"/>
            </a:pPr>
            <a:r>
              <a:rPr lang="en-GB" sz="1200" dirty="0" err="1">
                <a:solidFill>
                  <a:prstClr val="black"/>
                </a:solidFill>
                <a:hlinkClick r:id="rId7" action="ppaction://hlinksldjump"/>
              </a:rPr>
              <a:t>Garanzia</a:t>
            </a:r>
            <a:endParaRPr lang="en-GB" sz="1200" dirty="0">
              <a:solidFill>
                <a:prstClr val="black"/>
              </a:solidFill>
            </a:endParaRPr>
          </a:p>
          <a:p>
            <a:pPr marL="171450" lvl="0" indent="-171450">
              <a:spcAft>
                <a:spcPts val="300"/>
              </a:spcAft>
              <a:buFont typeface="Arial" panose="020B0604020202020204" pitchFamily="34" charset="0"/>
              <a:buChar char="•"/>
            </a:pPr>
            <a:r>
              <a:rPr lang="en-GB" sz="1200" dirty="0" err="1">
                <a:solidFill>
                  <a:prstClr val="black"/>
                </a:solidFill>
                <a:hlinkClick r:id="rId8" action="ppaction://hlinksldjump"/>
              </a:rPr>
              <a:t>Comunicazione</a:t>
            </a:r>
            <a:endParaRPr lang="en-GB" sz="1200" dirty="0">
              <a:solidFill>
                <a:prstClr val="black"/>
              </a:solidFill>
            </a:endParaRPr>
          </a:p>
          <a:p>
            <a:pPr marL="171450" lvl="0" indent="-171450">
              <a:spcAft>
                <a:spcPts val="300"/>
              </a:spcAft>
              <a:buFont typeface="Arial" panose="020B0604020202020204" pitchFamily="34" charset="0"/>
              <a:buChar char="•"/>
            </a:pPr>
            <a:r>
              <a:rPr lang="en-GB" sz="1200" dirty="0" err="1">
                <a:solidFill>
                  <a:prstClr val="black"/>
                </a:solidFill>
                <a:hlinkClick r:id="rId8" action="ppaction://hlinksldjump"/>
              </a:rPr>
              <a:t>Delega</a:t>
            </a:r>
            <a:endParaRPr lang="en-GB" sz="1200" dirty="0">
              <a:solidFill>
                <a:prstClr val="black"/>
              </a:solidFill>
            </a:endParaRPr>
          </a:p>
          <a:p>
            <a:pPr marL="171450" lvl="0" indent="-171450">
              <a:spcAft>
                <a:spcPts val="300"/>
              </a:spcAft>
              <a:buFont typeface="Arial" panose="020B0604020202020204" pitchFamily="34" charset="0"/>
              <a:buChar char="•"/>
            </a:pPr>
            <a:r>
              <a:rPr lang="en-GB" sz="1200" dirty="0" err="1">
                <a:solidFill>
                  <a:prstClr val="black"/>
                </a:solidFill>
                <a:hlinkClick r:id="rId9" action="ppaction://hlinksldjump"/>
              </a:rPr>
              <a:t>Controllo</a:t>
            </a:r>
            <a:endParaRPr lang="en-GB" sz="1200" dirty="0">
              <a:solidFill>
                <a:prstClr val="black"/>
              </a:solidFill>
            </a:endParaRPr>
          </a:p>
        </p:txBody>
      </p:sp>
      <p:sp>
        <p:nvSpPr>
          <p:cNvPr id="51" name="Right Arrow 78">
            <a:hlinkClick r:id="rId10" action="ppaction://hlinksldjump"/>
            <a:extLst>
              <a:ext uri="{FF2B5EF4-FFF2-40B4-BE49-F238E27FC236}">
                <a16:creationId xmlns:a16="http://schemas.microsoft.com/office/drawing/2014/main" id="{A505A6F5-E0B7-497B-AD8E-9D8A914D8335}"/>
              </a:ext>
            </a:extLst>
          </p:cNvPr>
          <p:cNvSpPr/>
          <p:nvPr/>
        </p:nvSpPr>
        <p:spPr>
          <a:xfrm rot="5400000" flipH="1">
            <a:off x="11205550" y="6079024"/>
            <a:ext cx="344496" cy="38059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11"/>
            <a:extLst>
              <a:ext uri="{FF2B5EF4-FFF2-40B4-BE49-F238E27FC236}">
                <a16:creationId xmlns:a16="http://schemas.microsoft.com/office/drawing/2014/main" id="{CE782AEF-2C98-4794-8439-7262BC6EC8E3}"/>
              </a:ext>
            </a:extLst>
          </p:cNvPr>
          <p:cNvSpPr/>
          <p:nvPr/>
        </p:nvSpPr>
        <p:spPr>
          <a:xfrm>
            <a:off x="10621617" y="24064"/>
            <a:ext cx="1517374" cy="8261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TextBox 54">
            <a:hlinkClick r:id="rId12"/>
            <a:extLst>
              <a:ext uri="{FF2B5EF4-FFF2-40B4-BE49-F238E27FC236}">
                <a16:creationId xmlns:a16="http://schemas.microsoft.com/office/drawing/2014/main" id="{F2D7D7AD-A250-46BD-9690-3545450C4D0F}"/>
              </a:ext>
            </a:extLst>
          </p:cNvPr>
          <p:cNvSpPr txBox="1"/>
          <p:nvPr/>
        </p:nvSpPr>
        <p:spPr>
          <a:xfrm>
            <a:off x="10707096" y="2376667"/>
            <a:ext cx="740780" cy="276999"/>
          </a:xfrm>
          <a:prstGeom prst="rect">
            <a:avLst/>
          </a:prstGeom>
          <a:noFill/>
        </p:spPr>
        <p:txBody>
          <a:bodyPr wrap="none" rtlCol="0">
            <a:spAutoFit/>
          </a:bodyPr>
          <a:lstStyle/>
          <a:p>
            <a:r>
              <a:rPr lang="en-GB" sz="1200" dirty="0"/>
              <a:t>Checklist</a:t>
            </a:r>
          </a:p>
        </p:txBody>
      </p:sp>
      <p:sp>
        <p:nvSpPr>
          <p:cNvPr id="57" name="TextBox 56">
            <a:hlinkClick r:id="rId13"/>
            <a:extLst>
              <a:ext uri="{FF2B5EF4-FFF2-40B4-BE49-F238E27FC236}">
                <a16:creationId xmlns:a16="http://schemas.microsoft.com/office/drawing/2014/main" id="{018F09E6-1414-4728-B511-61096AC58677}"/>
              </a:ext>
            </a:extLst>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58" name="TextBox 57">
            <a:hlinkClick r:id="rId14"/>
            <a:extLst>
              <a:ext uri="{FF2B5EF4-FFF2-40B4-BE49-F238E27FC236}">
                <a16:creationId xmlns:a16="http://schemas.microsoft.com/office/drawing/2014/main" id="{49B9EABA-D5D6-40DF-BC27-28442B8FC331}"/>
              </a:ext>
            </a:extLst>
          </p:cNvPr>
          <p:cNvSpPr txBox="1"/>
          <p:nvPr/>
        </p:nvSpPr>
        <p:spPr>
          <a:xfrm>
            <a:off x="10707097" y="1841802"/>
            <a:ext cx="909993" cy="276999"/>
          </a:xfrm>
          <a:prstGeom prst="rect">
            <a:avLst/>
          </a:prstGeom>
          <a:noFill/>
        </p:spPr>
        <p:txBody>
          <a:bodyPr wrap="none" rtlCol="0">
            <a:spAutoFit/>
          </a:bodyPr>
          <a:lstStyle/>
          <a:p>
            <a:r>
              <a:rPr lang="en-GB" sz="1200" dirty="0"/>
              <a:t>Valutazione</a:t>
            </a:r>
          </a:p>
        </p:txBody>
      </p:sp>
      <p:sp>
        <p:nvSpPr>
          <p:cNvPr id="60" name="TextBox 59">
            <a:hlinkClick r:id="rId15"/>
            <a:extLst>
              <a:ext uri="{FF2B5EF4-FFF2-40B4-BE49-F238E27FC236}">
                <a16:creationId xmlns:a16="http://schemas.microsoft.com/office/drawing/2014/main" id="{AB17758B-E143-4F3B-9B5F-10BD5A917E2C}"/>
              </a:ext>
            </a:extLst>
          </p:cNvPr>
          <p:cNvSpPr txBox="1"/>
          <p:nvPr/>
        </p:nvSpPr>
        <p:spPr>
          <a:xfrm>
            <a:off x="10707097" y="2109234"/>
            <a:ext cx="634084" cy="276999"/>
          </a:xfrm>
          <a:prstGeom prst="rect">
            <a:avLst/>
          </a:prstGeom>
          <a:noFill/>
        </p:spPr>
        <p:txBody>
          <a:bodyPr wrap="none" rtlCol="0">
            <a:spAutoFit/>
          </a:bodyPr>
          <a:lstStyle/>
          <a:p>
            <a:r>
              <a:rPr lang="en-GB" sz="1200" dirty="0" err="1"/>
              <a:t>Risorse</a:t>
            </a:r>
            <a:endParaRPr lang="en-GB" sz="1200" dirty="0"/>
          </a:p>
        </p:txBody>
      </p:sp>
      <p:sp>
        <p:nvSpPr>
          <p:cNvPr id="61" name="TextBox 60">
            <a:hlinkClick r:id="rId16"/>
            <a:extLst>
              <a:ext uri="{FF2B5EF4-FFF2-40B4-BE49-F238E27FC236}">
                <a16:creationId xmlns:a16="http://schemas.microsoft.com/office/drawing/2014/main" id="{82835F2D-A160-4C9F-A20B-4E7025DEF30F}"/>
              </a:ext>
            </a:extLst>
          </p:cNvPr>
          <p:cNvSpPr txBox="1"/>
          <p:nvPr/>
        </p:nvSpPr>
        <p:spPr>
          <a:xfrm>
            <a:off x="10707096" y="1574370"/>
            <a:ext cx="731226" cy="276999"/>
          </a:xfrm>
          <a:prstGeom prst="rect">
            <a:avLst/>
          </a:prstGeom>
          <a:noFill/>
        </p:spPr>
        <p:txBody>
          <a:bodyPr wrap="none" rtlCol="0">
            <a:spAutoFit/>
          </a:bodyPr>
          <a:lstStyle/>
          <a:p>
            <a:r>
              <a:rPr lang="en-GB" sz="1200" dirty="0"/>
              <a:t>Maturità</a:t>
            </a:r>
          </a:p>
        </p:txBody>
      </p:sp>
      <p:cxnSp>
        <p:nvCxnSpPr>
          <p:cNvPr id="62" name="Straight Connector 61">
            <a:extLst>
              <a:ext uri="{FF2B5EF4-FFF2-40B4-BE49-F238E27FC236}">
                <a16:creationId xmlns:a16="http://schemas.microsoft.com/office/drawing/2014/main" id="{63D49415-FFC2-4735-A07B-E33169BFBB7E}"/>
              </a:ext>
            </a:extLst>
          </p:cNvPr>
          <p:cNvCxnSpPr/>
          <p:nvPr/>
        </p:nvCxnSpPr>
        <p:spPr>
          <a:xfrm>
            <a:off x="10724655" y="2811279"/>
            <a:ext cx="13008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23D4F301-0286-473C-9C25-D318746824A1}"/>
              </a:ext>
            </a:extLst>
          </p:cNvPr>
          <p:cNvSpPr txBox="1"/>
          <p:nvPr/>
        </p:nvSpPr>
        <p:spPr>
          <a:xfrm>
            <a:off x="10581945" y="2950623"/>
            <a:ext cx="1586319" cy="307777"/>
          </a:xfrm>
          <a:prstGeom prst="rect">
            <a:avLst/>
          </a:prstGeom>
          <a:noFill/>
        </p:spPr>
        <p:txBody>
          <a:bodyPr wrap="square" rtlCol="0">
            <a:spAutoFit/>
          </a:bodyPr>
          <a:lstStyle/>
          <a:p>
            <a:pPr algn="ctr"/>
            <a:r>
              <a:rPr lang="en-GB" sz="1400" b="1" dirty="0" err="1">
                <a:solidFill>
                  <a:schemeClr val="accent3"/>
                </a:solidFill>
              </a:rPr>
              <a:t>Maggiori</a:t>
            </a:r>
            <a:r>
              <a:rPr lang="en-GB" sz="1400" b="1" dirty="0">
                <a:solidFill>
                  <a:schemeClr val="accent3"/>
                </a:solidFill>
              </a:rPr>
              <a:t> </a:t>
            </a:r>
            <a:r>
              <a:rPr lang="en-GB" sz="1400" b="1" dirty="0" err="1">
                <a:solidFill>
                  <a:schemeClr val="accent3"/>
                </a:solidFill>
              </a:rPr>
              <a:t>dettagli</a:t>
            </a:r>
            <a:endParaRPr lang="en-GB" sz="1400" b="1" dirty="0">
              <a:solidFill>
                <a:schemeClr val="accent3"/>
              </a:solidFill>
            </a:endParaRPr>
          </a:p>
        </p:txBody>
      </p:sp>
      <p:sp>
        <p:nvSpPr>
          <p:cNvPr id="64" name="TextBox 63">
            <a:extLst>
              <a:ext uri="{FF2B5EF4-FFF2-40B4-BE49-F238E27FC236}">
                <a16:creationId xmlns:a16="http://schemas.microsoft.com/office/drawing/2014/main" id="{4DFE1C96-4A39-44A2-B927-FE85B7FD9E22}"/>
              </a:ext>
            </a:extLst>
          </p:cNvPr>
          <p:cNvSpPr txBox="1"/>
          <p:nvPr/>
        </p:nvSpPr>
        <p:spPr>
          <a:xfrm>
            <a:off x="10580417" y="1017186"/>
            <a:ext cx="1589374" cy="307777"/>
          </a:xfrm>
          <a:prstGeom prst="rect">
            <a:avLst/>
          </a:prstGeom>
          <a:noFill/>
        </p:spPr>
        <p:txBody>
          <a:bodyPr wrap="square" rtlCol="0">
            <a:spAutoFit/>
          </a:bodyPr>
          <a:lstStyle/>
          <a:p>
            <a:pPr algn="ctr"/>
            <a:r>
              <a:rPr lang="en-GB" sz="1400" b="1" dirty="0" err="1">
                <a:solidFill>
                  <a:schemeClr val="accent3"/>
                </a:solidFill>
              </a:rPr>
              <a:t>Applicazione</a:t>
            </a:r>
            <a:endParaRPr lang="en-GB" sz="1400" b="1" dirty="0">
              <a:solidFill>
                <a:schemeClr val="accent3"/>
              </a:solidFill>
            </a:endParaRPr>
          </a:p>
        </p:txBody>
      </p:sp>
      <p:sp>
        <p:nvSpPr>
          <p:cNvPr id="65" name="TextBox 64">
            <a:hlinkClick r:id="rId17"/>
            <a:extLst>
              <a:ext uri="{FF2B5EF4-FFF2-40B4-BE49-F238E27FC236}">
                <a16:creationId xmlns:a16="http://schemas.microsoft.com/office/drawing/2014/main" id="{68205584-9E33-4CE2-8FC2-91EF63AF6B49}"/>
              </a:ext>
            </a:extLst>
          </p:cNvPr>
          <p:cNvSpPr txBox="1"/>
          <p:nvPr/>
        </p:nvSpPr>
        <p:spPr>
          <a:xfrm>
            <a:off x="10684675" y="3285625"/>
            <a:ext cx="1285943" cy="461665"/>
          </a:xfrm>
          <a:prstGeom prst="rect">
            <a:avLst/>
          </a:prstGeom>
          <a:noFill/>
        </p:spPr>
        <p:txBody>
          <a:bodyPr wrap="square" rtlCol="0">
            <a:noAutofit/>
          </a:bodyPr>
          <a:lstStyle/>
          <a:p>
            <a:r>
              <a:rPr lang="en-GB" sz="1200" dirty="0" err="1"/>
              <a:t>Processo</a:t>
            </a:r>
            <a:r>
              <a:rPr lang="en-GB" sz="1200" dirty="0"/>
              <a:t> di </a:t>
            </a:r>
            <a:r>
              <a:rPr lang="en-GB" sz="1200" dirty="0" err="1"/>
              <a:t>sviluppo</a:t>
            </a:r>
            <a:endParaRPr lang="en-GB" sz="1200" dirty="0"/>
          </a:p>
        </p:txBody>
      </p:sp>
      <p:sp>
        <p:nvSpPr>
          <p:cNvPr id="66" name="TextBox 65">
            <a:hlinkClick r:id="rId18"/>
            <a:extLst>
              <a:ext uri="{FF2B5EF4-FFF2-40B4-BE49-F238E27FC236}">
                <a16:creationId xmlns:a16="http://schemas.microsoft.com/office/drawing/2014/main" id="{876A0CFF-E2DE-40CF-AEEB-3D1FB61F2790}"/>
              </a:ext>
            </a:extLst>
          </p:cNvPr>
          <p:cNvSpPr txBox="1"/>
          <p:nvPr/>
        </p:nvSpPr>
        <p:spPr>
          <a:xfrm>
            <a:off x="10690075" y="3746511"/>
            <a:ext cx="1285943" cy="646331"/>
          </a:xfrm>
          <a:prstGeom prst="rect">
            <a:avLst/>
          </a:prstGeom>
          <a:noFill/>
        </p:spPr>
        <p:txBody>
          <a:bodyPr wrap="square" rtlCol="0">
            <a:noAutofit/>
          </a:bodyPr>
          <a:lstStyle/>
          <a:p>
            <a:r>
              <a:rPr lang="it-IT" sz="1200" dirty="0"/>
              <a:t>Processo di gestione dei limiti</a:t>
            </a:r>
            <a:endParaRPr lang="en-GB" sz="1200" dirty="0"/>
          </a:p>
        </p:txBody>
      </p:sp>
      <p:sp>
        <p:nvSpPr>
          <p:cNvPr id="33" name="Rectangle 32">
            <a:extLst>
              <a:ext uri="{FF2B5EF4-FFF2-40B4-BE49-F238E27FC236}">
                <a16:creationId xmlns:a16="http://schemas.microsoft.com/office/drawing/2014/main" id="{859838B1-12A6-4680-B5D0-EADD0C613E8F}"/>
              </a:ext>
            </a:extLst>
          </p:cNvPr>
          <p:cNvSpPr/>
          <p:nvPr/>
        </p:nvSpPr>
        <p:spPr>
          <a:xfrm>
            <a:off x="136358" y="3690606"/>
            <a:ext cx="4289945" cy="2993320"/>
          </a:xfrm>
          <a:prstGeom prst="rect">
            <a:avLst/>
          </a:prstGeom>
        </p:spPr>
        <p:txBody>
          <a:bodyPr wrap="square">
            <a:spAutoFit/>
          </a:bodyPr>
          <a:lstStyle/>
          <a:p>
            <a:pPr>
              <a:lnSpc>
                <a:spcPct val="107000"/>
              </a:lnSpc>
              <a:spcAft>
                <a:spcPts val="800"/>
              </a:spcAft>
            </a:pPr>
            <a:r>
              <a:rPr lang="en-GB" sz="1400" dirty="0" err="1">
                <a:solidFill>
                  <a:schemeClr val="accent5"/>
                </a:solidFill>
              </a:rPr>
              <a:t>Panoramica</a:t>
            </a:r>
            <a:r>
              <a:rPr lang="en-GB" sz="11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Il </a:t>
            </a:r>
            <a:r>
              <a:rPr lang="en-GB" sz="1200" dirty="0" err="1">
                <a:latin typeface="Calibri" panose="020F0502020204030204" pitchFamily="34" charset="0"/>
                <a:ea typeface="Calibri" panose="020F0502020204030204" pitchFamily="34" charset="0"/>
                <a:cs typeface="Times New Roman" panose="02020603050405020304" pitchFamily="18" charset="0"/>
              </a:rPr>
              <a:t>processo</a:t>
            </a:r>
            <a:r>
              <a:rPr lang="en-GB" sz="1200" dirty="0">
                <a:latin typeface="Calibri" panose="020F0502020204030204" pitchFamily="34" charset="0"/>
                <a:ea typeface="Calibri" panose="020F0502020204030204" pitchFamily="34" charset="0"/>
                <a:cs typeface="Times New Roman" panose="02020603050405020304" pitchFamily="18" charset="0"/>
              </a:rPr>
              <a:t> di </a:t>
            </a:r>
            <a:r>
              <a:rPr lang="en-GB" sz="1200" dirty="0" err="1">
                <a:latin typeface="Calibri" panose="020F0502020204030204" pitchFamily="34" charset="0"/>
                <a:ea typeface="Calibri" panose="020F0502020204030204" pitchFamily="34" charset="0"/>
                <a:cs typeface="Times New Roman" panose="02020603050405020304" pitchFamily="18" charset="0"/>
              </a:rPr>
              <a:t>consegna</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controlla</a:t>
            </a:r>
            <a:r>
              <a:rPr lang="en-GB" sz="1200" dirty="0">
                <a:latin typeface="Calibri" panose="020F0502020204030204" pitchFamily="34" charset="0"/>
                <a:ea typeface="Calibri" panose="020F0502020204030204" pitchFamily="34" charset="0"/>
                <a:cs typeface="Times New Roman" panose="02020603050405020304" pitchFamily="18" charset="0"/>
              </a:rPr>
              <a:t> la </a:t>
            </a:r>
            <a:r>
              <a:rPr lang="en-GB" sz="1200" dirty="0" err="1">
                <a:latin typeface="Calibri" panose="020F0502020204030204" pitchFamily="34" charset="0"/>
                <a:ea typeface="Calibri" panose="020F0502020204030204" pitchFamily="34" charset="0"/>
                <a:cs typeface="Times New Roman" panose="02020603050405020304" pitchFamily="18" charset="0"/>
              </a:rPr>
              <a:t>creazione</a:t>
            </a:r>
            <a:r>
              <a:rPr lang="en-GB" sz="1200" dirty="0">
                <a:latin typeface="Calibri" panose="020F0502020204030204" pitchFamily="34" charset="0"/>
                <a:ea typeface="Calibri" panose="020F0502020204030204" pitchFamily="34" charset="0"/>
                <a:cs typeface="Times New Roman" panose="02020603050405020304" pitchFamily="18" charset="0"/>
              </a:rPr>
              <a:t> dei </a:t>
            </a:r>
            <a:r>
              <a:rPr lang="en-GB" sz="1200" dirty="0" err="1">
                <a:latin typeface="Calibri" panose="020F0502020204030204" pitchFamily="34" charset="0"/>
                <a:ea typeface="Calibri" panose="020F0502020204030204" pitchFamily="34" charset="0"/>
                <a:cs typeface="Times New Roman" panose="02020603050405020304" pitchFamily="18" charset="0"/>
              </a:rPr>
              <a:t>prodotti</a:t>
            </a:r>
            <a:r>
              <a:rPr lang="en-GB" sz="1200" dirty="0">
                <a:latin typeface="Calibri" panose="020F0502020204030204" pitchFamily="34" charset="0"/>
                <a:ea typeface="Calibri" panose="020F0502020204030204" pitchFamily="34" charset="0"/>
                <a:cs typeface="Times New Roman" panose="02020603050405020304" pitchFamily="18" charset="0"/>
              </a:rPr>
              <a:t> e </a:t>
            </a:r>
            <a:r>
              <a:rPr lang="en-GB" sz="1200" dirty="0" err="1">
                <a:latin typeface="Calibri" panose="020F0502020204030204" pitchFamily="34" charset="0"/>
                <a:ea typeface="Calibri" panose="020F0502020204030204" pitchFamily="34" charset="0"/>
                <a:cs typeface="Times New Roman" panose="02020603050405020304" pitchFamily="18" charset="0"/>
              </a:rPr>
              <a:t>risultati</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che</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collettivamente</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costituiscono</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l'ambito</a:t>
            </a:r>
            <a:r>
              <a:rPr lang="en-GB" sz="1200" dirty="0">
                <a:latin typeface="Calibri" panose="020F0502020204030204" pitchFamily="34" charset="0"/>
                <a:ea typeface="Calibri" panose="020F0502020204030204" pitchFamily="34" charset="0"/>
                <a:cs typeface="Times New Roman" panose="02020603050405020304" pitchFamily="18" charset="0"/>
              </a:rPr>
              <a:t> del </a:t>
            </a:r>
            <a:r>
              <a:rPr lang="en-GB" sz="1200" dirty="0" err="1">
                <a:latin typeface="Calibri" panose="020F0502020204030204" pitchFamily="34" charset="0"/>
                <a:ea typeface="Calibri" panose="020F0502020204030204" pitchFamily="34" charset="0"/>
                <a:cs typeface="Times New Roman" panose="02020603050405020304" pitchFamily="18" charset="0"/>
              </a:rPr>
              <a:t>lavoro</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GB" sz="1200" dirty="0" err="1">
                <a:latin typeface="Calibri" panose="020F0502020204030204" pitchFamily="34" charset="0"/>
                <a:ea typeface="Calibri" panose="020F0502020204030204" pitchFamily="34" charset="0"/>
                <a:cs typeface="Times New Roman" panose="02020603050405020304" pitchFamily="18" charset="0"/>
              </a:rPr>
              <a:t>Dopo</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l'autorizzazione</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della</a:t>
            </a:r>
            <a:r>
              <a:rPr lang="en-GB" sz="1200" dirty="0">
                <a:latin typeface="Calibri" panose="020F0502020204030204" pitchFamily="34" charset="0"/>
                <a:ea typeface="Calibri" panose="020F0502020204030204" pitchFamily="34" charset="0"/>
                <a:cs typeface="Times New Roman" panose="02020603050405020304" pitchFamily="18" charset="0"/>
              </a:rPr>
              <a:t> prima </a:t>
            </a:r>
            <a:r>
              <a:rPr lang="en-GB" sz="1200" dirty="0" err="1">
                <a:latin typeface="Calibri" panose="020F0502020204030204" pitchFamily="34" charset="0"/>
                <a:ea typeface="Calibri" panose="020F0502020204030204" pitchFamily="34" charset="0"/>
                <a:cs typeface="Times New Roman" panose="02020603050405020304" pitchFamily="18" charset="0"/>
              </a:rPr>
              <a:t>fase</a:t>
            </a:r>
            <a:r>
              <a:rPr lang="en-GB" sz="1200" dirty="0">
                <a:latin typeface="Calibri" panose="020F0502020204030204" pitchFamily="34" charset="0"/>
                <a:ea typeface="Calibri" panose="020F0502020204030204" pitchFamily="34" charset="0"/>
                <a:cs typeface="Times New Roman" panose="02020603050405020304" pitchFamily="18" charset="0"/>
              </a:rPr>
              <a:t> del </a:t>
            </a:r>
            <a:r>
              <a:rPr lang="en-GB" sz="1200" dirty="0" err="1">
                <a:latin typeface="Calibri" panose="020F0502020204030204" pitchFamily="34" charset="0"/>
                <a:ea typeface="Calibri" panose="020F0502020204030204" pitchFamily="34" charset="0"/>
                <a:cs typeface="Times New Roman" panose="02020603050405020304" pitchFamily="18" charset="0"/>
              </a:rPr>
              <a:t>lavoro</a:t>
            </a:r>
            <a:r>
              <a:rPr lang="en-GB" sz="1200" dirty="0">
                <a:latin typeface="Calibri" panose="020F0502020204030204" pitchFamily="34" charset="0"/>
                <a:ea typeface="Calibri" panose="020F0502020204030204" pitchFamily="34" charset="0"/>
                <a:cs typeface="Times New Roman" panose="02020603050405020304" pitchFamily="18" charset="0"/>
              </a:rPr>
              <a:t> di </a:t>
            </a:r>
            <a:r>
              <a:rPr lang="en-GB" sz="1200" dirty="0" err="1">
                <a:latin typeface="Calibri" panose="020F0502020204030204" pitchFamily="34" charset="0"/>
                <a:ea typeface="Calibri" panose="020F0502020204030204" pitchFamily="34" charset="0"/>
                <a:cs typeface="Times New Roman" panose="02020603050405020304" pitchFamily="18" charset="0"/>
              </a:rPr>
              <a:t>consegna</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il</a:t>
            </a:r>
            <a:r>
              <a:rPr lang="en-GB" sz="1200" dirty="0">
                <a:latin typeface="Calibri" panose="020F0502020204030204" pitchFamily="34" charset="0"/>
                <a:ea typeface="Calibri" panose="020F0502020204030204" pitchFamily="34" charset="0"/>
                <a:cs typeface="Times New Roman" panose="02020603050405020304" pitchFamily="18" charset="0"/>
              </a:rPr>
              <a:t> project manager </a:t>
            </a:r>
            <a:r>
              <a:rPr lang="en-GB" sz="1200" dirty="0" err="1">
                <a:latin typeface="Calibri" panose="020F0502020204030204" pitchFamily="34" charset="0"/>
                <a:ea typeface="Calibri" panose="020F0502020204030204" pitchFamily="34" charset="0"/>
                <a:cs typeface="Times New Roman" panose="02020603050405020304" pitchFamily="18" charset="0"/>
              </a:rPr>
              <a:t>identificherà</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i</a:t>
            </a:r>
            <a:r>
              <a:rPr lang="en-GB" sz="1200" dirty="0">
                <a:latin typeface="Calibri" panose="020F0502020204030204" pitchFamily="34" charset="0"/>
                <a:ea typeface="Calibri" panose="020F0502020204030204" pitchFamily="34" charset="0"/>
                <a:cs typeface="Times New Roman" panose="02020603050405020304" pitchFamily="18" charset="0"/>
              </a:rPr>
              <a:t> work packages da </a:t>
            </a:r>
            <a:r>
              <a:rPr lang="en-GB" sz="1200" dirty="0" err="1">
                <a:latin typeface="Calibri" panose="020F0502020204030204" pitchFamily="34" charset="0"/>
                <a:ea typeface="Calibri" panose="020F0502020204030204" pitchFamily="34" charset="0"/>
                <a:cs typeface="Times New Roman" panose="02020603050405020304" pitchFamily="18" charset="0"/>
              </a:rPr>
              <a:t>eseguire</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Questo sarà delegato ai team competenti che </a:t>
            </a:r>
            <a:r>
              <a:rPr lang="en-GB" sz="1200" dirty="0" err="1">
                <a:latin typeface="Calibri" panose="020F0502020204030204" pitchFamily="34" charset="0"/>
                <a:ea typeface="Calibri" panose="020F0502020204030204" pitchFamily="34" charset="0"/>
                <a:cs typeface="Times New Roman" panose="02020603050405020304" pitchFamily="18" charset="0"/>
              </a:rPr>
              <a:t>riferiranno</a:t>
            </a:r>
            <a:r>
              <a:rPr lang="en-GB" sz="1200" dirty="0">
                <a:latin typeface="Calibri" panose="020F0502020204030204" pitchFamily="34" charset="0"/>
                <a:ea typeface="Calibri" panose="020F0502020204030204" pitchFamily="34" charset="0"/>
                <a:cs typeface="Times New Roman" panose="02020603050405020304" pitchFamily="18" charset="0"/>
              </a:rPr>
              <a:t> sui </a:t>
            </a:r>
            <a:r>
              <a:rPr lang="en-GB" sz="1200" dirty="0" err="1">
                <a:latin typeface="Calibri" panose="020F0502020204030204" pitchFamily="34" charset="0"/>
                <a:ea typeface="Calibri" panose="020F0502020204030204" pitchFamily="34" charset="0"/>
                <a:cs typeface="Times New Roman" panose="02020603050405020304" pitchFamily="18" charset="0"/>
              </a:rPr>
              <a:t>progressi</a:t>
            </a:r>
            <a:r>
              <a:rPr lang="en-GB" sz="1200" dirty="0">
                <a:latin typeface="Calibri" panose="020F0502020204030204" pitchFamily="34" charset="0"/>
                <a:ea typeface="Calibri" panose="020F0502020204030204" pitchFamily="34" charset="0"/>
                <a:cs typeface="Times New Roman" panose="02020603050405020304" pitchFamily="18" charset="0"/>
              </a:rPr>
              <a:t>. Il project manager </a:t>
            </a:r>
            <a:r>
              <a:rPr lang="en-GB" sz="1200" dirty="0" err="1">
                <a:latin typeface="Calibri" panose="020F0502020204030204" pitchFamily="34" charset="0"/>
                <a:ea typeface="Calibri" panose="020F0502020204030204" pitchFamily="34" charset="0"/>
                <a:cs typeface="Times New Roman" panose="02020603050405020304" pitchFamily="18" charset="0"/>
              </a:rPr>
              <a:t>coordinaerà</a:t>
            </a:r>
            <a:r>
              <a:rPr lang="en-GB" sz="1200" dirty="0">
                <a:latin typeface="Calibri" panose="020F0502020204030204" pitchFamily="34" charset="0"/>
                <a:ea typeface="Calibri" panose="020F0502020204030204" pitchFamily="34" charset="0"/>
                <a:cs typeface="Times New Roman" panose="02020603050405020304" pitchFamily="18" charset="0"/>
              </a:rPr>
              <a:t> I teams ed </a:t>
            </a:r>
            <a:r>
              <a:rPr lang="en-GB" sz="1200" dirty="0" err="1">
                <a:latin typeface="Calibri" panose="020F0502020204030204" pitchFamily="34" charset="0"/>
                <a:ea typeface="Calibri" panose="020F0502020204030204" pitchFamily="34" charset="0"/>
                <a:cs typeface="Times New Roman" panose="02020603050405020304" pitchFamily="18" charset="0"/>
              </a:rPr>
              <a:t>accetterà</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il</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lavoro</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completato</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una volta soddisfatti gli standard di controllo della qualità</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Durante </a:t>
            </a:r>
            <a:r>
              <a:rPr lang="en-GB" sz="1200" dirty="0" err="1">
                <a:latin typeface="Calibri" panose="020F0502020204030204" pitchFamily="34" charset="0"/>
                <a:ea typeface="Calibri" panose="020F0502020204030204" pitchFamily="34" charset="0"/>
                <a:cs typeface="Times New Roman" panose="02020603050405020304" pitchFamily="18" charset="0"/>
              </a:rPr>
              <a:t>l'avanzamento</a:t>
            </a:r>
            <a:r>
              <a:rPr lang="en-GB" sz="1200" dirty="0">
                <a:latin typeface="Calibri" panose="020F0502020204030204" pitchFamily="34" charset="0"/>
                <a:ea typeface="Calibri" panose="020F0502020204030204" pitchFamily="34" charset="0"/>
                <a:cs typeface="Times New Roman" panose="02020603050405020304" pitchFamily="18" charset="0"/>
              </a:rPr>
              <a:t> del </a:t>
            </a:r>
            <a:r>
              <a:rPr lang="en-GB" sz="1200" dirty="0" err="1">
                <a:latin typeface="Calibri" panose="020F0502020204030204" pitchFamily="34" charset="0"/>
                <a:ea typeface="Calibri" panose="020F0502020204030204" pitchFamily="34" charset="0"/>
                <a:cs typeface="Times New Roman" panose="02020603050405020304" pitchFamily="18" charset="0"/>
              </a:rPr>
              <a:t>lavoro</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i</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19" action="ppaction://hlinksldjump"/>
              </a:rPr>
              <a:t>documenti</a:t>
            </a:r>
            <a:r>
              <a:rPr lang="en-GB" sz="1200" dirty="0">
                <a:latin typeface="Calibri" panose="020F0502020204030204" pitchFamily="34" charset="0"/>
                <a:ea typeface="Calibri" panose="020F0502020204030204" pitchFamily="34" charset="0"/>
                <a:cs typeface="Times New Roman" panose="02020603050405020304" pitchFamily="18" charset="0"/>
                <a:hlinkClick r:id="rId19" action="ppaction://hlinksldjump"/>
              </a:rPr>
              <a:t> di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19" action="ppaction://hlinksldjump"/>
              </a:rPr>
              <a:t>consegna</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verranno</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aggiornati</a:t>
            </a:r>
            <a:r>
              <a:rPr lang="en-GB" sz="1200" dirty="0">
                <a:latin typeface="Calibri" panose="020F0502020204030204" pitchFamily="34" charset="0"/>
                <a:ea typeface="Calibri" panose="020F0502020204030204" pitchFamily="34" charset="0"/>
                <a:cs typeface="Times New Roman" panose="02020603050405020304" pitchFamily="18" charset="0"/>
              </a:rPr>
              <a:t>, p.es. </a:t>
            </a:r>
            <a:r>
              <a:rPr lang="it-IT" sz="1200" dirty="0">
                <a:latin typeface="Calibri" panose="020F0502020204030204" pitchFamily="34" charset="0"/>
                <a:ea typeface="Calibri" panose="020F0502020204030204" pitchFamily="34" charset="0"/>
                <a:cs typeface="Times New Roman" panose="02020603050405020304" pitchFamily="18" charset="0"/>
              </a:rPr>
              <a:t>pianificazioni, budget, registri dei rischi </a:t>
            </a:r>
            <a:r>
              <a:rPr lang="en-GB" sz="1200" dirty="0" err="1">
                <a:latin typeface="Calibri" panose="020F0502020204030204" pitchFamily="34" charset="0"/>
                <a:ea typeface="Calibri" panose="020F0502020204030204" pitchFamily="34" charset="0"/>
                <a:cs typeface="Times New Roman" panose="02020603050405020304" pitchFamily="18" charset="0"/>
              </a:rPr>
              <a:t>ecc</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Le comunicazioni con le parti interessate e tra i team verranno eseguite conformemente al piano di comunicazione</a:t>
            </a:r>
            <a:r>
              <a:rPr lang="en-GB" sz="1200" dirty="0">
                <a:latin typeface="Calibri" panose="020F0502020204030204" pitchFamily="34" charset="0"/>
                <a:ea typeface="Calibri" panose="020F0502020204030204" pitchFamily="34" charset="0"/>
                <a:cs typeface="Times New Roman" panose="02020603050405020304" pitchFamily="18" charset="0"/>
              </a:rPr>
              <a:t>.</a:t>
            </a:r>
          </a:p>
        </p:txBody>
      </p:sp>
      <p:sp>
        <p:nvSpPr>
          <p:cNvPr id="34" name="Rectangle 33">
            <a:extLst>
              <a:ext uri="{FF2B5EF4-FFF2-40B4-BE49-F238E27FC236}">
                <a16:creationId xmlns:a16="http://schemas.microsoft.com/office/drawing/2014/main" id="{2BB6F98C-33D0-4C3C-9B1B-DD30A10FFEBC}"/>
              </a:ext>
            </a:extLst>
          </p:cNvPr>
          <p:cNvSpPr/>
          <p:nvPr/>
        </p:nvSpPr>
        <p:spPr>
          <a:xfrm>
            <a:off x="4767812" y="4481440"/>
            <a:ext cx="3502853" cy="2059795"/>
          </a:xfrm>
          <a:prstGeom prst="rect">
            <a:avLst/>
          </a:prstGeom>
        </p:spPr>
        <p:txBody>
          <a:bodyPr wrap="square">
            <a:spAutoFit/>
          </a:bodyPr>
          <a:lstStyle/>
          <a:p>
            <a:pPr>
              <a:lnSpc>
                <a:spcPct val="107000"/>
              </a:lnSpc>
              <a:spcAft>
                <a:spcPts val="800"/>
              </a:spcAft>
            </a:pPr>
            <a:r>
              <a:rPr lang="it-IT" sz="1200" dirty="0">
                <a:latin typeface="Calibri" panose="020F0502020204030204" pitchFamily="34" charset="0"/>
                <a:ea typeface="Calibri" panose="020F0502020204030204" pitchFamily="34" charset="0"/>
                <a:cs typeface="Times New Roman" panose="02020603050405020304" pitchFamily="18" charset="0"/>
              </a:rPr>
              <a:t>Man mano che il lavoro procede, possono verificarsi problemi che non possono essere risolti facilmente dal manager, che quindi li inoltra allo sponsor per la risoluzione. In alcuni casi, un problema può richiedere la produzione di un piano di eccezioni che dimostri come verrà risolto un problema e come cambieranno le pianificazioni e i budget. Un piano di eccezione deve essere presentato allo sponsor per l'autorizzazione come parte del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2" action="ppaction://hlinksldjump"/>
              </a:rPr>
              <a:t>processo</a:t>
            </a:r>
            <a:r>
              <a:rPr lang="en-GB" sz="1200" dirty="0">
                <a:latin typeface="Calibri" panose="020F0502020204030204" pitchFamily="34" charset="0"/>
                <a:ea typeface="Calibri" panose="020F0502020204030204" pitchFamily="34" charset="0"/>
                <a:cs typeface="Times New Roman" panose="02020603050405020304" pitchFamily="18" charset="0"/>
                <a:hlinkClick r:id="rId2" action="ppaction://hlinksldjump"/>
              </a:rPr>
              <a:t> di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2" action="ppaction://hlinksldjump"/>
              </a:rPr>
              <a:t>sponsorizzazione</a:t>
            </a:r>
            <a:r>
              <a:rPr lang="en-GB" sz="1200" dirty="0">
                <a:latin typeface="Calibri" panose="020F0502020204030204" pitchFamily="34" charset="0"/>
                <a:ea typeface="Calibri" panose="020F0502020204030204" pitchFamily="34" charset="0"/>
                <a:cs typeface="Times New Roman" panose="02020603050405020304" pitchFamily="18" charset="0"/>
              </a:rPr>
              <a:t>.</a:t>
            </a:r>
          </a:p>
        </p:txBody>
      </p:sp>
      <p:pic>
        <p:nvPicPr>
          <p:cNvPr id="56" name="Picture 55">
            <a:extLst>
              <a:ext uri="{FF2B5EF4-FFF2-40B4-BE49-F238E27FC236}">
                <a16:creationId xmlns:a16="http://schemas.microsoft.com/office/drawing/2014/main" id="{E9082B5F-DD6C-4777-8422-680B6105D939}"/>
              </a:ext>
            </a:extLst>
          </p:cNvPr>
          <p:cNvPicPr>
            <a:picLocks noChangeAspect="1"/>
          </p:cNvPicPr>
          <p:nvPr/>
        </p:nvPicPr>
        <p:blipFill rotWithShape="1">
          <a:blip r:embed="rId20"/>
          <a:srcRect r="9406"/>
          <a:stretch/>
        </p:blipFill>
        <p:spPr>
          <a:xfrm>
            <a:off x="11651595" y="2476053"/>
            <a:ext cx="139317" cy="91809"/>
          </a:xfrm>
          <a:prstGeom prst="rect">
            <a:avLst/>
          </a:prstGeom>
        </p:spPr>
      </p:pic>
      <p:pic>
        <p:nvPicPr>
          <p:cNvPr id="59" name="Picture 58">
            <a:extLst>
              <a:ext uri="{FF2B5EF4-FFF2-40B4-BE49-F238E27FC236}">
                <a16:creationId xmlns:a16="http://schemas.microsoft.com/office/drawing/2014/main" id="{B08D978D-8D1C-4427-AEBF-E8FB021721F1}"/>
              </a:ext>
            </a:extLst>
          </p:cNvPr>
          <p:cNvPicPr>
            <a:picLocks noChangeAspect="1"/>
          </p:cNvPicPr>
          <p:nvPr/>
        </p:nvPicPr>
        <p:blipFill rotWithShape="1">
          <a:blip r:embed="rId20"/>
          <a:srcRect r="9406"/>
          <a:stretch/>
        </p:blipFill>
        <p:spPr>
          <a:xfrm>
            <a:off x="11651595" y="2201829"/>
            <a:ext cx="139317" cy="91809"/>
          </a:xfrm>
          <a:prstGeom prst="rect">
            <a:avLst/>
          </a:prstGeom>
        </p:spPr>
      </p:pic>
      <p:pic>
        <p:nvPicPr>
          <p:cNvPr id="67" name="Picture 66">
            <a:extLst>
              <a:ext uri="{FF2B5EF4-FFF2-40B4-BE49-F238E27FC236}">
                <a16:creationId xmlns:a16="http://schemas.microsoft.com/office/drawing/2014/main" id="{AD915492-E879-4F37-A043-58E4244C3D9E}"/>
              </a:ext>
            </a:extLst>
          </p:cNvPr>
          <p:cNvPicPr>
            <a:picLocks noChangeAspect="1"/>
          </p:cNvPicPr>
          <p:nvPr/>
        </p:nvPicPr>
        <p:blipFill rotWithShape="1">
          <a:blip r:embed="rId20"/>
          <a:srcRect r="9406"/>
          <a:stretch/>
        </p:blipFill>
        <p:spPr>
          <a:xfrm>
            <a:off x="11651595" y="1957028"/>
            <a:ext cx="139317" cy="91809"/>
          </a:xfrm>
          <a:prstGeom prst="rect">
            <a:avLst/>
          </a:prstGeom>
        </p:spPr>
      </p:pic>
    </p:spTree>
    <p:extLst>
      <p:ext uri="{BB962C8B-B14F-4D97-AF65-F5344CB8AC3E}">
        <p14:creationId xmlns:p14="http://schemas.microsoft.com/office/powerpoint/2010/main" val="995921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it-IT" dirty="0"/>
              <a:t>Processo di realizzazione dei benefici</a:t>
            </a:r>
            <a:endParaRPr lang="en-GB" dirty="0"/>
          </a:p>
        </p:txBody>
      </p:sp>
      <p:sp>
        <p:nvSpPr>
          <p:cNvPr id="3" name="Right Arrow 2">
            <a:hlinkClick r:id="rId2" action="ppaction://hlinksldjump"/>
          </p:cNvPr>
          <p:cNvSpPr/>
          <p:nvPr/>
        </p:nvSpPr>
        <p:spPr>
          <a:xfrm>
            <a:off x="11741771" y="6079024"/>
            <a:ext cx="344496" cy="38059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ight Arrow 3">
            <a:hlinkClick r:id="rId3" action="ppaction://hlinksldjump"/>
          </p:cNvPr>
          <p:cNvSpPr/>
          <p:nvPr/>
        </p:nvSpPr>
        <p:spPr>
          <a:xfrm flipH="1">
            <a:off x="10669329" y="6079024"/>
            <a:ext cx="344496" cy="38059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ight Arrow 4">
            <a:hlinkClick r:id="rId4" action="ppaction://hlinksldjump"/>
          </p:cNvPr>
          <p:cNvSpPr/>
          <p:nvPr/>
        </p:nvSpPr>
        <p:spPr>
          <a:xfrm rot="5400000" flipH="1">
            <a:off x="11205550" y="6079024"/>
            <a:ext cx="344496" cy="38059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 name="Group 5"/>
          <p:cNvGrpSpPr/>
          <p:nvPr/>
        </p:nvGrpSpPr>
        <p:grpSpPr>
          <a:xfrm>
            <a:off x="5668554" y="1445437"/>
            <a:ext cx="4769835" cy="1264653"/>
            <a:chOff x="1279117" y="2536932"/>
            <a:chExt cx="6617974" cy="1754660"/>
          </a:xfrm>
          <a:effectLst>
            <a:outerShdw blurRad="127000" dist="63500" dir="3600000" algn="ctr" rotWithShape="0">
              <a:schemeClr val="tx1">
                <a:alpha val="40000"/>
              </a:schemeClr>
            </a:outerShdw>
          </a:effectLst>
        </p:grpSpPr>
        <p:sp>
          <p:nvSpPr>
            <p:cNvPr id="7" name="Rectangle 6"/>
            <p:cNvSpPr/>
            <p:nvPr/>
          </p:nvSpPr>
          <p:spPr>
            <a:xfrm>
              <a:off x="1279117" y="2536932"/>
              <a:ext cx="6617974" cy="1754660"/>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8" name="TextBox 7"/>
            <p:cNvSpPr txBox="1"/>
            <p:nvPr/>
          </p:nvSpPr>
          <p:spPr>
            <a:xfrm>
              <a:off x="1296247" y="2688297"/>
              <a:ext cx="3451638" cy="384326"/>
            </a:xfrm>
            <a:prstGeom prst="rect">
              <a:avLst/>
            </a:prstGeom>
            <a:noFill/>
          </p:spPr>
          <p:txBody>
            <a:bodyPr wrap="none" rtlCol="0">
              <a:spAutoFit/>
            </a:bodyPr>
            <a:lstStyle/>
            <a:p>
              <a:r>
                <a:rPr lang="it-IT" sz="1200" dirty="0">
                  <a:solidFill>
                    <a:schemeClr val="bg1"/>
                  </a:solidFill>
                </a:rPr>
                <a:t>Processo di realizzazione dei benefici</a:t>
              </a:r>
              <a:endParaRPr lang="en-GB" sz="1200" dirty="0">
                <a:solidFill>
                  <a:schemeClr val="bg1"/>
                </a:solidFill>
              </a:endParaRPr>
            </a:p>
          </p:txBody>
        </p:sp>
        <p:sp>
          <p:nvSpPr>
            <p:cNvPr id="9" name="Rectangle 8">
              <a:hlinkClick r:id="" action="ppaction://noaction"/>
            </p:cNvPr>
            <p:cNvSpPr/>
            <p:nvPr/>
          </p:nvSpPr>
          <p:spPr>
            <a:xfrm>
              <a:off x="1393912" y="3199073"/>
              <a:ext cx="1296808" cy="792088"/>
            </a:xfrm>
            <a:prstGeom prst="rect">
              <a:avLst/>
            </a:prstGeom>
            <a:solidFill>
              <a:schemeClr val="accent3">
                <a:lumMod val="20000"/>
                <a:lumOff val="80000"/>
              </a:schemeClr>
            </a:solidFill>
            <a:ln w="3175">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Preparare</a:t>
              </a:r>
              <a:r>
                <a:rPr lang="en-GB" sz="1200" dirty="0">
                  <a:solidFill>
                    <a:schemeClr val="tx1"/>
                  </a:solidFill>
                </a:rPr>
                <a:t> la </a:t>
              </a:r>
              <a:r>
                <a:rPr lang="en-GB" sz="1200" dirty="0" err="1">
                  <a:solidFill>
                    <a:schemeClr val="tx1"/>
                  </a:solidFill>
                </a:rPr>
                <a:t>transizione</a:t>
              </a:r>
              <a:endParaRPr lang="en-GB" sz="1200" dirty="0">
                <a:solidFill>
                  <a:schemeClr val="tx1"/>
                </a:solidFill>
              </a:endParaRPr>
            </a:p>
          </p:txBody>
        </p:sp>
        <p:sp>
          <p:nvSpPr>
            <p:cNvPr id="10" name="Rectangle 9">
              <a:hlinkClick r:id="" action="ppaction://noaction"/>
            </p:cNvPr>
            <p:cNvSpPr/>
            <p:nvPr/>
          </p:nvSpPr>
          <p:spPr>
            <a:xfrm>
              <a:off x="2977152" y="3199073"/>
              <a:ext cx="1296808" cy="792088"/>
            </a:xfrm>
            <a:prstGeom prst="rect">
              <a:avLst/>
            </a:prstGeom>
            <a:solidFill>
              <a:schemeClr val="accent3">
                <a:lumMod val="20000"/>
                <a:lumOff val="80000"/>
              </a:schemeClr>
            </a:solidFill>
            <a:ln w="3175">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Gestire</a:t>
              </a:r>
              <a:r>
                <a:rPr lang="en-GB" sz="1200" dirty="0">
                  <a:solidFill>
                    <a:schemeClr val="tx1"/>
                  </a:solidFill>
                </a:rPr>
                <a:t> la </a:t>
              </a:r>
              <a:r>
                <a:rPr lang="en-GB" sz="1200" dirty="0" err="1">
                  <a:solidFill>
                    <a:schemeClr val="tx1"/>
                  </a:solidFill>
                </a:rPr>
                <a:t>transizione</a:t>
              </a:r>
              <a:endParaRPr lang="en-GB" sz="1200" dirty="0">
                <a:solidFill>
                  <a:schemeClr val="tx1"/>
                </a:solidFill>
              </a:endParaRPr>
            </a:p>
          </p:txBody>
        </p:sp>
        <p:cxnSp>
          <p:nvCxnSpPr>
            <p:cNvPr id="11" name="Straight Arrow Connector 10"/>
            <p:cNvCxnSpPr>
              <a:stCxn id="9" idx="3"/>
              <a:endCxn id="10" idx="1"/>
            </p:cNvCxnSpPr>
            <p:nvPr/>
          </p:nvCxnSpPr>
          <p:spPr>
            <a:xfrm>
              <a:off x="2690720" y="3595117"/>
              <a:ext cx="286432" cy="0"/>
            </a:xfrm>
            <a:prstGeom prst="straightConnector1">
              <a:avLst/>
            </a:prstGeom>
            <a:ln w="3175">
              <a:solidFill>
                <a:schemeClr val="accent3">
                  <a:lumMod val="20000"/>
                  <a:lumOff val="80000"/>
                </a:schemeClr>
              </a:solidFill>
              <a:headEnd type="none" w="med"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2" name="Elbow Connector 10"/>
            <p:cNvCxnSpPr>
              <a:stCxn id="10" idx="3"/>
              <a:endCxn id="13" idx="1"/>
            </p:cNvCxnSpPr>
            <p:nvPr/>
          </p:nvCxnSpPr>
          <p:spPr>
            <a:xfrm>
              <a:off x="4273960" y="3595117"/>
              <a:ext cx="324441" cy="0"/>
            </a:xfrm>
            <a:prstGeom prst="straightConnector1">
              <a:avLst/>
            </a:prstGeom>
            <a:ln w="3175">
              <a:solidFill>
                <a:schemeClr val="accent3">
                  <a:lumMod val="20000"/>
                  <a:lumOff val="80000"/>
                </a:schemeClr>
              </a:solidFill>
              <a:headEnd type="none" w="med" len="med"/>
              <a:tailEnd type="triangle" w="sm" len="med"/>
            </a:ln>
          </p:spPr>
          <p:style>
            <a:lnRef idx="1">
              <a:schemeClr val="accent1"/>
            </a:lnRef>
            <a:fillRef idx="0">
              <a:schemeClr val="accent1"/>
            </a:fillRef>
            <a:effectRef idx="0">
              <a:schemeClr val="accent1"/>
            </a:effectRef>
            <a:fontRef idx="minor">
              <a:schemeClr val="tx1"/>
            </a:fontRef>
          </p:style>
        </p:cxnSp>
        <p:sp>
          <p:nvSpPr>
            <p:cNvPr id="13" name="Rectangle 12">
              <a:hlinkClick r:id="" action="ppaction://noaction"/>
            </p:cNvPr>
            <p:cNvSpPr/>
            <p:nvPr/>
          </p:nvSpPr>
          <p:spPr>
            <a:xfrm>
              <a:off x="4598401" y="3199073"/>
              <a:ext cx="1287459" cy="792088"/>
            </a:xfrm>
            <a:prstGeom prst="rect">
              <a:avLst/>
            </a:prstGeom>
            <a:solidFill>
              <a:schemeClr val="accent3">
                <a:lumMod val="20000"/>
                <a:lumOff val="80000"/>
              </a:schemeClr>
            </a:solidFill>
            <a:ln w="3175">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Concludere</a:t>
              </a:r>
              <a:r>
                <a:rPr lang="en-GB" sz="1200" dirty="0">
                  <a:solidFill>
                    <a:schemeClr val="tx1"/>
                  </a:solidFill>
                </a:rPr>
                <a:t> la </a:t>
              </a:r>
              <a:r>
                <a:rPr lang="en-GB" sz="1200" dirty="0" err="1">
                  <a:solidFill>
                    <a:schemeClr val="tx1"/>
                  </a:solidFill>
                </a:rPr>
                <a:t>transizione</a:t>
              </a:r>
              <a:endParaRPr lang="en-GB" sz="1200" dirty="0">
                <a:solidFill>
                  <a:schemeClr val="tx1"/>
                </a:solidFill>
              </a:endParaRPr>
            </a:p>
          </p:txBody>
        </p:sp>
        <p:sp>
          <p:nvSpPr>
            <p:cNvPr id="14" name="Rectangle 13">
              <a:hlinkClick r:id="" action="ppaction://noaction"/>
            </p:cNvPr>
            <p:cNvSpPr/>
            <p:nvPr/>
          </p:nvSpPr>
          <p:spPr>
            <a:xfrm>
              <a:off x="6302510" y="3199073"/>
              <a:ext cx="1287459" cy="792088"/>
            </a:xfrm>
            <a:prstGeom prst="rect">
              <a:avLst/>
            </a:prstGeom>
            <a:solidFill>
              <a:schemeClr val="accent3">
                <a:lumMod val="20000"/>
                <a:lumOff val="80000"/>
              </a:schemeClr>
            </a:solidFill>
            <a:ln w="3175">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Verifica</a:t>
              </a:r>
              <a:r>
                <a:rPr lang="en-GB" sz="1200" dirty="0">
                  <a:solidFill>
                    <a:schemeClr val="tx1"/>
                  </a:solidFill>
                </a:rPr>
                <a:t> finale</a:t>
              </a:r>
            </a:p>
          </p:txBody>
        </p:sp>
        <p:cxnSp>
          <p:nvCxnSpPr>
            <p:cNvPr id="15" name="Elbow Connector 10"/>
            <p:cNvCxnSpPr>
              <a:stCxn id="13" idx="3"/>
              <a:endCxn id="14" idx="1"/>
            </p:cNvCxnSpPr>
            <p:nvPr/>
          </p:nvCxnSpPr>
          <p:spPr>
            <a:xfrm>
              <a:off x="5885860" y="3595117"/>
              <a:ext cx="416650" cy="0"/>
            </a:xfrm>
            <a:prstGeom prst="straightConnector1">
              <a:avLst/>
            </a:prstGeom>
            <a:ln w="3175">
              <a:solidFill>
                <a:schemeClr val="accent3">
                  <a:lumMod val="20000"/>
                  <a:lumOff val="80000"/>
                </a:schemeClr>
              </a:solidFill>
              <a:prstDash val="dash"/>
              <a:headEnd type="none" w="med" len="med"/>
              <a:tailEnd type="triangle" w="sm" len="med"/>
            </a:ln>
          </p:spPr>
          <p:style>
            <a:lnRef idx="1">
              <a:schemeClr val="accent1"/>
            </a:lnRef>
            <a:fillRef idx="0">
              <a:schemeClr val="accent1"/>
            </a:fillRef>
            <a:effectRef idx="0">
              <a:schemeClr val="accent1"/>
            </a:effectRef>
            <a:fontRef idx="minor">
              <a:schemeClr val="tx1"/>
            </a:fontRef>
          </p:style>
        </p:cxnSp>
      </p:grpSp>
      <p:sp>
        <p:nvSpPr>
          <p:cNvPr id="16" name="Rectangle 15"/>
          <p:cNvSpPr/>
          <p:nvPr/>
        </p:nvSpPr>
        <p:spPr>
          <a:xfrm>
            <a:off x="136358" y="993874"/>
            <a:ext cx="5263490" cy="2283061"/>
          </a:xfrm>
          <a:prstGeom prst="rect">
            <a:avLst/>
          </a:prstGeom>
        </p:spPr>
        <p:txBody>
          <a:bodyPr wrap="square">
            <a:spAutoFit/>
          </a:bodyPr>
          <a:lstStyle/>
          <a:p>
            <a:pPr>
              <a:lnSpc>
                <a:spcPct val="115000"/>
              </a:lnSpc>
              <a:spcAft>
                <a:spcPts val="1000"/>
              </a:spcAft>
            </a:pPr>
            <a:r>
              <a:rPr lang="en-GB" sz="1400" dirty="0" err="1">
                <a:solidFill>
                  <a:schemeClr val="accent3"/>
                </a:solidFill>
                <a:latin typeface="Calibri" panose="020F0502020204030204" pitchFamily="34" charset="0"/>
                <a:ea typeface="Calibri" panose="020F0502020204030204" pitchFamily="34" charset="0"/>
                <a:cs typeface="Times New Roman" panose="02020603050405020304" pitchFamily="18" charset="0"/>
              </a:rPr>
              <a:t>Obiettivi</a:t>
            </a:r>
            <a:endParaRPr lang="en-GB" sz="1100" dirty="0">
              <a:solidFill>
                <a:schemeClr val="accent3"/>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Di solito accade che la semplice creazione di un prodotto non realizza automaticamente dei benefici. Nella maggior parte dei casi un prodotto è utilizzato per cambiare alcuni aspetti della modalità di funzionamento o dell’ambiente di un’organizzazione</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Gli obiettivi di questo processo sono</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Stabilire lo stato attuale di ciò che si sottopone al cambiamento</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Coordinare la consegna dei prodotti con i manager del cambiamento</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Assicurare che i cambiamenti siano permanenti</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15000"/>
              </a:lnSpc>
              <a:spcAft>
                <a:spcPts val="100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Stabilire se i benefici siano stati realizzati</a:t>
            </a:r>
            <a:r>
              <a:rPr lang="en-GB" sz="1200" dirty="0">
                <a:latin typeface="Calibri" panose="020F0502020204030204" pitchFamily="34" charset="0"/>
                <a:ea typeface="Calibri" panose="020F0502020204030204" pitchFamily="34" charset="0"/>
                <a:cs typeface="Times New Roman" panose="02020603050405020304" pitchFamily="18" charset="0"/>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16"/>
          <p:cNvSpPr/>
          <p:nvPr/>
        </p:nvSpPr>
        <p:spPr>
          <a:xfrm>
            <a:off x="136358" y="3485560"/>
            <a:ext cx="5263490" cy="3138808"/>
          </a:xfrm>
          <a:prstGeom prst="rect">
            <a:avLst/>
          </a:prstGeom>
        </p:spPr>
        <p:txBody>
          <a:bodyPr wrap="square">
            <a:spAutoFit/>
          </a:bodyPr>
          <a:lstStyle/>
          <a:p>
            <a:pPr>
              <a:lnSpc>
                <a:spcPct val="115000"/>
              </a:lnSpc>
              <a:spcAft>
                <a:spcPts val="1000"/>
              </a:spcAft>
            </a:pPr>
            <a:r>
              <a:rPr lang="en-GB" sz="1400" dirty="0" err="1">
                <a:solidFill>
                  <a:schemeClr val="accent3"/>
                </a:solidFill>
                <a:latin typeface="Calibri" panose="020F0502020204030204" pitchFamily="34" charset="0"/>
                <a:ea typeface="Calibri" panose="020F0502020204030204" pitchFamily="34" charset="0"/>
                <a:cs typeface="Times New Roman" panose="02020603050405020304" pitchFamily="18" charset="0"/>
              </a:rPr>
              <a:t>Panoramica</a:t>
            </a:r>
            <a:endParaRPr lang="en-GB" sz="1400" dirty="0">
              <a:solidFill>
                <a:schemeClr val="accent3"/>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Di </a:t>
            </a:r>
            <a:r>
              <a:rPr lang="en-GB" sz="1200" dirty="0" err="1">
                <a:latin typeface="Calibri" panose="020F0502020204030204" pitchFamily="34" charset="0"/>
                <a:ea typeface="Calibri" panose="020F0502020204030204" pitchFamily="34" charset="0"/>
                <a:cs typeface="Times New Roman" panose="02020603050405020304" pitchFamily="18" charset="0"/>
              </a:rPr>
              <a:t>solito</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i</a:t>
            </a:r>
            <a:r>
              <a:rPr lang="en-GB" sz="1200" dirty="0">
                <a:latin typeface="Calibri" panose="020F0502020204030204" pitchFamily="34" charset="0"/>
                <a:ea typeface="Calibri" panose="020F0502020204030204" pitchFamily="34" charset="0"/>
                <a:cs typeface="Times New Roman" panose="02020603050405020304" pitchFamily="18" charset="0"/>
              </a:rPr>
              <a:t> benefici </a:t>
            </a:r>
            <a:r>
              <a:rPr lang="en-GB" sz="1200" dirty="0" err="1">
                <a:latin typeface="Calibri" panose="020F0502020204030204" pitchFamily="34" charset="0"/>
                <a:ea typeface="Calibri" panose="020F0502020204030204" pitchFamily="34" charset="0"/>
                <a:cs typeface="Times New Roman" panose="02020603050405020304" pitchFamily="18" charset="0"/>
              </a:rPr>
              <a:t>sono</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ottenuti</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attraverso</a:t>
            </a:r>
            <a:r>
              <a:rPr lang="en-GB" sz="1200" dirty="0">
                <a:latin typeface="Calibri" panose="020F0502020204030204" pitchFamily="34" charset="0"/>
                <a:ea typeface="Calibri" panose="020F0502020204030204" pitchFamily="34" charset="0"/>
                <a:cs typeface="Times New Roman" panose="02020603050405020304" pitchFamily="18" charset="0"/>
              </a:rPr>
              <a:t> un </a:t>
            </a:r>
            <a:r>
              <a:rPr lang="en-GB" sz="1200" dirty="0" err="1">
                <a:latin typeface="Calibri" panose="020F0502020204030204" pitchFamily="34" charset="0"/>
                <a:ea typeface="Calibri" panose="020F0502020204030204" pitchFamily="34" charset="0"/>
                <a:cs typeface="Times New Roman" panose="02020603050405020304" pitchFamily="18" charset="0"/>
              </a:rPr>
              <a:t>cambiamento</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organizzativo</a:t>
            </a:r>
            <a:r>
              <a:rPr lang="en-GB" sz="1200" dirty="0">
                <a:latin typeface="Calibri" panose="020F0502020204030204" pitchFamily="34" charset="0"/>
                <a:ea typeface="Calibri" panose="020F0502020204030204" pitchFamily="34" charset="0"/>
                <a:cs typeface="Times New Roman" panose="02020603050405020304" pitchFamily="18" charset="0"/>
              </a:rPr>
              <a:t> o </a:t>
            </a:r>
            <a:r>
              <a:rPr lang="en-GB" sz="1200" dirty="0" err="1">
                <a:latin typeface="Calibri" panose="020F0502020204030204" pitchFamily="34" charset="0"/>
                <a:ea typeface="Calibri" panose="020F0502020204030204" pitchFamily="34" charset="0"/>
                <a:cs typeface="Times New Roman" panose="02020603050405020304" pitchFamily="18" charset="0"/>
              </a:rPr>
              <a:t>sociale</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Questo processo affronta il passaggio da uno stato esistente a uno stato futuro che utilizza i risultati per offrire vantaggi</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Le </a:t>
            </a:r>
            <a:r>
              <a:rPr lang="en-GB" sz="1200" dirty="0" err="1">
                <a:latin typeface="Calibri" panose="020F0502020204030204" pitchFamily="34" charset="0"/>
                <a:ea typeface="Calibri" panose="020F0502020204030204" pitchFamily="34" charset="0"/>
                <a:cs typeface="Times New Roman" panose="02020603050405020304" pitchFamily="18" charset="0"/>
              </a:rPr>
              <a:t>attività</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seguono</a:t>
            </a:r>
            <a:r>
              <a:rPr lang="en-GB" sz="1200" dirty="0">
                <a:latin typeface="Calibri" panose="020F0502020204030204" pitchFamily="34" charset="0"/>
                <a:ea typeface="Calibri" panose="020F0502020204030204" pitchFamily="34" charset="0"/>
                <a:cs typeface="Times New Roman" panose="02020603050405020304" pitchFamily="18" charset="0"/>
              </a:rPr>
              <a:t> un </a:t>
            </a:r>
            <a:r>
              <a:rPr lang="en-GB" sz="1200" dirty="0" err="1">
                <a:latin typeface="Calibri" panose="020F0502020204030204" pitchFamily="34" charset="0"/>
                <a:ea typeface="Calibri" panose="020F0502020204030204" pitchFamily="34" charset="0"/>
                <a:cs typeface="Times New Roman" panose="02020603050405020304" pitchFamily="18" charset="0"/>
              </a:rPr>
              <a:t>modello</a:t>
            </a:r>
            <a:r>
              <a:rPr lang="en-GB" sz="1200" dirty="0">
                <a:latin typeface="Calibri" panose="020F0502020204030204" pitchFamily="34" charset="0"/>
                <a:ea typeface="Calibri" panose="020F0502020204030204" pitchFamily="34" charset="0"/>
                <a:cs typeface="Times New Roman" panose="02020603050405020304" pitchFamily="18" charset="0"/>
              </a:rPr>
              <a:t> semplice e </a:t>
            </a:r>
            <a:r>
              <a:rPr lang="en-GB" sz="1200" dirty="0" err="1">
                <a:latin typeface="Calibri" panose="020F0502020204030204" pitchFamily="34" charset="0"/>
                <a:ea typeface="Calibri" panose="020F0502020204030204" pitchFamily="34" charset="0"/>
                <a:cs typeface="Times New Roman" panose="02020603050405020304" pitchFamily="18" charset="0"/>
              </a:rPr>
              <a:t>consolidato</a:t>
            </a:r>
            <a:r>
              <a:rPr lang="en-GB" sz="1200" dirty="0">
                <a:latin typeface="Calibri" panose="020F0502020204030204" pitchFamily="34" charset="0"/>
                <a:ea typeface="Calibri" panose="020F0502020204030204" pitchFamily="34" charset="0"/>
                <a:cs typeface="Times New Roman" panose="02020603050405020304" pitchFamily="18" charset="0"/>
              </a:rPr>
              <a:t> per la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5" action="ppaction://hlinksldjump"/>
              </a:rPr>
              <a:t>gestione</a:t>
            </a:r>
            <a:r>
              <a:rPr lang="en-GB" sz="1200" dirty="0">
                <a:latin typeface="Calibri" panose="020F0502020204030204" pitchFamily="34" charset="0"/>
                <a:ea typeface="Calibri" panose="020F0502020204030204" pitchFamily="34" charset="0"/>
                <a:cs typeface="Times New Roman" panose="02020603050405020304" pitchFamily="18" charset="0"/>
                <a:hlinkClick r:id="rId5" action="ppaction://hlinksldjump"/>
              </a:rPr>
              <a:t> del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5" action="ppaction://hlinksldjump"/>
              </a:rPr>
              <a:t>cambiamento</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it-IT" sz="1200" dirty="0">
                <a:latin typeface="Calibri" panose="020F0502020204030204" pitchFamily="34" charset="0"/>
                <a:ea typeface="Calibri" panose="020F0502020204030204" pitchFamily="34" charset="0"/>
                <a:cs typeface="Times New Roman" panose="02020603050405020304" pitchFamily="18" charset="0"/>
              </a:rPr>
              <a:t>In primo luogo, il lavoro di preparazione deve essere svolto per garantire che siano disponibili persone, processi e infrastrutture atte ad utilizzare </a:t>
            </a:r>
            <a:r>
              <a:rPr lang="en-GB" sz="1200" dirty="0" err="1">
                <a:latin typeface="Calibri" panose="020F0502020204030204" pitchFamily="34" charset="0"/>
                <a:ea typeface="Calibri" panose="020F0502020204030204" pitchFamily="34" charset="0"/>
                <a:cs typeface="Times New Roman" panose="02020603050405020304" pitchFamily="18" charset="0"/>
              </a:rPr>
              <a:t>i</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prodotti</a:t>
            </a:r>
            <a:r>
              <a:rPr lang="en-GB" sz="1200" dirty="0">
                <a:latin typeface="Calibri" panose="020F0502020204030204" pitchFamily="34" charset="0"/>
                <a:ea typeface="Calibri" panose="020F0502020204030204" pitchFamily="34" charset="0"/>
                <a:cs typeface="Times New Roman" panose="02020603050405020304" pitchFamily="18" charset="0"/>
              </a:rPr>
              <a:t> del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3" action="ppaction://hlinksldjump"/>
              </a:rPr>
              <a:t>processo</a:t>
            </a:r>
            <a:r>
              <a:rPr lang="en-GB" sz="1200" dirty="0">
                <a:latin typeface="Calibri" panose="020F0502020204030204" pitchFamily="34" charset="0"/>
                <a:ea typeface="Calibri" panose="020F0502020204030204" pitchFamily="34" charset="0"/>
                <a:cs typeface="Times New Roman" panose="02020603050405020304" pitchFamily="18" charset="0"/>
                <a:hlinkClick r:id="rId3" action="ppaction://hlinksldjump"/>
              </a:rPr>
              <a:t> di </a:t>
            </a:r>
            <a:r>
              <a:rPr lang="en-GB" sz="1200" dirty="0" err="1">
                <a:latin typeface="Calibri" panose="020F0502020204030204" pitchFamily="34" charset="0"/>
                <a:ea typeface="Calibri" panose="020F0502020204030204" pitchFamily="34" charset="0"/>
                <a:cs typeface="Times New Roman" panose="02020603050405020304" pitchFamily="18" charset="0"/>
                <a:hlinkClick r:id="rId3" action="ppaction://hlinksldjump"/>
              </a:rPr>
              <a:t>consegna</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Ciò implica anche affrontare qualsiasi resistenza al cambiamento</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it-IT" sz="1200" dirty="0">
                <a:latin typeface="Calibri" panose="020F0502020204030204" pitchFamily="34" charset="0"/>
                <a:ea typeface="Calibri" panose="020F0502020204030204" pitchFamily="34" charset="0"/>
                <a:cs typeface="Times New Roman" panose="02020603050405020304" pitchFamily="18" charset="0"/>
              </a:rPr>
              <a:t>In secondo luogo, vengono presentati i prodotti/risultati, le persone vengono aiutate e incoraggiate ad adottare nuovi comportamenti, atteggiamenti e pratiche di lavoro</a:t>
            </a:r>
            <a:r>
              <a:rPr lang="en-GB" sz="1200" dirty="0">
                <a:latin typeface="Calibri" panose="020F0502020204030204" pitchFamily="34" charset="0"/>
                <a:ea typeface="Calibri" panose="020F0502020204030204" pitchFamily="34" charset="0"/>
                <a:cs typeface="Times New Roman" panose="02020603050405020304" pitchFamily="18" charset="0"/>
              </a:rPr>
              <a:t>.</a:t>
            </a:r>
          </a:p>
        </p:txBody>
      </p:sp>
      <p:grpSp>
        <p:nvGrpSpPr>
          <p:cNvPr id="18" name="Group 17">
            <a:extLst>
              <a:ext uri="{FF2B5EF4-FFF2-40B4-BE49-F238E27FC236}">
                <a16:creationId xmlns:a16="http://schemas.microsoft.com/office/drawing/2014/main" id="{2E17115D-9A14-4321-8A2F-3B1B3F032114}"/>
              </a:ext>
            </a:extLst>
          </p:cNvPr>
          <p:cNvGrpSpPr/>
          <p:nvPr/>
        </p:nvGrpSpPr>
        <p:grpSpPr>
          <a:xfrm>
            <a:off x="6895017" y="5612173"/>
            <a:ext cx="2394094" cy="969797"/>
            <a:chOff x="6062246" y="5618063"/>
            <a:chExt cx="3002440" cy="969797"/>
          </a:xfrm>
        </p:grpSpPr>
        <p:sp>
          <p:nvSpPr>
            <p:cNvPr id="19" name="Rectangle 18">
              <a:extLst>
                <a:ext uri="{FF2B5EF4-FFF2-40B4-BE49-F238E27FC236}">
                  <a16:creationId xmlns:a16="http://schemas.microsoft.com/office/drawing/2014/main" id="{68F1693A-8376-4D71-BBFC-DDD938E91B4D}"/>
                </a:ext>
              </a:extLst>
            </p:cNvPr>
            <p:cNvSpPr/>
            <p:nvPr/>
          </p:nvSpPr>
          <p:spPr>
            <a:xfrm>
              <a:off x="6062246" y="5618063"/>
              <a:ext cx="3002440" cy="969797"/>
            </a:xfrm>
            <a:prstGeom prst="rect">
              <a:avLst/>
            </a:prstGeom>
            <a:solidFill>
              <a:schemeClr val="accent6">
                <a:lumMod val="20000"/>
                <a:lumOff val="80000"/>
              </a:schemeClr>
            </a:solidFill>
            <a:ln>
              <a:no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Rectangle 19">
              <a:extLst>
                <a:ext uri="{FF2B5EF4-FFF2-40B4-BE49-F238E27FC236}">
                  <a16:creationId xmlns:a16="http://schemas.microsoft.com/office/drawing/2014/main" id="{6ED0CCC2-25EA-40FD-885B-B490A7B89C68}"/>
                </a:ext>
              </a:extLst>
            </p:cNvPr>
            <p:cNvSpPr/>
            <p:nvPr/>
          </p:nvSpPr>
          <p:spPr>
            <a:xfrm>
              <a:off x="6124952" y="5667459"/>
              <a:ext cx="2781845" cy="792525"/>
            </a:xfrm>
            <a:prstGeom prst="rect">
              <a:avLst/>
            </a:prstGeom>
          </p:spPr>
          <p:txBody>
            <a:bodyPr wrap="square">
              <a:spAutoFit/>
            </a:bodyPr>
            <a:lstStyle/>
            <a:p>
              <a:pPr lvl="0">
                <a:spcAft>
                  <a:spcPts val="600"/>
                </a:spcAft>
              </a:pPr>
              <a:r>
                <a:rPr lang="en-GB" sz="1400" dirty="0" err="1">
                  <a:solidFill>
                    <a:srgbClr val="516B93"/>
                  </a:solidFill>
                </a:rPr>
                <a:t>Funzioni</a:t>
              </a:r>
              <a:r>
                <a:rPr lang="en-GB" sz="1400" dirty="0">
                  <a:solidFill>
                    <a:srgbClr val="516B93"/>
                  </a:solidFill>
                </a:rPr>
                <a:t> </a:t>
              </a:r>
              <a:r>
                <a:rPr lang="en-GB" sz="1400" dirty="0" err="1">
                  <a:solidFill>
                    <a:srgbClr val="516B93"/>
                  </a:solidFill>
                </a:rPr>
                <a:t>chiave</a:t>
              </a:r>
              <a:endParaRPr lang="en-GB" sz="1400" dirty="0">
                <a:solidFill>
                  <a:srgbClr val="516B93"/>
                </a:solidFill>
              </a:endParaRPr>
            </a:p>
            <a:p>
              <a:pPr marL="171450" lvl="0" indent="-171450">
                <a:spcAft>
                  <a:spcPts val="300"/>
                </a:spcAft>
                <a:buFont typeface="Arial" panose="020B0604020202020204" pitchFamily="34" charset="0"/>
                <a:buChar char="•"/>
              </a:pPr>
              <a:r>
                <a:rPr lang="en-GB" sz="1200" dirty="0" err="1">
                  <a:solidFill>
                    <a:prstClr val="black"/>
                  </a:solidFill>
                  <a:hlinkClick r:id="rId6" action="ppaction://hlinksldjump"/>
                </a:rPr>
                <a:t>Gestione</a:t>
              </a:r>
              <a:r>
                <a:rPr lang="en-GB" sz="1200" dirty="0">
                  <a:solidFill>
                    <a:prstClr val="black"/>
                  </a:solidFill>
                  <a:hlinkClick r:id="rId6" action="ppaction://hlinksldjump"/>
                </a:rPr>
                <a:t> dei benefici</a:t>
              </a:r>
              <a:endParaRPr lang="en-GB" sz="1200" dirty="0">
                <a:solidFill>
                  <a:prstClr val="black"/>
                </a:solidFill>
              </a:endParaRPr>
            </a:p>
            <a:p>
              <a:pPr marL="171450" lvl="0" indent="-171450">
                <a:spcAft>
                  <a:spcPts val="300"/>
                </a:spcAft>
                <a:buFont typeface="Arial" panose="020B0604020202020204" pitchFamily="34" charset="0"/>
                <a:buChar char="•"/>
              </a:pPr>
              <a:r>
                <a:rPr lang="en-GB" sz="1200" dirty="0" err="1">
                  <a:solidFill>
                    <a:prstClr val="black"/>
                  </a:solidFill>
                  <a:hlinkClick r:id="rId5" action="ppaction://hlinksldjump"/>
                </a:rPr>
                <a:t>Gestione</a:t>
              </a:r>
              <a:r>
                <a:rPr lang="en-GB" sz="1200" dirty="0">
                  <a:solidFill>
                    <a:prstClr val="black"/>
                  </a:solidFill>
                  <a:hlinkClick r:id="rId5" action="ppaction://hlinksldjump"/>
                </a:rPr>
                <a:t> del </a:t>
              </a:r>
              <a:r>
                <a:rPr lang="en-GB" sz="1200" dirty="0" err="1">
                  <a:solidFill>
                    <a:prstClr val="black"/>
                  </a:solidFill>
                  <a:hlinkClick r:id="rId5" action="ppaction://hlinksldjump"/>
                </a:rPr>
                <a:t>cambiamento</a:t>
              </a:r>
              <a:endParaRPr lang="en-GB" sz="1200" dirty="0">
                <a:solidFill>
                  <a:prstClr val="black"/>
                </a:solidFill>
              </a:endParaRPr>
            </a:p>
          </p:txBody>
        </p:sp>
      </p:grpSp>
      <p:sp>
        <p:nvSpPr>
          <p:cNvPr id="27" name="Rectangle 26">
            <a:hlinkClick r:id="rId7"/>
            <a:extLst>
              <a:ext uri="{FF2B5EF4-FFF2-40B4-BE49-F238E27FC236}">
                <a16:creationId xmlns:a16="http://schemas.microsoft.com/office/drawing/2014/main" id="{277795B6-3BC4-4B15-AA07-3AC0B73C5572}"/>
              </a:ext>
            </a:extLst>
          </p:cNvPr>
          <p:cNvSpPr/>
          <p:nvPr/>
        </p:nvSpPr>
        <p:spPr>
          <a:xfrm>
            <a:off x="10621617" y="24064"/>
            <a:ext cx="1517374" cy="8261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a:hlinkClick r:id="rId8"/>
            <a:extLst>
              <a:ext uri="{FF2B5EF4-FFF2-40B4-BE49-F238E27FC236}">
                <a16:creationId xmlns:a16="http://schemas.microsoft.com/office/drawing/2014/main" id="{E9BEC69E-665E-4356-80C6-0B3FCD90CE51}"/>
              </a:ext>
            </a:extLst>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30" name="TextBox 29">
            <a:hlinkClick r:id="rId9"/>
            <a:extLst>
              <a:ext uri="{FF2B5EF4-FFF2-40B4-BE49-F238E27FC236}">
                <a16:creationId xmlns:a16="http://schemas.microsoft.com/office/drawing/2014/main" id="{A182DF63-80F4-48ED-B580-E973C781FC10}"/>
              </a:ext>
            </a:extLst>
          </p:cNvPr>
          <p:cNvSpPr txBox="1"/>
          <p:nvPr/>
        </p:nvSpPr>
        <p:spPr>
          <a:xfrm>
            <a:off x="10707096" y="1574370"/>
            <a:ext cx="731226" cy="276999"/>
          </a:xfrm>
          <a:prstGeom prst="rect">
            <a:avLst/>
          </a:prstGeom>
          <a:noFill/>
        </p:spPr>
        <p:txBody>
          <a:bodyPr wrap="none" rtlCol="0">
            <a:spAutoFit/>
          </a:bodyPr>
          <a:lstStyle/>
          <a:p>
            <a:r>
              <a:rPr lang="en-GB" sz="1200" dirty="0"/>
              <a:t>Maturità</a:t>
            </a:r>
          </a:p>
        </p:txBody>
      </p:sp>
      <p:sp>
        <p:nvSpPr>
          <p:cNvPr id="31" name="TextBox 30">
            <a:extLst>
              <a:ext uri="{FF2B5EF4-FFF2-40B4-BE49-F238E27FC236}">
                <a16:creationId xmlns:a16="http://schemas.microsoft.com/office/drawing/2014/main" id="{FBC8B815-5CBF-4392-9621-1377098C98E6}"/>
              </a:ext>
            </a:extLst>
          </p:cNvPr>
          <p:cNvSpPr txBox="1"/>
          <p:nvPr/>
        </p:nvSpPr>
        <p:spPr>
          <a:xfrm>
            <a:off x="10580417" y="1017186"/>
            <a:ext cx="1589374" cy="307777"/>
          </a:xfrm>
          <a:prstGeom prst="rect">
            <a:avLst/>
          </a:prstGeom>
          <a:noFill/>
        </p:spPr>
        <p:txBody>
          <a:bodyPr wrap="square" rtlCol="0">
            <a:spAutoFit/>
          </a:bodyPr>
          <a:lstStyle/>
          <a:p>
            <a:pPr algn="ctr"/>
            <a:r>
              <a:rPr lang="en-GB" sz="1400" b="1" dirty="0" err="1">
                <a:solidFill>
                  <a:schemeClr val="accent3"/>
                </a:solidFill>
              </a:rPr>
              <a:t>Applicazione</a:t>
            </a:r>
            <a:endParaRPr lang="en-GB" sz="1400" b="1" dirty="0">
              <a:solidFill>
                <a:schemeClr val="accent3"/>
              </a:solidFill>
            </a:endParaRPr>
          </a:p>
        </p:txBody>
      </p:sp>
      <p:sp>
        <p:nvSpPr>
          <p:cNvPr id="21" name="Rectangle 20">
            <a:extLst>
              <a:ext uri="{FF2B5EF4-FFF2-40B4-BE49-F238E27FC236}">
                <a16:creationId xmlns:a16="http://schemas.microsoft.com/office/drawing/2014/main" id="{0A5432DF-4EEA-434E-8E17-212EE81E00C3}"/>
              </a:ext>
            </a:extLst>
          </p:cNvPr>
          <p:cNvSpPr/>
          <p:nvPr/>
        </p:nvSpPr>
        <p:spPr>
          <a:xfrm>
            <a:off x="5751291" y="3579000"/>
            <a:ext cx="4697472" cy="1569532"/>
          </a:xfrm>
          <a:prstGeom prst="rect">
            <a:avLst/>
          </a:prstGeom>
        </p:spPr>
        <p:txBody>
          <a:bodyPr wrap="square">
            <a:spAutoFit/>
          </a:bodyPr>
          <a:lstStyle/>
          <a:p>
            <a:pPr lvl="0">
              <a:lnSpc>
                <a:spcPct val="107000"/>
              </a:lnSpc>
              <a:spcAft>
                <a:spcPts val="800"/>
              </a:spcAft>
            </a:pPr>
            <a:r>
              <a:rPr lang="it-IT"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In terzo luogo, le modifiche sono supportate nel più lungo termine per garantire che diventino consuetudini (</a:t>
            </a:r>
            <a:r>
              <a:rPr lang="en-GB"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‘business-as-usual’), p. es. </a:t>
            </a:r>
            <a:r>
              <a:rPr lang="it-IT"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non sono più visti come nuovi e si radicano nella cultura</a:t>
            </a:r>
            <a:r>
              <a:rPr lang="en-GB"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p>
          <a:p>
            <a:pPr lvl="0">
              <a:lnSpc>
                <a:spcPct val="107000"/>
              </a:lnSpc>
              <a:spcAft>
                <a:spcPts val="800"/>
              </a:spcAft>
            </a:pPr>
            <a:r>
              <a:rPr lang="en-GB" sz="12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Infine</a:t>
            </a:r>
            <a:r>
              <a:rPr lang="en-GB"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al </a:t>
            </a:r>
            <a:r>
              <a:rPr lang="en-GB" sz="12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momento</a:t>
            </a:r>
            <a:r>
              <a:rPr lang="en-GB"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en-GB" sz="12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opportuno</a:t>
            </a:r>
            <a:r>
              <a:rPr lang="en-GB"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it-IT"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l'effetto delle modifiche viene riesaminato e i benefici che ne derivano vengono valutati</a:t>
            </a:r>
            <a:r>
              <a:rPr lang="en-GB"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it-IT"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Tutto ciò viene confrontato con il </a:t>
            </a:r>
            <a:r>
              <a:rPr lang="en-GB" sz="1200" dirty="0">
                <a:solidFill>
                  <a:prstClr val="black"/>
                </a:solidFill>
                <a:latin typeface="Calibri" panose="020F0502020204030204" pitchFamily="34" charset="0"/>
                <a:ea typeface="Calibri" panose="020F0502020204030204" pitchFamily="34" charset="0"/>
                <a:cs typeface="Times New Roman" panose="02020603050405020304" pitchFamily="18" charset="0"/>
                <a:hlinkClick r:id="rId10" action="ppaction://hlinksldjump"/>
              </a:rPr>
              <a:t>business case</a:t>
            </a:r>
            <a:r>
              <a:rPr lang="en-GB"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it-IT"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originale per fornire una misura del successo del progetto.</a:t>
            </a:r>
            <a:endParaRPr lang="en-GB" sz="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8603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Processo</a:t>
            </a:r>
            <a:r>
              <a:rPr lang="en-GB" dirty="0"/>
              <a:t> di </a:t>
            </a:r>
            <a:r>
              <a:rPr lang="en-GB" dirty="0" err="1"/>
              <a:t>chiusura</a:t>
            </a:r>
            <a:endParaRPr lang="en-GB" dirty="0"/>
          </a:p>
        </p:txBody>
      </p:sp>
      <p:sp>
        <p:nvSpPr>
          <p:cNvPr id="4" name="Right Arrow 3">
            <a:hlinkClick r:id="rId2" action="ppaction://hlinksldjump"/>
          </p:cNvPr>
          <p:cNvSpPr/>
          <p:nvPr/>
        </p:nvSpPr>
        <p:spPr>
          <a:xfrm flipH="1">
            <a:off x="10669329" y="6079024"/>
            <a:ext cx="344496" cy="38059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ight Arrow 4">
            <a:hlinkClick r:id="rId3" action="ppaction://hlinksldjump"/>
          </p:cNvPr>
          <p:cNvSpPr/>
          <p:nvPr/>
        </p:nvSpPr>
        <p:spPr>
          <a:xfrm rot="5400000" flipH="1">
            <a:off x="11205550" y="6079024"/>
            <a:ext cx="344496" cy="38059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 name="Group 5"/>
          <p:cNvGrpSpPr/>
          <p:nvPr/>
        </p:nvGrpSpPr>
        <p:grpSpPr>
          <a:xfrm>
            <a:off x="5886557" y="1117333"/>
            <a:ext cx="4137137" cy="2905083"/>
            <a:chOff x="3351009" y="4003643"/>
            <a:chExt cx="2782754" cy="1954040"/>
          </a:xfrm>
          <a:effectLst>
            <a:outerShdw blurRad="127000" dist="63500" dir="3600000" algn="ctr" rotWithShape="0">
              <a:srgbClr val="000000">
                <a:alpha val="40000"/>
              </a:srgbClr>
            </a:outerShdw>
          </a:effectLst>
        </p:grpSpPr>
        <p:sp>
          <p:nvSpPr>
            <p:cNvPr id="7" name="Rectangle 6"/>
            <p:cNvSpPr/>
            <p:nvPr/>
          </p:nvSpPr>
          <p:spPr>
            <a:xfrm>
              <a:off x="3351009" y="4617545"/>
              <a:ext cx="2782754" cy="1340138"/>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8" name="TextBox 7"/>
            <p:cNvSpPr txBox="1"/>
            <p:nvPr/>
          </p:nvSpPr>
          <p:spPr>
            <a:xfrm>
              <a:off x="3359044" y="4688556"/>
              <a:ext cx="978683" cy="186317"/>
            </a:xfrm>
            <a:prstGeom prst="rect">
              <a:avLst/>
            </a:prstGeom>
            <a:noFill/>
          </p:spPr>
          <p:txBody>
            <a:bodyPr wrap="none" rtlCol="0">
              <a:spAutoFit/>
            </a:bodyPr>
            <a:lstStyle/>
            <a:p>
              <a:r>
                <a:rPr lang="en-GB" sz="1200" dirty="0" err="1">
                  <a:solidFill>
                    <a:schemeClr val="bg1"/>
                  </a:solidFill>
                </a:rPr>
                <a:t>Processo</a:t>
              </a:r>
              <a:r>
                <a:rPr lang="en-GB" sz="1200" dirty="0">
                  <a:solidFill>
                    <a:schemeClr val="bg1"/>
                  </a:solidFill>
                </a:rPr>
                <a:t> di </a:t>
              </a:r>
              <a:r>
                <a:rPr lang="en-GB" sz="1200" dirty="0" err="1">
                  <a:solidFill>
                    <a:schemeClr val="bg1"/>
                  </a:solidFill>
                </a:rPr>
                <a:t>chiusura</a:t>
              </a:r>
              <a:endParaRPr lang="en-GB" sz="1200" dirty="0">
                <a:solidFill>
                  <a:schemeClr val="bg1"/>
                </a:solidFill>
              </a:endParaRPr>
            </a:p>
          </p:txBody>
        </p:sp>
        <p:sp>
          <p:nvSpPr>
            <p:cNvPr id="9" name="Rectangle 8">
              <a:hlinkClick r:id="" action="ppaction://noaction"/>
            </p:cNvPr>
            <p:cNvSpPr/>
            <p:nvPr/>
          </p:nvSpPr>
          <p:spPr>
            <a:xfrm>
              <a:off x="3404864" y="4928183"/>
              <a:ext cx="608388" cy="371602"/>
            </a:xfrm>
            <a:prstGeom prst="rect">
              <a:avLst/>
            </a:prstGeom>
            <a:solidFill>
              <a:schemeClr val="accent3">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Preparare</a:t>
              </a:r>
              <a:r>
                <a:rPr lang="en-GB" sz="1200" dirty="0">
                  <a:solidFill>
                    <a:schemeClr val="tx1"/>
                  </a:solidFill>
                </a:rPr>
                <a:t> la </a:t>
              </a:r>
              <a:r>
                <a:rPr lang="en-GB" sz="1200" dirty="0" err="1">
                  <a:solidFill>
                    <a:schemeClr val="tx1"/>
                  </a:solidFill>
                </a:rPr>
                <a:t>chiusura</a:t>
              </a:r>
              <a:endParaRPr lang="en-GB" sz="1200" dirty="0">
                <a:solidFill>
                  <a:schemeClr val="tx1"/>
                </a:solidFill>
              </a:endParaRPr>
            </a:p>
          </p:txBody>
        </p:sp>
        <p:cxnSp>
          <p:nvCxnSpPr>
            <p:cNvPr id="10" name="Straight Arrow Connector 9"/>
            <p:cNvCxnSpPr>
              <a:stCxn id="9" idx="3"/>
              <a:endCxn id="13" idx="1"/>
            </p:cNvCxnSpPr>
            <p:nvPr/>
          </p:nvCxnSpPr>
          <p:spPr>
            <a:xfrm>
              <a:off x="4013252" y="5113984"/>
              <a:ext cx="186377" cy="0"/>
            </a:xfrm>
            <a:prstGeom prst="straightConnector1">
              <a:avLst/>
            </a:prstGeom>
            <a:ln w="3175">
              <a:solidFill>
                <a:schemeClr val="accent3">
                  <a:lumMod val="20000"/>
                  <a:lumOff val="8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1" name="Elbow Connector 10"/>
            <p:cNvCxnSpPr/>
            <p:nvPr/>
          </p:nvCxnSpPr>
          <p:spPr>
            <a:xfrm flipV="1">
              <a:off x="4606518" y="4367635"/>
              <a:ext cx="368436" cy="746349"/>
            </a:xfrm>
            <a:prstGeom prst="bentConnector2">
              <a:avLst/>
            </a:prstGeom>
            <a:ln w="3175">
              <a:solidFill>
                <a:schemeClr val="accent3">
                  <a:lumMod val="20000"/>
                  <a:lumOff val="8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Rectangle 11">
              <a:hlinkClick r:id="" action="ppaction://noaction"/>
            </p:cNvPr>
            <p:cNvSpPr/>
            <p:nvPr/>
          </p:nvSpPr>
          <p:spPr>
            <a:xfrm>
              <a:off x="5434698" y="4928183"/>
              <a:ext cx="604002" cy="371602"/>
            </a:xfrm>
            <a:prstGeom prst="rect">
              <a:avLst/>
            </a:prstGeom>
            <a:solidFill>
              <a:schemeClr val="accent3">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Smobilitare</a:t>
              </a:r>
              <a:endParaRPr lang="en-GB" sz="1200" dirty="0">
                <a:solidFill>
                  <a:schemeClr val="tx1"/>
                </a:solidFill>
              </a:endParaRPr>
            </a:p>
          </p:txBody>
        </p:sp>
        <p:sp>
          <p:nvSpPr>
            <p:cNvPr id="13" name="Rectangle 12">
              <a:hlinkClick r:id="" action="ppaction://noaction"/>
            </p:cNvPr>
            <p:cNvSpPr/>
            <p:nvPr/>
          </p:nvSpPr>
          <p:spPr>
            <a:xfrm>
              <a:off x="4199629" y="4928183"/>
              <a:ext cx="608388" cy="371602"/>
            </a:xfrm>
            <a:prstGeom prst="rect">
              <a:avLst/>
            </a:prstGeom>
            <a:solidFill>
              <a:schemeClr val="accent3">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Trasferire</a:t>
              </a:r>
              <a:endParaRPr lang="en-GB" sz="1200" dirty="0">
                <a:solidFill>
                  <a:schemeClr val="tx1"/>
                </a:solidFill>
              </a:endParaRPr>
            </a:p>
          </p:txBody>
        </p:sp>
        <p:sp>
          <p:nvSpPr>
            <p:cNvPr id="14" name="Rectangle 13">
              <a:hlinkClick r:id="" action="ppaction://noaction"/>
            </p:cNvPr>
            <p:cNvSpPr/>
            <p:nvPr/>
          </p:nvSpPr>
          <p:spPr>
            <a:xfrm>
              <a:off x="4199629" y="5448164"/>
              <a:ext cx="608388" cy="371602"/>
            </a:xfrm>
            <a:prstGeom prst="rect">
              <a:avLst/>
            </a:prstGeom>
            <a:solidFill>
              <a:schemeClr val="accent3">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solidFill>
                    <a:schemeClr val="tx1"/>
                  </a:solidFill>
                </a:rPr>
                <a:t>Rivedere</a:t>
              </a:r>
              <a:endParaRPr lang="en-GB" sz="1200" dirty="0">
                <a:solidFill>
                  <a:schemeClr val="tx1"/>
                </a:solidFill>
              </a:endParaRPr>
            </a:p>
          </p:txBody>
        </p:sp>
        <p:cxnSp>
          <p:nvCxnSpPr>
            <p:cNvPr id="15" name="Elbow Connector 14"/>
            <p:cNvCxnSpPr>
              <a:stCxn id="9" idx="3"/>
              <a:endCxn id="14" idx="1"/>
            </p:cNvCxnSpPr>
            <p:nvPr/>
          </p:nvCxnSpPr>
          <p:spPr>
            <a:xfrm>
              <a:off x="4013252" y="5113984"/>
              <a:ext cx="186377" cy="519981"/>
            </a:xfrm>
            <a:prstGeom prst="bentConnector3">
              <a:avLst>
                <a:gd name="adj1" fmla="val 33646"/>
              </a:avLst>
            </a:prstGeom>
            <a:ln w="3175">
              <a:solidFill>
                <a:schemeClr val="accent3">
                  <a:lumMod val="20000"/>
                  <a:lumOff val="8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6" name="Elbow Connector 15"/>
            <p:cNvCxnSpPr>
              <a:endCxn id="12" idx="1"/>
            </p:cNvCxnSpPr>
            <p:nvPr/>
          </p:nvCxnSpPr>
          <p:spPr>
            <a:xfrm rot="16200000" flipH="1">
              <a:off x="4906401" y="4585687"/>
              <a:ext cx="746349" cy="310244"/>
            </a:xfrm>
            <a:prstGeom prst="bentConnector2">
              <a:avLst/>
            </a:prstGeom>
            <a:ln w="3175">
              <a:solidFill>
                <a:schemeClr val="accent3">
                  <a:lumMod val="20000"/>
                  <a:lumOff val="80000"/>
                </a:schemeClr>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sp>
          <p:nvSpPr>
            <p:cNvPr id="17" name="Rounded Rectangle 16">
              <a:hlinkClick r:id="rId4" action="ppaction://hlinksldjump"/>
            </p:cNvPr>
            <p:cNvSpPr/>
            <p:nvPr/>
          </p:nvSpPr>
          <p:spPr>
            <a:xfrm>
              <a:off x="4728909" y="4003643"/>
              <a:ext cx="648089" cy="363992"/>
            </a:xfrm>
            <a:prstGeom prst="roundRect">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err="1"/>
                <a:t>Richiesta</a:t>
              </a:r>
              <a:r>
                <a:rPr lang="en-GB" sz="1200" dirty="0"/>
                <a:t> di </a:t>
              </a:r>
              <a:r>
                <a:rPr lang="en-GB" sz="1200" dirty="0" err="1"/>
                <a:t>chiusura</a:t>
              </a:r>
              <a:endParaRPr lang="en-GB" sz="1200" dirty="0"/>
            </a:p>
          </p:txBody>
        </p:sp>
        <p:cxnSp>
          <p:nvCxnSpPr>
            <p:cNvPr id="18" name="Straight Connector 17"/>
            <p:cNvCxnSpPr/>
            <p:nvPr/>
          </p:nvCxnSpPr>
          <p:spPr>
            <a:xfrm flipH="1" flipV="1">
              <a:off x="4976378" y="4367635"/>
              <a:ext cx="0" cy="249909"/>
            </a:xfrm>
            <a:prstGeom prst="line">
              <a:avLst/>
            </a:prstGeom>
            <a:ln w="3175">
              <a:solidFill>
                <a:schemeClr val="accent3"/>
              </a:solidFill>
              <a:headEnd type="non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flipV="1">
              <a:off x="5125875" y="4374133"/>
              <a:ext cx="0" cy="249909"/>
            </a:xfrm>
            <a:prstGeom prst="line">
              <a:avLst/>
            </a:prstGeom>
            <a:ln w="3175">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20" name="Rectangle 19"/>
          <p:cNvSpPr/>
          <p:nvPr/>
        </p:nvSpPr>
        <p:spPr>
          <a:xfrm>
            <a:off x="136358" y="954729"/>
            <a:ext cx="4556412" cy="1433598"/>
          </a:xfrm>
          <a:prstGeom prst="rect">
            <a:avLst/>
          </a:prstGeom>
        </p:spPr>
        <p:txBody>
          <a:bodyPr wrap="square">
            <a:spAutoFit/>
          </a:bodyPr>
          <a:lstStyle/>
          <a:p>
            <a:pPr>
              <a:lnSpc>
                <a:spcPct val="115000"/>
              </a:lnSpc>
              <a:spcAft>
                <a:spcPts val="1000"/>
              </a:spcAft>
            </a:pPr>
            <a:r>
              <a:rPr lang="en-GB" sz="1400" dirty="0" err="1">
                <a:solidFill>
                  <a:schemeClr val="accent3"/>
                </a:solidFill>
                <a:latin typeface="Calibri" panose="020F0502020204030204" pitchFamily="34" charset="0"/>
                <a:ea typeface="Calibri" panose="020F0502020204030204" pitchFamily="34" charset="0"/>
                <a:cs typeface="Times New Roman" panose="02020603050405020304" pitchFamily="18" charset="0"/>
              </a:rPr>
              <a:t>Obiettivi</a:t>
            </a:r>
            <a:endParaRPr lang="en-GB" sz="1200" dirty="0">
              <a:solidFill>
                <a:schemeClr val="accent3"/>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it-IT" sz="1200" dirty="0">
                <a:latin typeface="Calibri" panose="020F0502020204030204" pitchFamily="34" charset="0"/>
                <a:ea typeface="Calibri" panose="020F0502020204030204" pitchFamily="34" charset="0"/>
                <a:cs typeface="Times New Roman" panose="02020603050405020304" pitchFamily="18" charset="0"/>
              </a:rPr>
              <a:t>Gli obiettivi di questo processo sono</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Chiudere un progetto che ha consegnato tutti i suoi prodotti</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15000"/>
              </a:lnSpc>
              <a:spcAft>
                <a:spcPts val="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Chiudere un progetto che non è ulteriormente giustificabile</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15000"/>
              </a:lnSpc>
              <a:spcAft>
                <a:spcPts val="1000"/>
              </a:spcAft>
              <a:buFont typeface="Symbol" panose="05050102010706020507" pitchFamily="18" charset="2"/>
              <a:buChar char=""/>
            </a:pPr>
            <a:r>
              <a:rPr lang="it-IT" sz="1200" dirty="0">
                <a:latin typeface="Calibri" panose="020F0502020204030204" pitchFamily="34" charset="0"/>
                <a:ea typeface="Calibri" panose="020F0502020204030204" pitchFamily="34" charset="0"/>
                <a:cs typeface="Times New Roman" panose="02020603050405020304" pitchFamily="18" charset="0"/>
              </a:rPr>
              <a:t>Riesaminare la gestione del progetto ed apprendere lezioni</a:t>
            </a:r>
            <a:r>
              <a:rPr lang="en-GB" sz="1200" dirty="0">
                <a:latin typeface="Calibri" panose="020F0502020204030204" pitchFamily="34" charset="0"/>
                <a:ea typeface="Calibri" panose="020F0502020204030204" pitchFamily="34" charset="0"/>
                <a:cs typeface="Times New Roman" panose="02020603050405020304" pitchFamily="18" charset="0"/>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tangle 20"/>
          <p:cNvSpPr/>
          <p:nvPr/>
        </p:nvSpPr>
        <p:spPr>
          <a:xfrm>
            <a:off x="136358" y="2683175"/>
            <a:ext cx="4901468" cy="3929281"/>
          </a:xfrm>
          <a:prstGeom prst="rect">
            <a:avLst/>
          </a:prstGeom>
        </p:spPr>
        <p:txBody>
          <a:bodyPr wrap="square">
            <a:spAutoFit/>
          </a:bodyPr>
          <a:lstStyle/>
          <a:p>
            <a:pPr>
              <a:lnSpc>
                <a:spcPct val="115000"/>
              </a:lnSpc>
              <a:spcAft>
                <a:spcPts val="1000"/>
              </a:spcAft>
            </a:pPr>
            <a:r>
              <a:rPr lang="en-GB" sz="1400" dirty="0" err="1">
                <a:solidFill>
                  <a:schemeClr val="accent3"/>
                </a:solidFill>
                <a:latin typeface="Calibri" panose="020F0502020204030204" pitchFamily="34" charset="0"/>
                <a:ea typeface="Calibri" panose="020F0502020204030204" pitchFamily="34" charset="0"/>
                <a:cs typeface="Times New Roman" panose="02020603050405020304" pitchFamily="18" charset="0"/>
              </a:rPr>
              <a:t>Panoramica</a:t>
            </a:r>
            <a:endParaRPr lang="en-GB" sz="1400" dirty="0">
              <a:solidFill>
                <a:schemeClr val="accent3"/>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In </a:t>
            </a:r>
            <a:r>
              <a:rPr lang="en-GB" sz="1200" dirty="0" err="1">
                <a:latin typeface="Calibri" panose="020F0502020204030204" pitchFamily="34" charset="0"/>
                <a:ea typeface="Calibri" panose="020F0502020204030204" pitchFamily="34" charset="0"/>
                <a:cs typeface="Times New Roman" panose="02020603050405020304" pitchFamily="18" charset="0"/>
              </a:rPr>
              <a:t>questo</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processo</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viene</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sciolta</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l'organizzazione</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temporanea</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creata</a:t>
            </a:r>
            <a:r>
              <a:rPr lang="en-GB" sz="1200" dirty="0">
                <a:latin typeface="Calibri" panose="020F0502020204030204" pitchFamily="34" charset="0"/>
                <a:ea typeface="Calibri" panose="020F0502020204030204" pitchFamily="34" charset="0"/>
                <a:cs typeface="Times New Roman" panose="02020603050405020304" pitchFamily="18" charset="0"/>
              </a:rPr>
              <a:t> per </a:t>
            </a:r>
            <a:r>
              <a:rPr lang="en-GB" sz="1200" dirty="0" err="1">
                <a:latin typeface="Calibri" panose="020F0502020204030204" pitchFamily="34" charset="0"/>
                <a:ea typeface="Calibri" panose="020F0502020204030204" pitchFamily="34" charset="0"/>
                <a:cs typeface="Times New Roman" panose="02020603050405020304" pitchFamily="18" charset="0"/>
              </a:rPr>
              <a:t>eseguire</a:t>
            </a:r>
            <a:r>
              <a:rPr lang="en-GB" sz="1200" dirty="0">
                <a:latin typeface="Calibri" panose="020F0502020204030204" pitchFamily="34" charset="0"/>
                <a:ea typeface="Calibri" panose="020F0502020204030204" pitchFamily="34" charset="0"/>
                <a:cs typeface="Times New Roman" panose="02020603050405020304" pitchFamily="18" charset="0"/>
              </a:rPr>
              <a:t> un </a:t>
            </a:r>
            <a:r>
              <a:rPr lang="en-GB" sz="1200" dirty="0" err="1">
                <a:latin typeface="Calibri" panose="020F0502020204030204" pitchFamily="34" charset="0"/>
                <a:ea typeface="Calibri" panose="020F0502020204030204" pitchFamily="34" charset="0"/>
                <a:cs typeface="Times New Roman" panose="02020603050405020304" pitchFamily="18" charset="0"/>
              </a:rPr>
              <a:t>progetto</a:t>
            </a:r>
            <a:r>
              <a:rPr lang="en-GB" sz="1200" dirty="0">
                <a:latin typeface="Calibri" panose="020F0502020204030204" pitchFamily="34" charset="0"/>
                <a:ea typeface="Calibri" panose="020F0502020204030204" pitchFamily="34" charset="0"/>
                <a:cs typeface="Times New Roman" panose="02020603050405020304" pitchFamily="18" charset="0"/>
              </a:rPr>
              <a:t> o </a:t>
            </a:r>
            <a:r>
              <a:rPr lang="en-GB" sz="1200" dirty="0" err="1">
                <a:latin typeface="Calibri" panose="020F0502020204030204" pitchFamily="34" charset="0"/>
                <a:ea typeface="Calibri" panose="020F0502020204030204" pitchFamily="34" charset="0"/>
                <a:cs typeface="Times New Roman" panose="02020603050405020304" pitchFamily="18" charset="0"/>
              </a:rPr>
              <a:t>programma</a:t>
            </a:r>
            <a:r>
              <a:rPr lang="en-GB" sz="1200" dirty="0">
                <a:latin typeface="Calibri" panose="020F0502020204030204" pitchFamily="34" charset="0"/>
                <a:ea typeface="Calibri" panose="020F0502020204030204" pitchFamily="34" charset="0"/>
                <a:cs typeface="Times New Roman" panose="02020603050405020304" pitchFamily="18" charset="0"/>
              </a:rPr>
              <a:t> e </a:t>
            </a:r>
            <a:r>
              <a:rPr lang="en-GB" sz="1200" dirty="0" err="1">
                <a:latin typeface="Calibri" panose="020F0502020204030204" pitchFamily="34" charset="0"/>
                <a:ea typeface="Calibri" panose="020F0502020204030204" pitchFamily="34" charset="0"/>
                <a:cs typeface="Times New Roman" panose="02020603050405020304" pitchFamily="18" charset="0"/>
              </a:rPr>
              <a:t>consegnati</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gli</a:t>
            </a:r>
            <a:r>
              <a:rPr lang="en-GB" sz="1200" dirty="0">
                <a:latin typeface="Calibri" panose="020F0502020204030204" pitchFamily="34" charset="0"/>
                <a:ea typeface="Calibri" panose="020F0502020204030204" pitchFamily="34" charset="0"/>
                <a:cs typeface="Times New Roman" panose="02020603050405020304" pitchFamily="18" charset="0"/>
              </a:rPr>
              <a:t> outputs del </a:t>
            </a:r>
            <a:r>
              <a:rPr lang="en-GB" sz="1200" dirty="0" err="1">
                <a:latin typeface="Calibri" panose="020F0502020204030204" pitchFamily="34" charset="0"/>
                <a:ea typeface="Calibri" panose="020F0502020204030204" pitchFamily="34" charset="0"/>
                <a:cs typeface="Times New Roman" panose="02020603050405020304" pitchFamily="18" charset="0"/>
              </a:rPr>
              <a:t>processo</a:t>
            </a:r>
            <a:r>
              <a:rPr lang="en-GB" sz="1200" dirty="0">
                <a:latin typeface="Calibri" panose="020F0502020204030204" pitchFamily="34" charset="0"/>
                <a:ea typeface="Calibri" panose="020F0502020204030204" pitchFamily="34" charset="0"/>
                <a:cs typeface="Times New Roman" panose="02020603050405020304" pitchFamily="18" charset="0"/>
              </a:rPr>
              <a:t> di </a:t>
            </a:r>
            <a:r>
              <a:rPr lang="en-GB" sz="1200" dirty="0" err="1">
                <a:latin typeface="Calibri" panose="020F0502020204030204" pitchFamily="34" charset="0"/>
                <a:ea typeface="Calibri" panose="020F0502020204030204" pitchFamily="34" charset="0"/>
                <a:cs typeface="Times New Roman" panose="02020603050405020304" pitchFamily="18" charset="0"/>
              </a:rPr>
              <a:t>consegna</a:t>
            </a:r>
            <a:r>
              <a:rPr lang="en-GB" sz="1200" dirty="0">
                <a:latin typeface="Calibri" panose="020F0502020204030204" pitchFamily="34" charset="0"/>
                <a:ea typeface="Calibri" panose="020F0502020204030204" pitchFamily="34" charset="0"/>
                <a:cs typeface="Times New Roman" panose="02020603050405020304" pitchFamily="18" charset="0"/>
              </a:rPr>
              <a:t> ai </a:t>
            </a:r>
            <a:r>
              <a:rPr lang="en-GB" sz="1200" dirty="0" err="1">
                <a:latin typeface="Calibri" panose="020F0502020204030204" pitchFamily="34" charset="0"/>
                <a:ea typeface="Calibri" panose="020F0502020204030204" pitchFamily="34" charset="0"/>
                <a:cs typeface="Times New Roman" panose="02020603050405020304" pitchFamily="18" charset="0"/>
              </a:rPr>
              <a:t>loro</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proprietari</a:t>
            </a:r>
            <a:r>
              <a:rPr lang="en-GB" sz="1200" dirty="0">
                <a:latin typeface="Calibri" panose="020F0502020204030204" pitchFamily="34" charset="0"/>
                <a:ea typeface="Calibri" panose="020F0502020204030204" pitchFamily="34" charset="0"/>
                <a:cs typeface="Times New Roman" panose="02020603050405020304" pitchFamily="18" charset="0"/>
              </a:rPr>
              <a:t> di </a:t>
            </a:r>
            <a:r>
              <a:rPr lang="en-GB" sz="1200" dirty="0" err="1">
                <a:latin typeface="Calibri" panose="020F0502020204030204" pitchFamily="34" charset="0"/>
                <a:ea typeface="Calibri" panose="020F0502020204030204" pitchFamily="34" charset="0"/>
                <a:cs typeface="Times New Roman" panose="02020603050405020304" pitchFamily="18" charset="0"/>
              </a:rPr>
              <a:t>lungo</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termine</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GB" sz="1200" dirty="0" err="1">
                <a:latin typeface="Calibri" panose="020F0502020204030204" pitchFamily="34" charset="0"/>
                <a:ea typeface="Calibri" panose="020F0502020204030204" pitchFamily="34" charset="0"/>
                <a:cs typeface="Times New Roman" panose="02020603050405020304" pitchFamily="18" charset="0"/>
              </a:rPr>
              <a:t>Quando</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si</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avvicina</a:t>
            </a:r>
            <a:r>
              <a:rPr lang="en-GB" sz="1200" dirty="0">
                <a:latin typeface="Calibri" panose="020F0502020204030204" pitchFamily="34" charset="0"/>
                <a:ea typeface="Calibri" panose="020F0502020204030204" pitchFamily="34" charset="0"/>
                <a:cs typeface="Times New Roman" panose="02020603050405020304" pitchFamily="18" charset="0"/>
              </a:rPr>
              <a:t> la fine, </a:t>
            </a:r>
            <a:r>
              <a:rPr lang="en-GB" sz="1200" dirty="0" err="1">
                <a:latin typeface="Calibri" panose="020F0502020204030204" pitchFamily="34" charset="0"/>
                <a:ea typeface="Calibri" panose="020F0502020204030204" pitchFamily="34" charset="0"/>
                <a:cs typeface="Times New Roman" panose="02020603050405020304" pitchFamily="18" charset="0"/>
              </a:rPr>
              <a:t>il</a:t>
            </a:r>
            <a:r>
              <a:rPr lang="en-GB" sz="1200" dirty="0">
                <a:latin typeface="Calibri" panose="020F0502020204030204" pitchFamily="34" charset="0"/>
                <a:ea typeface="Calibri" panose="020F0502020204030204" pitchFamily="34" charset="0"/>
                <a:cs typeface="Times New Roman" panose="02020603050405020304" pitchFamily="18" charset="0"/>
              </a:rPr>
              <a:t> team di </a:t>
            </a:r>
            <a:r>
              <a:rPr lang="en-GB" sz="1200" dirty="0" err="1">
                <a:latin typeface="Calibri" panose="020F0502020204030204" pitchFamily="34" charset="0"/>
                <a:ea typeface="Calibri" panose="020F0502020204030204" pitchFamily="34" charset="0"/>
                <a:cs typeface="Times New Roman" panose="02020603050405020304" pitchFamily="18" charset="0"/>
              </a:rPr>
              <a:t>progetto</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inizia</a:t>
            </a:r>
            <a:r>
              <a:rPr lang="en-GB" sz="1200" dirty="0">
                <a:latin typeface="Calibri" panose="020F0502020204030204" pitchFamily="34" charset="0"/>
                <a:ea typeface="Calibri" panose="020F0502020204030204" pitchFamily="34" charset="0"/>
                <a:cs typeface="Times New Roman" panose="02020603050405020304" pitchFamily="18" charset="0"/>
              </a:rPr>
              <a:t> a </a:t>
            </a:r>
            <a:r>
              <a:rPr lang="en-GB" sz="1200" dirty="0" err="1">
                <a:latin typeface="Calibri" panose="020F0502020204030204" pitchFamily="34" charset="0"/>
                <a:ea typeface="Calibri" panose="020F0502020204030204" pitchFamily="34" charset="0"/>
                <a:cs typeface="Times New Roman" panose="02020603050405020304" pitchFamily="18" charset="0"/>
              </a:rPr>
              <a:t>preparare</a:t>
            </a:r>
            <a:r>
              <a:rPr lang="en-GB" sz="1200" dirty="0">
                <a:latin typeface="Calibri" panose="020F0502020204030204" pitchFamily="34" charset="0"/>
                <a:ea typeface="Calibri" panose="020F0502020204030204" pitchFamily="34" charset="0"/>
                <a:cs typeface="Times New Roman" panose="02020603050405020304" pitchFamily="18" charset="0"/>
              </a:rPr>
              <a:t> la </a:t>
            </a:r>
            <a:r>
              <a:rPr lang="en-GB" sz="1200" dirty="0" err="1">
                <a:latin typeface="Calibri" panose="020F0502020204030204" pitchFamily="34" charset="0"/>
                <a:ea typeface="Calibri" panose="020F0502020204030204" pitchFamily="34" charset="0"/>
                <a:cs typeface="Times New Roman" panose="02020603050405020304" pitchFamily="18" charset="0"/>
              </a:rPr>
              <a:t>chiusura</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Ciò potrebbe comportare la notifica agli stakeholder, la vendita di attività, la smobilitazione del personale e anche la finalizzazione di eventuali contratti di locazione</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it-IT" sz="1200" dirty="0">
                <a:latin typeface="Calibri" panose="020F0502020204030204" pitchFamily="34" charset="0"/>
                <a:ea typeface="Calibri" panose="020F0502020204030204" pitchFamily="34" charset="0"/>
                <a:cs typeface="Times New Roman" panose="02020603050405020304" pitchFamily="18" charset="0"/>
              </a:rPr>
              <a:t>I singoli deliverable possono essere consegnati ai rispettivi proprietari durante il processo di consegna. La consegna finale conferma che il prodotto complessivo è completo e il nuovo proprietario si assume la piena responsabilità del suo funzionamento</a:t>
            </a:r>
            <a:r>
              <a:rPr lang="en-GB" sz="1200"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it-IT" sz="1200" dirty="0">
                <a:latin typeface="Calibri" panose="020F0502020204030204" pitchFamily="34" charset="0"/>
                <a:ea typeface="Calibri" panose="020F0502020204030204" pitchFamily="34" charset="0"/>
                <a:cs typeface="Times New Roman" panose="02020603050405020304" pitchFamily="18" charset="0"/>
              </a:rPr>
              <a:t>Lo svolgimento del progetto o del programma sarà rivisto e le lezioni registrate per poi essere utilizzare durante l'impostazione del prossimo progetto o programma. Nota: questo è diverso rispetto alla revisione finale nel processo di realizzazione dei benefici che verifica il successo del business case</a:t>
            </a:r>
            <a:r>
              <a:rPr lang="en-GB" sz="1200" dirty="0">
                <a:latin typeface="Calibri" panose="020F0502020204030204" pitchFamily="34" charset="0"/>
                <a:ea typeface="Calibri" panose="020F0502020204030204" pitchFamily="34" charset="0"/>
                <a:cs typeface="Times New Roman" panose="02020603050405020304" pitchFamily="18" charset="0"/>
              </a:rPr>
              <a:t>.</a:t>
            </a:r>
          </a:p>
        </p:txBody>
      </p:sp>
      <p:sp>
        <p:nvSpPr>
          <p:cNvPr id="22" name="Rectangle 21">
            <a:hlinkClick r:id="rId5"/>
            <a:extLst>
              <a:ext uri="{FF2B5EF4-FFF2-40B4-BE49-F238E27FC236}">
                <a16:creationId xmlns:a16="http://schemas.microsoft.com/office/drawing/2014/main" id="{D059C5F1-70E5-46D6-A454-07071687FB39}"/>
              </a:ext>
            </a:extLst>
          </p:cNvPr>
          <p:cNvSpPr/>
          <p:nvPr/>
        </p:nvSpPr>
        <p:spPr>
          <a:xfrm>
            <a:off x="10621617" y="24064"/>
            <a:ext cx="1517374" cy="8261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3" name="Group 22">
            <a:extLst>
              <a:ext uri="{FF2B5EF4-FFF2-40B4-BE49-F238E27FC236}">
                <a16:creationId xmlns:a16="http://schemas.microsoft.com/office/drawing/2014/main" id="{CEB797AD-A85A-49E2-A20C-9CEC04A4B343}"/>
              </a:ext>
            </a:extLst>
          </p:cNvPr>
          <p:cNvGrpSpPr/>
          <p:nvPr/>
        </p:nvGrpSpPr>
        <p:grpSpPr>
          <a:xfrm>
            <a:off x="6991350" y="5815062"/>
            <a:ext cx="2394094" cy="791636"/>
            <a:chOff x="6062246" y="5618063"/>
            <a:chExt cx="3002440" cy="869473"/>
          </a:xfrm>
        </p:grpSpPr>
        <p:sp>
          <p:nvSpPr>
            <p:cNvPr id="24" name="Rectangle 23">
              <a:extLst>
                <a:ext uri="{FF2B5EF4-FFF2-40B4-BE49-F238E27FC236}">
                  <a16:creationId xmlns:a16="http://schemas.microsoft.com/office/drawing/2014/main" id="{3EA41982-9BEA-4B3F-816E-147389404EBD}"/>
                </a:ext>
              </a:extLst>
            </p:cNvPr>
            <p:cNvSpPr/>
            <p:nvPr/>
          </p:nvSpPr>
          <p:spPr>
            <a:xfrm>
              <a:off x="6062246" y="5618063"/>
              <a:ext cx="3002440" cy="869473"/>
            </a:xfrm>
            <a:prstGeom prst="rect">
              <a:avLst/>
            </a:prstGeom>
            <a:solidFill>
              <a:schemeClr val="accent6">
                <a:lumMod val="20000"/>
                <a:lumOff val="80000"/>
              </a:schemeClr>
            </a:solidFill>
            <a:ln>
              <a:no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tangle 24">
              <a:extLst>
                <a:ext uri="{FF2B5EF4-FFF2-40B4-BE49-F238E27FC236}">
                  <a16:creationId xmlns:a16="http://schemas.microsoft.com/office/drawing/2014/main" id="{C40ECE09-3602-4807-9208-E28098FCBFB8}"/>
                </a:ext>
              </a:extLst>
            </p:cNvPr>
            <p:cNvSpPr/>
            <p:nvPr/>
          </p:nvSpPr>
          <p:spPr>
            <a:xfrm>
              <a:off x="6124952" y="5667459"/>
              <a:ext cx="2781845" cy="625372"/>
            </a:xfrm>
            <a:prstGeom prst="rect">
              <a:avLst/>
            </a:prstGeom>
          </p:spPr>
          <p:txBody>
            <a:bodyPr wrap="square">
              <a:spAutoFit/>
            </a:bodyPr>
            <a:lstStyle/>
            <a:p>
              <a:pPr lvl="0">
                <a:spcAft>
                  <a:spcPts val="600"/>
                </a:spcAft>
              </a:pPr>
              <a:r>
                <a:rPr lang="en-GB" sz="1400" dirty="0" err="1">
                  <a:solidFill>
                    <a:srgbClr val="516B93"/>
                  </a:solidFill>
                </a:rPr>
                <a:t>Funzioni</a:t>
              </a:r>
              <a:r>
                <a:rPr lang="en-GB" sz="1400" dirty="0">
                  <a:solidFill>
                    <a:srgbClr val="516B93"/>
                  </a:solidFill>
                </a:rPr>
                <a:t> </a:t>
              </a:r>
              <a:r>
                <a:rPr lang="en-GB" sz="1400" dirty="0" err="1">
                  <a:solidFill>
                    <a:srgbClr val="516B93"/>
                  </a:solidFill>
                </a:rPr>
                <a:t>chiave</a:t>
              </a:r>
              <a:endParaRPr lang="en-GB" sz="1400" dirty="0">
                <a:solidFill>
                  <a:srgbClr val="516B93"/>
                </a:solidFill>
              </a:endParaRPr>
            </a:p>
            <a:p>
              <a:pPr marL="171450" lvl="0" indent="-171450">
                <a:spcAft>
                  <a:spcPts val="300"/>
                </a:spcAft>
                <a:buFont typeface="Arial" panose="020B0604020202020204" pitchFamily="34" charset="0"/>
                <a:buChar char="•"/>
              </a:pPr>
              <a:r>
                <a:rPr lang="en-GB" sz="1200" dirty="0" err="1">
                  <a:solidFill>
                    <a:prstClr val="black"/>
                  </a:solidFill>
                  <a:hlinkClick r:id="rId6" action="ppaction://hlinksldjump"/>
                </a:rPr>
                <a:t>Gestione</a:t>
              </a:r>
              <a:r>
                <a:rPr lang="en-GB" sz="1200" dirty="0">
                  <a:solidFill>
                    <a:prstClr val="black"/>
                  </a:solidFill>
                  <a:hlinkClick r:id="rId6" action="ppaction://hlinksldjump"/>
                </a:rPr>
                <a:t> </a:t>
              </a:r>
              <a:r>
                <a:rPr lang="en-GB" sz="1200" dirty="0" err="1">
                  <a:solidFill>
                    <a:prstClr val="black"/>
                  </a:solidFill>
                  <a:hlinkClick r:id="rId6" action="ppaction://hlinksldjump"/>
                </a:rPr>
                <a:t>delle</a:t>
              </a:r>
              <a:r>
                <a:rPr lang="en-GB" sz="1200" dirty="0">
                  <a:solidFill>
                    <a:prstClr val="black"/>
                  </a:solidFill>
                  <a:hlinkClick r:id="rId6" action="ppaction://hlinksldjump"/>
                </a:rPr>
                <a:t> </a:t>
              </a:r>
              <a:r>
                <a:rPr lang="en-GB" sz="1200" dirty="0" err="1">
                  <a:solidFill>
                    <a:prstClr val="black"/>
                  </a:solidFill>
                  <a:hlinkClick r:id="rId6" action="ppaction://hlinksldjump"/>
                </a:rPr>
                <a:t>risorse</a:t>
              </a:r>
              <a:endParaRPr lang="en-GB" sz="1200" dirty="0">
                <a:solidFill>
                  <a:prstClr val="black"/>
                </a:solidFill>
              </a:endParaRPr>
            </a:p>
          </p:txBody>
        </p:sp>
      </p:grpSp>
      <p:sp>
        <p:nvSpPr>
          <p:cNvPr id="32" name="TextBox 31">
            <a:hlinkClick r:id="rId7"/>
            <a:extLst>
              <a:ext uri="{FF2B5EF4-FFF2-40B4-BE49-F238E27FC236}">
                <a16:creationId xmlns:a16="http://schemas.microsoft.com/office/drawing/2014/main" id="{F53B8F4E-2B97-4E75-88F7-7C7EE4B76760}"/>
              </a:ext>
            </a:extLst>
          </p:cNvPr>
          <p:cNvSpPr txBox="1"/>
          <p:nvPr/>
        </p:nvSpPr>
        <p:spPr>
          <a:xfrm>
            <a:off x="10707096" y="1306938"/>
            <a:ext cx="966675" cy="276999"/>
          </a:xfrm>
          <a:prstGeom prst="rect">
            <a:avLst/>
          </a:prstGeom>
          <a:noFill/>
        </p:spPr>
        <p:txBody>
          <a:bodyPr wrap="none" rtlCol="0">
            <a:spAutoFit/>
          </a:bodyPr>
          <a:lstStyle/>
          <a:p>
            <a:r>
              <a:rPr lang="en-GB" sz="1200" dirty="0"/>
              <a:t>Competenza</a:t>
            </a:r>
          </a:p>
        </p:txBody>
      </p:sp>
      <p:sp>
        <p:nvSpPr>
          <p:cNvPr id="33" name="TextBox 32">
            <a:hlinkClick r:id="rId8"/>
            <a:extLst>
              <a:ext uri="{FF2B5EF4-FFF2-40B4-BE49-F238E27FC236}">
                <a16:creationId xmlns:a16="http://schemas.microsoft.com/office/drawing/2014/main" id="{6716231D-731E-41D5-9E20-9194C0E95A71}"/>
              </a:ext>
            </a:extLst>
          </p:cNvPr>
          <p:cNvSpPr txBox="1"/>
          <p:nvPr/>
        </p:nvSpPr>
        <p:spPr>
          <a:xfrm>
            <a:off x="10707097" y="1841802"/>
            <a:ext cx="909993" cy="276999"/>
          </a:xfrm>
          <a:prstGeom prst="rect">
            <a:avLst/>
          </a:prstGeom>
          <a:noFill/>
        </p:spPr>
        <p:txBody>
          <a:bodyPr wrap="none" rtlCol="0">
            <a:spAutoFit/>
          </a:bodyPr>
          <a:lstStyle/>
          <a:p>
            <a:r>
              <a:rPr lang="en-GB" sz="1200" dirty="0"/>
              <a:t>Valutazione</a:t>
            </a:r>
          </a:p>
        </p:txBody>
      </p:sp>
      <p:sp>
        <p:nvSpPr>
          <p:cNvPr id="34" name="TextBox 33">
            <a:hlinkClick r:id="rId9"/>
            <a:extLst>
              <a:ext uri="{FF2B5EF4-FFF2-40B4-BE49-F238E27FC236}">
                <a16:creationId xmlns:a16="http://schemas.microsoft.com/office/drawing/2014/main" id="{FD8EA005-1C77-483A-A515-19EE1F921AC4}"/>
              </a:ext>
            </a:extLst>
          </p:cNvPr>
          <p:cNvSpPr txBox="1"/>
          <p:nvPr/>
        </p:nvSpPr>
        <p:spPr>
          <a:xfrm>
            <a:off x="10707097" y="2109234"/>
            <a:ext cx="740780" cy="276999"/>
          </a:xfrm>
          <a:prstGeom prst="rect">
            <a:avLst/>
          </a:prstGeom>
          <a:noFill/>
        </p:spPr>
        <p:txBody>
          <a:bodyPr wrap="none" rtlCol="0">
            <a:spAutoFit/>
          </a:bodyPr>
          <a:lstStyle/>
          <a:p>
            <a:r>
              <a:rPr lang="en-GB" sz="1200" dirty="0"/>
              <a:t>Checklist</a:t>
            </a:r>
          </a:p>
        </p:txBody>
      </p:sp>
      <p:sp>
        <p:nvSpPr>
          <p:cNvPr id="35" name="TextBox 34">
            <a:hlinkClick r:id="rId10"/>
            <a:extLst>
              <a:ext uri="{FF2B5EF4-FFF2-40B4-BE49-F238E27FC236}">
                <a16:creationId xmlns:a16="http://schemas.microsoft.com/office/drawing/2014/main" id="{89FB0F33-B8F1-4BB7-9C7B-129044BAE8B3}"/>
              </a:ext>
            </a:extLst>
          </p:cNvPr>
          <p:cNvSpPr txBox="1"/>
          <p:nvPr/>
        </p:nvSpPr>
        <p:spPr>
          <a:xfrm>
            <a:off x="10707096" y="1574370"/>
            <a:ext cx="731226" cy="276999"/>
          </a:xfrm>
          <a:prstGeom prst="rect">
            <a:avLst/>
          </a:prstGeom>
          <a:noFill/>
        </p:spPr>
        <p:txBody>
          <a:bodyPr wrap="none" rtlCol="0">
            <a:spAutoFit/>
          </a:bodyPr>
          <a:lstStyle/>
          <a:p>
            <a:r>
              <a:rPr lang="en-GB" sz="1200" dirty="0"/>
              <a:t>Maturità</a:t>
            </a:r>
          </a:p>
        </p:txBody>
      </p:sp>
      <p:sp>
        <p:nvSpPr>
          <p:cNvPr id="36" name="TextBox 35">
            <a:extLst>
              <a:ext uri="{FF2B5EF4-FFF2-40B4-BE49-F238E27FC236}">
                <a16:creationId xmlns:a16="http://schemas.microsoft.com/office/drawing/2014/main" id="{C2AAA650-5BA3-45E1-8658-7893F4BCEC7D}"/>
              </a:ext>
            </a:extLst>
          </p:cNvPr>
          <p:cNvSpPr txBox="1"/>
          <p:nvPr/>
        </p:nvSpPr>
        <p:spPr>
          <a:xfrm>
            <a:off x="10580417" y="1017186"/>
            <a:ext cx="1589374" cy="307777"/>
          </a:xfrm>
          <a:prstGeom prst="rect">
            <a:avLst/>
          </a:prstGeom>
          <a:noFill/>
        </p:spPr>
        <p:txBody>
          <a:bodyPr wrap="square" rtlCol="0">
            <a:spAutoFit/>
          </a:bodyPr>
          <a:lstStyle/>
          <a:p>
            <a:pPr algn="ctr"/>
            <a:r>
              <a:rPr lang="en-GB" sz="1400" b="1" dirty="0" err="1">
                <a:solidFill>
                  <a:schemeClr val="accent3"/>
                </a:solidFill>
              </a:rPr>
              <a:t>Applicazione</a:t>
            </a:r>
            <a:endParaRPr lang="en-GB" sz="1400" b="1" dirty="0">
              <a:solidFill>
                <a:schemeClr val="accent3"/>
              </a:solidFill>
            </a:endParaRPr>
          </a:p>
        </p:txBody>
      </p:sp>
      <p:sp>
        <p:nvSpPr>
          <p:cNvPr id="3" name="Rectangle 2">
            <a:extLst>
              <a:ext uri="{FF2B5EF4-FFF2-40B4-BE49-F238E27FC236}">
                <a16:creationId xmlns:a16="http://schemas.microsoft.com/office/drawing/2014/main" id="{2D508304-18DC-4537-B940-4B54D97B9E0A}"/>
              </a:ext>
            </a:extLst>
          </p:cNvPr>
          <p:cNvSpPr/>
          <p:nvPr/>
        </p:nvSpPr>
        <p:spPr>
          <a:xfrm>
            <a:off x="5499690" y="4455814"/>
            <a:ext cx="4901468" cy="874085"/>
          </a:xfrm>
          <a:prstGeom prst="rect">
            <a:avLst/>
          </a:prstGeom>
        </p:spPr>
        <p:txBody>
          <a:bodyPr wrap="square">
            <a:spAutoFit/>
          </a:bodyPr>
          <a:lstStyle/>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Prima </a:t>
            </a:r>
            <a:r>
              <a:rPr lang="en-GB" sz="1200" dirty="0" err="1">
                <a:latin typeface="Calibri" panose="020F0502020204030204" pitchFamily="34" charset="0"/>
                <a:ea typeface="Calibri" panose="020F0502020204030204" pitchFamily="34" charset="0"/>
                <a:cs typeface="Times New Roman" panose="02020603050405020304" pitchFamily="18" charset="0"/>
              </a:rPr>
              <a:t>della</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smobilitazione</a:t>
            </a:r>
            <a:r>
              <a:rPr lang="en-GB" sz="1200" dirty="0">
                <a:latin typeface="Calibri" panose="020F0502020204030204" pitchFamily="34" charset="0"/>
                <a:ea typeface="Calibri" panose="020F0502020204030204" pitchFamily="34" charset="0"/>
                <a:cs typeface="Times New Roman" panose="02020603050405020304" pitchFamily="18" charset="0"/>
              </a:rPr>
              <a:t> finale </a:t>
            </a:r>
            <a:r>
              <a:rPr lang="en-GB" sz="1200" dirty="0" err="1">
                <a:latin typeface="Calibri" panose="020F0502020204030204" pitchFamily="34" charset="0"/>
                <a:ea typeface="Calibri" panose="020F0502020204030204" pitchFamily="34" charset="0"/>
                <a:cs typeface="Times New Roman" panose="02020603050405020304" pitchFamily="18" charset="0"/>
              </a:rPr>
              <a:t>dell'organizzazione</a:t>
            </a:r>
            <a:r>
              <a:rPr lang="en-GB" sz="1200" dirty="0">
                <a:latin typeface="Calibri" panose="020F0502020204030204" pitchFamily="34" charset="0"/>
                <a:ea typeface="Calibri" panose="020F0502020204030204" pitchFamily="34" charset="0"/>
                <a:cs typeface="Times New Roman" panose="02020603050405020304" pitchFamily="18" charset="0"/>
              </a:rPr>
              <a:t> di </a:t>
            </a:r>
            <a:r>
              <a:rPr lang="en-GB" sz="1200" dirty="0" err="1">
                <a:latin typeface="Calibri" panose="020F0502020204030204" pitchFamily="34" charset="0"/>
                <a:ea typeface="Calibri" panose="020F0502020204030204" pitchFamily="34" charset="0"/>
                <a:cs typeface="Times New Roman" panose="02020603050405020304" pitchFamily="18" charset="0"/>
              </a:rPr>
              <a:t>progetto</a:t>
            </a:r>
            <a:r>
              <a:rPr lang="en-GB" sz="1200" dirty="0">
                <a:latin typeface="Calibri" panose="020F0502020204030204" pitchFamily="34" charset="0"/>
                <a:ea typeface="Calibri" panose="020F0502020204030204" pitchFamily="34" charset="0"/>
                <a:cs typeface="Times New Roman" panose="02020603050405020304" pitchFamily="18" charset="0"/>
              </a:rPr>
              <a:t> o </a:t>
            </a:r>
            <a:r>
              <a:rPr lang="en-GB" sz="1200" dirty="0" err="1">
                <a:latin typeface="Calibri" panose="020F0502020204030204" pitchFamily="34" charset="0"/>
                <a:ea typeface="Calibri" panose="020F0502020204030204" pitchFamily="34" charset="0"/>
                <a:cs typeface="Times New Roman" panose="02020603050405020304" pitchFamily="18" charset="0"/>
              </a:rPr>
              <a:t>programma</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it-IT" sz="1200" dirty="0">
                <a:latin typeface="Calibri" panose="020F0502020204030204" pitchFamily="34" charset="0"/>
                <a:ea typeface="Calibri" panose="020F0502020204030204" pitchFamily="34" charset="0"/>
                <a:cs typeface="Times New Roman" panose="02020603050405020304" pitchFamily="18" charset="0"/>
              </a:rPr>
              <a:t>viene chiesto allo sponsor di confermare che ciò può essere fatto. Questa attività dovrebbe includere anche la chiusura dei budget e un calcolo finale del costo del lavoro</a:t>
            </a:r>
            <a:r>
              <a:rPr lang="en-GB" sz="1200" dirty="0">
                <a:latin typeface="Calibri" panose="020F0502020204030204" pitchFamily="34" charset="0"/>
                <a:ea typeface="Calibri" panose="020F0502020204030204" pitchFamily="34" charset="0"/>
                <a:cs typeface="Times New Roman" panose="02020603050405020304" pitchFamily="18" charset="0"/>
              </a:rPr>
              <a:t>.</a:t>
            </a:r>
          </a:p>
        </p:txBody>
      </p:sp>
      <p:pic>
        <p:nvPicPr>
          <p:cNvPr id="38" name="Picture 37">
            <a:extLst>
              <a:ext uri="{FF2B5EF4-FFF2-40B4-BE49-F238E27FC236}">
                <a16:creationId xmlns:a16="http://schemas.microsoft.com/office/drawing/2014/main" id="{CF05E8C4-202F-439C-B9AE-22584E50F42C}"/>
              </a:ext>
            </a:extLst>
          </p:cNvPr>
          <p:cNvPicPr>
            <a:picLocks noChangeAspect="1"/>
          </p:cNvPicPr>
          <p:nvPr/>
        </p:nvPicPr>
        <p:blipFill rotWithShape="1">
          <a:blip r:embed="rId11"/>
          <a:srcRect r="9406"/>
          <a:stretch/>
        </p:blipFill>
        <p:spPr>
          <a:xfrm>
            <a:off x="11651595" y="2201829"/>
            <a:ext cx="139317" cy="91809"/>
          </a:xfrm>
          <a:prstGeom prst="rect">
            <a:avLst/>
          </a:prstGeom>
        </p:spPr>
      </p:pic>
      <p:pic>
        <p:nvPicPr>
          <p:cNvPr id="39" name="Picture 38">
            <a:extLst>
              <a:ext uri="{FF2B5EF4-FFF2-40B4-BE49-F238E27FC236}">
                <a16:creationId xmlns:a16="http://schemas.microsoft.com/office/drawing/2014/main" id="{16014B73-775A-4498-B7AC-4B1B5E57A357}"/>
              </a:ext>
            </a:extLst>
          </p:cNvPr>
          <p:cNvPicPr>
            <a:picLocks noChangeAspect="1"/>
          </p:cNvPicPr>
          <p:nvPr/>
        </p:nvPicPr>
        <p:blipFill rotWithShape="1">
          <a:blip r:embed="rId11"/>
          <a:srcRect r="9406"/>
          <a:stretch/>
        </p:blipFill>
        <p:spPr>
          <a:xfrm>
            <a:off x="11651595" y="1957028"/>
            <a:ext cx="139317" cy="91809"/>
          </a:xfrm>
          <a:prstGeom prst="rect">
            <a:avLst/>
          </a:prstGeom>
        </p:spPr>
      </p:pic>
    </p:spTree>
    <p:extLst>
      <p:ext uri="{BB962C8B-B14F-4D97-AF65-F5344CB8AC3E}">
        <p14:creationId xmlns:p14="http://schemas.microsoft.com/office/powerpoint/2010/main" val="3214704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D758-5C6A-4748-A3B8-7814B5B8E455}"/>
              </a:ext>
            </a:extLst>
          </p:cNvPr>
          <p:cNvSpPr>
            <a:spLocks noGrp="1"/>
          </p:cNvSpPr>
          <p:nvPr>
            <p:ph type="title"/>
          </p:nvPr>
        </p:nvSpPr>
        <p:spPr/>
        <p:txBody>
          <a:bodyPr/>
          <a:lstStyle/>
          <a:p>
            <a:r>
              <a:rPr lang="en-GB" dirty="0" err="1"/>
              <a:t>Documentazione</a:t>
            </a:r>
            <a:endParaRPr lang="en-GB" dirty="0"/>
          </a:p>
        </p:txBody>
      </p:sp>
      <p:sp>
        <p:nvSpPr>
          <p:cNvPr id="3" name="Rectangle 2">
            <a:hlinkClick r:id="rId2"/>
            <a:extLst>
              <a:ext uri="{FF2B5EF4-FFF2-40B4-BE49-F238E27FC236}">
                <a16:creationId xmlns:a16="http://schemas.microsoft.com/office/drawing/2014/main" id="{69401E26-D499-4270-8EC3-BBC8EBEDF382}"/>
              </a:ext>
            </a:extLst>
          </p:cNvPr>
          <p:cNvSpPr/>
          <p:nvPr/>
        </p:nvSpPr>
        <p:spPr>
          <a:xfrm>
            <a:off x="10774392" y="94891"/>
            <a:ext cx="1216325" cy="681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hlinkClick r:id="rId3"/>
            <a:extLst>
              <a:ext uri="{FF2B5EF4-FFF2-40B4-BE49-F238E27FC236}">
                <a16:creationId xmlns:a16="http://schemas.microsoft.com/office/drawing/2014/main" id="{33FC0220-2110-4708-B405-DE9ACB69428C}"/>
              </a:ext>
            </a:extLst>
          </p:cNvPr>
          <p:cNvSpPr txBox="1"/>
          <p:nvPr/>
        </p:nvSpPr>
        <p:spPr>
          <a:xfrm>
            <a:off x="10729305" y="2352682"/>
            <a:ext cx="660758" cy="276999"/>
          </a:xfrm>
          <a:prstGeom prst="rect">
            <a:avLst/>
          </a:prstGeom>
          <a:noFill/>
        </p:spPr>
        <p:txBody>
          <a:bodyPr wrap="none" rtlCol="0">
            <a:spAutoFit/>
          </a:bodyPr>
          <a:lstStyle/>
          <a:p>
            <a:r>
              <a:rPr lang="en-GB" sz="1200" dirty="0" err="1"/>
              <a:t>Modelli</a:t>
            </a:r>
            <a:endParaRPr lang="en-GB" sz="1200" dirty="0"/>
          </a:p>
        </p:txBody>
      </p:sp>
      <p:sp>
        <p:nvSpPr>
          <p:cNvPr id="9" name="Rectangle 8">
            <a:extLst>
              <a:ext uri="{FF2B5EF4-FFF2-40B4-BE49-F238E27FC236}">
                <a16:creationId xmlns:a16="http://schemas.microsoft.com/office/drawing/2014/main" id="{9F55B6F6-045F-46BF-9E59-3C8B95EAF130}"/>
              </a:ext>
            </a:extLst>
          </p:cNvPr>
          <p:cNvSpPr/>
          <p:nvPr/>
        </p:nvSpPr>
        <p:spPr>
          <a:xfrm>
            <a:off x="330595" y="1176338"/>
            <a:ext cx="4897388" cy="2354491"/>
          </a:xfrm>
          <a:prstGeom prst="rect">
            <a:avLst/>
          </a:prstGeom>
        </p:spPr>
        <p:txBody>
          <a:bodyPr wrap="square">
            <a:spAutoFit/>
          </a:bodyPr>
          <a:lstStyle/>
          <a:p>
            <a:pPr>
              <a:spcAft>
                <a:spcPts val="600"/>
              </a:spcAft>
            </a:pPr>
            <a:r>
              <a:rPr lang="it-IT" sz="1200" dirty="0"/>
              <a:t>I documenti si suddividono in tre categorie</a:t>
            </a:r>
            <a:r>
              <a:rPr lang="en-GB" sz="1200" dirty="0"/>
              <a:t>: </a:t>
            </a:r>
            <a:r>
              <a:rPr lang="en-GB" sz="1200" dirty="0">
                <a:hlinkClick r:id="rId4" action="ppaction://hlinksldjump"/>
              </a:rPr>
              <a:t>governance</a:t>
            </a:r>
            <a:r>
              <a:rPr lang="en-GB" sz="1200" dirty="0"/>
              <a:t>, </a:t>
            </a:r>
            <a:r>
              <a:rPr lang="en-GB" sz="1200" dirty="0" err="1">
                <a:hlinkClick r:id="rId5" action="ppaction://hlinksldjump"/>
              </a:rPr>
              <a:t>ambito</a:t>
            </a:r>
            <a:r>
              <a:rPr lang="en-GB" sz="1200" dirty="0"/>
              <a:t> e </a:t>
            </a:r>
            <a:r>
              <a:rPr lang="en-GB" sz="1200" dirty="0" err="1">
                <a:hlinkClick r:id="rId6" action="ppaction://hlinksldjump"/>
              </a:rPr>
              <a:t>consegna</a:t>
            </a:r>
            <a:r>
              <a:rPr lang="en-GB" sz="1200" dirty="0"/>
              <a:t>.</a:t>
            </a:r>
          </a:p>
          <a:p>
            <a:pPr>
              <a:spcAft>
                <a:spcPts val="600"/>
              </a:spcAft>
            </a:pPr>
            <a:r>
              <a:rPr lang="it-IT" sz="1200" dirty="0"/>
              <a:t>I documenti di governance definiscono le politiche, gli standard e le linee guida per la gestione del lavoro. Alcuni di questi potrebbero essere documenti specialistici forniti dall’organizzazione sede, da un cliente o da un organismo di regolamentazione. </a:t>
            </a:r>
            <a:r>
              <a:rPr lang="it-IT" sz="1200" dirty="0" err="1"/>
              <a:t>Praxis</a:t>
            </a:r>
            <a:r>
              <a:rPr lang="it-IT" sz="1200" dirty="0"/>
              <a:t> si occupa solo dei piani di gestione che </a:t>
            </a:r>
            <a:r>
              <a:rPr lang="en-GB" sz="1200" dirty="0" err="1"/>
              <a:t>riflettono</a:t>
            </a:r>
            <a:r>
              <a:rPr lang="en-GB" sz="1200" dirty="0"/>
              <a:t> come </a:t>
            </a:r>
            <a:r>
              <a:rPr lang="en-GB" sz="1200" dirty="0" err="1"/>
              <a:t>gli</a:t>
            </a:r>
            <a:r>
              <a:rPr lang="en-GB" sz="1200" dirty="0"/>
              <a:t> </a:t>
            </a:r>
            <a:r>
              <a:rPr lang="en-GB" sz="1200" dirty="0" err="1"/>
              <a:t>elementi</a:t>
            </a:r>
            <a:r>
              <a:rPr lang="en-GB" sz="1200" dirty="0"/>
              <a:t> del management P3 </a:t>
            </a:r>
            <a:r>
              <a:rPr lang="en-GB" sz="1200" dirty="0" err="1"/>
              <a:t>saranno</a:t>
            </a:r>
            <a:r>
              <a:rPr lang="en-GB" sz="1200" dirty="0"/>
              <a:t> </a:t>
            </a:r>
            <a:r>
              <a:rPr lang="en-GB" sz="1200" dirty="0" err="1"/>
              <a:t>gestiti</a:t>
            </a:r>
            <a:r>
              <a:rPr lang="en-GB" sz="1200" dirty="0"/>
              <a:t>.</a:t>
            </a:r>
          </a:p>
          <a:p>
            <a:pPr>
              <a:spcAft>
                <a:spcPts val="600"/>
              </a:spcAft>
            </a:pPr>
            <a:r>
              <a:rPr lang="it-IT" sz="1200" dirty="0"/>
              <a:t>I documenti di ambito descrivono gli obiettivi in termini di prodotti, risultati e benefici</a:t>
            </a:r>
            <a:r>
              <a:rPr lang="en-GB" sz="1200" dirty="0"/>
              <a:t>. </a:t>
            </a:r>
          </a:p>
          <a:p>
            <a:pPr>
              <a:spcAft>
                <a:spcPts val="600"/>
              </a:spcAft>
            </a:pPr>
            <a:r>
              <a:rPr lang="it-IT" sz="1200" dirty="0"/>
              <a:t>I documenti di consegna costituiscono il gruppo più vasto ed eterogeneo. Questi descrivono cosa deve essere fatto, quando sarà fatto e da chi. Inoltre supportano i processi e le procedure di gestione</a:t>
            </a:r>
            <a:r>
              <a:rPr lang="en-GB" sz="1200" dirty="0"/>
              <a:t>. </a:t>
            </a:r>
          </a:p>
        </p:txBody>
      </p:sp>
      <p:grpSp>
        <p:nvGrpSpPr>
          <p:cNvPr id="10" name="Group 9">
            <a:extLst>
              <a:ext uri="{FF2B5EF4-FFF2-40B4-BE49-F238E27FC236}">
                <a16:creationId xmlns:a16="http://schemas.microsoft.com/office/drawing/2014/main" id="{B60C0AAC-2CBC-4BDC-A8AC-47210291B1DF}"/>
              </a:ext>
            </a:extLst>
          </p:cNvPr>
          <p:cNvGrpSpPr/>
          <p:nvPr/>
        </p:nvGrpSpPr>
        <p:grpSpPr>
          <a:xfrm>
            <a:off x="6770492" y="1736959"/>
            <a:ext cx="2394094" cy="714693"/>
            <a:chOff x="6062246" y="5618063"/>
            <a:chExt cx="3002440" cy="969797"/>
          </a:xfrm>
        </p:grpSpPr>
        <p:sp>
          <p:nvSpPr>
            <p:cNvPr id="11" name="Rectangle 10">
              <a:extLst>
                <a:ext uri="{FF2B5EF4-FFF2-40B4-BE49-F238E27FC236}">
                  <a16:creationId xmlns:a16="http://schemas.microsoft.com/office/drawing/2014/main" id="{5BF9DF5F-5C26-48D9-B844-58007290E332}"/>
                </a:ext>
              </a:extLst>
            </p:cNvPr>
            <p:cNvSpPr/>
            <p:nvPr/>
          </p:nvSpPr>
          <p:spPr>
            <a:xfrm>
              <a:off x="6062246" y="5618063"/>
              <a:ext cx="3002440" cy="969797"/>
            </a:xfrm>
            <a:prstGeom prst="rect">
              <a:avLst/>
            </a:prstGeom>
            <a:solidFill>
              <a:schemeClr val="accent6">
                <a:lumMod val="20000"/>
                <a:lumOff val="80000"/>
              </a:schemeClr>
            </a:solidFill>
            <a:ln>
              <a:noFill/>
            </a:ln>
            <a:effectLst>
              <a:outerShdw blurRad="127000" dist="63500" dir="36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a:extLst>
                <a:ext uri="{FF2B5EF4-FFF2-40B4-BE49-F238E27FC236}">
                  <a16:creationId xmlns:a16="http://schemas.microsoft.com/office/drawing/2014/main" id="{F66C6A38-5CB7-486D-902D-FB5F562B5556}"/>
                </a:ext>
              </a:extLst>
            </p:cNvPr>
            <p:cNvSpPr/>
            <p:nvPr/>
          </p:nvSpPr>
          <p:spPr>
            <a:xfrm>
              <a:off x="6124952" y="5667458"/>
              <a:ext cx="2781845" cy="772625"/>
            </a:xfrm>
            <a:prstGeom prst="rect">
              <a:avLst/>
            </a:prstGeom>
          </p:spPr>
          <p:txBody>
            <a:bodyPr wrap="square">
              <a:spAutoFit/>
            </a:bodyPr>
            <a:lstStyle/>
            <a:p>
              <a:pPr lvl="0">
                <a:spcAft>
                  <a:spcPts val="600"/>
                </a:spcAft>
              </a:pPr>
              <a:r>
                <a:rPr lang="en-GB" sz="1400" dirty="0" err="1">
                  <a:solidFill>
                    <a:srgbClr val="516B93"/>
                  </a:solidFill>
                </a:rPr>
                <a:t>Funzioni</a:t>
              </a:r>
              <a:r>
                <a:rPr lang="en-GB" sz="1400" dirty="0">
                  <a:solidFill>
                    <a:srgbClr val="516B93"/>
                  </a:solidFill>
                </a:rPr>
                <a:t> </a:t>
              </a:r>
              <a:r>
                <a:rPr lang="en-GB" sz="1400" dirty="0" err="1">
                  <a:solidFill>
                    <a:srgbClr val="516B93"/>
                  </a:solidFill>
                </a:rPr>
                <a:t>chiave</a:t>
              </a:r>
              <a:endParaRPr lang="en-GB" sz="1400" dirty="0">
                <a:solidFill>
                  <a:srgbClr val="516B93"/>
                </a:solidFill>
              </a:endParaRPr>
            </a:p>
            <a:p>
              <a:pPr marL="171450" lvl="0" indent="-171450">
                <a:spcAft>
                  <a:spcPts val="300"/>
                </a:spcAft>
                <a:buFont typeface="Arial" panose="020B0604020202020204" pitchFamily="34" charset="0"/>
                <a:buChar char="•"/>
              </a:pPr>
              <a:r>
                <a:rPr lang="en-GB" sz="1200" dirty="0" err="1">
                  <a:solidFill>
                    <a:prstClr val="black"/>
                  </a:solidFill>
                  <a:hlinkClick r:id="rId7" action="ppaction://hlinksldjump"/>
                </a:rPr>
                <a:t>Gestione</a:t>
              </a:r>
              <a:r>
                <a:rPr lang="en-GB" sz="1200" dirty="0">
                  <a:solidFill>
                    <a:prstClr val="black"/>
                  </a:solidFill>
                  <a:hlinkClick r:id="rId7" action="ppaction://hlinksldjump"/>
                </a:rPr>
                <a:t> </a:t>
              </a:r>
              <a:r>
                <a:rPr lang="en-GB" sz="1200" dirty="0" err="1">
                  <a:solidFill>
                    <a:prstClr val="black"/>
                  </a:solidFill>
                  <a:hlinkClick r:id="rId7" action="ppaction://hlinksldjump"/>
                </a:rPr>
                <a:t>delle</a:t>
              </a:r>
              <a:r>
                <a:rPr lang="en-GB" sz="1200" dirty="0">
                  <a:solidFill>
                    <a:prstClr val="black"/>
                  </a:solidFill>
                  <a:hlinkClick r:id="rId7" action="ppaction://hlinksldjump"/>
                </a:rPr>
                <a:t> </a:t>
              </a:r>
              <a:r>
                <a:rPr lang="en-GB" sz="1200" dirty="0" err="1">
                  <a:solidFill>
                    <a:prstClr val="black"/>
                  </a:solidFill>
                  <a:hlinkClick r:id="rId7" action="ppaction://hlinksldjump"/>
                </a:rPr>
                <a:t>informazioni</a:t>
              </a:r>
              <a:endParaRPr lang="en-GB" sz="1200" dirty="0">
                <a:solidFill>
                  <a:prstClr val="black"/>
                </a:solidFill>
              </a:endParaRPr>
            </a:p>
          </p:txBody>
        </p:sp>
      </p:grpSp>
      <p:cxnSp>
        <p:nvCxnSpPr>
          <p:cNvPr id="13" name="Straight Connector 12">
            <a:extLst>
              <a:ext uri="{FF2B5EF4-FFF2-40B4-BE49-F238E27FC236}">
                <a16:creationId xmlns:a16="http://schemas.microsoft.com/office/drawing/2014/main" id="{39EB6A83-3694-496F-A5D1-9A95EE8F2D3A}"/>
              </a:ext>
            </a:extLst>
          </p:cNvPr>
          <p:cNvCxnSpPr/>
          <p:nvPr/>
        </p:nvCxnSpPr>
        <p:spPr>
          <a:xfrm>
            <a:off x="10707095" y="1932040"/>
            <a:ext cx="13008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extBox 14">
            <a:hlinkClick r:id="rId8"/>
            <a:extLst>
              <a:ext uri="{FF2B5EF4-FFF2-40B4-BE49-F238E27FC236}">
                <a16:creationId xmlns:a16="http://schemas.microsoft.com/office/drawing/2014/main" id="{56FC948D-13FF-4457-875A-4C083830E3DC}"/>
              </a:ext>
            </a:extLst>
          </p:cNvPr>
          <p:cNvSpPr txBox="1"/>
          <p:nvPr/>
        </p:nvSpPr>
        <p:spPr>
          <a:xfrm>
            <a:off x="10725319" y="1315891"/>
            <a:ext cx="1451774" cy="461665"/>
          </a:xfrm>
          <a:prstGeom prst="rect">
            <a:avLst/>
          </a:prstGeom>
          <a:noFill/>
        </p:spPr>
        <p:txBody>
          <a:bodyPr wrap="square" rtlCol="0">
            <a:spAutoFit/>
          </a:bodyPr>
          <a:lstStyle/>
          <a:p>
            <a:r>
              <a:rPr lang="en-GB" sz="1200" dirty="0" err="1"/>
              <a:t>Gestione</a:t>
            </a:r>
            <a:r>
              <a:rPr lang="en-GB" sz="1200" dirty="0"/>
              <a:t> </a:t>
            </a:r>
            <a:r>
              <a:rPr lang="en-GB" sz="1200" dirty="0" err="1"/>
              <a:t>della</a:t>
            </a:r>
            <a:r>
              <a:rPr lang="en-GB" sz="1200" dirty="0"/>
              <a:t> </a:t>
            </a:r>
            <a:r>
              <a:rPr lang="en-GB" sz="1200" dirty="0" err="1"/>
              <a:t>configurazione</a:t>
            </a:r>
            <a:endParaRPr lang="en-GB" sz="1200" dirty="0"/>
          </a:p>
        </p:txBody>
      </p:sp>
      <p:sp>
        <p:nvSpPr>
          <p:cNvPr id="18" name="TextBox 17">
            <a:extLst>
              <a:ext uri="{FF2B5EF4-FFF2-40B4-BE49-F238E27FC236}">
                <a16:creationId xmlns:a16="http://schemas.microsoft.com/office/drawing/2014/main" id="{8FF6B74B-8962-4605-90AE-9404D45EC46B}"/>
              </a:ext>
            </a:extLst>
          </p:cNvPr>
          <p:cNvSpPr txBox="1"/>
          <p:nvPr/>
        </p:nvSpPr>
        <p:spPr>
          <a:xfrm>
            <a:off x="10602626" y="2062930"/>
            <a:ext cx="1589374" cy="307777"/>
          </a:xfrm>
          <a:prstGeom prst="rect">
            <a:avLst/>
          </a:prstGeom>
          <a:noFill/>
        </p:spPr>
        <p:txBody>
          <a:bodyPr wrap="square" rtlCol="0">
            <a:spAutoFit/>
          </a:bodyPr>
          <a:lstStyle/>
          <a:p>
            <a:pPr algn="ctr"/>
            <a:r>
              <a:rPr lang="en-GB" sz="1400" b="1" dirty="0" err="1">
                <a:solidFill>
                  <a:schemeClr val="accent3"/>
                </a:solidFill>
              </a:rPr>
              <a:t>Biblioteca</a:t>
            </a:r>
            <a:endParaRPr lang="en-GB" sz="1400" b="1" dirty="0">
              <a:solidFill>
                <a:schemeClr val="accent3"/>
              </a:solidFill>
            </a:endParaRPr>
          </a:p>
        </p:txBody>
      </p:sp>
      <p:sp>
        <p:nvSpPr>
          <p:cNvPr id="19" name="TextBox 18">
            <a:extLst>
              <a:ext uri="{FF2B5EF4-FFF2-40B4-BE49-F238E27FC236}">
                <a16:creationId xmlns:a16="http://schemas.microsoft.com/office/drawing/2014/main" id="{7AD4ADA4-3B4B-47C4-A3FB-5EC68735B346}"/>
              </a:ext>
            </a:extLst>
          </p:cNvPr>
          <p:cNvSpPr txBox="1"/>
          <p:nvPr/>
        </p:nvSpPr>
        <p:spPr>
          <a:xfrm>
            <a:off x="10580417" y="1017186"/>
            <a:ext cx="1589374" cy="523220"/>
          </a:xfrm>
          <a:prstGeom prst="rect">
            <a:avLst/>
          </a:prstGeom>
          <a:noFill/>
        </p:spPr>
        <p:txBody>
          <a:bodyPr wrap="square" rtlCol="0">
            <a:spAutoFit/>
          </a:bodyPr>
          <a:lstStyle/>
          <a:p>
            <a:pPr algn="ctr"/>
            <a:r>
              <a:rPr lang="en-GB" sz="1400" b="1" dirty="0" err="1">
                <a:solidFill>
                  <a:schemeClr val="accent3"/>
                </a:solidFill>
              </a:rPr>
              <a:t>Maggiori</a:t>
            </a:r>
            <a:r>
              <a:rPr lang="en-GB" sz="1400" b="1" dirty="0">
                <a:solidFill>
                  <a:schemeClr val="accent3"/>
                </a:solidFill>
              </a:rPr>
              <a:t> </a:t>
            </a:r>
            <a:r>
              <a:rPr lang="en-GB" sz="1400" b="1" dirty="0" err="1">
                <a:solidFill>
                  <a:schemeClr val="accent3"/>
                </a:solidFill>
              </a:rPr>
              <a:t>dettagli</a:t>
            </a:r>
            <a:endParaRPr lang="en-GB" sz="1400" b="1" dirty="0">
              <a:solidFill>
                <a:schemeClr val="accent3"/>
              </a:solidFill>
            </a:endParaRPr>
          </a:p>
          <a:p>
            <a:pPr algn="ctr"/>
            <a:endParaRPr lang="en-GB" sz="1400" b="1" dirty="0">
              <a:solidFill>
                <a:schemeClr val="accent3"/>
              </a:solidFill>
            </a:endParaRPr>
          </a:p>
        </p:txBody>
      </p:sp>
      <p:pic>
        <p:nvPicPr>
          <p:cNvPr id="17" name="Picture 16">
            <a:extLst>
              <a:ext uri="{FF2B5EF4-FFF2-40B4-BE49-F238E27FC236}">
                <a16:creationId xmlns:a16="http://schemas.microsoft.com/office/drawing/2014/main" id="{BC3C466F-B545-4696-97B5-97F153E49CA5}"/>
              </a:ext>
            </a:extLst>
          </p:cNvPr>
          <p:cNvPicPr>
            <a:picLocks noChangeAspect="1"/>
          </p:cNvPicPr>
          <p:nvPr/>
        </p:nvPicPr>
        <p:blipFill rotWithShape="1">
          <a:blip r:embed="rId9"/>
          <a:srcRect r="9406"/>
          <a:stretch/>
        </p:blipFill>
        <p:spPr>
          <a:xfrm>
            <a:off x="11651714" y="2444798"/>
            <a:ext cx="139317" cy="91809"/>
          </a:xfrm>
          <a:prstGeom prst="rect">
            <a:avLst/>
          </a:prstGeom>
        </p:spPr>
      </p:pic>
    </p:spTree>
    <p:extLst>
      <p:ext uri="{BB962C8B-B14F-4D97-AF65-F5344CB8AC3E}">
        <p14:creationId xmlns:p14="http://schemas.microsoft.com/office/powerpoint/2010/main" val="3700938696"/>
      </p:ext>
    </p:extLst>
  </p:cSld>
  <p:clrMapOvr>
    <a:masterClrMapping/>
  </p:clrMapOvr>
</p:sld>
</file>

<file path=ppt/theme/theme1.xml><?xml version="1.0" encoding="utf-8"?>
<a:theme xmlns:a="http://schemas.openxmlformats.org/drawingml/2006/main" name="Office Theme">
  <a:themeElements>
    <a:clrScheme name="Method">
      <a:dk1>
        <a:sysClr val="windowText" lastClr="000000"/>
      </a:dk1>
      <a:lt1>
        <a:sysClr val="window" lastClr="FFFFFF"/>
      </a:lt1>
      <a:dk2>
        <a:srgbClr val="1F497D"/>
      </a:dk2>
      <a:lt2>
        <a:srgbClr val="EEECE1"/>
      </a:lt2>
      <a:accent1>
        <a:srgbClr val="7193C7"/>
      </a:accent1>
      <a:accent2>
        <a:srgbClr val="DE0F0F"/>
      </a:accent2>
      <a:accent3>
        <a:srgbClr val="6D9982"/>
      </a:accent3>
      <a:accent4>
        <a:srgbClr val="8082A0"/>
      </a:accent4>
      <a:accent5>
        <a:srgbClr val="516B93"/>
      </a:accent5>
      <a:accent6>
        <a:srgbClr val="F79646"/>
      </a:accent6>
      <a:hlink>
        <a:srgbClr val="0000FF"/>
      </a:hlink>
      <a:folHlink>
        <a:srgbClr val="80008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51341</TotalTime>
  <Words>10856</Words>
  <Application>Microsoft Office PowerPoint</Application>
  <PresentationFormat>Widescreen</PresentationFormat>
  <Paragraphs>988</Paragraphs>
  <Slides>33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&amp;quot</vt:lpstr>
      <vt:lpstr>Arial</vt:lpstr>
      <vt:lpstr>Calibri</vt:lpstr>
      <vt:lpstr>Calibri Light</vt:lpstr>
      <vt:lpstr>Palatino Linotype</vt:lpstr>
      <vt:lpstr>Symbol</vt:lpstr>
      <vt:lpstr>Ubuntu</vt:lpstr>
      <vt:lpstr>Ubuntu Light</vt:lpstr>
      <vt:lpstr>Office Theme</vt:lpstr>
      <vt:lpstr>PowerPoint Presentation</vt:lpstr>
      <vt:lpstr>Processi e gate di fase</vt:lpstr>
      <vt:lpstr>Processo di identificazione</vt:lpstr>
      <vt:lpstr>Processo di sponsorizzazione</vt:lpstr>
      <vt:lpstr>Processo di definizione</vt:lpstr>
      <vt:lpstr>Processo di consegna</vt:lpstr>
      <vt:lpstr>Processo di realizzazione dei benefici</vt:lpstr>
      <vt:lpstr>Processo di chiusura</vt:lpstr>
      <vt:lpstr>Documentazione</vt:lpstr>
      <vt:lpstr>Piani di gestione (governance)</vt:lpstr>
      <vt:lpstr>Documenti sull’ambito</vt:lpstr>
      <vt:lpstr>Documenti di consegna</vt:lpstr>
      <vt:lpstr>Conoscenza</vt:lpstr>
      <vt:lpstr>Ciclo di vita</vt:lpstr>
      <vt:lpstr>Sponsorizzazione</vt:lpstr>
      <vt:lpstr>Supporto</vt:lpstr>
      <vt:lpstr>Gestione dell’organizzazione</vt:lpstr>
      <vt:lpstr>Gestione degli stakeholder</vt:lpstr>
      <vt:lpstr>Gestione del business case</vt:lpstr>
      <vt:lpstr>Pianificazione</vt:lpstr>
      <vt:lpstr>Controllo</vt:lpstr>
      <vt:lpstr>Gestione delle informazioni</vt:lpstr>
      <vt:lpstr>Gestione dell’ambito</vt:lpstr>
      <vt:lpstr>Gestione dei benefici</vt:lpstr>
      <vt:lpstr>Gestione della schedulazione</vt:lpstr>
      <vt:lpstr>Gestione finanziaria</vt:lpstr>
      <vt:lpstr>Gestione del rischio</vt:lpstr>
      <vt:lpstr>Gestione del cambiamento</vt:lpstr>
      <vt:lpstr>Gestione delle risorse</vt:lpstr>
      <vt:lpstr>Garanzia</vt:lpstr>
      <vt:lpstr>Competenze interpersonali</vt:lpstr>
      <vt:lpstr>Navigazione in Praxis Local</vt:lpstr>
      <vt:lpstr>Risorse aggiuntive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adrian dooley</dc:creator>
  <cp:lastModifiedBy>adrian dooley</cp:lastModifiedBy>
  <cp:revision>16</cp:revision>
  <cp:lastPrinted>2018-03-22T12:36:15Z</cp:lastPrinted>
  <dcterms:created xsi:type="dcterms:W3CDTF">2017-08-02T19:35:42Z</dcterms:created>
  <dcterms:modified xsi:type="dcterms:W3CDTF">2020-11-19T17:31:11Z</dcterms:modified>
</cp:coreProperties>
</file>