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handoutMasterIdLst>
    <p:handoutMasterId r:id="rId36"/>
  </p:handoutMasterIdLst>
  <p:sldIdLst>
    <p:sldId id="377" r:id="rId2"/>
    <p:sldId id="258" r:id="rId3"/>
    <p:sldId id="259" r:id="rId4"/>
    <p:sldId id="273" r:id="rId5"/>
    <p:sldId id="261" r:id="rId6"/>
    <p:sldId id="313" r:id="rId7"/>
    <p:sldId id="316" r:id="rId8"/>
    <p:sldId id="317" r:id="rId9"/>
    <p:sldId id="379" r:id="rId10"/>
    <p:sldId id="282" r:id="rId11"/>
    <p:sldId id="268" r:id="rId12"/>
    <p:sldId id="283" r:id="rId13"/>
    <p:sldId id="270" r:id="rId14"/>
    <p:sldId id="272" r:id="rId15"/>
    <p:sldId id="298" r:id="rId16"/>
    <p:sldId id="299" r:id="rId17"/>
    <p:sldId id="300" r:id="rId18"/>
    <p:sldId id="269" r:id="rId19"/>
    <p:sldId id="301" r:id="rId20"/>
    <p:sldId id="303" r:id="rId21"/>
    <p:sldId id="302" r:id="rId22"/>
    <p:sldId id="305" r:id="rId23"/>
    <p:sldId id="344" r:id="rId24"/>
    <p:sldId id="352" r:id="rId25"/>
    <p:sldId id="342" r:id="rId26"/>
    <p:sldId id="347" r:id="rId27"/>
    <p:sldId id="345" r:id="rId28"/>
    <p:sldId id="376" r:id="rId29"/>
    <p:sldId id="354" r:id="rId30"/>
    <p:sldId id="304" r:id="rId31"/>
    <p:sldId id="375" r:id="rId32"/>
    <p:sldId id="271" r:id="rId33"/>
    <p:sldId id="380" r:id="rId34"/>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72AED2-1FAB-69FF-7F2B-06BB1148A594}" name="ATHEM Consultoria e Treinamentos" initials="ATHEM" userId="ATHEM Consultoria e Treinament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FD"/>
    <a:srgbClr val="D4DED8"/>
    <a:srgbClr val="0066FF"/>
    <a:srgbClr val="99CCFF"/>
    <a:srgbClr val="CF558C"/>
    <a:srgbClr val="FFC000"/>
    <a:srgbClr val="FFCC00"/>
    <a:srgbClr val="EBEEF5"/>
    <a:srgbClr val="E1E7FF"/>
    <a:srgbClr val="F1F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3" autoAdjust="0"/>
    <p:restoredTop sz="94669" autoAdjust="0"/>
  </p:normalViewPr>
  <p:slideViewPr>
    <p:cSldViewPr snapToGrid="0">
      <p:cViewPr varScale="1">
        <p:scale>
          <a:sx n="57" d="100"/>
          <a:sy n="57" d="100"/>
        </p:scale>
        <p:origin x="55" y="1179"/>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4042"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EA8B7-CA7E-453E-BADD-FB120A7A6132}"/>
              </a:ext>
            </a:extLst>
          </p:cNvPr>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EEC8826-86F2-4F39-A047-0A3B3D199389}"/>
              </a:ext>
            </a:extLst>
          </p:cNvPr>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AD81D9E4-F472-44BA-85B2-FC177E9E0B80}" type="datetimeFigureOut">
              <a:rPr lang="en-GB" smtClean="0"/>
              <a:t>22/11/2023</a:t>
            </a:fld>
            <a:endParaRPr lang="en-GB"/>
          </a:p>
        </p:txBody>
      </p:sp>
      <p:sp>
        <p:nvSpPr>
          <p:cNvPr id="4" name="Footer Placeholder 3">
            <a:extLst>
              <a:ext uri="{FF2B5EF4-FFF2-40B4-BE49-F238E27FC236}">
                <a16:creationId xmlns:a16="http://schemas.microsoft.com/office/drawing/2014/main" id="{1E1C594A-1EB2-4ABA-9A99-FA1C47A2C4EB}"/>
              </a:ext>
            </a:extLst>
          </p:cNvPr>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D83892C-CE4F-49BE-A109-671B0F910851}"/>
              </a:ext>
            </a:extLst>
          </p:cNvPr>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3A6DC704-5E20-41CC-AC5F-3FD8DEEF19D5}" type="slidenum">
              <a:rPr lang="en-GB" smtClean="0"/>
              <a:t>‹#›</a:t>
            </a:fld>
            <a:endParaRPr lang="en-GB"/>
          </a:p>
        </p:txBody>
      </p:sp>
    </p:spTree>
    <p:extLst>
      <p:ext uri="{BB962C8B-B14F-4D97-AF65-F5344CB8AC3E}">
        <p14:creationId xmlns:p14="http://schemas.microsoft.com/office/powerpoint/2010/main" val="95864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F8C34A1C-EEF4-4A94-B016-50CEA5A35400}" type="datetimeFigureOut">
              <a:rPr lang="en-GB" smtClean="0"/>
              <a:t>22/11/2023</a:t>
            </a:fld>
            <a:endParaRPr lang="en-GB"/>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8BB073A8-62CC-4138-ADD3-04BE844CB56A}" type="slidenum">
              <a:rPr lang="en-GB" smtClean="0"/>
              <a:t>‹#›</a:t>
            </a:fld>
            <a:endParaRPr lang="en-GB"/>
          </a:p>
        </p:txBody>
      </p:sp>
    </p:spTree>
    <p:extLst>
      <p:ext uri="{BB962C8B-B14F-4D97-AF65-F5344CB8AC3E}">
        <p14:creationId xmlns:p14="http://schemas.microsoft.com/office/powerpoint/2010/main" val="70271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s/slide9.xml"/><Relationship Id="rId17" Type="http://schemas.openxmlformats.org/officeDocument/2006/relationships/hyperlink" Target="https://commons.wikimedia.org/wiki/File:Book_SVG.svg" TargetMode="External"/><Relationship Id="rId2" Type="http://schemas.openxmlformats.org/officeDocument/2006/relationships/hyperlink" Target="http://www.praxisframework.org/" TargetMode="External"/><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slide" Target="../slides/slide3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image" Target="../media/image4.png"/><Relationship Id="rId14" Type="http://schemas.openxmlformats.org/officeDocument/2006/relationships/slide" Target="../slides/slide33.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slide" Target="../slides/slide33.xml"/><Relationship Id="rId17" Type="http://schemas.openxmlformats.org/officeDocument/2006/relationships/image" Target="../media/image1.png"/><Relationship Id="rId2" Type="http://schemas.openxmlformats.org/officeDocument/2006/relationships/slide" Target="../slides/slide1.xml"/><Relationship Id="rId16" Type="http://schemas.openxmlformats.org/officeDocument/2006/relationships/hyperlink" Target="http://www.praxisframework.org/" TargetMode="External"/><Relationship Id="rId1" Type="http://schemas.openxmlformats.org/officeDocument/2006/relationships/slideMaster" Target="../slideMasters/slideMaster1.xml"/><Relationship Id="rId6" Type="http://schemas.openxmlformats.org/officeDocument/2006/relationships/slide" Target="../slides/slide13.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s://commons.wikimedia.org/wiki/File:Book_SVG.svg" TargetMode="External"/><Relationship Id="rId10" Type="http://schemas.openxmlformats.org/officeDocument/2006/relationships/slide" Target="../slides/slide9.xml"/><Relationship Id="rId4" Type="http://schemas.openxmlformats.org/officeDocument/2006/relationships/slide" Target="../slides/slide32.xml"/><Relationship Id="rId9" Type="http://schemas.openxmlformats.org/officeDocument/2006/relationships/image" Target="../media/image5.png"/><Relationship Id="rId1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slide" Target="../slides/slide9.xml"/><Relationship Id="rId17" Type="http://schemas.openxmlformats.org/officeDocument/2006/relationships/hyperlink" Target="https://commons.wikimedia.org/wiki/File:Book_SVG.svg" TargetMode="External"/><Relationship Id="rId2" Type="http://schemas.openxmlformats.org/officeDocument/2006/relationships/hyperlink" Target="http://www.praxisframework.org/" TargetMode="External"/><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slide" Target="../slides/slide3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image" Target="../media/image4.png"/><Relationship Id="rId14" Type="http://schemas.openxmlformats.org/officeDocument/2006/relationships/slide" Target="../slides/slide3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375135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4576D-ADD7-4318-811C-1029ED388B13}"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148898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4576D-ADD7-4318-811C-1029ED388B13}"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247324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45358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87356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4576D-ADD7-4318-811C-1029ED388B1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424585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4576D-ADD7-4318-811C-1029ED388B1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37779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D4576D-ADD7-4318-811C-1029ED388B13}"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235204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D4576D-ADD7-4318-811C-1029ED388B13}"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C2CFD9-7EC5-482B-8218-CE34F69251BE}" type="slidenum">
              <a:rPr lang="en-GB" smtClean="0"/>
              <a:t>‹#›</a:t>
            </a:fld>
            <a:endParaRPr lang="en-GB"/>
          </a:p>
        </p:txBody>
      </p:sp>
    </p:spTree>
    <p:extLst>
      <p:ext uri="{BB962C8B-B14F-4D97-AF65-F5344CB8AC3E}">
        <p14:creationId xmlns:p14="http://schemas.microsoft.com/office/powerpoint/2010/main" val="426276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0555704" y="593557"/>
            <a:ext cx="1636295" cy="6264443"/>
          </a:xfrm>
          <a:prstGeom prst="rect">
            <a:avLst/>
          </a:prstGeom>
          <a:gradFill flip="none" rotWithShape="1">
            <a:gsLst>
              <a:gs pos="4000">
                <a:srgbClr val="F1F5F3"/>
              </a:gs>
              <a:gs pos="99000">
                <a:schemeClr val="accent3">
                  <a:lumMod val="20000"/>
                  <a:lumOff val="80000"/>
                </a:schemeClr>
              </a:gs>
              <a:gs pos="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882316"/>
          </a:xfrm>
          <a:prstGeom prst="rect">
            <a:avLst/>
          </a:prstGeom>
          <a:gradFill flip="none" rotWithShape="1">
            <a:gsLst>
              <a:gs pos="77000">
                <a:schemeClr val="accent3">
                  <a:lumMod val="20000"/>
                  <a:lumOff val="80000"/>
                </a:schemeClr>
              </a:gs>
              <a:gs pos="10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36358" y="24064"/>
            <a:ext cx="6290237" cy="826167"/>
          </a:xfrm>
        </p:spPr>
        <p:txBody>
          <a:bodyPr>
            <a:normAutofit/>
          </a:bodyPr>
          <a:lstStyle>
            <a:lvl1pPr>
              <a:defRPr sz="3200">
                <a:solidFill>
                  <a:schemeClr val="accent3">
                    <a:lumMod val="75000"/>
                  </a:schemeClr>
                </a:solidFill>
                <a:latin typeface="Ubuntu Light" panose="020B0604030602030204" pitchFamily="34" charset="0"/>
              </a:defRPr>
            </a:lvl1pPr>
          </a:lstStyle>
          <a:p>
            <a:r>
              <a:rPr lang="en-US" dirty="0"/>
              <a:t>Click to edit Master title style</a:t>
            </a:r>
            <a:endParaRPr lang="en-GB" dirty="0"/>
          </a:p>
        </p:txBody>
      </p:sp>
      <p:pic>
        <p:nvPicPr>
          <p:cNvPr id="12" name="Picture 11">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4929" y="121849"/>
            <a:ext cx="1042561" cy="549971"/>
          </a:xfrm>
          <a:prstGeom prst="rect">
            <a:avLst/>
          </a:prstGeom>
        </p:spPr>
      </p:pic>
      <p:sp>
        <p:nvSpPr>
          <p:cNvPr id="15" name="TextBox 14"/>
          <p:cNvSpPr txBox="1"/>
          <p:nvPr userDrawn="1"/>
        </p:nvSpPr>
        <p:spPr>
          <a:xfrm>
            <a:off x="11244304" y="6627168"/>
            <a:ext cx="947695" cy="230832"/>
          </a:xfrm>
          <a:prstGeom prst="rect">
            <a:avLst/>
          </a:prstGeom>
          <a:noFill/>
        </p:spPr>
        <p:txBody>
          <a:bodyPr wrap="none" rtlCol="0">
            <a:spAutoFit/>
          </a:bodyPr>
          <a:lstStyle/>
          <a:p>
            <a:r>
              <a:rPr lang="en-GB" sz="900" dirty="0">
                <a:solidFill>
                  <a:schemeClr val="bg1">
                    <a:lumMod val="50000"/>
                  </a:schemeClr>
                </a:solidFill>
              </a:rPr>
              <a:t>Praxis Local v2.6</a:t>
            </a:r>
          </a:p>
        </p:txBody>
      </p:sp>
      <p:cxnSp>
        <p:nvCxnSpPr>
          <p:cNvPr id="77" name="Straight Connector 76">
            <a:extLst>
              <a:ext uri="{FF2B5EF4-FFF2-40B4-BE49-F238E27FC236}">
                <a16:creationId xmlns:a16="http://schemas.microsoft.com/office/drawing/2014/main" id="{E255A420-58D0-4B64-B296-5CECF3867585}"/>
              </a:ext>
            </a:extLst>
          </p:cNvPr>
          <p:cNvCxnSpPr>
            <a:cxnSpLocks/>
          </p:cNvCxnSpPr>
          <p:nvPr userDrawn="1"/>
        </p:nvCxnSpPr>
        <p:spPr>
          <a:xfrm>
            <a:off x="10723908"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7206DD1-FFA7-B8CC-14F4-A7A80DB51455}"/>
              </a:ext>
            </a:extLst>
          </p:cNvPr>
          <p:cNvGrpSpPr/>
          <p:nvPr userDrawn="1"/>
        </p:nvGrpSpPr>
        <p:grpSpPr>
          <a:xfrm>
            <a:off x="6505315" y="122610"/>
            <a:ext cx="609466" cy="609467"/>
            <a:chOff x="7071641" y="142168"/>
            <a:chExt cx="609466" cy="609467"/>
          </a:xfrm>
        </p:grpSpPr>
        <p:sp>
          <p:nvSpPr>
            <p:cNvPr id="8" name="Rectangle 7">
              <a:hlinkClick r:id="rId4" action="ppaction://hlinksldjump"/>
              <a:extLst>
                <a:ext uri="{FF2B5EF4-FFF2-40B4-BE49-F238E27FC236}">
                  <a16:creationId xmlns:a16="http://schemas.microsoft.com/office/drawing/2014/main" id="{767CDE97-2820-908C-BCE7-FD57A66018CB}"/>
                </a:ext>
              </a:extLst>
            </p:cNvPr>
            <p:cNvSpPr/>
            <p:nvPr/>
          </p:nvSpPr>
          <p:spPr>
            <a:xfrm>
              <a:off x="7071641" y="142168"/>
              <a:ext cx="609466" cy="60946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9" name="TextBox 8">
              <a:extLst>
                <a:ext uri="{FF2B5EF4-FFF2-40B4-BE49-F238E27FC236}">
                  <a16:creationId xmlns:a16="http://schemas.microsoft.com/office/drawing/2014/main" id="{5676DF52-4DBE-7958-F669-104219FB7261}"/>
                </a:ext>
              </a:extLst>
            </p:cNvPr>
            <p:cNvSpPr txBox="1"/>
            <p:nvPr/>
          </p:nvSpPr>
          <p:spPr>
            <a:xfrm>
              <a:off x="7191090" y="142168"/>
              <a:ext cx="381836" cy="200055"/>
            </a:xfrm>
            <a:prstGeom prst="rect">
              <a:avLst/>
            </a:prstGeom>
            <a:noFill/>
          </p:spPr>
          <p:txBody>
            <a:bodyPr wrap="none" rtlCol="0">
              <a:spAutoFit/>
            </a:bodyPr>
            <a:lstStyle/>
            <a:p>
              <a:r>
                <a:rPr lang="en-GB" sz="700" dirty="0" err="1">
                  <a:solidFill>
                    <a:schemeClr val="bg1"/>
                  </a:solidFill>
                </a:rPr>
                <a:t>Início</a:t>
              </a:r>
              <a:endParaRPr lang="en-GB" sz="700" dirty="0">
                <a:solidFill>
                  <a:schemeClr val="bg1"/>
                </a:solidFill>
              </a:endParaRPr>
            </a:p>
          </p:txBody>
        </p:sp>
        <p:pic>
          <p:nvPicPr>
            <p:cNvPr id="10" name="Picture 9">
              <a:hlinkClick r:id="rId4" action="ppaction://hlinksldjump"/>
              <a:extLst>
                <a:ext uri="{FF2B5EF4-FFF2-40B4-BE49-F238E27FC236}">
                  <a16:creationId xmlns:a16="http://schemas.microsoft.com/office/drawing/2014/main" id="{1C324C81-94F9-1648-7594-BF38F81A360D}"/>
                </a:ext>
              </a:extLst>
            </p:cNvPr>
            <p:cNvPicPr>
              <a:picLocks noChangeAspect="1"/>
            </p:cNvPicPr>
            <p:nvPr userDrawn="1"/>
          </p:nvPicPr>
          <p:blipFill>
            <a:blip r:embed="rId5"/>
            <a:stretch>
              <a:fillRect/>
            </a:stretch>
          </p:blipFill>
          <p:spPr>
            <a:xfrm>
              <a:off x="7230344" y="369315"/>
              <a:ext cx="292060" cy="275371"/>
            </a:xfrm>
            <a:prstGeom prst="rect">
              <a:avLst/>
            </a:prstGeom>
          </p:spPr>
        </p:pic>
      </p:grpSp>
      <p:grpSp>
        <p:nvGrpSpPr>
          <p:cNvPr id="11" name="Group 10">
            <a:extLst>
              <a:ext uri="{FF2B5EF4-FFF2-40B4-BE49-F238E27FC236}">
                <a16:creationId xmlns:a16="http://schemas.microsoft.com/office/drawing/2014/main" id="{9F6D7322-10D4-1E25-6DE9-BEF9FBA60B4D}"/>
              </a:ext>
            </a:extLst>
          </p:cNvPr>
          <p:cNvGrpSpPr/>
          <p:nvPr userDrawn="1"/>
        </p:nvGrpSpPr>
        <p:grpSpPr>
          <a:xfrm>
            <a:off x="7193498" y="127214"/>
            <a:ext cx="609467" cy="609467"/>
            <a:chOff x="3368186" y="2335525"/>
            <a:chExt cx="1186069" cy="1186069"/>
          </a:xfrm>
        </p:grpSpPr>
        <p:sp>
          <p:nvSpPr>
            <p:cNvPr id="13" name="Rectangle 12">
              <a:hlinkClick r:id="rId6" action="ppaction://hlinksldjump"/>
              <a:extLst>
                <a:ext uri="{FF2B5EF4-FFF2-40B4-BE49-F238E27FC236}">
                  <a16:creationId xmlns:a16="http://schemas.microsoft.com/office/drawing/2014/main" id="{83BB4495-C76B-D660-BD04-5CC9AE5254B3}"/>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4" name="TextBox 13">
              <a:extLst>
                <a:ext uri="{FF2B5EF4-FFF2-40B4-BE49-F238E27FC236}">
                  <a16:creationId xmlns:a16="http://schemas.microsoft.com/office/drawing/2014/main" id="{B5C44BF0-1CF8-B2E8-AA4E-FDF52EA9E4FF}"/>
                </a:ext>
              </a:extLst>
            </p:cNvPr>
            <p:cNvSpPr txBox="1"/>
            <p:nvPr/>
          </p:nvSpPr>
          <p:spPr>
            <a:xfrm>
              <a:off x="3393049" y="2335525"/>
              <a:ext cx="1139266" cy="389322"/>
            </a:xfrm>
            <a:prstGeom prst="rect">
              <a:avLst/>
            </a:prstGeom>
            <a:noFill/>
          </p:spPr>
          <p:txBody>
            <a:bodyPr wrap="none" rtlCol="0">
              <a:spAutoFit/>
            </a:bodyPr>
            <a:lstStyle/>
            <a:p>
              <a:r>
                <a:rPr lang="en-GB" sz="700" dirty="0" err="1">
                  <a:solidFill>
                    <a:schemeClr val="bg1"/>
                  </a:solidFill>
                </a:rPr>
                <a:t>Navegação</a:t>
              </a:r>
              <a:endParaRPr lang="en-GB" sz="700" dirty="0">
                <a:solidFill>
                  <a:schemeClr val="bg1"/>
                </a:solidFill>
              </a:endParaRPr>
            </a:p>
          </p:txBody>
        </p:sp>
        <p:pic>
          <p:nvPicPr>
            <p:cNvPr id="16" name="Picture 15">
              <a:hlinkClick r:id="rId6" action="ppaction://hlinksldjump"/>
              <a:extLst>
                <a:ext uri="{FF2B5EF4-FFF2-40B4-BE49-F238E27FC236}">
                  <a16:creationId xmlns:a16="http://schemas.microsoft.com/office/drawing/2014/main" id="{4D231CB1-1C3D-D8C4-5490-9D4A9F0EFF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17" name="Group 16">
            <a:extLst>
              <a:ext uri="{FF2B5EF4-FFF2-40B4-BE49-F238E27FC236}">
                <a16:creationId xmlns:a16="http://schemas.microsoft.com/office/drawing/2014/main" id="{D7B0C65F-0B1E-18E1-A3C2-E2C965ED629D}"/>
              </a:ext>
            </a:extLst>
          </p:cNvPr>
          <p:cNvGrpSpPr/>
          <p:nvPr userDrawn="1"/>
        </p:nvGrpSpPr>
        <p:grpSpPr>
          <a:xfrm>
            <a:off x="8523190" y="127213"/>
            <a:ext cx="720069" cy="609467"/>
            <a:chOff x="6147406" y="2335524"/>
            <a:chExt cx="1401309" cy="1186069"/>
          </a:xfrm>
        </p:grpSpPr>
        <p:sp>
          <p:nvSpPr>
            <p:cNvPr id="18" name="Rectangle 17">
              <a:hlinkClick r:id="rId8" action="ppaction://hlinksldjump"/>
              <a:extLst>
                <a:ext uri="{FF2B5EF4-FFF2-40B4-BE49-F238E27FC236}">
                  <a16:creationId xmlns:a16="http://schemas.microsoft.com/office/drawing/2014/main" id="{E9AF7DA6-1B32-095D-7FFB-EF953E5D17F6}"/>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9" name="TextBox 18">
              <a:extLst>
                <a:ext uri="{FF2B5EF4-FFF2-40B4-BE49-F238E27FC236}">
                  <a16:creationId xmlns:a16="http://schemas.microsoft.com/office/drawing/2014/main" id="{F53F3CA3-3C25-A8D5-F8E4-6C9A7DA0F533}"/>
                </a:ext>
              </a:extLst>
            </p:cNvPr>
            <p:cNvSpPr txBox="1"/>
            <p:nvPr/>
          </p:nvSpPr>
          <p:spPr>
            <a:xfrm>
              <a:off x="6147406" y="2335524"/>
              <a:ext cx="1401309" cy="389322"/>
            </a:xfrm>
            <a:prstGeom prst="rect">
              <a:avLst/>
            </a:prstGeom>
            <a:noFill/>
          </p:spPr>
          <p:txBody>
            <a:bodyPr wrap="none" rtlCol="0">
              <a:spAutoFit/>
            </a:bodyPr>
            <a:lstStyle/>
            <a:p>
              <a:r>
                <a:rPr lang="en-GB" sz="700" dirty="0" err="1">
                  <a:solidFill>
                    <a:schemeClr val="bg1"/>
                  </a:solidFill>
                </a:rPr>
                <a:t>Conhecimento</a:t>
              </a:r>
              <a:endParaRPr lang="en-GB" sz="700" dirty="0">
                <a:solidFill>
                  <a:schemeClr val="bg1"/>
                </a:solidFill>
              </a:endParaRPr>
            </a:p>
          </p:txBody>
        </p:sp>
        <p:pic>
          <p:nvPicPr>
            <p:cNvPr id="20" name="Picture 19">
              <a:hlinkClick r:id="rId8" action="ppaction://hlinksldjump"/>
              <a:extLst>
                <a:ext uri="{FF2B5EF4-FFF2-40B4-BE49-F238E27FC236}">
                  <a16:creationId xmlns:a16="http://schemas.microsoft.com/office/drawing/2014/main" id="{E7CC11EF-4FF2-A0D0-F376-2B581EA41F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grpSp>
        <p:nvGrpSpPr>
          <p:cNvPr id="21" name="Group 20">
            <a:extLst>
              <a:ext uri="{FF2B5EF4-FFF2-40B4-BE49-F238E27FC236}">
                <a16:creationId xmlns:a16="http://schemas.microsoft.com/office/drawing/2014/main" id="{DB5C0BAB-B95D-C3A0-5691-8C782B5A0C03}"/>
              </a:ext>
            </a:extLst>
          </p:cNvPr>
          <p:cNvGrpSpPr/>
          <p:nvPr userDrawn="1"/>
        </p:nvGrpSpPr>
        <p:grpSpPr>
          <a:xfrm>
            <a:off x="7881682" y="127213"/>
            <a:ext cx="609467" cy="609468"/>
            <a:chOff x="4803213" y="2335524"/>
            <a:chExt cx="1186069" cy="1186070"/>
          </a:xfrm>
        </p:grpSpPr>
        <p:grpSp>
          <p:nvGrpSpPr>
            <p:cNvPr id="22" name="Group 21">
              <a:extLst>
                <a:ext uri="{FF2B5EF4-FFF2-40B4-BE49-F238E27FC236}">
                  <a16:creationId xmlns:a16="http://schemas.microsoft.com/office/drawing/2014/main" id="{73FF5F21-3CEE-34FE-D278-609D55A7F2E5}"/>
                </a:ext>
              </a:extLst>
            </p:cNvPr>
            <p:cNvGrpSpPr/>
            <p:nvPr/>
          </p:nvGrpSpPr>
          <p:grpSpPr>
            <a:xfrm>
              <a:off x="4803213" y="2335524"/>
              <a:ext cx="1186069" cy="1186070"/>
              <a:chOff x="4803213" y="2335524"/>
              <a:chExt cx="1186069" cy="1186070"/>
            </a:xfrm>
          </p:grpSpPr>
          <p:sp>
            <p:nvSpPr>
              <p:cNvPr id="24" name="Rectangle 23">
                <a:hlinkClick r:id="rId10" action="ppaction://hlinksldjump"/>
                <a:extLst>
                  <a:ext uri="{FF2B5EF4-FFF2-40B4-BE49-F238E27FC236}">
                    <a16:creationId xmlns:a16="http://schemas.microsoft.com/office/drawing/2014/main" id="{530AEA76-2A2F-B8C0-DDA1-4F7E9E2ED1D3}"/>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5" name="TextBox 24">
                <a:extLst>
                  <a:ext uri="{FF2B5EF4-FFF2-40B4-BE49-F238E27FC236}">
                    <a16:creationId xmlns:a16="http://schemas.microsoft.com/office/drawing/2014/main" id="{22D3C0B9-508A-362F-EBD2-69F7905AF278}"/>
                  </a:ext>
                </a:extLst>
              </p:cNvPr>
              <p:cNvSpPr txBox="1"/>
              <p:nvPr/>
            </p:nvSpPr>
            <p:spPr>
              <a:xfrm>
                <a:off x="4896014" y="2335524"/>
                <a:ext cx="1067516" cy="389322"/>
              </a:xfrm>
              <a:prstGeom prst="rect">
                <a:avLst/>
              </a:prstGeom>
              <a:noFill/>
            </p:spPr>
            <p:txBody>
              <a:bodyPr wrap="none" rtlCol="0">
                <a:spAutoFit/>
              </a:bodyPr>
              <a:lstStyle/>
              <a:p>
                <a:r>
                  <a:rPr lang="en-GB" sz="700" dirty="0" err="1">
                    <a:solidFill>
                      <a:schemeClr val="bg1"/>
                    </a:solidFill>
                  </a:rPr>
                  <a:t>Processos</a:t>
                </a:r>
                <a:endParaRPr lang="en-GB" sz="700" dirty="0">
                  <a:solidFill>
                    <a:schemeClr val="bg1"/>
                  </a:solidFill>
                </a:endParaRPr>
              </a:p>
            </p:txBody>
          </p:sp>
        </p:grpSp>
        <p:pic>
          <p:nvPicPr>
            <p:cNvPr id="23" name="Picture 22">
              <a:hlinkClick r:id="rId10" action="ppaction://hlinksldjump"/>
              <a:extLst>
                <a:ext uri="{FF2B5EF4-FFF2-40B4-BE49-F238E27FC236}">
                  <a16:creationId xmlns:a16="http://schemas.microsoft.com/office/drawing/2014/main" id="{3BBBD221-6D08-F4D4-60B0-9946D44B646B}"/>
                </a:ext>
              </a:extLst>
            </p:cNvPr>
            <p:cNvPicPr>
              <a:picLocks noChangeAspect="1"/>
            </p:cNvPicPr>
            <p:nvPr/>
          </p:nvPicPr>
          <p:blipFill>
            <a:blip r:embed="rId11"/>
            <a:stretch>
              <a:fillRect/>
            </a:stretch>
          </p:blipFill>
          <p:spPr>
            <a:xfrm>
              <a:off x="4920173" y="2822226"/>
              <a:ext cx="975445" cy="493819"/>
            </a:xfrm>
            <a:prstGeom prst="rect">
              <a:avLst/>
            </a:prstGeom>
          </p:spPr>
        </p:pic>
      </p:grpSp>
      <p:grpSp>
        <p:nvGrpSpPr>
          <p:cNvPr id="26" name="Group 25">
            <a:extLst>
              <a:ext uri="{FF2B5EF4-FFF2-40B4-BE49-F238E27FC236}">
                <a16:creationId xmlns:a16="http://schemas.microsoft.com/office/drawing/2014/main" id="{6E0FB029-87BC-6544-6E57-83D5EE754741}"/>
              </a:ext>
            </a:extLst>
          </p:cNvPr>
          <p:cNvGrpSpPr/>
          <p:nvPr userDrawn="1"/>
        </p:nvGrpSpPr>
        <p:grpSpPr>
          <a:xfrm>
            <a:off x="9242098" y="121849"/>
            <a:ext cx="649537" cy="609467"/>
            <a:chOff x="7665519" y="2330160"/>
            <a:chExt cx="1264048" cy="1186069"/>
          </a:xfrm>
        </p:grpSpPr>
        <p:grpSp>
          <p:nvGrpSpPr>
            <p:cNvPr id="27" name="Group 26">
              <a:extLst>
                <a:ext uri="{FF2B5EF4-FFF2-40B4-BE49-F238E27FC236}">
                  <a16:creationId xmlns:a16="http://schemas.microsoft.com/office/drawing/2014/main" id="{8727F11A-5E2A-A622-F14D-43516F03AACD}"/>
                </a:ext>
              </a:extLst>
            </p:cNvPr>
            <p:cNvGrpSpPr/>
            <p:nvPr/>
          </p:nvGrpSpPr>
          <p:grpSpPr>
            <a:xfrm>
              <a:off x="7665519" y="2330160"/>
              <a:ext cx="1264048" cy="1186069"/>
              <a:chOff x="7665519" y="2330160"/>
              <a:chExt cx="1264048" cy="1186069"/>
            </a:xfrm>
          </p:grpSpPr>
          <p:sp>
            <p:nvSpPr>
              <p:cNvPr id="29" name="Rectangle 28">
                <a:hlinkClick r:id="rId12" action="ppaction://hlinksldjump"/>
                <a:extLst>
                  <a:ext uri="{FF2B5EF4-FFF2-40B4-BE49-F238E27FC236}">
                    <a16:creationId xmlns:a16="http://schemas.microsoft.com/office/drawing/2014/main" id="{54FF8C4C-2DC2-6EF5-BC14-FEE4C908984E}"/>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30" name="TextBox 29">
                <a:extLst>
                  <a:ext uri="{FF2B5EF4-FFF2-40B4-BE49-F238E27FC236}">
                    <a16:creationId xmlns:a16="http://schemas.microsoft.com/office/drawing/2014/main" id="{4360DF16-780D-2C74-D713-5F263B4DD934}"/>
                  </a:ext>
                </a:extLst>
              </p:cNvPr>
              <p:cNvSpPr txBox="1"/>
              <p:nvPr/>
            </p:nvSpPr>
            <p:spPr>
              <a:xfrm>
                <a:off x="7665519" y="2330160"/>
                <a:ext cx="1264048" cy="389322"/>
              </a:xfrm>
              <a:prstGeom prst="rect">
                <a:avLst/>
              </a:prstGeom>
              <a:noFill/>
            </p:spPr>
            <p:txBody>
              <a:bodyPr wrap="none" rtlCol="0">
                <a:spAutoFit/>
              </a:bodyPr>
              <a:lstStyle/>
              <a:p>
                <a:r>
                  <a:rPr lang="en-GB" sz="700" dirty="0" err="1">
                    <a:solidFill>
                      <a:schemeClr val="bg1"/>
                    </a:solidFill>
                  </a:rPr>
                  <a:t>Documentos</a:t>
                </a:r>
                <a:endParaRPr lang="en-GB" sz="700" dirty="0">
                  <a:solidFill>
                    <a:schemeClr val="bg1"/>
                  </a:solidFill>
                </a:endParaRPr>
              </a:p>
            </p:txBody>
          </p:sp>
        </p:grpSp>
        <p:pic>
          <p:nvPicPr>
            <p:cNvPr id="28" name="Picture 27">
              <a:hlinkClick r:id="rId12" action="ppaction://hlinksldjump"/>
              <a:extLst>
                <a:ext uri="{FF2B5EF4-FFF2-40B4-BE49-F238E27FC236}">
                  <a16:creationId xmlns:a16="http://schemas.microsoft.com/office/drawing/2014/main" id="{3C5C935C-1D8B-0DD7-80F0-FF707FA71EF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31" name="Group 30">
            <a:extLst>
              <a:ext uri="{FF2B5EF4-FFF2-40B4-BE49-F238E27FC236}">
                <a16:creationId xmlns:a16="http://schemas.microsoft.com/office/drawing/2014/main" id="{41811C02-C9CD-F379-D3A3-4861D29B83C4}"/>
              </a:ext>
            </a:extLst>
          </p:cNvPr>
          <p:cNvGrpSpPr/>
          <p:nvPr userDrawn="1"/>
        </p:nvGrpSpPr>
        <p:grpSpPr>
          <a:xfrm>
            <a:off x="9946236" y="121849"/>
            <a:ext cx="609467" cy="609467"/>
            <a:chOff x="8324461" y="2330160"/>
            <a:chExt cx="1186069" cy="1186069"/>
          </a:xfrm>
        </p:grpSpPr>
        <p:grpSp>
          <p:nvGrpSpPr>
            <p:cNvPr id="32" name="Group 31">
              <a:extLst>
                <a:ext uri="{FF2B5EF4-FFF2-40B4-BE49-F238E27FC236}">
                  <a16:creationId xmlns:a16="http://schemas.microsoft.com/office/drawing/2014/main" id="{A8860053-1D80-2DB4-B7C7-62E60D5AFDBA}"/>
                </a:ext>
              </a:extLst>
            </p:cNvPr>
            <p:cNvGrpSpPr/>
            <p:nvPr/>
          </p:nvGrpSpPr>
          <p:grpSpPr>
            <a:xfrm>
              <a:off x="8324461" y="2330160"/>
              <a:ext cx="1186069" cy="1186069"/>
              <a:chOff x="3368186" y="2335525"/>
              <a:chExt cx="1186069" cy="1186069"/>
            </a:xfrm>
            <a:solidFill>
              <a:srgbClr val="FF6600"/>
            </a:solidFill>
          </p:grpSpPr>
          <p:sp>
            <p:nvSpPr>
              <p:cNvPr id="39" name="Rectangle 38">
                <a:hlinkClick r:id="rId14" action="ppaction://hlinksldjump"/>
                <a:extLst>
                  <a:ext uri="{FF2B5EF4-FFF2-40B4-BE49-F238E27FC236}">
                    <a16:creationId xmlns:a16="http://schemas.microsoft.com/office/drawing/2014/main" id="{71479298-E096-0234-EA3B-9A708F838ACD}"/>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40" name="TextBox 39">
                <a:hlinkClick r:id="rId14" action="ppaction://hlinksldjump"/>
                <a:extLst>
                  <a:ext uri="{FF2B5EF4-FFF2-40B4-BE49-F238E27FC236}">
                    <a16:creationId xmlns:a16="http://schemas.microsoft.com/office/drawing/2014/main" id="{2B2CD9FE-0B9C-5F1C-0E4F-2A7313A802AF}"/>
                  </a:ext>
                </a:extLst>
              </p:cNvPr>
              <p:cNvSpPr txBox="1"/>
              <p:nvPr/>
            </p:nvSpPr>
            <p:spPr>
              <a:xfrm>
                <a:off x="3387948" y="2335766"/>
                <a:ext cx="1160375" cy="389322"/>
              </a:xfrm>
              <a:prstGeom prst="rect">
                <a:avLst/>
              </a:prstGeom>
              <a:grpFill/>
            </p:spPr>
            <p:txBody>
              <a:bodyPr wrap="square" rtlCol="0">
                <a:spAutoFit/>
              </a:bodyPr>
              <a:lstStyle/>
              <a:p>
                <a:pPr algn="ctr"/>
                <a:r>
                  <a:rPr lang="en-GB" sz="700" dirty="0" err="1">
                    <a:solidFill>
                      <a:schemeClr val="bg1"/>
                    </a:solidFill>
                  </a:rPr>
                  <a:t>Recursos</a:t>
                </a:r>
                <a:endParaRPr lang="en-GB" sz="700" dirty="0">
                  <a:solidFill>
                    <a:schemeClr val="bg1"/>
                  </a:solidFill>
                </a:endParaRPr>
              </a:p>
            </p:txBody>
          </p:sp>
        </p:grpSp>
        <p:pic>
          <p:nvPicPr>
            <p:cNvPr id="37" name="Picture 36">
              <a:hlinkClick r:id="rId14" action="ppaction://hlinksldjump"/>
              <a:extLst>
                <a:ext uri="{FF2B5EF4-FFF2-40B4-BE49-F238E27FC236}">
                  <a16:creationId xmlns:a16="http://schemas.microsoft.com/office/drawing/2014/main" id="{9214D985-F12C-F83F-7316-0518926F904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38" name="Picture 37">
              <a:hlinkClick r:id="rId14" action="ppaction://hlinksldjump"/>
              <a:extLst>
                <a:ext uri="{FF2B5EF4-FFF2-40B4-BE49-F238E27FC236}">
                  <a16:creationId xmlns:a16="http://schemas.microsoft.com/office/drawing/2014/main" id="{865C438C-2857-7C05-E8E8-53818D1C305E}"/>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l="11919" t="24749" r="13051" b="24518"/>
            <a:stretch/>
          </p:blipFill>
          <p:spPr>
            <a:xfrm>
              <a:off x="8417538" y="2969870"/>
              <a:ext cx="662609" cy="346175"/>
            </a:xfrm>
            <a:prstGeom prst="rect">
              <a:avLst/>
            </a:prstGeom>
          </p:spPr>
        </p:pic>
      </p:grpSp>
    </p:spTree>
    <p:extLst>
      <p:ext uri="{BB962C8B-B14F-4D97-AF65-F5344CB8AC3E}">
        <p14:creationId xmlns:p14="http://schemas.microsoft.com/office/powerpoint/2010/main" val="113461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10555704" y="593557"/>
            <a:ext cx="1636295" cy="6264443"/>
          </a:xfrm>
          <a:prstGeom prst="rect">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882316"/>
          </a:xfrm>
          <a:prstGeom prst="rect">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cxnSpLocks/>
          </p:cNvCxnSpPr>
          <p:nvPr userDrawn="1"/>
        </p:nvCxnSpPr>
        <p:spPr>
          <a:xfrm>
            <a:off x="10723908"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1244304" y="6627168"/>
            <a:ext cx="947695" cy="230832"/>
          </a:xfrm>
          <a:prstGeom prst="rect">
            <a:avLst/>
          </a:prstGeom>
          <a:noFill/>
        </p:spPr>
        <p:txBody>
          <a:bodyPr wrap="none" rtlCol="0">
            <a:spAutoFit/>
          </a:bodyPr>
          <a:lstStyle/>
          <a:p>
            <a:r>
              <a:rPr lang="en-GB" sz="900" dirty="0">
                <a:solidFill>
                  <a:schemeClr val="bg1">
                    <a:lumMod val="50000"/>
                  </a:schemeClr>
                </a:solidFill>
              </a:rPr>
              <a:t>Praxis Local v2.6</a:t>
            </a:r>
          </a:p>
        </p:txBody>
      </p:sp>
      <p:sp>
        <p:nvSpPr>
          <p:cNvPr id="44" name="Title 1">
            <a:extLst>
              <a:ext uri="{FF2B5EF4-FFF2-40B4-BE49-F238E27FC236}">
                <a16:creationId xmlns:a16="http://schemas.microsoft.com/office/drawing/2014/main" id="{79C0FFE6-040B-4069-B27D-95387035DD4F}"/>
              </a:ext>
            </a:extLst>
          </p:cNvPr>
          <p:cNvSpPr>
            <a:spLocks noGrp="1"/>
          </p:cNvSpPr>
          <p:nvPr>
            <p:ph type="title"/>
          </p:nvPr>
        </p:nvSpPr>
        <p:spPr>
          <a:xfrm>
            <a:off x="136358" y="24064"/>
            <a:ext cx="6290237" cy="826167"/>
          </a:xfrm>
        </p:spPr>
        <p:txBody>
          <a:bodyPr>
            <a:normAutofit/>
          </a:bodyPr>
          <a:lstStyle>
            <a:lvl1pPr>
              <a:defRPr sz="3200">
                <a:solidFill>
                  <a:schemeClr val="accent3">
                    <a:lumMod val="75000"/>
                  </a:schemeClr>
                </a:solidFill>
                <a:latin typeface="Ubuntu Light" panose="020B0604030602030204" pitchFamily="34" charset="0"/>
              </a:defRPr>
            </a:lvl1pPr>
          </a:lstStyle>
          <a:p>
            <a:r>
              <a:rPr lang="en-US" dirty="0"/>
              <a:t>Click to edit Master title style</a:t>
            </a:r>
            <a:endParaRPr lang="en-GB" dirty="0"/>
          </a:p>
        </p:txBody>
      </p:sp>
      <p:grpSp>
        <p:nvGrpSpPr>
          <p:cNvPr id="45" name="Group 44">
            <a:extLst>
              <a:ext uri="{FF2B5EF4-FFF2-40B4-BE49-F238E27FC236}">
                <a16:creationId xmlns:a16="http://schemas.microsoft.com/office/drawing/2014/main" id="{EA8A8704-0F04-4605-B29A-AFA5748D81B1}"/>
              </a:ext>
            </a:extLst>
          </p:cNvPr>
          <p:cNvGrpSpPr/>
          <p:nvPr userDrawn="1"/>
        </p:nvGrpSpPr>
        <p:grpSpPr>
          <a:xfrm>
            <a:off x="6505315" y="122610"/>
            <a:ext cx="609466" cy="609467"/>
            <a:chOff x="7071641" y="142168"/>
            <a:chExt cx="609466" cy="609467"/>
          </a:xfrm>
        </p:grpSpPr>
        <p:sp>
          <p:nvSpPr>
            <p:cNvPr id="46" name="Rectangle 45">
              <a:hlinkClick r:id="rId2" action="ppaction://hlinksldjump"/>
              <a:extLst>
                <a:ext uri="{FF2B5EF4-FFF2-40B4-BE49-F238E27FC236}">
                  <a16:creationId xmlns:a16="http://schemas.microsoft.com/office/drawing/2014/main" id="{1E217F07-FC9B-45B4-8A81-B58E7EC996BE}"/>
                </a:ext>
              </a:extLst>
            </p:cNvPr>
            <p:cNvSpPr/>
            <p:nvPr/>
          </p:nvSpPr>
          <p:spPr>
            <a:xfrm>
              <a:off x="7071641" y="142168"/>
              <a:ext cx="609466" cy="60946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7" name="TextBox 46">
              <a:extLst>
                <a:ext uri="{FF2B5EF4-FFF2-40B4-BE49-F238E27FC236}">
                  <a16:creationId xmlns:a16="http://schemas.microsoft.com/office/drawing/2014/main" id="{8911AA35-3025-49CF-AE33-DFBA31AA2065}"/>
                </a:ext>
              </a:extLst>
            </p:cNvPr>
            <p:cNvSpPr txBox="1"/>
            <p:nvPr/>
          </p:nvSpPr>
          <p:spPr>
            <a:xfrm>
              <a:off x="7191090" y="142168"/>
              <a:ext cx="381836" cy="200055"/>
            </a:xfrm>
            <a:prstGeom prst="rect">
              <a:avLst/>
            </a:prstGeom>
            <a:noFill/>
          </p:spPr>
          <p:txBody>
            <a:bodyPr wrap="none" rtlCol="0">
              <a:spAutoFit/>
            </a:bodyPr>
            <a:lstStyle/>
            <a:p>
              <a:r>
                <a:rPr lang="en-GB" sz="700" dirty="0" err="1">
                  <a:solidFill>
                    <a:schemeClr val="bg1"/>
                  </a:solidFill>
                </a:rPr>
                <a:t>Início</a:t>
              </a:r>
              <a:endParaRPr lang="en-GB" sz="700" dirty="0">
                <a:solidFill>
                  <a:schemeClr val="bg1"/>
                </a:solidFill>
              </a:endParaRPr>
            </a:p>
          </p:txBody>
        </p:sp>
        <p:pic>
          <p:nvPicPr>
            <p:cNvPr id="48" name="Picture 47">
              <a:hlinkClick r:id="rId2" action="ppaction://hlinksldjump"/>
              <a:extLst>
                <a:ext uri="{FF2B5EF4-FFF2-40B4-BE49-F238E27FC236}">
                  <a16:creationId xmlns:a16="http://schemas.microsoft.com/office/drawing/2014/main" id="{3C5194EF-BF53-4900-AB2D-E294A5AC4EA4}"/>
                </a:ext>
              </a:extLst>
            </p:cNvPr>
            <p:cNvPicPr>
              <a:picLocks noChangeAspect="1"/>
            </p:cNvPicPr>
            <p:nvPr userDrawn="1"/>
          </p:nvPicPr>
          <p:blipFill>
            <a:blip r:embed="rId3"/>
            <a:stretch>
              <a:fillRect/>
            </a:stretch>
          </p:blipFill>
          <p:spPr>
            <a:xfrm>
              <a:off x="7230344" y="369315"/>
              <a:ext cx="292060" cy="275371"/>
            </a:xfrm>
            <a:prstGeom prst="rect">
              <a:avLst/>
            </a:prstGeom>
          </p:spPr>
        </p:pic>
      </p:grpSp>
      <p:grpSp>
        <p:nvGrpSpPr>
          <p:cNvPr id="49" name="Group 48">
            <a:extLst>
              <a:ext uri="{FF2B5EF4-FFF2-40B4-BE49-F238E27FC236}">
                <a16:creationId xmlns:a16="http://schemas.microsoft.com/office/drawing/2014/main" id="{05D797D3-CA1D-4CB4-AD13-D834291600FC}"/>
              </a:ext>
            </a:extLst>
          </p:cNvPr>
          <p:cNvGrpSpPr/>
          <p:nvPr userDrawn="1"/>
        </p:nvGrpSpPr>
        <p:grpSpPr>
          <a:xfrm>
            <a:off x="7193498" y="127214"/>
            <a:ext cx="609467" cy="609467"/>
            <a:chOff x="3368186" y="2335525"/>
            <a:chExt cx="1186069" cy="1186069"/>
          </a:xfrm>
        </p:grpSpPr>
        <p:sp>
          <p:nvSpPr>
            <p:cNvPr id="50" name="Rectangle 49">
              <a:hlinkClick r:id="rId4" action="ppaction://hlinksldjump"/>
              <a:extLst>
                <a:ext uri="{FF2B5EF4-FFF2-40B4-BE49-F238E27FC236}">
                  <a16:creationId xmlns:a16="http://schemas.microsoft.com/office/drawing/2014/main" id="{047ECD98-65D8-4674-B986-D94FD4A49942}"/>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51" name="TextBox 50">
              <a:extLst>
                <a:ext uri="{FF2B5EF4-FFF2-40B4-BE49-F238E27FC236}">
                  <a16:creationId xmlns:a16="http://schemas.microsoft.com/office/drawing/2014/main" id="{FB22BC23-B2F4-445D-9DDE-E41B78CC81D8}"/>
                </a:ext>
              </a:extLst>
            </p:cNvPr>
            <p:cNvSpPr txBox="1"/>
            <p:nvPr/>
          </p:nvSpPr>
          <p:spPr>
            <a:xfrm>
              <a:off x="3393049" y="2335525"/>
              <a:ext cx="1139266" cy="389322"/>
            </a:xfrm>
            <a:prstGeom prst="rect">
              <a:avLst/>
            </a:prstGeom>
            <a:noFill/>
          </p:spPr>
          <p:txBody>
            <a:bodyPr wrap="none" rtlCol="0">
              <a:spAutoFit/>
            </a:bodyPr>
            <a:lstStyle/>
            <a:p>
              <a:r>
                <a:rPr lang="en-GB" sz="700" dirty="0" err="1">
                  <a:solidFill>
                    <a:schemeClr val="bg1"/>
                  </a:solidFill>
                </a:rPr>
                <a:t>Navegação</a:t>
              </a:r>
              <a:endParaRPr lang="en-GB" sz="700" dirty="0">
                <a:solidFill>
                  <a:schemeClr val="bg1"/>
                </a:solidFill>
              </a:endParaRPr>
            </a:p>
          </p:txBody>
        </p:sp>
        <p:pic>
          <p:nvPicPr>
            <p:cNvPr id="52" name="Picture 51">
              <a:hlinkClick r:id="rId4" action="ppaction://hlinksldjump"/>
              <a:extLst>
                <a:ext uri="{FF2B5EF4-FFF2-40B4-BE49-F238E27FC236}">
                  <a16:creationId xmlns:a16="http://schemas.microsoft.com/office/drawing/2014/main" id="{C4269CAE-80A5-456A-BEBD-B1888021C3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53" name="Group 52">
            <a:extLst>
              <a:ext uri="{FF2B5EF4-FFF2-40B4-BE49-F238E27FC236}">
                <a16:creationId xmlns:a16="http://schemas.microsoft.com/office/drawing/2014/main" id="{3EED8371-96A0-449E-90BC-953053D25434}"/>
              </a:ext>
            </a:extLst>
          </p:cNvPr>
          <p:cNvGrpSpPr/>
          <p:nvPr userDrawn="1"/>
        </p:nvGrpSpPr>
        <p:grpSpPr>
          <a:xfrm>
            <a:off x="8523190" y="127213"/>
            <a:ext cx="720069" cy="609467"/>
            <a:chOff x="6147406" y="2335524"/>
            <a:chExt cx="1401309" cy="1186069"/>
          </a:xfrm>
        </p:grpSpPr>
        <p:sp>
          <p:nvSpPr>
            <p:cNvPr id="54" name="Rectangle 53">
              <a:hlinkClick r:id="rId6" action="ppaction://hlinksldjump"/>
              <a:extLst>
                <a:ext uri="{FF2B5EF4-FFF2-40B4-BE49-F238E27FC236}">
                  <a16:creationId xmlns:a16="http://schemas.microsoft.com/office/drawing/2014/main" id="{EE307C7B-4BAB-4C02-9984-AC360BF759CB}"/>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55" name="TextBox 54">
              <a:extLst>
                <a:ext uri="{FF2B5EF4-FFF2-40B4-BE49-F238E27FC236}">
                  <a16:creationId xmlns:a16="http://schemas.microsoft.com/office/drawing/2014/main" id="{772A4AE3-67EC-426B-B18E-65241F7E36F9}"/>
                </a:ext>
              </a:extLst>
            </p:cNvPr>
            <p:cNvSpPr txBox="1"/>
            <p:nvPr/>
          </p:nvSpPr>
          <p:spPr>
            <a:xfrm>
              <a:off x="6147406" y="2335524"/>
              <a:ext cx="1401309" cy="389322"/>
            </a:xfrm>
            <a:prstGeom prst="rect">
              <a:avLst/>
            </a:prstGeom>
            <a:noFill/>
          </p:spPr>
          <p:txBody>
            <a:bodyPr wrap="none" rtlCol="0">
              <a:spAutoFit/>
            </a:bodyPr>
            <a:lstStyle/>
            <a:p>
              <a:r>
                <a:rPr lang="en-GB" sz="700" dirty="0" err="1">
                  <a:solidFill>
                    <a:schemeClr val="bg1"/>
                  </a:solidFill>
                </a:rPr>
                <a:t>Conhecimento</a:t>
              </a:r>
              <a:endParaRPr lang="en-GB" sz="700" dirty="0">
                <a:solidFill>
                  <a:schemeClr val="bg1"/>
                </a:solidFill>
              </a:endParaRPr>
            </a:p>
          </p:txBody>
        </p:sp>
        <p:pic>
          <p:nvPicPr>
            <p:cNvPr id="56" name="Picture 55">
              <a:hlinkClick r:id="rId6" action="ppaction://hlinksldjump"/>
              <a:extLst>
                <a:ext uri="{FF2B5EF4-FFF2-40B4-BE49-F238E27FC236}">
                  <a16:creationId xmlns:a16="http://schemas.microsoft.com/office/drawing/2014/main" id="{7397CCE5-2456-446F-86D4-D3C7D9F85E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grpSp>
        <p:nvGrpSpPr>
          <p:cNvPr id="57" name="Group 56">
            <a:extLst>
              <a:ext uri="{FF2B5EF4-FFF2-40B4-BE49-F238E27FC236}">
                <a16:creationId xmlns:a16="http://schemas.microsoft.com/office/drawing/2014/main" id="{A1C3F623-DE63-4460-9A69-C310CCED45CA}"/>
              </a:ext>
            </a:extLst>
          </p:cNvPr>
          <p:cNvGrpSpPr/>
          <p:nvPr userDrawn="1"/>
        </p:nvGrpSpPr>
        <p:grpSpPr>
          <a:xfrm>
            <a:off x="7881682" y="127213"/>
            <a:ext cx="609467" cy="609468"/>
            <a:chOff x="4803213" y="2335524"/>
            <a:chExt cx="1186069" cy="1186070"/>
          </a:xfrm>
        </p:grpSpPr>
        <p:grpSp>
          <p:nvGrpSpPr>
            <p:cNvPr id="58" name="Group 57">
              <a:extLst>
                <a:ext uri="{FF2B5EF4-FFF2-40B4-BE49-F238E27FC236}">
                  <a16:creationId xmlns:a16="http://schemas.microsoft.com/office/drawing/2014/main" id="{D8339A1A-060F-4CE6-A72C-D528BF745131}"/>
                </a:ext>
              </a:extLst>
            </p:cNvPr>
            <p:cNvGrpSpPr/>
            <p:nvPr/>
          </p:nvGrpSpPr>
          <p:grpSpPr>
            <a:xfrm>
              <a:off x="4803213" y="2335524"/>
              <a:ext cx="1186069" cy="1186070"/>
              <a:chOff x="4803213" y="2335524"/>
              <a:chExt cx="1186069" cy="1186070"/>
            </a:xfrm>
          </p:grpSpPr>
          <p:sp>
            <p:nvSpPr>
              <p:cNvPr id="60" name="Rectangle 59">
                <a:hlinkClick r:id="rId8" action="ppaction://hlinksldjump"/>
                <a:extLst>
                  <a:ext uri="{FF2B5EF4-FFF2-40B4-BE49-F238E27FC236}">
                    <a16:creationId xmlns:a16="http://schemas.microsoft.com/office/drawing/2014/main" id="{CB6569CA-0DD2-4089-8F21-63E5DE5954FA}"/>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61" name="TextBox 60">
                <a:extLst>
                  <a:ext uri="{FF2B5EF4-FFF2-40B4-BE49-F238E27FC236}">
                    <a16:creationId xmlns:a16="http://schemas.microsoft.com/office/drawing/2014/main" id="{0E9A135D-13CD-4A87-BDBC-5971539256BF}"/>
                  </a:ext>
                </a:extLst>
              </p:cNvPr>
              <p:cNvSpPr txBox="1"/>
              <p:nvPr/>
            </p:nvSpPr>
            <p:spPr>
              <a:xfrm>
                <a:off x="4896014" y="2335524"/>
                <a:ext cx="1067516" cy="389322"/>
              </a:xfrm>
              <a:prstGeom prst="rect">
                <a:avLst/>
              </a:prstGeom>
              <a:noFill/>
            </p:spPr>
            <p:txBody>
              <a:bodyPr wrap="none" rtlCol="0">
                <a:spAutoFit/>
              </a:bodyPr>
              <a:lstStyle/>
              <a:p>
                <a:r>
                  <a:rPr lang="en-GB" sz="700" dirty="0" err="1">
                    <a:solidFill>
                      <a:schemeClr val="bg1"/>
                    </a:solidFill>
                  </a:rPr>
                  <a:t>Processos</a:t>
                </a:r>
                <a:endParaRPr lang="en-GB" sz="700" dirty="0">
                  <a:solidFill>
                    <a:schemeClr val="bg1"/>
                  </a:solidFill>
                </a:endParaRPr>
              </a:p>
            </p:txBody>
          </p:sp>
        </p:grpSp>
        <p:pic>
          <p:nvPicPr>
            <p:cNvPr id="59" name="Picture 58">
              <a:hlinkClick r:id="rId8" action="ppaction://hlinksldjump"/>
              <a:extLst>
                <a:ext uri="{FF2B5EF4-FFF2-40B4-BE49-F238E27FC236}">
                  <a16:creationId xmlns:a16="http://schemas.microsoft.com/office/drawing/2014/main" id="{9CC713FD-2A64-43FC-9E6E-9F9B6D8BE3E0}"/>
                </a:ext>
              </a:extLst>
            </p:cNvPr>
            <p:cNvPicPr>
              <a:picLocks noChangeAspect="1"/>
            </p:cNvPicPr>
            <p:nvPr/>
          </p:nvPicPr>
          <p:blipFill>
            <a:blip r:embed="rId9"/>
            <a:stretch>
              <a:fillRect/>
            </a:stretch>
          </p:blipFill>
          <p:spPr>
            <a:xfrm>
              <a:off x="4920173" y="2822226"/>
              <a:ext cx="975445" cy="493819"/>
            </a:xfrm>
            <a:prstGeom prst="rect">
              <a:avLst/>
            </a:prstGeom>
          </p:spPr>
        </p:pic>
      </p:grpSp>
      <p:grpSp>
        <p:nvGrpSpPr>
          <p:cNvPr id="62" name="Group 61">
            <a:extLst>
              <a:ext uri="{FF2B5EF4-FFF2-40B4-BE49-F238E27FC236}">
                <a16:creationId xmlns:a16="http://schemas.microsoft.com/office/drawing/2014/main" id="{DF9E0EB6-BAD6-4BDD-9CA7-545A85A2B7A1}"/>
              </a:ext>
            </a:extLst>
          </p:cNvPr>
          <p:cNvGrpSpPr/>
          <p:nvPr userDrawn="1"/>
        </p:nvGrpSpPr>
        <p:grpSpPr>
          <a:xfrm>
            <a:off x="9242098" y="121849"/>
            <a:ext cx="649537" cy="609467"/>
            <a:chOff x="7665519" y="2330160"/>
            <a:chExt cx="1264048" cy="1186069"/>
          </a:xfrm>
        </p:grpSpPr>
        <p:grpSp>
          <p:nvGrpSpPr>
            <p:cNvPr id="63" name="Group 62">
              <a:extLst>
                <a:ext uri="{FF2B5EF4-FFF2-40B4-BE49-F238E27FC236}">
                  <a16:creationId xmlns:a16="http://schemas.microsoft.com/office/drawing/2014/main" id="{BFAFBD5F-6F62-4A12-A4F6-F5650B7721E3}"/>
                </a:ext>
              </a:extLst>
            </p:cNvPr>
            <p:cNvGrpSpPr/>
            <p:nvPr/>
          </p:nvGrpSpPr>
          <p:grpSpPr>
            <a:xfrm>
              <a:off x="7665519" y="2330160"/>
              <a:ext cx="1264048" cy="1186069"/>
              <a:chOff x="7665519" y="2330160"/>
              <a:chExt cx="1264048" cy="1186069"/>
            </a:xfrm>
          </p:grpSpPr>
          <p:sp>
            <p:nvSpPr>
              <p:cNvPr id="65" name="Rectangle 64">
                <a:hlinkClick r:id="rId10" action="ppaction://hlinksldjump"/>
                <a:extLst>
                  <a:ext uri="{FF2B5EF4-FFF2-40B4-BE49-F238E27FC236}">
                    <a16:creationId xmlns:a16="http://schemas.microsoft.com/office/drawing/2014/main" id="{F99345C0-175B-46D3-8CE8-2AAE474EB4AD}"/>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66" name="TextBox 65">
                <a:extLst>
                  <a:ext uri="{FF2B5EF4-FFF2-40B4-BE49-F238E27FC236}">
                    <a16:creationId xmlns:a16="http://schemas.microsoft.com/office/drawing/2014/main" id="{B5E2C847-C821-4A44-9162-43718F4F73EE}"/>
                  </a:ext>
                </a:extLst>
              </p:cNvPr>
              <p:cNvSpPr txBox="1"/>
              <p:nvPr/>
            </p:nvSpPr>
            <p:spPr>
              <a:xfrm>
                <a:off x="7665519" y="2330160"/>
                <a:ext cx="1264048" cy="389322"/>
              </a:xfrm>
              <a:prstGeom prst="rect">
                <a:avLst/>
              </a:prstGeom>
              <a:noFill/>
            </p:spPr>
            <p:txBody>
              <a:bodyPr wrap="none" rtlCol="0">
                <a:spAutoFit/>
              </a:bodyPr>
              <a:lstStyle/>
              <a:p>
                <a:r>
                  <a:rPr lang="en-GB" sz="700" dirty="0" err="1">
                    <a:solidFill>
                      <a:schemeClr val="bg1"/>
                    </a:solidFill>
                  </a:rPr>
                  <a:t>Documentos</a:t>
                </a:r>
                <a:endParaRPr lang="en-GB" sz="700" dirty="0">
                  <a:solidFill>
                    <a:schemeClr val="bg1"/>
                  </a:solidFill>
                </a:endParaRPr>
              </a:p>
            </p:txBody>
          </p:sp>
        </p:grpSp>
        <p:pic>
          <p:nvPicPr>
            <p:cNvPr id="64" name="Picture 63">
              <a:hlinkClick r:id="rId10" action="ppaction://hlinksldjump"/>
              <a:extLst>
                <a:ext uri="{FF2B5EF4-FFF2-40B4-BE49-F238E27FC236}">
                  <a16:creationId xmlns:a16="http://schemas.microsoft.com/office/drawing/2014/main" id="{3DA138FF-5C7B-40BC-9A8F-B9487FBF0E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67" name="Group 66">
            <a:extLst>
              <a:ext uri="{FF2B5EF4-FFF2-40B4-BE49-F238E27FC236}">
                <a16:creationId xmlns:a16="http://schemas.microsoft.com/office/drawing/2014/main" id="{121D890E-B698-44FD-9000-7487547613DF}"/>
              </a:ext>
            </a:extLst>
          </p:cNvPr>
          <p:cNvGrpSpPr/>
          <p:nvPr userDrawn="1"/>
        </p:nvGrpSpPr>
        <p:grpSpPr>
          <a:xfrm>
            <a:off x="9946236" y="121849"/>
            <a:ext cx="609467" cy="609467"/>
            <a:chOff x="8324461" y="2330160"/>
            <a:chExt cx="1186069" cy="1186069"/>
          </a:xfrm>
        </p:grpSpPr>
        <p:grpSp>
          <p:nvGrpSpPr>
            <p:cNvPr id="68" name="Group 67">
              <a:extLst>
                <a:ext uri="{FF2B5EF4-FFF2-40B4-BE49-F238E27FC236}">
                  <a16:creationId xmlns:a16="http://schemas.microsoft.com/office/drawing/2014/main" id="{9996ED7C-9A3A-4DA6-A1CB-03B266EAA58A}"/>
                </a:ext>
              </a:extLst>
            </p:cNvPr>
            <p:cNvGrpSpPr/>
            <p:nvPr/>
          </p:nvGrpSpPr>
          <p:grpSpPr>
            <a:xfrm>
              <a:off x="8324461" y="2330160"/>
              <a:ext cx="1186069" cy="1186069"/>
              <a:chOff x="3368186" y="2335525"/>
              <a:chExt cx="1186069" cy="1186069"/>
            </a:xfrm>
            <a:solidFill>
              <a:srgbClr val="FF6600"/>
            </a:solidFill>
          </p:grpSpPr>
          <p:sp>
            <p:nvSpPr>
              <p:cNvPr id="71" name="Rectangle 70">
                <a:hlinkClick r:id="rId12" action="ppaction://hlinksldjump"/>
                <a:extLst>
                  <a:ext uri="{FF2B5EF4-FFF2-40B4-BE49-F238E27FC236}">
                    <a16:creationId xmlns:a16="http://schemas.microsoft.com/office/drawing/2014/main" id="{A863539B-3B55-469D-AE21-094DED4478BF}"/>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72" name="TextBox 71">
                <a:hlinkClick r:id="rId12" action="ppaction://hlinksldjump"/>
                <a:extLst>
                  <a:ext uri="{FF2B5EF4-FFF2-40B4-BE49-F238E27FC236}">
                    <a16:creationId xmlns:a16="http://schemas.microsoft.com/office/drawing/2014/main" id="{46BDB6CC-2201-4D40-996B-0390ED203E7D}"/>
                  </a:ext>
                </a:extLst>
              </p:cNvPr>
              <p:cNvSpPr txBox="1"/>
              <p:nvPr/>
            </p:nvSpPr>
            <p:spPr>
              <a:xfrm>
                <a:off x="3387948" y="2335766"/>
                <a:ext cx="1160375" cy="389322"/>
              </a:xfrm>
              <a:prstGeom prst="rect">
                <a:avLst/>
              </a:prstGeom>
              <a:grpFill/>
            </p:spPr>
            <p:txBody>
              <a:bodyPr wrap="square" rtlCol="0">
                <a:spAutoFit/>
              </a:bodyPr>
              <a:lstStyle/>
              <a:p>
                <a:pPr algn="ctr"/>
                <a:r>
                  <a:rPr lang="en-GB" sz="700" dirty="0" err="1">
                    <a:solidFill>
                      <a:schemeClr val="bg1"/>
                    </a:solidFill>
                  </a:rPr>
                  <a:t>Recursos</a:t>
                </a:r>
                <a:endParaRPr lang="en-GB" sz="700" dirty="0">
                  <a:solidFill>
                    <a:schemeClr val="bg1"/>
                  </a:solidFill>
                </a:endParaRPr>
              </a:p>
            </p:txBody>
          </p:sp>
        </p:grpSp>
        <p:pic>
          <p:nvPicPr>
            <p:cNvPr id="69" name="Picture 68">
              <a:hlinkClick r:id="rId12" action="ppaction://hlinksldjump"/>
              <a:extLst>
                <a:ext uri="{FF2B5EF4-FFF2-40B4-BE49-F238E27FC236}">
                  <a16:creationId xmlns:a16="http://schemas.microsoft.com/office/drawing/2014/main" id="{322BE18C-3D2B-4233-9EC4-A9280B19A1A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70" name="Picture 69">
              <a:hlinkClick r:id="rId12" action="ppaction://hlinksldjump"/>
              <a:extLst>
                <a:ext uri="{FF2B5EF4-FFF2-40B4-BE49-F238E27FC236}">
                  <a16:creationId xmlns:a16="http://schemas.microsoft.com/office/drawing/2014/main" id="{3179ECCD-FB6C-464F-AC54-1DC7965DC548}"/>
                </a:ext>
              </a:extLst>
            </p:cNvPr>
            <p:cNvPicPr>
              <a:picLocks noChangeAspect="1"/>
            </p:cNvPicPr>
            <p:nvPr/>
          </p:nvPicPr>
          <p:blipFill rotWithShape="1">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l="11919" t="24749" r="13051" b="24518"/>
            <a:stretch/>
          </p:blipFill>
          <p:spPr>
            <a:xfrm>
              <a:off x="8417538" y="2969870"/>
              <a:ext cx="662609" cy="346175"/>
            </a:xfrm>
            <a:prstGeom prst="rect">
              <a:avLst/>
            </a:prstGeom>
          </p:spPr>
        </p:pic>
      </p:grpSp>
      <p:pic>
        <p:nvPicPr>
          <p:cNvPr id="37" name="Picture 36">
            <a:hlinkClick r:id="rId16"/>
            <a:extLst>
              <a:ext uri="{FF2B5EF4-FFF2-40B4-BE49-F238E27FC236}">
                <a16:creationId xmlns:a16="http://schemas.microsoft.com/office/drawing/2014/main" id="{C865FBE4-068F-460E-BBD8-EC642EDA44D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904929" y="121849"/>
            <a:ext cx="1042561" cy="549971"/>
          </a:xfrm>
          <a:prstGeom prst="rect">
            <a:avLst/>
          </a:prstGeom>
        </p:spPr>
      </p:pic>
    </p:spTree>
    <p:extLst>
      <p:ext uri="{BB962C8B-B14F-4D97-AF65-F5344CB8AC3E}">
        <p14:creationId xmlns:p14="http://schemas.microsoft.com/office/powerpoint/2010/main" val="329593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10555704" y="593557"/>
            <a:ext cx="1636295" cy="6264443"/>
          </a:xfrm>
          <a:prstGeom prst="rect">
            <a:avLst/>
          </a:prstGeom>
          <a:gradFill flip="none" rotWithShape="1">
            <a:gsLst>
              <a:gs pos="38000">
                <a:schemeClr val="accent4">
                  <a:lumMod val="20000"/>
                  <a:lumOff val="80000"/>
                </a:schemeClr>
              </a:gs>
              <a:gs pos="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882316"/>
          </a:xfrm>
          <a:prstGeom prst="rect">
            <a:avLst/>
          </a:prstGeom>
          <a:gradFill flip="none" rotWithShape="1">
            <a:gsLst>
              <a:gs pos="77000">
                <a:schemeClr val="accent4">
                  <a:lumMod val="20000"/>
                  <a:lumOff val="80000"/>
                </a:schemeClr>
              </a:gs>
              <a:gs pos="100000">
                <a:schemeClr val="bg1"/>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11244304" y="6627168"/>
            <a:ext cx="947695" cy="230832"/>
          </a:xfrm>
          <a:prstGeom prst="rect">
            <a:avLst/>
          </a:prstGeom>
          <a:noFill/>
        </p:spPr>
        <p:txBody>
          <a:bodyPr wrap="none" rtlCol="0">
            <a:spAutoFit/>
          </a:bodyPr>
          <a:lstStyle/>
          <a:p>
            <a:r>
              <a:rPr lang="en-GB" sz="900" dirty="0">
                <a:solidFill>
                  <a:schemeClr val="bg1">
                    <a:lumMod val="50000"/>
                  </a:schemeClr>
                </a:solidFill>
              </a:rPr>
              <a:t>Praxis Local v2.6</a:t>
            </a:r>
          </a:p>
        </p:txBody>
      </p:sp>
      <p:sp>
        <p:nvSpPr>
          <p:cNvPr id="42" name="Title 1">
            <a:extLst>
              <a:ext uri="{FF2B5EF4-FFF2-40B4-BE49-F238E27FC236}">
                <a16:creationId xmlns:a16="http://schemas.microsoft.com/office/drawing/2014/main" id="{EC96ECCA-5B96-43D8-B335-6D34A55B53DF}"/>
              </a:ext>
            </a:extLst>
          </p:cNvPr>
          <p:cNvSpPr>
            <a:spLocks noGrp="1"/>
          </p:cNvSpPr>
          <p:nvPr>
            <p:ph type="title"/>
          </p:nvPr>
        </p:nvSpPr>
        <p:spPr>
          <a:xfrm>
            <a:off x="136358" y="24064"/>
            <a:ext cx="6290237" cy="826167"/>
          </a:xfrm>
        </p:spPr>
        <p:txBody>
          <a:bodyPr>
            <a:normAutofit/>
          </a:bodyPr>
          <a:lstStyle>
            <a:lvl1pPr>
              <a:defRPr sz="3200">
                <a:solidFill>
                  <a:schemeClr val="accent3">
                    <a:lumMod val="75000"/>
                  </a:schemeClr>
                </a:solidFill>
                <a:latin typeface="Ubuntu Light" panose="020B0604030602030204" pitchFamily="34" charset="0"/>
              </a:defRPr>
            </a:lvl1pPr>
          </a:lstStyle>
          <a:p>
            <a:r>
              <a:rPr lang="en-US" dirty="0"/>
              <a:t>Click to edit Master title style</a:t>
            </a:r>
            <a:endParaRPr lang="en-GB" dirty="0"/>
          </a:p>
        </p:txBody>
      </p:sp>
      <p:cxnSp>
        <p:nvCxnSpPr>
          <p:cNvPr id="71" name="Straight Connector 70">
            <a:extLst>
              <a:ext uri="{FF2B5EF4-FFF2-40B4-BE49-F238E27FC236}">
                <a16:creationId xmlns:a16="http://schemas.microsoft.com/office/drawing/2014/main" id="{61683C26-23BD-451C-8F78-57BE04918E61}"/>
              </a:ext>
            </a:extLst>
          </p:cNvPr>
          <p:cNvCxnSpPr>
            <a:cxnSpLocks/>
          </p:cNvCxnSpPr>
          <p:nvPr userDrawn="1"/>
        </p:nvCxnSpPr>
        <p:spPr>
          <a:xfrm>
            <a:off x="10723908"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hlinkClick r:id="rId2"/>
            <a:extLst>
              <a:ext uri="{FF2B5EF4-FFF2-40B4-BE49-F238E27FC236}">
                <a16:creationId xmlns:a16="http://schemas.microsoft.com/office/drawing/2014/main" id="{E0063F2D-C5BD-4FE3-BF75-60B6157B96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4929" y="121849"/>
            <a:ext cx="1042561" cy="549971"/>
          </a:xfrm>
          <a:prstGeom prst="rect">
            <a:avLst/>
          </a:prstGeom>
        </p:spPr>
      </p:pic>
      <p:grpSp>
        <p:nvGrpSpPr>
          <p:cNvPr id="2" name="Group 1">
            <a:extLst>
              <a:ext uri="{FF2B5EF4-FFF2-40B4-BE49-F238E27FC236}">
                <a16:creationId xmlns:a16="http://schemas.microsoft.com/office/drawing/2014/main" id="{75FDED91-C1BA-6450-5D16-A26FD601C648}"/>
              </a:ext>
            </a:extLst>
          </p:cNvPr>
          <p:cNvGrpSpPr/>
          <p:nvPr userDrawn="1"/>
        </p:nvGrpSpPr>
        <p:grpSpPr>
          <a:xfrm>
            <a:off x="6505315" y="122610"/>
            <a:ext cx="609466" cy="609467"/>
            <a:chOff x="7071641" y="142168"/>
            <a:chExt cx="609466" cy="609467"/>
          </a:xfrm>
        </p:grpSpPr>
        <p:sp>
          <p:nvSpPr>
            <p:cNvPr id="3" name="Rectangle 2">
              <a:hlinkClick r:id="rId4" action="ppaction://hlinksldjump"/>
              <a:extLst>
                <a:ext uri="{FF2B5EF4-FFF2-40B4-BE49-F238E27FC236}">
                  <a16:creationId xmlns:a16="http://schemas.microsoft.com/office/drawing/2014/main" id="{705B1BDB-0F01-93B0-B729-BF4E0FE8603E}"/>
                </a:ext>
              </a:extLst>
            </p:cNvPr>
            <p:cNvSpPr/>
            <p:nvPr/>
          </p:nvSpPr>
          <p:spPr>
            <a:xfrm>
              <a:off x="7071641" y="142168"/>
              <a:ext cx="609466" cy="60946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 name="TextBox 3">
              <a:extLst>
                <a:ext uri="{FF2B5EF4-FFF2-40B4-BE49-F238E27FC236}">
                  <a16:creationId xmlns:a16="http://schemas.microsoft.com/office/drawing/2014/main" id="{2E5B7FEA-6EF6-69C1-1D52-B027009DABA5}"/>
                </a:ext>
              </a:extLst>
            </p:cNvPr>
            <p:cNvSpPr txBox="1"/>
            <p:nvPr/>
          </p:nvSpPr>
          <p:spPr>
            <a:xfrm>
              <a:off x="7191090" y="142168"/>
              <a:ext cx="381836" cy="200055"/>
            </a:xfrm>
            <a:prstGeom prst="rect">
              <a:avLst/>
            </a:prstGeom>
            <a:noFill/>
          </p:spPr>
          <p:txBody>
            <a:bodyPr wrap="none" rtlCol="0">
              <a:spAutoFit/>
            </a:bodyPr>
            <a:lstStyle/>
            <a:p>
              <a:r>
                <a:rPr lang="en-GB" sz="700" dirty="0" err="1">
                  <a:solidFill>
                    <a:schemeClr val="bg1"/>
                  </a:solidFill>
                </a:rPr>
                <a:t>Início</a:t>
              </a:r>
              <a:endParaRPr lang="en-GB" sz="700" dirty="0">
                <a:solidFill>
                  <a:schemeClr val="bg1"/>
                </a:solidFill>
              </a:endParaRPr>
            </a:p>
          </p:txBody>
        </p:sp>
        <p:pic>
          <p:nvPicPr>
            <p:cNvPr id="5" name="Picture 4">
              <a:hlinkClick r:id="rId4" action="ppaction://hlinksldjump"/>
              <a:extLst>
                <a:ext uri="{FF2B5EF4-FFF2-40B4-BE49-F238E27FC236}">
                  <a16:creationId xmlns:a16="http://schemas.microsoft.com/office/drawing/2014/main" id="{FF0A4ED0-A4C6-A81E-E761-C4661E32AF1D}"/>
                </a:ext>
              </a:extLst>
            </p:cNvPr>
            <p:cNvPicPr>
              <a:picLocks noChangeAspect="1"/>
            </p:cNvPicPr>
            <p:nvPr userDrawn="1"/>
          </p:nvPicPr>
          <p:blipFill>
            <a:blip r:embed="rId5"/>
            <a:stretch>
              <a:fillRect/>
            </a:stretch>
          </p:blipFill>
          <p:spPr>
            <a:xfrm>
              <a:off x="7230344" y="369315"/>
              <a:ext cx="292060" cy="275371"/>
            </a:xfrm>
            <a:prstGeom prst="rect">
              <a:avLst/>
            </a:prstGeom>
          </p:spPr>
        </p:pic>
      </p:grpSp>
      <p:grpSp>
        <p:nvGrpSpPr>
          <p:cNvPr id="8" name="Group 7">
            <a:extLst>
              <a:ext uri="{FF2B5EF4-FFF2-40B4-BE49-F238E27FC236}">
                <a16:creationId xmlns:a16="http://schemas.microsoft.com/office/drawing/2014/main" id="{5D3B5853-3D58-7B50-2D8C-53DF4E3242E3}"/>
              </a:ext>
            </a:extLst>
          </p:cNvPr>
          <p:cNvGrpSpPr/>
          <p:nvPr userDrawn="1"/>
        </p:nvGrpSpPr>
        <p:grpSpPr>
          <a:xfrm>
            <a:off x="7193498" y="127214"/>
            <a:ext cx="609467" cy="609467"/>
            <a:chOff x="3368186" y="2335525"/>
            <a:chExt cx="1186069" cy="1186069"/>
          </a:xfrm>
        </p:grpSpPr>
        <p:sp>
          <p:nvSpPr>
            <p:cNvPr id="9" name="Rectangle 8">
              <a:hlinkClick r:id="rId6" action="ppaction://hlinksldjump"/>
              <a:extLst>
                <a:ext uri="{FF2B5EF4-FFF2-40B4-BE49-F238E27FC236}">
                  <a16:creationId xmlns:a16="http://schemas.microsoft.com/office/drawing/2014/main" id="{5959877D-0DA0-FC4A-2231-BBACAC8B6263}"/>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0" name="TextBox 9">
              <a:extLst>
                <a:ext uri="{FF2B5EF4-FFF2-40B4-BE49-F238E27FC236}">
                  <a16:creationId xmlns:a16="http://schemas.microsoft.com/office/drawing/2014/main" id="{441572A6-CC05-14D6-F1EB-6595907FAAF3}"/>
                </a:ext>
              </a:extLst>
            </p:cNvPr>
            <p:cNvSpPr txBox="1"/>
            <p:nvPr/>
          </p:nvSpPr>
          <p:spPr>
            <a:xfrm>
              <a:off x="3393049" y="2335525"/>
              <a:ext cx="1139266" cy="389322"/>
            </a:xfrm>
            <a:prstGeom prst="rect">
              <a:avLst/>
            </a:prstGeom>
            <a:noFill/>
          </p:spPr>
          <p:txBody>
            <a:bodyPr wrap="none" rtlCol="0">
              <a:spAutoFit/>
            </a:bodyPr>
            <a:lstStyle/>
            <a:p>
              <a:r>
                <a:rPr lang="en-GB" sz="700" dirty="0" err="1">
                  <a:solidFill>
                    <a:schemeClr val="bg1"/>
                  </a:solidFill>
                </a:rPr>
                <a:t>Navegação</a:t>
              </a:r>
              <a:endParaRPr lang="en-GB" sz="700" dirty="0">
                <a:solidFill>
                  <a:schemeClr val="bg1"/>
                </a:solidFill>
              </a:endParaRPr>
            </a:p>
          </p:txBody>
        </p:sp>
        <p:pic>
          <p:nvPicPr>
            <p:cNvPr id="11" name="Picture 10">
              <a:hlinkClick r:id="rId6" action="ppaction://hlinksldjump"/>
              <a:extLst>
                <a:ext uri="{FF2B5EF4-FFF2-40B4-BE49-F238E27FC236}">
                  <a16:creationId xmlns:a16="http://schemas.microsoft.com/office/drawing/2014/main" id="{B0E52013-C11D-A59B-51F3-AA449BF1E1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12" name="Group 11">
            <a:extLst>
              <a:ext uri="{FF2B5EF4-FFF2-40B4-BE49-F238E27FC236}">
                <a16:creationId xmlns:a16="http://schemas.microsoft.com/office/drawing/2014/main" id="{0F2AE2EE-8F3F-B2B3-1A23-8891184FD949}"/>
              </a:ext>
            </a:extLst>
          </p:cNvPr>
          <p:cNvGrpSpPr/>
          <p:nvPr userDrawn="1"/>
        </p:nvGrpSpPr>
        <p:grpSpPr>
          <a:xfrm>
            <a:off x="8523190" y="127213"/>
            <a:ext cx="720069" cy="609467"/>
            <a:chOff x="6147406" y="2335524"/>
            <a:chExt cx="1401309" cy="1186069"/>
          </a:xfrm>
        </p:grpSpPr>
        <p:sp>
          <p:nvSpPr>
            <p:cNvPr id="14" name="Rectangle 13">
              <a:hlinkClick r:id="rId8" action="ppaction://hlinksldjump"/>
              <a:extLst>
                <a:ext uri="{FF2B5EF4-FFF2-40B4-BE49-F238E27FC236}">
                  <a16:creationId xmlns:a16="http://schemas.microsoft.com/office/drawing/2014/main" id="{A536F3B8-6E7E-B83C-E42B-9515614E4259}"/>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15" name="TextBox 14">
              <a:extLst>
                <a:ext uri="{FF2B5EF4-FFF2-40B4-BE49-F238E27FC236}">
                  <a16:creationId xmlns:a16="http://schemas.microsoft.com/office/drawing/2014/main" id="{E11E4F90-BF3B-683C-17AD-ED1CA75B0913}"/>
                </a:ext>
              </a:extLst>
            </p:cNvPr>
            <p:cNvSpPr txBox="1"/>
            <p:nvPr/>
          </p:nvSpPr>
          <p:spPr>
            <a:xfrm>
              <a:off x="6147406" y="2335524"/>
              <a:ext cx="1401309" cy="389322"/>
            </a:xfrm>
            <a:prstGeom prst="rect">
              <a:avLst/>
            </a:prstGeom>
            <a:noFill/>
          </p:spPr>
          <p:txBody>
            <a:bodyPr wrap="none" rtlCol="0">
              <a:spAutoFit/>
            </a:bodyPr>
            <a:lstStyle/>
            <a:p>
              <a:r>
                <a:rPr lang="en-GB" sz="700" dirty="0" err="1">
                  <a:solidFill>
                    <a:schemeClr val="bg1"/>
                  </a:solidFill>
                </a:rPr>
                <a:t>Conhecimento</a:t>
              </a:r>
              <a:endParaRPr lang="en-GB" sz="700" dirty="0">
                <a:solidFill>
                  <a:schemeClr val="bg1"/>
                </a:solidFill>
              </a:endParaRPr>
            </a:p>
          </p:txBody>
        </p:sp>
        <p:pic>
          <p:nvPicPr>
            <p:cNvPr id="16" name="Picture 15">
              <a:hlinkClick r:id="rId8" action="ppaction://hlinksldjump"/>
              <a:extLst>
                <a:ext uri="{FF2B5EF4-FFF2-40B4-BE49-F238E27FC236}">
                  <a16:creationId xmlns:a16="http://schemas.microsoft.com/office/drawing/2014/main" id="{2FF6B0AE-792D-8FC5-2C2C-7E135FFEE5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grpSp>
        <p:nvGrpSpPr>
          <p:cNvPr id="17" name="Group 16">
            <a:extLst>
              <a:ext uri="{FF2B5EF4-FFF2-40B4-BE49-F238E27FC236}">
                <a16:creationId xmlns:a16="http://schemas.microsoft.com/office/drawing/2014/main" id="{B140E12F-7BF6-7A2E-779A-AAB10F9C28FF}"/>
              </a:ext>
            </a:extLst>
          </p:cNvPr>
          <p:cNvGrpSpPr/>
          <p:nvPr userDrawn="1"/>
        </p:nvGrpSpPr>
        <p:grpSpPr>
          <a:xfrm>
            <a:off x="7881682" y="127213"/>
            <a:ext cx="609467" cy="609468"/>
            <a:chOff x="4803213" y="2335524"/>
            <a:chExt cx="1186069" cy="1186070"/>
          </a:xfrm>
        </p:grpSpPr>
        <p:grpSp>
          <p:nvGrpSpPr>
            <p:cNvPr id="18" name="Group 17">
              <a:extLst>
                <a:ext uri="{FF2B5EF4-FFF2-40B4-BE49-F238E27FC236}">
                  <a16:creationId xmlns:a16="http://schemas.microsoft.com/office/drawing/2014/main" id="{0EA478D6-D110-BFED-96BF-B48F102E717C}"/>
                </a:ext>
              </a:extLst>
            </p:cNvPr>
            <p:cNvGrpSpPr/>
            <p:nvPr/>
          </p:nvGrpSpPr>
          <p:grpSpPr>
            <a:xfrm>
              <a:off x="4803213" y="2335524"/>
              <a:ext cx="1186069" cy="1186070"/>
              <a:chOff x="4803213" y="2335524"/>
              <a:chExt cx="1186069" cy="1186070"/>
            </a:xfrm>
          </p:grpSpPr>
          <p:sp>
            <p:nvSpPr>
              <p:cNvPr id="20" name="Rectangle 19">
                <a:hlinkClick r:id="rId10" action="ppaction://hlinksldjump"/>
                <a:extLst>
                  <a:ext uri="{FF2B5EF4-FFF2-40B4-BE49-F238E27FC236}">
                    <a16:creationId xmlns:a16="http://schemas.microsoft.com/office/drawing/2014/main" id="{6C2DD329-B4EE-BA37-F813-5C3FEA7B87B4}"/>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1" name="TextBox 20">
                <a:extLst>
                  <a:ext uri="{FF2B5EF4-FFF2-40B4-BE49-F238E27FC236}">
                    <a16:creationId xmlns:a16="http://schemas.microsoft.com/office/drawing/2014/main" id="{C4C88A1F-E480-49E9-2680-DA602D4E4946}"/>
                  </a:ext>
                </a:extLst>
              </p:cNvPr>
              <p:cNvSpPr txBox="1"/>
              <p:nvPr/>
            </p:nvSpPr>
            <p:spPr>
              <a:xfrm>
                <a:off x="4896014" y="2335524"/>
                <a:ext cx="1067516" cy="389322"/>
              </a:xfrm>
              <a:prstGeom prst="rect">
                <a:avLst/>
              </a:prstGeom>
              <a:noFill/>
            </p:spPr>
            <p:txBody>
              <a:bodyPr wrap="none" rtlCol="0">
                <a:spAutoFit/>
              </a:bodyPr>
              <a:lstStyle/>
              <a:p>
                <a:r>
                  <a:rPr lang="en-GB" sz="700" dirty="0" err="1">
                    <a:solidFill>
                      <a:schemeClr val="bg1"/>
                    </a:solidFill>
                  </a:rPr>
                  <a:t>Processos</a:t>
                </a:r>
                <a:endParaRPr lang="en-GB" sz="700" dirty="0">
                  <a:solidFill>
                    <a:schemeClr val="bg1"/>
                  </a:solidFill>
                </a:endParaRPr>
              </a:p>
            </p:txBody>
          </p:sp>
        </p:grpSp>
        <p:pic>
          <p:nvPicPr>
            <p:cNvPr id="19" name="Picture 18">
              <a:hlinkClick r:id="rId10" action="ppaction://hlinksldjump"/>
              <a:extLst>
                <a:ext uri="{FF2B5EF4-FFF2-40B4-BE49-F238E27FC236}">
                  <a16:creationId xmlns:a16="http://schemas.microsoft.com/office/drawing/2014/main" id="{E9415113-F7F0-A63F-5031-9F4BDDD80F6E}"/>
                </a:ext>
              </a:extLst>
            </p:cNvPr>
            <p:cNvPicPr>
              <a:picLocks noChangeAspect="1"/>
            </p:cNvPicPr>
            <p:nvPr/>
          </p:nvPicPr>
          <p:blipFill>
            <a:blip r:embed="rId11"/>
            <a:stretch>
              <a:fillRect/>
            </a:stretch>
          </p:blipFill>
          <p:spPr>
            <a:xfrm>
              <a:off x="4920173" y="2822226"/>
              <a:ext cx="975445" cy="493819"/>
            </a:xfrm>
            <a:prstGeom prst="rect">
              <a:avLst/>
            </a:prstGeom>
          </p:spPr>
        </p:pic>
      </p:grpSp>
      <p:grpSp>
        <p:nvGrpSpPr>
          <p:cNvPr id="22" name="Group 21">
            <a:extLst>
              <a:ext uri="{FF2B5EF4-FFF2-40B4-BE49-F238E27FC236}">
                <a16:creationId xmlns:a16="http://schemas.microsoft.com/office/drawing/2014/main" id="{CD7BDFEF-056E-D150-8D1D-BC6DEC52E715}"/>
              </a:ext>
            </a:extLst>
          </p:cNvPr>
          <p:cNvGrpSpPr/>
          <p:nvPr userDrawn="1"/>
        </p:nvGrpSpPr>
        <p:grpSpPr>
          <a:xfrm>
            <a:off x="9242098" y="121849"/>
            <a:ext cx="649537" cy="609467"/>
            <a:chOff x="7665519" y="2330160"/>
            <a:chExt cx="1264048" cy="1186069"/>
          </a:xfrm>
        </p:grpSpPr>
        <p:grpSp>
          <p:nvGrpSpPr>
            <p:cNvPr id="23" name="Group 22">
              <a:extLst>
                <a:ext uri="{FF2B5EF4-FFF2-40B4-BE49-F238E27FC236}">
                  <a16:creationId xmlns:a16="http://schemas.microsoft.com/office/drawing/2014/main" id="{5CE4F108-E35D-F827-E57F-7297FBFA13E3}"/>
                </a:ext>
              </a:extLst>
            </p:cNvPr>
            <p:cNvGrpSpPr/>
            <p:nvPr/>
          </p:nvGrpSpPr>
          <p:grpSpPr>
            <a:xfrm>
              <a:off x="7665519" y="2330160"/>
              <a:ext cx="1264048" cy="1186069"/>
              <a:chOff x="7665519" y="2330160"/>
              <a:chExt cx="1264048" cy="1186069"/>
            </a:xfrm>
          </p:grpSpPr>
          <p:sp>
            <p:nvSpPr>
              <p:cNvPr id="25" name="Rectangle 24">
                <a:hlinkClick r:id="rId12" action="ppaction://hlinksldjump"/>
                <a:extLst>
                  <a:ext uri="{FF2B5EF4-FFF2-40B4-BE49-F238E27FC236}">
                    <a16:creationId xmlns:a16="http://schemas.microsoft.com/office/drawing/2014/main" id="{6BE11365-3C04-EB29-B47E-9E3E8A02B14C}"/>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26" name="TextBox 25">
                <a:extLst>
                  <a:ext uri="{FF2B5EF4-FFF2-40B4-BE49-F238E27FC236}">
                    <a16:creationId xmlns:a16="http://schemas.microsoft.com/office/drawing/2014/main" id="{C10A3DAF-BC08-87C0-3755-65049F5319AC}"/>
                  </a:ext>
                </a:extLst>
              </p:cNvPr>
              <p:cNvSpPr txBox="1"/>
              <p:nvPr/>
            </p:nvSpPr>
            <p:spPr>
              <a:xfrm>
                <a:off x="7665519" y="2330160"/>
                <a:ext cx="1264048" cy="389322"/>
              </a:xfrm>
              <a:prstGeom prst="rect">
                <a:avLst/>
              </a:prstGeom>
              <a:noFill/>
            </p:spPr>
            <p:txBody>
              <a:bodyPr wrap="none" rtlCol="0">
                <a:spAutoFit/>
              </a:bodyPr>
              <a:lstStyle/>
              <a:p>
                <a:r>
                  <a:rPr lang="en-GB" sz="700" dirty="0" err="1">
                    <a:solidFill>
                      <a:schemeClr val="bg1"/>
                    </a:solidFill>
                  </a:rPr>
                  <a:t>Documentos</a:t>
                </a:r>
                <a:endParaRPr lang="en-GB" sz="700" dirty="0">
                  <a:solidFill>
                    <a:schemeClr val="bg1"/>
                  </a:solidFill>
                </a:endParaRPr>
              </a:p>
            </p:txBody>
          </p:sp>
        </p:grpSp>
        <p:pic>
          <p:nvPicPr>
            <p:cNvPr id="24" name="Picture 23">
              <a:hlinkClick r:id="rId12" action="ppaction://hlinksldjump"/>
              <a:extLst>
                <a:ext uri="{FF2B5EF4-FFF2-40B4-BE49-F238E27FC236}">
                  <a16:creationId xmlns:a16="http://schemas.microsoft.com/office/drawing/2014/main" id="{B58EE774-E278-F3DA-962D-CFF1785202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27" name="Group 26">
            <a:extLst>
              <a:ext uri="{FF2B5EF4-FFF2-40B4-BE49-F238E27FC236}">
                <a16:creationId xmlns:a16="http://schemas.microsoft.com/office/drawing/2014/main" id="{223DF5D8-33EF-BCCD-D9F9-B10E319D985A}"/>
              </a:ext>
            </a:extLst>
          </p:cNvPr>
          <p:cNvGrpSpPr/>
          <p:nvPr userDrawn="1"/>
        </p:nvGrpSpPr>
        <p:grpSpPr>
          <a:xfrm>
            <a:off x="9946236" y="121849"/>
            <a:ext cx="609467" cy="609467"/>
            <a:chOff x="8324461" y="2330160"/>
            <a:chExt cx="1186069" cy="1186069"/>
          </a:xfrm>
        </p:grpSpPr>
        <p:grpSp>
          <p:nvGrpSpPr>
            <p:cNvPr id="28" name="Group 27">
              <a:extLst>
                <a:ext uri="{FF2B5EF4-FFF2-40B4-BE49-F238E27FC236}">
                  <a16:creationId xmlns:a16="http://schemas.microsoft.com/office/drawing/2014/main" id="{36111D31-0DF1-D083-D27F-B551B49E3229}"/>
                </a:ext>
              </a:extLst>
            </p:cNvPr>
            <p:cNvGrpSpPr/>
            <p:nvPr/>
          </p:nvGrpSpPr>
          <p:grpSpPr>
            <a:xfrm>
              <a:off x="8324461" y="2330160"/>
              <a:ext cx="1186069" cy="1186069"/>
              <a:chOff x="3368186" y="2335525"/>
              <a:chExt cx="1186069" cy="1186069"/>
            </a:xfrm>
            <a:solidFill>
              <a:srgbClr val="FF6600"/>
            </a:solidFill>
          </p:grpSpPr>
          <p:sp>
            <p:nvSpPr>
              <p:cNvPr id="31" name="Rectangle 30">
                <a:hlinkClick r:id="rId14" action="ppaction://hlinksldjump"/>
                <a:extLst>
                  <a:ext uri="{FF2B5EF4-FFF2-40B4-BE49-F238E27FC236}">
                    <a16:creationId xmlns:a16="http://schemas.microsoft.com/office/drawing/2014/main" id="{801B653C-F4CB-BFA3-6F97-5B835BE77CD9}"/>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32" name="TextBox 31">
                <a:hlinkClick r:id="rId14" action="ppaction://hlinksldjump"/>
                <a:extLst>
                  <a:ext uri="{FF2B5EF4-FFF2-40B4-BE49-F238E27FC236}">
                    <a16:creationId xmlns:a16="http://schemas.microsoft.com/office/drawing/2014/main" id="{E89AA762-992E-74AD-EFA2-E8CF0057AB80}"/>
                  </a:ext>
                </a:extLst>
              </p:cNvPr>
              <p:cNvSpPr txBox="1"/>
              <p:nvPr/>
            </p:nvSpPr>
            <p:spPr>
              <a:xfrm>
                <a:off x="3387948" y="2335766"/>
                <a:ext cx="1160375" cy="389322"/>
              </a:xfrm>
              <a:prstGeom prst="rect">
                <a:avLst/>
              </a:prstGeom>
              <a:grpFill/>
            </p:spPr>
            <p:txBody>
              <a:bodyPr wrap="square" rtlCol="0">
                <a:spAutoFit/>
              </a:bodyPr>
              <a:lstStyle/>
              <a:p>
                <a:pPr algn="ctr"/>
                <a:r>
                  <a:rPr lang="en-GB" sz="700" dirty="0" err="1">
                    <a:solidFill>
                      <a:schemeClr val="bg1"/>
                    </a:solidFill>
                  </a:rPr>
                  <a:t>Recursos</a:t>
                </a:r>
                <a:endParaRPr lang="en-GB" sz="700" dirty="0">
                  <a:solidFill>
                    <a:schemeClr val="bg1"/>
                  </a:solidFill>
                </a:endParaRPr>
              </a:p>
            </p:txBody>
          </p:sp>
        </p:grpSp>
        <p:pic>
          <p:nvPicPr>
            <p:cNvPr id="29" name="Picture 28">
              <a:hlinkClick r:id="rId14" action="ppaction://hlinksldjump"/>
              <a:extLst>
                <a:ext uri="{FF2B5EF4-FFF2-40B4-BE49-F238E27FC236}">
                  <a16:creationId xmlns:a16="http://schemas.microsoft.com/office/drawing/2014/main" id="{EB66A318-4245-AF53-15BF-8FE678A5205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30" name="Picture 29">
              <a:hlinkClick r:id="rId14" action="ppaction://hlinksldjump"/>
              <a:extLst>
                <a:ext uri="{FF2B5EF4-FFF2-40B4-BE49-F238E27FC236}">
                  <a16:creationId xmlns:a16="http://schemas.microsoft.com/office/drawing/2014/main" id="{0C42F659-6B24-37C1-4AA2-E38FFF4260E4}"/>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l="11919" t="24749" r="13051" b="24518"/>
            <a:stretch/>
          </p:blipFill>
          <p:spPr>
            <a:xfrm>
              <a:off x="8417538" y="2969870"/>
              <a:ext cx="662609" cy="346175"/>
            </a:xfrm>
            <a:prstGeom prst="rect">
              <a:avLst/>
            </a:prstGeom>
          </p:spPr>
        </p:pic>
      </p:grpSp>
    </p:spTree>
    <p:extLst>
      <p:ext uri="{BB962C8B-B14F-4D97-AF65-F5344CB8AC3E}">
        <p14:creationId xmlns:p14="http://schemas.microsoft.com/office/powerpoint/2010/main" val="417552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5112" y="163497"/>
            <a:ext cx="955954" cy="504284"/>
          </a:xfrm>
          <a:prstGeom prst="rect">
            <a:avLst/>
          </a:prstGeom>
        </p:spPr>
      </p:pic>
      <p:cxnSp>
        <p:nvCxnSpPr>
          <p:cNvPr id="3" name="Straight Connector 2"/>
          <p:cNvCxnSpPr/>
          <p:nvPr userDrawn="1"/>
        </p:nvCxnSpPr>
        <p:spPr>
          <a:xfrm>
            <a:off x="10780734" y="882316"/>
            <a:ext cx="1290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80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4576D-ADD7-4318-811C-1029ED388B13}" type="datetimeFigureOut">
              <a:rPr lang="en-GB" smtClean="0"/>
              <a:t>22/11/2023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2CFD9-7EC5-482B-8218-CE34F69251BE}" type="slidenum">
              <a:rPr lang="en-GB" smtClean="0"/>
              <a:t>‹#›</a:t>
            </a:fld>
            <a:endParaRPr lang="en-GB"/>
          </a:p>
        </p:txBody>
      </p:sp>
    </p:spTree>
    <p:extLst>
      <p:ext uri="{BB962C8B-B14F-4D97-AF65-F5344CB8AC3E}">
        <p14:creationId xmlns:p14="http://schemas.microsoft.com/office/powerpoint/2010/main" val="53901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slide" Target="slide2.xml"/><Relationship Id="rId12" Type="http://schemas.openxmlformats.org/officeDocument/2006/relationships/image" Target="../media/image14.png"/><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image" Target="../media/image12.jpeg"/><Relationship Id="rId11" Type="http://schemas.openxmlformats.org/officeDocument/2006/relationships/slide" Target="slide33.xml"/><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slide" Target="slide13.xml"/><Relationship Id="rId9" Type="http://schemas.openxmlformats.org/officeDocument/2006/relationships/slide" Target="slide9.xml"/><Relationship Id="rId14" Type="http://schemas.openxmlformats.org/officeDocument/2006/relationships/hyperlink" Target="https://commons.wikimedia.org/wiki/File:Book_SVG.sv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praxisframework.org/en/method/information-management-plan" TargetMode="External"/><Relationship Id="rId13" Type="http://schemas.openxmlformats.org/officeDocument/2006/relationships/slide" Target="slide9.xml"/><Relationship Id="rId3" Type="http://schemas.openxmlformats.org/officeDocument/2006/relationships/hyperlink" Target="https://www.praxisframework.org/en/method/benefits-management-plan" TargetMode="External"/><Relationship Id="rId7" Type="http://schemas.openxmlformats.org/officeDocument/2006/relationships/hyperlink" Target="https://www.praxisframework.org/en/method/resource-management-plan" TargetMode="External"/><Relationship Id="rId12" Type="http://schemas.openxmlformats.org/officeDocument/2006/relationships/hyperlink" Target="https://www.praxisframework.org/en/method/scope-management-plan" TargetMode="External"/><Relationship Id="rId2" Type="http://schemas.openxmlformats.org/officeDocument/2006/relationships/hyperlink" Target="https://www.praxisframework.org/en/method/organisation-management-plan" TargetMode="External"/><Relationship Id="rId1" Type="http://schemas.openxmlformats.org/officeDocument/2006/relationships/slideLayout" Target="../slideLayouts/slideLayout6.xml"/><Relationship Id="rId6" Type="http://schemas.openxmlformats.org/officeDocument/2006/relationships/hyperlink" Target="https://www.praxisframework.org/en/method/control-management-plan" TargetMode="External"/><Relationship Id="rId11" Type="http://schemas.openxmlformats.org/officeDocument/2006/relationships/hyperlink" Target="https://www.praxisframework.org/en/method/change-management-plan" TargetMode="External"/><Relationship Id="rId5" Type="http://schemas.openxmlformats.org/officeDocument/2006/relationships/hyperlink" Target="https://www.praxisframework.org/en/method/schedule-management-plan" TargetMode="External"/><Relationship Id="rId10" Type="http://schemas.openxmlformats.org/officeDocument/2006/relationships/hyperlink" Target="https://www.praxisframework.org/en/method/assurance-management-plan" TargetMode="External"/><Relationship Id="rId4" Type="http://schemas.openxmlformats.org/officeDocument/2006/relationships/hyperlink" Target="https://www.praxisframework.org/en/method/stakeholder-management-plan" TargetMode="External"/><Relationship Id="rId9" Type="http://schemas.openxmlformats.org/officeDocument/2006/relationships/hyperlink" Target="https://www.praxisframework.org/en/method/risk-management-plan" TargetMode="External"/><Relationship Id="rId14" Type="http://schemas.openxmlformats.org/officeDocument/2006/relationships/hyperlink" Target="https://www.praxisframework.org/en/method/management-plan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praxisframework.org/en/method/benefit-profile" TargetMode="External"/><Relationship Id="rId13" Type="http://schemas.openxmlformats.org/officeDocument/2006/relationships/slide" Target="slide9.xml"/><Relationship Id="rId3" Type="http://schemas.openxmlformats.org/officeDocument/2006/relationships/hyperlink" Target="https://www.praxisframework.org/en/method/vision-statement" TargetMode="External"/><Relationship Id="rId7" Type="http://schemas.openxmlformats.org/officeDocument/2006/relationships/hyperlink" Target="https://www.praxisframework.org/en/method/benefits-map" TargetMode="External"/><Relationship Id="rId12" Type="http://schemas.openxmlformats.org/officeDocument/2006/relationships/hyperlink" Target="https://www.praxisframework.org/en/method/scope-documents" TargetMode="Externa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hyperlink" Target="https://www.praxisframework.org/en/method/blueprint" TargetMode="External"/><Relationship Id="rId11" Type="http://schemas.openxmlformats.org/officeDocument/2006/relationships/slide" Target="slide5.xml"/><Relationship Id="rId5" Type="http://schemas.openxmlformats.org/officeDocument/2006/relationships/hyperlink" Target="https://www.praxisframework.org/en/method/product-documents" TargetMode="External"/><Relationship Id="rId10" Type="http://schemas.openxmlformats.org/officeDocument/2006/relationships/hyperlink" Target="https://www.praxisframework.org/en/method/brief" TargetMode="External"/><Relationship Id="rId4" Type="http://schemas.openxmlformats.org/officeDocument/2006/relationships/hyperlink" Target="https://www.praxisframework.org/en/method/specification" TargetMode="External"/><Relationship Id="rId9" Type="http://schemas.openxmlformats.org/officeDocument/2006/relationships/hyperlink" Target="https://www.praxisframework.org/en/method/business-cas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praxisframework.org/en/method/issue-register" TargetMode="External"/><Relationship Id="rId13" Type="http://schemas.openxmlformats.org/officeDocument/2006/relationships/hyperlink" Target="https://www.praxisframework.org/en/method/progress-report" TargetMode="External"/><Relationship Id="rId18" Type="http://schemas.openxmlformats.org/officeDocument/2006/relationships/slide" Target="slide9.xml"/><Relationship Id="rId3" Type="http://schemas.openxmlformats.org/officeDocument/2006/relationships/slide" Target="slide5.xml"/><Relationship Id="rId7" Type="http://schemas.openxmlformats.org/officeDocument/2006/relationships/hyperlink" Target="https://www.praxisframework.org/en/method/delivery-plan" TargetMode="External"/><Relationship Id="rId12" Type="http://schemas.openxmlformats.org/officeDocument/2006/relationships/slide" Target="slide23.xml"/><Relationship Id="rId17" Type="http://schemas.openxmlformats.org/officeDocument/2006/relationships/hyperlink" Target="https://www.praxisframework.org/en/method/delivery-documents" TargetMode="External"/><Relationship Id="rId2" Type="http://schemas.openxmlformats.org/officeDocument/2006/relationships/hyperlink" Target="https://www.praxisframework.org/en/method/definition-plan" TargetMode="External"/><Relationship Id="rId16" Type="http://schemas.openxmlformats.org/officeDocument/2006/relationships/slide" Target="slide29.xml"/><Relationship Id="rId1" Type="http://schemas.openxmlformats.org/officeDocument/2006/relationships/slideLayout" Target="../slideLayouts/slideLayout6.xml"/><Relationship Id="rId6" Type="http://schemas.openxmlformats.org/officeDocument/2006/relationships/hyperlink" Target="https://www.praxisframework.org/en/method/risk-register" TargetMode="External"/><Relationship Id="rId11" Type="http://schemas.openxmlformats.org/officeDocument/2006/relationships/hyperlink" Target="https://www.praxisframework.org/en/method/change-log" TargetMode="External"/><Relationship Id="rId5" Type="http://schemas.openxmlformats.org/officeDocument/2006/relationships/hyperlink" Target="https://www.praxisframework.org/en/method/stakeholder-register" TargetMode="External"/><Relationship Id="rId15" Type="http://schemas.openxmlformats.org/officeDocument/2006/relationships/hyperlink" Target="https://www.praxisframework.org/en/method/follow-on-actions-report" TargetMode="External"/><Relationship Id="rId10" Type="http://schemas.openxmlformats.org/officeDocument/2006/relationships/hyperlink" Target="https://www.praxisframework.org/en/method/daily-log" TargetMode="External"/><Relationship Id="rId4" Type="http://schemas.openxmlformats.org/officeDocument/2006/relationships/hyperlink" Target="https://www.praxisframework.org/en/method/communication-plan" TargetMode="External"/><Relationship Id="rId9" Type="http://schemas.openxmlformats.org/officeDocument/2006/relationships/hyperlink" Target="https://www.praxisframework.org/en/method/lessons-log" TargetMode="External"/><Relationship Id="rId14" Type="http://schemas.openxmlformats.org/officeDocument/2006/relationships/hyperlink" Target="https://www.praxisframework.org/en/method/event-report"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18" Type="http://schemas.openxmlformats.org/officeDocument/2006/relationships/slide" Target="slide28.xml"/><Relationship Id="rId3" Type="http://schemas.openxmlformats.org/officeDocument/2006/relationships/slide" Target="slide2.xml"/><Relationship Id="rId21" Type="http://schemas.openxmlformats.org/officeDocument/2006/relationships/slide" Target="slide31.xml"/><Relationship Id="rId7" Type="http://schemas.openxmlformats.org/officeDocument/2006/relationships/slide" Target="slide17.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hyperlink" Target="https://www.praxisframework.org/en/knowledge" TargetMode="External"/><Relationship Id="rId16" Type="http://schemas.openxmlformats.org/officeDocument/2006/relationships/slide" Target="slide26.xml"/><Relationship Id="rId20"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21.xml"/><Relationship Id="rId5" Type="http://schemas.openxmlformats.org/officeDocument/2006/relationships/slide" Target="slide15.xml"/><Relationship Id="rId15" Type="http://schemas.openxmlformats.org/officeDocument/2006/relationships/slide" Target="slide25.xml"/><Relationship Id="rId10" Type="http://schemas.openxmlformats.org/officeDocument/2006/relationships/slide" Target="slide20.xml"/><Relationship Id="rId19" Type="http://schemas.openxmlformats.org/officeDocument/2006/relationships/slide" Target="slide29.xml"/><Relationship Id="rId4" Type="http://schemas.openxmlformats.org/officeDocument/2006/relationships/slide" Target="slide14.xml"/><Relationship Id="rId9" Type="http://schemas.openxmlformats.org/officeDocument/2006/relationships/slide" Target="slide19.xml"/><Relationship Id="rId1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axisframework.org/en/library/life-cycle" TargetMode="External"/><Relationship Id="rId2" Type="http://schemas.openxmlformats.org/officeDocument/2006/relationships/hyperlink" Target="https://www.praxisframework.org/en/knowledge/life-cycle" TargetMode="Externa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axisframework.org/en/knowledge/sponsorship" TargetMode="External"/><Relationship Id="rId13" Type="http://schemas.openxmlformats.org/officeDocument/2006/relationships/slide" Target="slide13.xml"/><Relationship Id="rId3" Type="http://schemas.openxmlformats.org/officeDocument/2006/relationships/slide" Target="slide14.xml"/><Relationship Id="rId7" Type="http://schemas.openxmlformats.org/officeDocument/2006/relationships/slide" Target="slide19.xml"/><Relationship Id="rId12" Type="http://schemas.openxmlformats.org/officeDocument/2006/relationships/hyperlink" Target="https://www.praxisframework.org/en/ima/sponsorship" TargetMode="Externa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hyperlink" Target="https://www.praxisframework.org/en/maturity/sponsorship-process" TargetMode="External"/><Relationship Id="rId5" Type="http://schemas.openxmlformats.org/officeDocument/2006/relationships/slide" Target="slide30.xml"/><Relationship Id="rId10" Type="http://schemas.openxmlformats.org/officeDocument/2006/relationships/hyperlink" Target="https://www.praxisframework.org/en/library/sponsorship" TargetMode="External"/><Relationship Id="rId4" Type="http://schemas.openxmlformats.org/officeDocument/2006/relationships/slide" Target="slide4.xml"/><Relationship Id="rId9" Type="http://schemas.openxmlformats.org/officeDocument/2006/relationships/hyperlink" Target="https://www.praxisframework.org/cmsa/topic?id=49" TargetMode="External"/><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hyperlink" Target="https://www.praxisframework.org/en/knowledge/support" TargetMode="External"/><Relationship Id="rId3" Type="http://schemas.openxmlformats.org/officeDocument/2006/relationships/slide" Target="slide17.xml"/><Relationship Id="rId7" Type="http://schemas.openxmlformats.org/officeDocument/2006/relationships/hyperlink" Target="https://www.praxisframework.org/en/maturity/support" TargetMode="External"/><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hyperlink" Target="https://www.praxisframework.org/en/library/support" TargetMode="External"/><Relationship Id="rId5" Type="http://schemas.openxmlformats.org/officeDocument/2006/relationships/hyperlink" Target="https://www.praxisframework.org/cmsa/topic?id=48" TargetMode="External"/><Relationship Id="rId10" Type="http://schemas.openxmlformats.org/officeDocument/2006/relationships/slide" Target="slide15.xml"/><Relationship Id="rId4" Type="http://schemas.openxmlformats.org/officeDocument/2006/relationships/hyperlink" Target="https://www.praxisframework.org/files/cmig-support.pdf" TargetMode="External"/><Relationship Id="rId9"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praxisframework.org/en/maturity/organisation-management" TargetMode="External"/><Relationship Id="rId3" Type="http://schemas.openxmlformats.org/officeDocument/2006/relationships/hyperlink" Target="https://www.praxisframework.org/en/knowledge/organisation-management" TargetMode="External"/><Relationship Id="rId7" Type="http://schemas.openxmlformats.org/officeDocument/2006/relationships/hyperlink" Target="https://www.praxisframework.org/en/library/organisation-management"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cmsa/topic?id=35" TargetMode="External"/><Relationship Id="rId11" Type="http://schemas.openxmlformats.org/officeDocument/2006/relationships/slide" Target="slide16.xml"/><Relationship Id="rId5" Type="http://schemas.openxmlformats.org/officeDocument/2006/relationships/hyperlink" Target="https://www.praxisframework.org/en/competence/manage-the-organisation" TargetMode="External"/><Relationship Id="rId10" Type="http://schemas.openxmlformats.org/officeDocument/2006/relationships/slide" Target="slide18.xml"/><Relationship Id="rId4" Type="http://schemas.openxmlformats.org/officeDocument/2006/relationships/hyperlink" Target="https://www.praxisframework.org/files/cmig-organisation-management.pdf" TargetMode="External"/><Relationship Id="rId9" Type="http://schemas.openxmlformats.org/officeDocument/2006/relationships/slide" Target="slide13.xml"/></Relationships>
</file>

<file path=ppt/slides/_rels/slide18.xml.rels><?xml version="1.0" encoding="UTF-8" standalone="yes"?>
<Relationships xmlns="http://schemas.openxmlformats.org/package/2006/relationships"><Relationship Id="rId8" Type="http://schemas.openxmlformats.org/officeDocument/2006/relationships/hyperlink" Target="https://www.praxisframework.org/cmsa/topic?id=36" TargetMode="External"/><Relationship Id="rId13" Type="http://schemas.openxmlformats.org/officeDocument/2006/relationships/slide" Target="slide19.xml"/><Relationship Id="rId3" Type="http://schemas.openxmlformats.org/officeDocument/2006/relationships/slide" Target="slide31.xml"/><Relationship Id="rId7" Type="http://schemas.openxmlformats.org/officeDocument/2006/relationships/hyperlink" Target="https://www.praxisframework.org/en/competence/manage-stakeholders" TargetMode="External"/><Relationship Id="rId12" Type="http://schemas.openxmlformats.org/officeDocument/2006/relationships/slide" Target="slide13.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hyperlink" Target="https://www.praxisframework.org/files/cmig-stakeholder-management.pdf" TargetMode="External"/><Relationship Id="rId11" Type="http://schemas.openxmlformats.org/officeDocument/2006/relationships/hyperlink" Target="https://www.praxisframework.org/en/ima/stakeholder-management" TargetMode="External"/><Relationship Id="rId5" Type="http://schemas.openxmlformats.org/officeDocument/2006/relationships/hyperlink" Target="https://www.praxisframework.org/en/knowledge/stakeholder-management" TargetMode="External"/><Relationship Id="rId10" Type="http://schemas.openxmlformats.org/officeDocument/2006/relationships/hyperlink" Target="https://www.praxisframework.org/en/maturity/stakeholder-management" TargetMode="External"/><Relationship Id="rId4" Type="http://schemas.openxmlformats.org/officeDocument/2006/relationships/hyperlink" Target="https://www.praxisframework.org/en/library/stakeholder-mapping" TargetMode="External"/><Relationship Id="rId9" Type="http://schemas.openxmlformats.org/officeDocument/2006/relationships/hyperlink" Target="https://www.praxisframework.org/en/library/stakeholder-management" TargetMode="External"/><Relationship Id="rId1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hyperlink" Target="https://www.praxisframework.org/en/knowledge/business-case-management" TargetMode="External"/><Relationship Id="rId13" Type="http://schemas.openxmlformats.org/officeDocument/2006/relationships/hyperlink" Target="https://www.praxisframework.org/en/maturity/business-case-management" TargetMode="External"/><Relationship Id="rId18" Type="http://schemas.openxmlformats.org/officeDocument/2006/relationships/hyperlink" Target="https://www.praxisframework.org/en/knowledge/solutions-development" TargetMode="External"/><Relationship Id="rId3" Type="http://schemas.openxmlformats.org/officeDocument/2006/relationships/slide" Target="slide3.xml"/><Relationship Id="rId21" Type="http://schemas.openxmlformats.org/officeDocument/2006/relationships/slide" Target="slide13.xml"/><Relationship Id="rId7" Type="http://schemas.openxmlformats.org/officeDocument/2006/relationships/slide" Target="slide27.xml"/><Relationship Id="rId12" Type="http://schemas.openxmlformats.org/officeDocument/2006/relationships/hyperlink" Target="https://www.praxisframework.org/en/library/business-case-management" TargetMode="External"/><Relationship Id="rId17" Type="http://schemas.openxmlformats.org/officeDocument/2006/relationships/hyperlink" Target="https://www.praxisframework.org/en/knowledge/requirements-management" TargetMode="External"/><Relationship Id="rId2" Type="http://schemas.openxmlformats.org/officeDocument/2006/relationships/slide" Target="slide14.xml"/><Relationship Id="rId16" Type="http://schemas.openxmlformats.org/officeDocument/2006/relationships/hyperlink" Target="https://www.praxisframework.org/en/library/discounted-cash-flow" TargetMode="External"/><Relationship Id="rId20" Type="http://schemas.openxmlformats.org/officeDocument/2006/relationships/hyperlink" Target="https://www.praxisframework.org/en/ima/business-case-management" TargetMode="Externa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hyperlink" Target="https://www.praxisframework.org/cmsa/topic?id=37" TargetMode="External"/><Relationship Id="rId5" Type="http://schemas.openxmlformats.org/officeDocument/2006/relationships/slide" Target="slide24.xml"/><Relationship Id="rId15" Type="http://schemas.openxmlformats.org/officeDocument/2006/relationships/hyperlink" Target="https://www.praxisframework.org/en/knowledge/investment-appraisal" TargetMode="External"/><Relationship Id="rId10" Type="http://schemas.openxmlformats.org/officeDocument/2006/relationships/hyperlink" Target="https://www.praxisframework.org/en/competence/manage-the-business-case" TargetMode="External"/><Relationship Id="rId19" Type="http://schemas.openxmlformats.org/officeDocument/2006/relationships/hyperlink" Target="https://www.praxisframework.org/en/library/value-management" TargetMode="External"/><Relationship Id="rId4" Type="http://schemas.openxmlformats.org/officeDocument/2006/relationships/slide" Target="slide5.xml"/><Relationship Id="rId9" Type="http://schemas.openxmlformats.org/officeDocument/2006/relationships/hyperlink" Target="https://www.praxisframework.org/files/cmig-business-case-management.pdf" TargetMode="External"/><Relationship Id="rId14" Type="http://schemas.openxmlformats.org/officeDocument/2006/relationships/hyperlink" Target="https://www.praxisframework.org/en/library/payback-method" TargetMode="External"/><Relationship Id="rId22"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7.xml"/><Relationship Id="rId12" Type="http://schemas.openxmlformats.org/officeDocument/2006/relationships/hyperlink" Target="https://www.praxisframework.org/en/ima/project-programme-processes" TargetMode="Externa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hyperlink" Target="https://www.praxisframework.org/en/resource-pages/tailoring-praxis" TargetMode="External"/><Relationship Id="rId5" Type="http://schemas.openxmlformats.org/officeDocument/2006/relationships/slide" Target="slide8.xml"/><Relationship Id="rId10" Type="http://schemas.openxmlformats.org/officeDocument/2006/relationships/hyperlink" Target="https://www.praxisframework.org/en/resource-pages/navigating-praxis" TargetMode="External"/><Relationship Id="rId4" Type="http://schemas.openxmlformats.org/officeDocument/2006/relationships/slide" Target="slide6.xml"/><Relationship Id="rId9" Type="http://schemas.openxmlformats.org/officeDocument/2006/relationships/hyperlink" Target="https://www.praxisframework.org/en/method/project-and-programme-processes"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hyperlink" Target="https://www.praxisframework.org/en/library/estimating-techniques" TargetMode="External"/><Relationship Id="rId18" Type="http://schemas.openxmlformats.org/officeDocument/2006/relationships/slide" Target="slide19.xml"/><Relationship Id="rId3" Type="http://schemas.openxmlformats.org/officeDocument/2006/relationships/slide" Target="slide10.xml"/><Relationship Id="rId7" Type="http://schemas.openxmlformats.org/officeDocument/2006/relationships/slide" Target="slide26.xml"/><Relationship Id="rId12" Type="http://schemas.openxmlformats.org/officeDocument/2006/relationships/hyperlink" Target="https://www.praxisframework.org/en/competence/plan-delivery" TargetMode="External"/><Relationship Id="rId17" Type="http://schemas.openxmlformats.org/officeDocument/2006/relationships/slide" Target="slide21.xml"/><Relationship Id="rId2" Type="http://schemas.openxmlformats.org/officeDocument/2006/relationships/slide" Target="slide14.xml"/><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hyperlink" Target="https://www.praxisframework.org/en/library/planning" TargetMode="External"/><Relationship Id="rId5" Type="http://schemas.openxmlformats.org/officeDocument/2006/relationships/slide" Target="slide29.xml"/><Relationship Id="rId15" Type="http://schemas.openxmlformats.org/officeDocument/2006/relationships/hyperlink" Target="https://www.praxisframework.org/en/ima/planning" TargetMode="External"/><Relationship Id="rId10" Type="http://schemas.openxmlformats.org/officeDocument/2006/relationships/hyperlink" Target="https://www.praxisframework.org/en/competence/plan-governance" TargetMode="External"/><Relationship Id="rId4" Type="http://schemas.openxmlformats.org/officeDocument/2006/relationships/slide" Target="slide17.xml"/><Relationship Id="rId9" Type="http://schemas.openxmlformats.org/officeDocument/2006/relationships/hyperlink" Target="https://www.praxisframework.org/en/knowledge/planning" TargetMode="External"/><Relationship Id="rId14" Type="http://schemas.openxmlformats.org/officeDocument/2006/relationships/hyperlink" Target="https://www.praxisframework.org/en/library/value-managemen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praxisframework.org/cmsa/topic?id=38" TargetMode="External"/><Relationship Id="rId13" Type="http://schemas.openxmlformats.org/officeDocument/2006/relationships/slide" Target="slide13.xml"/><Relationship Id="rId3" Type="http://schemas.openxmlformats.org/officeDocument/2006/relationships/slide" Target="slide6.xml"/><Relationship Id="rId7" Type="http://schemas.openxmlformats.org/officeDocument/2006/relationships/hyperlink" Target="https://www.praxisframework.org/en/competence/exercise-control" TargetMode="External"/><Relationship Id="rId12" Type="http://schemas.openxmlformats.org/officeDocument/2006/relationships/hyperlink" Target="https://www.praxisframework.org/en/ima/control" TargetMode="Externa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files/cmig-control.pdf" TargetMode="External"/><Relationship Id="rId11" Type="http://schemas.openxmlformats.org/officeDocument/2006/relationships/hyperlink" Target="https://www.praxisframework.org/en/library/cybernetic-control" TargetMode="External"/><Relationship Id="rId5" Type="http://schemas.openxmlformats.org/officeDocument/2006/relationships/hyperlink" Target="https://www.praxisframework.org/en/knowledge/control" TargetMode="External"/><Relationship Id="rId15" Type="http://schemas.openxmlformats.org/officeDocument/2006/relationships/slide" Target="slide20.xml"/><Relationship Id="rId10" Type="http://schemas.openxmlformats.org/officeDocument/2006/relationships/hyperlink" Target="https://www.praxisframework.org/en/maturity/control" TargetMode="External"/><Relationship Id="rId4" Type="http://schemas.openxmlformats.org/officeDocument/2006/relationships/slide" Target="slide8.xml"/><Relationship Id="rId9" Type="http://schemas.openxmlformats.org/officeDocument/2006/relationships/hyperlink" Target="https://www.praxisframework.org/en/library/control" TargetMode="External"/><Relationship Id="rId1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hyperlink" Target="https://www.praxisframework.org/cmsa/topic?id=39" TargetMode="External"/><Relationship Id="rId13" Type="http://schemas.openxmlformats.org/officeDocument/2006/relationships/slide" Target="slide23.xml"/><Relationship Id="rId3" Type="http://schemas.openxmlformats.org/officeDocument/2006/relationships/slide" Target="slide10.xml"/><Relationship Id="rId7" Type="http://schemas.openxmlformats.org/officeDocument/2006/relationships/hyperlink" Target="https://www.praxisframework.org/en/competence/manage-information" TargetMode="External"/><Relationship Id="rId12"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hyperlink" Target="https://www.praxisframework.org/files/cmig-information-management.pdf" TargetMode="External"/><Relationship Id="rId11" Type="http://schemas.openxmlformats.org/officeDocument/2006/relationships/hyperlink" Target="https://www.praxisframework.org/en/knowledge/configuration-management" TargetMode="External"/><Relationship Id="rId5" Type="http://schemas.openxmlformats.org/officeDocument/2006/relationships/hyperlink" Target="https://www.praxisframework.org/en/knowledge/information-management" TargetMode="External"/><Relationship Id="rId10" Type="http://schemas.openxmlformats.org/officeDocument/2006/relationships/hyperlink" Target="https://www.praxisframework.org/en/maturity/information-management" TargetMode="External"/><Relationship Id="rId4" Type="http://schemas.openxmlformats.org/officeDocument/2006/relationships/slide" Target="slide12.xml"/><Relationship Id="rId9" Type="http://schemas.openxmlformats.org/officeDocument/2006/relationships/hyperlink" Target="https://www.praxisframework.org/en/library/information-management" TargetMode="External"/><Relationship Id="rId1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hyperlink" Target="https://www.praxisframework.org/en/knowledge/configuration-management" TargetMode="External"/><Relationship Id="rId13" Type="http://schemas.openxmlformats.org/officeDocument/2006/relationships/hyperlink" Target="https://www.praxisframework.org/en/library/scope-management" TargetMode="External"/><Relationship Id="rId3" Type="http://schemas.openxmlformats.org/officeDocument/2006/relationships/slide" Target="slide24.xml"/><Relationship Id="rId7" Type="http://schemas.openxmlformats.org/officeDocument/2006/relationships/hyperlink" Target="https://www.praxisframework.org/en/knowledge/change-control" TargetMode="External"/><Relationship Id="rId12" Type="http://schemas.openxmlformats.org/officeDocument/2006/relationships/hyperlink" Target="https://www.praxisframework.org/cmsa/topic?id=23" TargetMode="External"/><Relationship Id="rId17" Type="http://schemas.openxmlformats.org/officeDocument/2006/relationships/slide" Target="slide22.xml"/><Relationship Id="rId2" Type="http://schemas.openxmlformats.org/officeDocument/2006/relationships/slide" Target="slide14.xml"/><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hyperlink" Target="https://www.praxisframework.org/en/knowledge/benefits-management" TargetMode="External"/><Relationship Id="rId11" Type="http://schemas.openxmlformats.org/officeDocument/2006/relationships/hyperlink" Target="https://www.praxisframework.org/en/competence/manage-scope" TargetMode="External"/><Relationship Id="rId5" Type="http://schemas.openxmlformats.org/officeDocument/2006/relationships/hyperlink" Target="https://www.praxisframework.org/en/knowledge/solutions-development" TargetMode="External"/><Relationship Id="rId15" Type="http://schemas.openxmlformats.org/officeDocument/2006/relationships/hyperlink" Target="https://www.praxisframework.org/en/ima/scope-management" TargetMode="External"/><Relationship Id="rId10" Type="http://schemas.openxmlformats.org/officeDocument/2006/relationships/hyperlink" Target="https://www.praxisframework.org/files/cmig-scope-management.pdf" TargetMode="External"/><Relationship Id="rId4" Type="http://schemas.openxmlformats.org/officeDocument/2006/relationships/hyperlink" Target="https://www.praxisframework.org/en/knowledge/requirements-management" TargetMode="External"/><Relationship Id="rId9" Type="http://schemas.openxmlformats.org/officeDocument/2006/relationships/hyperlink" Target="https://www.praxisframework.org/en/knowledge/scope-management" TargetMode="External"/><Relationship Id="rId14" Type="http://schemas.openxmlformats.org/officeDocument/2006/relationships/hyperlink" Target="https://www.praxisframework.org/en/maturity/scope-managemen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praxisframework.org/cmsa/topic?id=28" TargetMode="External"/><Relationship Id="rId13" Type="http://schemas.openxmlformats.org/officeDocument/2006/relationships/slide" Target="slide13.xml"/><Relationship Id="rId3" Type="http://schemas.openxmlformats.org/officeDocument/2006/relationships/slide" Target="slide7.xml"/><Relationship Id="rId7" Type="http://schemas.openxmlformats.org/officeDocument/2006/relationships/hyperlink" Target="https://www.praxisframework.org/en/competence/manage-benefits" TargetMode="External"/><Relationship Id="rId12" Type="http://schemas.openxmlformats.org/officeDocument/2006/relationships/hyperlink" Target="https://www.praxisframework.org/en/ima/benefits-management" TargetMode="Externa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hyperlink" Target="https://www.praxisframework.org/files/cmig-benefits-management.pdf" TargetMode="External"/><Relationship Id="rId11" Type="http://schemas.openxmlformats.org/officeDocument/2006/relationships/hyperlink" Target="https://www.praxisframework.org/en/knowledge/investment-appraisal" TargetMode="External"/><Relationship Id="rId5" Type="http://schemas.openxmlformats.org/officeDocument/2006/relationships/hyperlink" Target="https://www.praxisframework.org/en/knowledge/benefits-management" TargetMode="External"/><Relationship Id="rId15" Type="http://schemas.openxmlformats.org/officeDocument/2006/relationships/slide" Target="slide23.xml"/><Relationship Id="rId10" Type="http://schemas.openxmlformats.org/officeDocument/2006/relationships/hyperlink" Target="https://www.praxisframework.org/en/maturity/benefits-management" TargetMode="External"/><Relationship Id="rId4" Type="http://schemas.openxmlformats.org/officeDocument/2006/relationships/slide" Target="slide28.xml"/><Relationship Id="rId9" Type="http://schemas.openxmlformats.org/officeDocument/2006/relationships/hyperlink" Target="https://www.praxisframework.org/en/library/benefits-management" TargetMode="External"/><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hyperlink" Target="https://www.praxisframework.org/files/cmig-schedule-management.pdf" TargetMode="External"/><Relationship Id="rId13" Type="http://schemas.openxmlformats.org/officeDocument/2006/relationships/hyperlink" Target="https://www.praxisframework.org/en/library/critical-path-analysis" TargetMode="External"/><Relationship Id="rId18" Type="http://schemas.openxmlformats.org/officeDocument/2006/relationships/hyperlink" Target="https://www.praxisframework.org/en/ima/schedule-management" TargetMode="External"/><Relationship Id="rId3" Type="http://schemas.openxmlformats.org/officeDocument/2006/relationships/slide" Target="slide5.xml"/><Relationship Id="rId21" Type="http://schemas.openxmlformats.org/officeDocument/2006/relationships/slide" Target="slide24.xml"/><Relationship Id="rId7" Type="http://schemas.openxmlformats.org/officeDocument/2006/relationships/hyperlink" Target="https://www.praxisframework.org/en/knowledge/schedule-management" TargetMode="External"/><Relationship Id="rId12" Type="http://schemas.openxmlformats.org/officeDocument/2006/relationships/hyperlink" Target="https://www.praxisframework.org/en/maturity/schedule-management" TargetMode="External"/><Relationship Id="rId17" Type="http://schemas.openxmlformats.org/officeDocument/2006/relationships/hyperlink" Target="https://www.praxisframework.org/en/library/breakdown-structures" TargetMode="External"/><Relationship Id="rId2" Type="http://schemas.openxmlformats.org/officeDocument/2006/relationships/hyperlink" Target="https://www.praxisframework.org/en/knowledge/life-cycle" TargetMode="External"/><Relationship Id="rId16" Type="http://schemas.openxmlformats.org/officeDocument/2006/relationships/hyperlink" Target="https://www.praxisframework.org/en/library/critical-chain" TargetMode="External"/><Relationship Id="rId20"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hyperlink" Target="https://www.praxisframework.org/en/knowledge/resource-scheduling" TargetMode="External"/><Relationship Id="rId11" Type="http://schemas.openxmlformats.org/officeDocument/2006/relationships/hyperlink" Target="https://www.praxisframework.org/en/library/schedule-management" TargetMode="External"/><Relationship Id="rId5" Type="http://schemas.openxmlformats.org/officeDocument/2006/relationships/hyperlink" Target="https://www.praxisframework.org/en/knowledge/time-scheduling" TargetMode="External"/><Relationship Id="rId15" Type="http://schemas.openxmlformats.org/officeDocument/2006/relationships/hyperlink" Target="https://www.praxisframework.org/en/library/resource-limited-scheduling" TargetMode="External"/><Relationship Id="rId10" Type="http://schemas.openxmlformats.org/officeDocument/2006/relationships/hyperlink" Target="https://www.praxisframework.org/cmsa/topic?id=31" TargetMode="External"/><Relationship Id="rId19" Type="http://schemas.openxmlformats.org/officeDocument/2006/relationships/slide" Target="slide13.xml"/><Relationship Id="rId4" Type="http://schemas.openxmlformats.org/officeDocument/2006/relationships/slide" Target="slide6.xml"/><Relationship Id="rId9" Type="http://schemas.openxmlformats.org/officeDocument/2006/relationships/hyperlink" Target="https://www.praxisframework.org/en/competence/manage-the-schedule" TargetMode="External"/><Relationship Id="rId14" Type="http://schemas.openxmlformats.org/officeDocument/2006/relationships/hyperlink" Target="https://www.praxisframework.org/en/library/gantt-char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praxisframework.org/en/knowledge/financial-management" TargetMode="External"/><Relationship Id="rId13" Type="http://schemas.openxmlformats.org/officeDocument/2006/relationships/hyperlink" Target="https://www.praxisframework.org/en/maturity/financial-management" TargetMode="External"/><Relationship Id="rId18" Type="http://schemas.openxmlformats.org/officeDocument/2006/relationships/slide" Target="slide26.xml"/><Relationship Id="rId3" Type="http://schemas.openxmlformats.org/officeDocument/2006/relationships/slide" Target="slide11.xml"/><Relationship Id="rId7" Type="http://schemas.openxmlformats.org/officeDocument/2006/relationships/hyperlink" Target="https://www.praxisframework.org/en/knowledge/budgeting-and-cost-control" TargetMode="External"/><Relationship Id="rId12" Type="http://schemas.openxmlformats.org/officeDocument/2006/relationships/hyperlink" Target="https://www.praxisframework.org/en/library/finance-management" TargetMode="External"/><Relationship Id="rId17" Type="http://schemas.openxmlformats.org/officeDocument/2006/relationships/slide" Target="slide27.xml"/><Relationship Id="rId2" Type="http://schemas.openxmlformats.org/officeDocument/2006/relationships/slide" Target="slide14.xml"/><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hyperlink" Target="https://www.praxisframework.org/en/knowledge/funding" TargetMode="External"/><Relationship Id="rId11" Type="http://schemas.openxmlformats.org/officeDocument/2006/relationships/hyperlink" Target="https://www.praxisframework.org/cmsa/topic?id=26" TargetMode="External"/><Relationship Id="rId5" Type="http://schemas.openxmlformats.org/officeDocument/2006/relationships/hyperlink" Target="https://www.praxisframework.org/en/knowledge/investment-appraisal" TargetMode="External"/><Relationship Id="rId15" Type="http://schemas.openxmlformats.org/officeDocument/2006/relationships/hyperlink" Target="https://www.praxisframework.org/en/ima/financial-management" TargetMode="External"/><Relationship Id="rId10" Type="http://schemas.openxmlformats.org/officeDocument/2006/relationships/hyperlink" Target="https://www.praxisframework.org/en/competence/manage-finance" TargetMode="External"/><Relationship Id="rId4" Type="http://schemas.openxmlformats.org/officeDocument/2006/relationships/slide" Target="slide24.xml"/><Relationship Id="rId9" Type="http://schemas.openxmlformats.org/officeDocument/2006/relationships/hyperlink" Target="https://www.praxisframework.org/files/cmig-financial-management.pdf" TargetMode="External"/><Relationship Id="rId14" Type="http://schemas.openxmlformats.org/officeDocument/2006/relationships/hyperlink" Target="https://www.praxisframework.org/en/library/s-curv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praxisframework.org/en/library/risk-management" TargetMode="External"/><Relationship Id="rId13" Type="http://schemas.openxmlformats.org/officeDocument/2006/relationships/hyperlink" Target="https://www.praxisframework.org/en/library/risk-responses" TargetMode="External"/><Relationship Id="rId18" Type="http://schemas.openxmlformats.org/officeDocument/2006/relationships/slide" Target="slide26.xml"/><Relationship Id="rId3" Type="http://schemas.openxmlformats.org/officeDocument/2006/relationships/slide" Target="slide6.xml"/><Relationship Id="rId7" Type="http://schemas.openxmlformats.org/officeDocument/2006/relationships/hyperlink" Target="https://www.praxisframework.org/cmsa/topic?id=41" TargetMode="External"/><Relationship Id="rId12" Type="http://schemas.openxmlformats.org/officeDocument/2006/relationships/hyperlink" Target="https://www.praxisframework.org/en/library/decision-trees" TargetMode="External"/><Relationship Id="rId17" Type="http://schemas.openxmlformats.org/officeDocument/2006/relationships/slide" Target="slide28.xml"/><Relationship Id="rId2" Type="http://schemas.openxmlformats.org/officeDocument/2006/relationships/slide" Target="slide12.xml"/><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hyperlink" Target="https://www.praxisframework.org/en/competence/manage-risk" TargetMode="External"/><Relationship Id="rId11" Type="http://schemas.openxmlformats.org/officeDocument/2006/relationships/hyperlink" Target="https://www.praxisframework.org/en/knowledge/risk-context" TargetMode="External"/><Relationship Id="rId5" Type="http://schemas.openxmlformats.org/officeDocument/2006/relationships/hyperlink" Target="https://www.praxisframework.org/files/cmig-risk-management.pdf" TargetMode="External"/><Relationship Id="rId15" Type="http://schemas.openxmlformats.org/officeDocument/2006/relationships/hyperlink" Target="https://www.praxisframework.org/en/ima/risk-management" TargetMode="External"/><Relationship Id="rId10" Type="http://schemas.openxmlformats.org/officeDocument/2006/relationships/hyperlink" Target="https://www.praxisframework.org/en/knowledge/risk-techniques" TargetMode="External"/><Relationship Id="rId4" Type="http://schemas.openxmlformats.org/officeDocument/2006/relationships/hyperlink" Target="https://www.praxisframework.org/en/knowledge/risk-management" TargetMode="External"/><Relationship Id="rId9" Type="http://schemas.openxmlformats.org/officeDocument/2006/relationships/hyperlink" Target="https://www.praxisframework.org/en/maturity/risk-management" TargetMode="External"/><Relationship Id="rId14" Type="http://schemas.openxmlformats.org/officeDocument/2006/relationships/hyperlink" Target="https://www.praxisframework.org/en/library/monte-carlo-analysi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praxisframework.org/en/library/lewin" TargetMode="External"/><Relationship Id="rId13" Type="http://schemas.openxmlformats.org/officeDocument/2006/relationships/hyperlink" Target="https://www.praxisframework.org/en/library/change-management" TargetMode="External"/><Relationship Id="rId18" Type="http://schemas.openxmlformats.org/officeDocument/2006/relationships/slide" Target="slide27.xml"/><Relationship Id="rId3" Type="http://schemas.openxmlformats.org/officeDocument/2006/relationships/slide" Target="slide24.xml"/><Relationship Id="rId7" Type="http://schemas.openxmlformats.org/officeDocument/2006/relationships/hyperlink" Target="https://www.praxisframework.org/en/library/carnall" TargetMode="External"/><Relationship Id="rId12" Type="http://schemas.openxmlformats.org/officeDocument/2006/relationships/hyperlink" Target="https://www.praxisframework.org/cmsa/topic?id=42" TargetMode="External"/><Relationship Id="rId17" Type="http://schemas.openxmlformats.org/officeDocument/2006/relationships/slide" Target="slide29.xml"/><Relationship Id="rId2" Type="http://schemas.openxmlformats.org/officeDocument/2006/relationships/hyperlink" Target="https://www.praxisframework.org/en/method/business-case" TargetMode="External"/><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hyperlink" Target="https://www.praxisframework.org/en/library/kotter" TargetMode="External"/><Relationship Id="rId11" Type="http://schemas.openxmlformats.org/officeDocument/2006/relationships/hyperlink" Target="https://www.praxisframework.org/en/competence/manage-change" TargetMode="External"/><Relationship Id="rId5" Type="http://schemas.openxmlformats.org/officeDocument/2006/relationships/hyperlink" Target="https://www.praxisframework.org/en/library/morgan" TargetMode="External"/><Relationship Id="rId15" Type="http://schemas.openxmlformats.org/officeDocument/2006/relationships/hyperlink" Target="https://www.praxisframework.org/en/ima/change-management" TargetMode="External"/><Relationship Id="rId10" Type="http://schemas.openxmlformats.org/officeDocument/2006/relationships/hyperlink" Target="https://www.praxisframework.org/files/cmig-change-management.pdf" TargetMode="External"/><Relationship Id="rId4" Type="http://schemas.openxmlformats.org/officeDocument/2006/relationships/slide" Target="slide7.xml"/><Relationship Id="rId9" Type="http://schemas.openxmlformats.org/officeDocument/2006/relationships/hyperlink" Target="https://www.praxisframework.org/en/knowledge/change-management" TargetMode="External"/><Relationship Id="rId14" Type="http://schemas.openxmlformats.org/officeDocument/2006/relationships/hyperlink" Target="https://www.praxisframework.org/en/maturity/change-manage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raxisframework.org/en/competence/manage-resources" TargetMode="External"/><Relationship Id="rId13" Type="http://schemas.openxmlformats.org/officeDocument/2006/relationships/slide" Target="slide13.xml"/><Relationship Id="rId3" Type="http://schemas.openxmlformats.org/officeDocument/2006/relationships/hyperlink" Target="https://www.praxisframework.org/en/knowledge/procurement" TargetMode="External"/><Relationship Id="rId7" Type="http://schemas.openxmlformats.org/officeDocument/2006/relationships/hyperlink" Target="https://www.praxisframework.org/files/cmig-resource-management.pdf" TargetMode="External"/><Relationship Id="rId12" Type="http://schemas.openxmlformats.org/officeDocument/2006/relationships/hyperlink" Target="https://www.praxisframework.org/en/ima/resource-management" TargetMode="External"/><Relationship Id="rId2" Type="http://schemas.openxmlformats.org/officeDocument/2006/relationships/hyperlink" Target="https://www.praxisframework.org/en/knowledge/life-cycle" TargetMode="External"/><Relationship Id="rId1" Type="http://schemas.openxmlformats.org/officeDocument/2006/relationships/slideLayout" Target="../slideLayouts/slideLayout7.xml"/><Relationship Id="rId6" Type="http://schemas.openxmlformats.org/officeDocument/2006/relationships/hyperlink" Target="https://www.praxisframework.org/en/knowledge/resource-management" TargetMode="External"/><Relationship Id="rId11" Type="http://schemas.openxmlformats.org/officeDocument/2006/relationships/hyperlink" Target="https://www.praxisframework.org/en/maturity/resource-management" TargetMode="External"/><Relationship Id="rId5" Type="http://schemas.openxmlformats.org/officeDocument/2006/relationships/hyperlink" Target="https://www.praxisframework.org/en/knowledge/mobilisation" TargetMode="External"/><Relationship Id="rId15" Type="http://schemas.openxmlformats.org/officeDocument/2006/relationships/slide" Target="slide28.xml"/><Relationship Id="rId10" Type="http://schemas.openxmlformats.org/officeDocument/2006/relationships/hyperlink" Target="https://www.praxisframework.org/en/library/resource-management" TargetMode="External"/><Relationship Id="rId4" Type="http://schemas.openxmlformats.org/officeDocument/2006/relationships/hyperlink" Target="https://www.praxisframework.org/en/knowledge/contract-management" TargetMode="External"/><Relationship Id="rId9" Type="http://schemas.openxmlformats.org/officeDocument/2006/relationships/hyperlink" Target="https://www.praxisframework.org/cmsa/topic?id=43" TargetMode="Externa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xml"/><Relationship Id="rId18" Type="http://schemas.openxmlformats.org/officeDocument/2006/relationships/slide" Target="slide23.xml"/><Relationship Id="rId3" Type="http://schemas.openxmlformats.org/officeDocument/2006/relationships/hyperlink" Target="https://www.praxisframework.org/competence/identify-a-project-or-programme" TargetMode="External"/><Relationship Id="rId7" Type="http://schemas.openxmlformats.org/officeDocument/2006/relationships/slide" Target="slide11.xml"/><Relationship Id="rId12" Type="http://schemas.openxmlformats.org/officeDocument/2006/relationships/slide" Target="slide4.xml"/><Relationship Id="rId17" Type="http://schemas.openxmlformats.org/officeDocument/2006/relationships/slide" Target="slide27.xml"/><Relationship Id="rId2" Type="http://schemas.openxmlformats.org/officeDocument/2006/relationships/hyperlink" Target="https://www.praxisframework.org/files/cmig-identification-process.pdf" TargetMode="External"/><Relationship Id="rId16" Type="http://schemas.openxmlformats.org/officeDocument/2006/relationships/slide" Target="slide25.xm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hyperlink" Target="https://www.praxisframework.org/method/identification-process" TargetMode="External"/><Relationship Id="rId5" Type="http://schemas.openxmlformats.org/officeDocument/2006/relationships/hyperlink" Target="https://www.praxisframework.org/library/identification-process" TargetMode="External"/><Relationship Id="rId15" Type="http://schemas.openxmlformats.org/officeDocument/2006/relationships/slide" Target="slide18.xml"/><Relationship Id="rId10" Type="http://schemas.openxmlformats.org/officeDocument/2006/relationships/hyperlink" Target="https://www.praxisframework.org/maturity/identification-process" TargetMode="External"/><Relationship Id="rId4" Type="http://schemas.openxmlformats.org/officeDocument/2006/relationships/hyperlink" Target="https://www.praxisframework.org/cmsa/topic?id=33" TargetMode="External"/><Relationship Id="rId9" Type="http://schemas.openxmlformats.org/officeDocument/2006/relationships/slide" Target="slide5.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hyperlink" Target="https://www.praxisframework.org/cmsa/topic?id=47" TargetMode="External"/><Relationship Id="rId13" Type="http://schemas.openxmlformats.org/officeDocument/2006/relationships/slide" Target="slide31.xml"/><Relationship Id="rId3" Type="http://schemas.openxmlformats.org/officeDocument/2006/relationships/slide" Target="slide15.xml"/><Relationship Id="rId7" Type="http://schemas.openxmlformats.org/officeDocument/2006/relationships/hyperlink" Target="https://www.praxisframework.org/en/competence/provide-assurance" TargetMode="External"/><Relationship Id="rId12"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hyperlink" Target="https://www.praxisframework.org/files/cmig-assurance.pdf" TargetMode="External"/><Relationship Id="rId11" Type="http://schemas.openxmlformats.org/officeDocument/2006/relationships/hyperlink" Target="https://www.praxisframework.org/en/ima/assurance" TargetMode="External"/><Relationship Id="rId5" Type="http://schemas.openxmlformats.org/officeDocument/2006/relationships/hyperlink" Target="https://www.praxisframework.org/en/knowledge/assurance" TargetMode="External"/><Relationship Id="rId10" Type="http://schemas.openxmlformats.org/officeDocument/2006/relationships/hyperlink" Target="https://www.praxisframework.org/en/maturity/assurance" TargetMode="External"/><Relationship Id="rId4" Type="http://schemas.openxmlformats.org/officeDocument/2006/relationships/slide" Target="slide17.xml"/><Relationship Id="rId9" Type="http://schemas.openxmlformats.org/officeDocument/2006/relationships/hyperlink" Target="https://www.praxisframework.org/en/library/assurance" TargetMode="External"/><Relationship Id="rId14" Type="http://schemas.openxmlformats.org/officeDocument/2006/relationships/slide" Target="slide29.xml"/></Relationships>
</file>

<file path=ppt/slides/_rels/slide31.xml.rels><?xml version="1.0" encoding="UTF-8" standalone="yes"?>
<Relationships xmlns="http://schemas.openxmlformats.org/package/2006/relationships"><Relationship Id="rId8" Type="http://schemas.openxmlformats.org/officeDocument/2006/relationships/hyperlink" Target="https://www.praxisframework.org/en/knowledge/conflict-management" TargetMode="External"/><Relationship Id="rId13" Type="http://schemas.openxmlformats.org/officeDocument/2006/relationships/slide" Target="slide30.xml"/><Relationship Id="rId3" Type="http://schemas.openxmlformats.org/officeDocument/2006/relationships/hyperlink" Target="https://www.praxisframework.org/en/knowledge/influencing" TargetMode="External"/><Relationship Id="rId7" Type="http://schemas.openxmlformats.org/officeDocument/2006/relationships/hyperlink" Target="https://www.praxisframework.org/en/knowledge/teamwork" TargetMode="External"/><Relationship Id="rId12" Type="http://schemas.openxmlformats.org/officeDocument/2006/relationships/slide" Target="slide13.xml"/><Relationship Id="rId2" Type="http://schemas.openxmlformats.org/officeDocument/2006/relationships/hyperlink" Target="https://www.praxisframework.org/en/knowledge/leadership" TargetMode="External"/><Relationship Id="rId1" Type="http://schemas.openxmlformats.org/officeDocument/2006/relationships/slideLayout" Target="../slideLayouts/slideLayout7.xml"/><Relationship Id="rId6" Type="http://schemas.openxmlformats.org/officeDocument/2006/relationships/hyperlink" Target="https://www.praxisframework.org/en/knowledge/negotiation" TargetMode="External"/><Relationship Id="rId11" Type="http://schemas.openxmlformats.org/officeDocument/2006/relationships/hyperlink" Target="https://www.praxisframework.org/en/ima/interpersonal-skills" TargetMode="External"/><Relationship Id="rId5" Type="http://schemas.openxmlformats.org/officeDocument/2006/relationships/hyperlink" Target="https://www.praxisframework.org/en/knowledge/communication" TargetMode="External"/><Relationship Id="rId10" Type="http://schemas.openxmlformats.org/officeDocument/2006/relationships/hyperlink" Target="https://www.praxisframework.org/en/knowledge/professionalism" TargetMode="External"/><Relationship Id="rId4" Type="http://schemas.openxmlformats.org/officeDocument/2006/relationships/hyperlink" Target="https://www.praxisframework.org/en/knowledge/delegation" TargetMode="External"/><Relationship Id="rId9" Type="http://schemas.openxmlformats.org/officeDocument/2006/relationships/hyperlink" Target="https://www.praxisframework.org/en/knowledge/interpersonal-skil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apmg-international.com/article/apmg-international-launches-certifications-praxis-frameworktm" TargetMode="External"/><Relationship Id="rId18" Type="http://schemas.openxmlformats.org/officeDocument/2006/relationships/hyperlink" Target="https://www.praxisframework.org/en/resource-pages/case-study-amex-gbt" TargetMode="External"/><Relationship Id="rId26" Type="http://schemas.openxmlformats.org/officeDocument/2006/relationships/image" Target="../media/image31.png"/><Relationship Id="rId3" Type="http://schemas.openxmlformats.org/officeDocument/2006/relationships/hyperlink" Target="https://www.praxisframework.org/en/library/encyclopaedia" TargetMode="External"/><Relationship Id="rId21" Type="http://schemas.openxmlformats.org/officeDocument/2006/relationships/image" Target="../media/image27.png"/><Relationship Id="rId7" Type="http://schemas.openxmlformats.org/officeDocument/2006/relationships/image" Target="../media/image20.png"/><Relationship Id="rId12" Type="http://schemas.openxmlformats.org/officeDocument/2006/relationships/hyperlink" Target="https://apmg-international.com/product/praxis-framework" TargetMode="External"/><Relationship Id="rId17" Type="http://schemas.openxmlformats.org/officeDocument/2006/relationships/hyperlink" Target="https://www.tsoshop.co.uk/product/9780117094208/Praxis-Framework-An-integrated-guide-to-the-management-of-projects-programmes-and-portfolios" TargetMode="External"/><Relationship Id="rId25" Type="http://schemas.openxmlformats.org/officeDocument/2006/relationships/hyperlink" Target="https://www.praxisframework.org/en/resource-pages/applying-praxis" TargetMode="External"/><Relationship Id="rId2" Type="http://schemas.openxmlformats.org/officeDocument/2006/relationships/hyperlink" Target="https://www.praxisframework.org/en/glossary/glossary" TargetMode="External"/><Relationship Id="rId16" Type="http://schemas.openxmlformats.org/officeDocument/2006/relationships/image" Target="../media/image25.png"/><Relationship Id="rId20" Type="http://schemas.openxmlformats.org/officeDocument/2006/relationships/hyperlink" Target="https://www.praxisframework.org/en/ima/team-praxis-introduction" TargetMode="Externa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3.png"/><Relationship Id="rId24" Type="http://schemas.openxmlformats.org/officeDocument/2006/relationships/image" Target="../media/image30.png"/><Relationship Id="rId5" Type="http://schemas.openxmlformats.org/officeDocument/2006/relationships/hyperlink" Target="https://www.praxisframework.org/en/resource-pages" TargetMode="External"/><Relationship Id="rId15" Type="http://schemas.openxmlformats.org/officeDocument/2006/relationships/hyperlink" Target="https://www.praxisframework.org/en/library/glossary" TargetMode="External"/><Relationship Id="rId23" Type="http://schemas.openxmlformats.org/officeDocument/2006/relationships/image" Target="../media/image29.png"/><Relationship Id="rId10" Type="http://schemas.openxmlformats.org/officeDocument/2006/relationships/image" Target="../media/image22.png"/><Relationship Id="rId19" Type="http://schemas.openxmlformats.org/officeDocument/2006/relationships/image" Target="../media/image26.png"/><Relationship Id="rId4" Type="http://schemas.openxmlformats.org/officeDocument/2006/relationships/hyperlink" Target="https://www.praxisframework.org/en/library/templates" TargetMode="External"/><Relationship Id="rId9" Type="http://schemas.openxmlformats.org/officeDocument/2006/relationships/hyperlink" Target="https://www.praxisframework.org/en/help" TargetMode="External"/><Relationship Id="rId14" Type="http://schemas.openxmlformats.org/officeDocument/2006/relationships/image" Target="../media/image24.png"/><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hyperlink" Target="https://www.praxisframework.org/cmsa/topic?id=49" TargetMode="External"/><Relationship Id="rId3" Type="http://schemas.openxmlformats.org/officeDocument/2006/relationships/slide" Target="slide3.xml"/><Relationship Id="rId7" Type="http://schemas.openxmlformats.org/officeDocument/2006/relationships/slide" Target="slide32.xml"/><Relationship Id="rId12" Type="http://schemas.openxmlformats.org/officeDocument/2006/relationships/hyperlink" Target="https://www.praxisframework.org/en/competence/sponsor-a-project-or-programme" TargetMode="External"/><Relationship Id="rId17" Type="http://schemas.openxmlformats.org/officeDocument/2006/relationships/slide" Target="slide14.xml"/><Relationship Id="rId2" Type="http://schemas.openxmlformats.org/officeDocument/2006/relationships/slide" Target="slide5.xml"/><Relationship Id="rId16" Type="http://schemas.openxmlformats.org/officeDocument/2006/relationships/slide" Target="slide12.xml"/><Relationship Id="rId1" Type="http://schemas.openxmlformats.org/officeDocument/2006/relationships/slideLayout" Target="../slideLayouts/slideLayout6.xml"/><Relationship Id="rId6" Type="http://schemas.openxmlformats.org/officeDocument/2006/relationships/slide" Target="slide31.xml"/><Relationship Id="rId11" Type="http://schemas.openxmlformats.org/officeDocument/2006/relationships/hyperlink" Target="https://www.praxisframework.org/files/cmig-sponsorship-process.pdf" TargetMode="External"/><Relationship Id="rId5" Type="http://schemas.openxmlformats.org/officeDocument/2006/relationships/slide" Target="slide15.xml"/><Relationship Id="rId15" Type="http://schemas.openxmlformats.org/officeDocument/2006/relationships/hyperlink" Target="https://www.praxisframework.org/en/maturity/sponsorship-process" TargetMode="External"/><Relationship Id="rId10" Type="http://schemas.openxmlformats.org/officeDocument/2006/relationships/hyperlink" Target="https://www.praxisframework.org/method/sponsorship-process" TargetMode="External"/><Relationship Id="rId4" Type="http://schemas.openxmlformats.org/officeDocument/2006/relationships/slide" Target="slide2.xml"/><Relationship Id="rId9" Type="http://schemas.openxmlformats.org/officeDocument/2006/relationships/slide" Target="slide19.xml"/><Relationship Id="rId14" Type="http://schemas.openxmlformats.org/officeDocument/2006/relationships/hyperlink" Target="https://www.praxisframework.org/en/library/sponsorship"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hyperlink" Target="https://www.praxisframework.org/method/definition-process" TargetMode="External"/><Relationship Id="rId18" Type="http://schemas.openxmlformats.org/officeDocument/2006/relationships/hyperlink" Target="https://www.praxisframework.org/en/maturity/definition-process" TargetMode="External"/><Relationship Id="rId3" Type="http://schemas.openxmlformats.org/officeDocument/2006/relationships/slide" Target="slide10.xml"/><Relationship Id="rId7" Type="http://schemas.openxmlformats.org/officeDocument/2006/relationships/slide" Target="slide25.xml"/><Relationship Id="rId12" Type="http://schemas.openxmlformats.org/officeDocument/2006/relationships/slide" Target="slide18.xml"/><Relationship Id="rId17" Type="http://schemas.openxmlformats.org/officeDocument/2006/relationships/hyperlink" Target="https://www.praxisframework.org/en/library/definition-process" TargetMode="External"/><Relationship Id="rId2" Type="http://schemas.openxmlformats.org/officeDocument/2006/relationships/slide" Target="slide3.xml"/><Relationship Id="rId16" Type="http://schemas.openxmlformats.org/officeDocument/2006/relationships/hyperlink" Target="https://www.praxisframework.org/cmsa/topic?id=34" TargetMode="Externa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29.xml"/><Relationship Id="rId5" Type="http://schemas.openxmlformats.org/officeDocument/2006/relationships/slide" Target="slide4.xml"/><Relationship Id="rId15" Type="http://schemas.openxmlformats.org/officeDocument/2006/relationships/hyperlink" Target="https://www.praxisframework.org/en/competence/define-a-project-or-programme" TargetMode="External"/><Relationship Id="rId10" Type="http://schemas.openxmlformats.org/officeDocument/2006/relationships/slide" Target="slide23.xml"/><Relationship Id="rId19"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7.xml"/><Relationship Id="rId14" Type="http://schemas.openxmlformats.org/officeDocument/2006/relationships/hyperlink" Target="https://www.praxisframework.org/files/cmig-definition-process.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raxisframework.org/method/delivery-process" TargetMode="External"/><Relationship Id="rId13" Type="http://schemas.openxmlformats.org/officeDocument/2006/relationships/hyperlink" Target="https://www.praxisframework.org/en/maturity/delivery-process" TargetMode="External"/><Relationship Id="rId3" Type="http://schemas.openxmlformats.org/officeDocument/2006/relationships/slide" Target="slide5.xml"/><Relationship Id="rId7" Type="http://schemas.openxmlformats.org/officeDocument/2006/relationships/slide" Target="slide2.xml"/><Relationship Id="rId12" Type="http://schemas.openxmlformats.org/officeDocument/2006/relationships/hyperlink" Target="https://www.praxisframework.org/en/library/delivery-process" TargetMode="External"/><Relationship Id="rId17" Type="http://schemas.openxmlformats.org/officeDocument/2006/relationships/slide" Target="slide4.xml"/><Relationship Id="rId2" Type="http://schemas.openxmlformats.org/officeDocument/2006/relationships/slide" Target="slide7.xml"/><Relationship Id="rId16" Type="http://schemas.openxmlformats.org/officeDocument/2006/relationships/slide" Target="slide12.xml"/><Relationship Id="rId1" Type="http://schemas.openxmlformats.org/officeDocument/2006/relationships/slideLayout" Target="../slideLayouts/slideLayout6.xml"/><Relationship Id="rId6" Type="http://schemas.openxmlformats.org/officeDocument/2006/relationships/slide" Target="slide21.xml"/><Relationship Id="rId11" Type="http://schemas.openxmlformats.org/officeDocument/2006/relationships/hyperlink" Target="https://www.praxisframework.org/cmsa/topic?id=50" TargetMode="External"/><Relationship Id="rId5" Type="http://schemas.openxmlformats.org/officeDocument/2006/relationships/slide" Target="slide31.xml"/><Relationship Id="rId15" Type="http://schemas.openxmlformats.org/officeDocument/2006/relationships/hyperlink" Target="https://www.praxisframework.org/en/method/boundaries-process" TargetMode="External"/><Relationship Id="rId10" Type="http://schemas.openxmlformats.org/officeDocument/2006/relationships/hyperlink" Target="https://www.praxisframework.org/en/competence/deliver-a-project-or-programme" TargetMode="External"/><Relationship Id="rId4" Type="http://schemas.openxmlformats.org/officeDocument/2006/relationships/slide" Target="slide30.xml"/><Relationship Id="rId9" Type="http://schemas.openxmlformats.org/officeDocument/2006/relationships/hyperlink" Target="https://www.praxisframework.org/files/cmig-delivery-process.pdf" TargetMode="External"/><Relationship Id="rId14" Type="http://schemas.openxmlformats.org/officeDocument/2006/relationships/hyperlink" Target="https://www.praxisframework.org/en/method/development-proces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praxisframework.org/en/competence/realise-benefits" TargetMode="External"/><Relationship Id="rId3" Type="http://schemas.openxmlformats.org/officeDocument/2006/relationships/slide" Target="slide6.xml"/><Relationship Id="rId7" Type="http://schemas.openxmlformats.org/officeDocument/2006/relationships/hyperlink" Target="https://www.praxisframework.org/method/benefits-realisation-process" TargetMode="Externa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slide" Target="slide24.xml"/><Relationship Id="rId5" Type="http://schemas.openxmlformats.org/officeDocument/2006/relationships/slide" Target="slide28.xml"/><Relationship Id="rId10" Type="http://schemas.openxmlformats.org/officeDocument/2006/relationships/slide" Target="slide11.xml"/><Relationship Id="rId4" Type="http://schemas.openxmlformats.org/officeDocument/2006/relationships/slide" Target="slide2.xml"/><Relationship Id="rId9" Type="http://schemas.openxmlformats.org/officeDocument/2006/relationships/hyperlink" Target="https://www.praxisframework.org/en/maturity/benefits-realisation-proces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praxisframework.org/en/maturity/closure-process" TargetMode="External"/><Relationship Id="rId3" Type="http://schemas.openxmlformats.org/officeDocument/2006/relationships/slide" Target="slide2.xml"/><Relationship Id="rId7" Type="http://schemas.openxmlformats.org/officeDocument/2006/relationships/hyperlink" Target="https://www.praxisframework.org/cmsa/topic?id=53" TargetMode="External"/><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hyperlink" Target="https://www.praxisframework.org/en/competence/close-a-project-or-programme" TargetMode="External"/><Relationship Id="rId5" Type="http://schemas.openxmlformats.org/officeDocument/2006/relationships/slide" Target="slide29.xml"/><Relationship Id="rId4" Type="http://schemas.openxmlformats.org/officeDocument/2006/relationships/hyperlink" Target="https://www.praxisframework.org/method/closure-proces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praxisframework.org/en/knowledge/configuration-management" TargetMode="External"/><Relationship Id="rId3" Type="http://schemas.openxmlformats.org/officeDocument/2006/relationships/hyperlink" Target="https://www.praxisframework.org/en/library/templates" TargetMode="External"/><Relationship Id="rId7" Type="http://schemas.openxmlformats.org/officeDocument/2006/relationships/slide" Target="slide22.xml"/><Relationship Id="rId2" Type="http://schemas.openxmlformats.org/officeDocument/2006/relationships/hyperlink" Target="https://www.praxisframework.org/en/method/documentation" TargetMode="Externa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A245ED2-D8E8-4D94-A709-1A4001398AF7}"/>
              </a:ext>
            </a:extLst>
          </p:cNvPr>
          <p:cNvGrpSpPr/>
          <p:nvPr/>
        </p:nvGrpSpPr>
        <p:grpSpPr>
          <a:xfrm>
            <a:off x="2539926" y="2335525"/>
            <a:ext cx="1186069" cy="1186069"/>
            <a:chOff x="3368186" y="2335525"/>
            <a:chExt cx="1186069" cy="1186069"/>
          </a:xfrm>
        </p:grpSpPr>
        <p:sp>
          <p:nvSpPr>
            <p:cNvPr id="7" name="Rectangle 6">
              <a:hlinkClick r:id="rId2" action="ppaction://hlinksldjump"/>
              <a:extLst>
                <a:ext uri="{FF2B5EF4-FFF2-40B4-BE49-F238E27FC236}">
                  <a16:creationId xmlns:a16="http://schemas.microsoft.com/office/drawing/2014/main" id="{8837F09A-919A-47FA-B576-74F524047C22}"/>
                </a:ext>
              </a:extLst>
            </p:cNvPr>
            <p:cNvSpPr/>
            <p:nvPr/>
          </p:nvSpPr>
          <p:spPr>
            <a:xfrm>
              <a:off x="3368186" y="2335525"/>
              <a:ext cx="1186069" cy="1186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54C026E-458A-47A6-A591-FFB933B2BB4F}"/>
                </a:ext>
              </a:extLst>
            </p:cNvPr>
            <p:cNvSpPr txBox="1"/>
            <p:nvPr/>
          </p:nvSpPr>
          <p:spPr>
            <a:xfrm>
              <a:off x="3425400" y="2335525"/>
              <a:ext cx="1087477" cy="338554"/>
            </a:xfrm>
            <a:prstGeom prst="rect">
              <a:avLst/>
            </a:prstGeom>
            <a:noFill/>
          </p:spPr>
          <p:txBody>
            <a:bodyPr wrap="none" rtlCol="0">
              <a:spAutoFit/>
            </a:bodyPr>
            <a:lstStyle/>
            <a:p>
              <a:r>
                <a:rPr lang="en-GB" sz="1600" dirty="0" err="1">
                  <a:solidFill>
                    <a:schemeClr val="bg1"/>
                  </a:solidFill>
                </a:rPr>
                <a:t>Navegação</a:t>
              </a:r>
              <a:endParaRPr lang="en-GB" sz="1600" dirty="0">
                <a:solidFill>
                  <a:schemeClr val="bg1"/>
                </a:solidFill>
              </a:endParaRPr>
            </a:p>
          </p:txBody>
        </p:sp>
        <p:pic>
          <p:nvPicPr>
            <p:cNvPr id="38" name="Picture 37">
              <a:hlinkClick r:id="rId2" action="ppaction://hlinksldjump"/>
              <a:extLst>
                <a:ext uri="{FF2B5EF4-FFF2-40B4-BE49-F238E27FC236}">
                  <a16:creationId xmlns:a16="http://schemas.microsoft.com/office/drawing/2014/main" id="{06AD9682-86B0-4AC7-862D-402CEB6DC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225" y="2770115"/>
              <a:ext cx="653990" cy="653990"/>
            </a:xfrm>
            <a:prstGeom prst="rect">
              <a:avLst/>
            </a:prstGeom>
          </p:spPr>
        </p:pic>
      </p:grpSp>
      <p:grpSp>
        <p:nvGrpSpPr>
          <p:cNvPr id="52" name="Group 51">
            <a:extLst>
              <a:ext uri="{FF2B5EF4-FFF2-40B4-BE49-F238E27FC236}">
                <a16:creationId xmlns:a16="http://schemas.microsoft.com/office/drawing/2014/main" id="{36969897-B74C-47CB-A2C7-3C2959CCD479}"/>
              </a:ext>
            </a:extLst>
          </p:cNvPr>
          <p:cNvGrpSpPr/>
          <p:nvPr/>
        </p:nvGrpSpPr>
        <p:grpSpPr>
          <a:xfrm>
            <a:off x="5391381" y="2335524"/>
            <a:ext cx="1250471" cy="1186069"/>
            <a:chOff x="6197427" y="2335524"/>
            <a:chExt cx="1250471" cy="1186069"/>
          </a:xfrm>
        </p:grpSpPr>
        <p:sp>
          <p:nvSpPr>
            <p:cNvPr id="14" name="Rectangle 13">
              <a:hlinkClick r:id="rId4" action="ppaction://hlinksldjump"/>
              <a:extLst>
                <a:ext uri="{FF2B5EF4-FFF2-40B4-BE49-F238E27FC236}">
                  <a16:creationId xmlns:a16="http://schemas.microsoft.com/office/drawing/2014/main" id="{CFECD5B5-757D-427C-B64D-198CFEF1D2F8}"/>
                </a:ext>
              </a:extLst>
            </p:cNvPr>
            <p:cNvSpPr/>
            <p:nvPr/>
          </p:nvSpPr>
          <p:spPr>
            <a:xfrm>
              <a:off x="6238240" y="2335524"/>
              <a:ext cx="1186069" cy="1186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D39B63B-69F5-4139-B6C9-955E2EDA679B}"/>
                </a:ext>
              </a:extLst>
            </p:cNvPr>
            <p:cNvSpPr txBox="1"/>
            <p:nvPr/>
          </p:nvSpPr>
          <p:spPr>
            <a:xfrm>
              <a:off x="6197427" y="2335524"/>
              <a:ext cx="1250471" cy="307777"/>
            </a:xfrm>
            <a:prstGeom prst="rect">
              <a:avLst/>
            </a:prstGeom>
            <a:noFill/>
          </p:spPr>
          <p:txBody>
            <a:bodyPr wrap="none" rtlCol="0">
              <a:spAutoFit/>
            </a:bodyPr>
            <a:lstStyle/>
            <a:p>
              <a:r>
                <a:rPr lang="en-GB" sz="1400" dirty="0" err="1">
                  <a:solidFill>
                    <a:schemeClr val="bg1"/>
                  </a:solidFill>
                </a:rPr>
                <a:t>Conhecimento</a:t>
              </a:r>
              <a:endParaRPr lang="en-GB" sz="1400" dirty="0">
                <a:solidFill>
                  <a:schemeClr val="bg1"/>
                </a:solidFill>
              </a:endParaRPr>
            </a:p>
          </p:txBody>
        </p:sp>
        <p:pic>
          <p:nvPicPr>
            <p:cNvPr id="42" name="Picture 41">
              <a:hlinkClick r:id="rId4" action="ppaction://hlinksldjump"/>
              <a:extLst>
                <a:ext uri="{FF2B5EF4-FFF2-40B4-BE49-F238E27FC236}">
                  <a16:creationId xmlns:a16="http://schemas.microsoft.com/office/drawing/2014/main" id="{4238D2CD-C38C-43F3-ABF6-768C50DCF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5803" y="2822570"/>
              <a:ext cx="790943" cy="510457"/>
            </a:xfrm>
            <a:prstGeom prst="rect">
              <a:avLst/>
            </a:prstGeom>
          </p:spPr>
        </p:pic>
      </p:grpSp>
      <p:pic>
        <p:nvPicPr>
          <p:cNvPr id="48" name="Picture 47">
            <a:extLst>
              <a:ext uri="{FF2B5EF4-FFF2-40B4-BE49-F238E27FC236}">
                <a16:creationId xmlns:a16="http://schemas.microsoft.com/office/drawing/2014/main" id="{797DB6A9-27F6-48DF-94DA-B6FF443CC2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443" y="4217456"/>
            <a:ext cx="2243896" cy="1183698"/>
          </a:xfrm>
          <a:prstGeom prst="rect">
            <a:avLst/>
          </a:prstGeom>
        </p:spPr>
      </p:pic>
      <p:sp>
        <p:nvSpPr>
          <p:cNvPr id="49" name="TextBox 48">
            <a:extLst>
              <a:ext uri="{FF2B5EF4-FFF2-40B4-BE49-F238E27FC236}">
                <a16:creationId xmlns:a16="http://schemas.microsoft.com/office/drawing/2014/main" id="{793249B7-5704-40B3-AABA-9A9FEE9166EB}"/>
              </a:ext>
            </a:extLst>
          </p:cNvPr>
          <p:cNvSpPr txBox="1"/>
          <p:nvPr/>
        </p:nvSpPr>
        <p:spPr>
          <a:xfrm>
            <a:off x="5398091" y="5407780"/>
            <a:ext cx="1338828" cy="646331"/>
          </a:xfrm>
          <a:prstGeom prst="rect">
            <a:avLst/>
          </a:prstGeom>
          <a:noFill/>
        </p:spPr>
        <p:txBody>
          <a:bodyPr wrap="none" rtlCol="0">
            <a:spAutoFit/>
          </a:bodyPr>
          <a:lstStyle/>
          <a:p>
            <a:r>
              <a:rPr lang="en-GB" sz="3600" b="1" i="1" dirty="0">
                <a:solidFill>
                  <a:srgbClr val="1C1C1C"/>
                </a:solidFill>
                <a:latin typeface="Palatino Linotype" panose="02040502050505030304" pitchFamily="18" charset="0"/>
              </a:rPr>
              <a:t>Local</a:t>
            </a:r>
          </a:p>
        </p:txBody>
      </p:sp>
      <p:grpSp>
        <p:nvGrpSpPr>
          <p:cNvPr id="55" name="Group 54">
            <a:extLst>
              <a:ext uri="{FF2B5EF4-FFF2-40B4-BE49-F238E27FC236}">
                <a16:creationId xmlns:a16="http://schemas.microsoft.com/office/drawing/2014/main" id="{B433E86F-8123-4B19-8F5D-C729AABEA4C7}"/>
              </a:ext>
            </a:extLst>
          </p:cNvPr>
          <p:cNvGrpSpPr/>
          <p:nvPr/>
        </p:nvGrpSpPr>
        <p:grpSpPr>
          <a:xfrm>
            <a:off x="3986060" y="2335524"/>
            <a:ext cx="1186069" cy="1186070"/>
            <a:chOff x="4803213" y="2335524"/>
            <a:chExt cx="1186069" cy="1186070"/>
          </a:xfrm>
        </p:grpSpPr>
        <p:grpSp>
          <p:nvGrpSpPr>
            <p:cNvPr id="51" name="Group 50">
              <a:extLst>
                <a:ext uri="{FF2B5EF4-FFF2-40B4-BE49-F238E27FC236}">
                  <a16:creationId xmlns:a16="http://schemas.microsoft.com/office/drawing/2014/main" id="{CFF6E198-DAE8-456E-B4EA-C8ED1D75CFAF}"/>
                </a:ext>
              </a:extLst>
            </p:cNvPr>
            <p:cNvGrpSpPr/>
            <p:nvPr/>
          </p:nvGrpSpPr>
          <p:grpSpPr>
            <a:xfrm>
              <a:off x="4803213" y="2335524"/>
              <a:ext cx="1186069" cy="1186070"/>
              <a:chOff x="4803213" y="2335524"/>
              <a:chExt cx="1186069" cy="1186070"/>
            </a:xfrm>
          </p:grpSpPr>
          <p:sp>
            <p:nvSpPr>
              <p:cNvPr id="13" name="Rectangle 12">
                <a:hlinkClick r:id="rId7" action="ppaction://hlinksldjump"/>
                <a:extLst>
                  <a:ext uri="{FF2B5EF4-FFF2-40B4-BE49-F238E27FC236}">
                    <a16:creationId xmlns:a16="http://schemas.microsoft.com/office/drawing/2014/main" id="{313ABC82-EC14-4A06-9305-A01B3757F76E}"/>
                  </a:ext>
                </a:extLst>
              </p:cNvPr>
              <p:cNvSpPr/>
              <p:nvPr/>
            </p:nvSpPr>
            <p:spPr>
              <a:xfrm>
                <a:off x="4803213" y="2335525"/>
                <a:ext cx="1186069" cy="1186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E5D7BE8-E04D-4AD6-A72C-E1CD8E508C52}"/>
                  </a:ext>
                </a:extLst>
              </p:cNvPr>
              <p:cNvSpPr txBox="1"/>
              <p:nvPr/>
            </p:nvSpPr>
            <p:spPr>
              <a:xfrm>
                <a:off x="4896014" y="2335524"/>
                <a:ext cx="1006879" cy="338554"/>
              </a:xfrm>
              <a:prstGeom prst="rect">
                <a:avLst/>
              </a:prstGeom>
              <a:noFill/>
            </p:spPr>
            <p:txBody>
              <a:bodyPr wrap="none" rtlCol="0">
                <a:spAutoFit/>
              </a:bodyPr>
              <a:lstStyle/>
              <a:p>
                <a:r>
                  <a:rPr lang="en-GB" sz="1600" dirty="0" err="1">
                    <a:solidFill>
                      <a:schemeClr val="bg1"/>
                    </a:solidFill>
                  </a:rPr>
                  <a:t>Processos</a:t>
                </a:r>
                <a:endParaRPr lang="en-GB" sz="1600" dirty="0">
                  <a:solidFill>
                    <a:schemeClr val="bg1"/>
                  </a:solidFill>
                </a:endParaRPr>
              </a:p>
            </p:txBody>
          </p:sp>
        </p:grpSp>
        <p:pic>
          <p:nvPicPr>
            <p:cNvPr id="54" name="Picture 53">
              <a:hlinkClick r:id="rId7" action="ppaction://hlinksldjump"/>
              <a:extLst>
                <a:ext uri="{FF2B5EF4-FFF2-40B4-BE49-F238E27FC236}">
                  <a16:creationId xmlns:a16="http://schemas.microsoft.com/office/drawing/2014/main" id="{161A5B86-1D5D-46AD-A732-900C1DFF34D8}"/>
                </a:ext>
              </a:extLst>
            </p:cNvPr>
            <p:cNvPicPr>
              <a:picLocks noChangeAspect="1"/>
            </p:cNvPicPr>
            <p:nvPr/>
          </p:nvPicPr>
          <p:blipFill>
            <a:blip r:embed="rId8"/>
            <a:stretch>
              <a:fillRect/>
            </a:stretch>
          </p:blipFill>
          <p:spPr>
            <a:xfrm>
              <a:off x="4920173" y="2822226"/>
              <a:ext cx="975445" cy="493819"/>
            </a:xfrm>
            <a:prstGeom prst="rect">
              <a:avLst/>
            </a:prstGeom>
          </p:spPr>
        </p:pic>
      </p:grpSp>
      <p:grpSp>
        <p:nvGrpSpPr>
          <p:cNvPr id="2" name="Group 1">
            <a:extLst>
              <a:ext uri="{FF2B5EF4-FFF2-40B4-BE49-F238E27FC236}">
                <a16:creationId xmlns:a16="http://schemas.microsoft.com/office/drawing/2014/main" id="{8E138B61-2B80-4D20-A058-050E30D45CBA}"/>
              </a:ext>
            </a:extLst>
          </p:cNvPr>
          <p:cNvGrpSpPr/>
          <p:nvPr/>
        </p:nvGrpSpPr>
        <p:grpSpPr>
          <a:xfrm>
            <a:off x="6870347" y="2330160"/>
            <a:ext cx="1241943" cy="1186069"/>
            <a:chOff x="7688582" y="2330160"/>
            <a:chExt cx="1241943" cy="1186069"/>
          </a:xfrm>
        </p:grpSpPr>
        <p:grpSp>
          <p:nvGrpSpPr>
            <p:cNvPr id="53" name="Group 52">
              <a:extLst>
                <a:ext uri="{FF2B5EF4-FFF2-40B4-BE49-F238E27FC236}">
                  <a16:creationId xmlns:a16="http://schemas.microsoft.com/office/drawing/2014/main" id="{7608D798-EA40-48B0-B2D4-56A11E5590B4}"/>
                </a:ext>
              </a:extLst>
            </p:cNvPr>
            <p:cNvGrpSpPr/>
            <p:nvPr/>
          </p:nvGrpSpPr>
          <p:grpSpPr>
            <a:xfrm>
              <a:off x="7688582" y="2330160"/>
              <a:ext cx="1241943" cy="1186069"/>
              <a:chOff x="7688582" y="2330160"/>
              <a:chExt cx="1241943" cy="1186069"/>
            </a:xfrm>
          </p:grpSpPr>
          <p:sp>
            <p:nvSpPr>
              <p:cNvPr id="43" name="Rectangle 42">
                <a:hlinkClick r:id="rId9" action="ppaction://hlinksldjump"/>
                <a:extLst>
                  <a:ext uri="{FF2B5EF4-FFF2-40B4-BE49-F238E27FC236}">
                    <a16:creationId xmlns:a16="http://schemas.microsoft.com/office/drawing/2014/main" id="{B87A2E1C-E079-41DB-85F3-8F1DE3DB6FEE}"/>
                  </a:ext>
                </a:extLst>
              </p:cNvPr>
              <p:cNvSpPr/>
              <p:nvPr/>
            </p:nvSpPr>
            <p:spPr>
              <a:xfrm>
                <a:off x="7696563" y="2330160"/>
                <a:ext cx="1186069" cy="1186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9E7C8611-1917-4E63-8DC8-39EBC2D4D7E8}"/>
                  </a:ext>
                </a:extLst>
              </p:cNvPr>
              <p:cNvSpPr txBox="1"/>
              <p:nvPr/>
            </p:nvSpPr>
            <p:spPr>
              <a:xfrm>
                <a:off x="7688582" y="2330160"/>
                <a:ext cx="1241943" cy="338554"/>
              </a:xfrm>
              <a:prstGeom prst="rect">
                <a:avLst/>
              </a:prstGeom>
              <a:noFill/>
            </p:spPr>
            <p:txBody>
              <a:bodyPr wrap="none" rtlCol="0">
                <a:spAutoFit/>
              </a:bodyPr>
              <a:lstStyle/>
              <a:p>
                <a:r>
                  <a:rPr lang="en-GB" sz="1600" dirty="0" err="1">
                    <a:solidFill>
                      <a:schemeClr val="bg1"/>
                    </a:solidFill>
                  </a:rPr>
                  <a:t>Documentos</a:t>
                </a:r>
                <a:endParaRPr lang="en-GB" sz="1600" dirty="0">
                  <a:solidFill>
                    <a:schemeClr val="bg1"/>
                  </a:solidFill>
                </a:endParaRPr>
              </a:p>
            </p:txBody>
          </p:sp>
        </p:grpSp>
        <p:pic>
          <p:nvPicPr>
            <p:cNvPr id="56" name="Picture 55">
              <a:hlinkClick r:id="rId9" action="ppaction://hlinksldjump"/>
              <a:extLst>
                <a:ext uri="{FF2B5EF4-FFF2-40B4-BE49-F238E27FC236}">
                  <a16:creationId xmlns:a16="http://schemas.microsoft.com/office/drawing/2014/main" id="{1CCEFDE1-3A3D-4FA9-87AF-B3A4ABF2E3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02525" y="2749524"/>
              <a:ext cx="606869" cy="606869"/>
            </a:xfrm>
            <a:prstGeom prst="rect">
              <a:avLst/>
            </a:prstGeom>
          </p:spPr>
        </p:pic>
      </p:grpSp>
      <p:grpSp>
        <p:nvGrpSpPr>
          <p:cNvPr id="19" name="Group 18">
            <a:extLst>
              <a:ext uri="{FF2B5EF4-FFF2-40B4-BE49-F238E27FC236}">
                <a16:creationId xmlns:a16="http://schemas.microsoft.com/office/drawing/2014/main" id="{030C2E06-9AEE-4686-9B06-6E72EC786C92}"/>
              </a:ext>
            </a:extLst>
          </p:cNvPr>
          <p:cNvGrpSpPr/>
          <p:nvPr/>
        </p:nvGrpSpPr>
        <p:grpSpPr>
          <a:xfrm>
            <a:off x="8324461" y="2330160"/>
            <a:ext cx="1186069" cy="1186069"/>
            <a:chOff x="8324461" y="2330160"/>
            <a:chExt cx="1186069" cy="1186069"/>
          </a:xfrm>
        </p:grpSpPr>
        <p:grpSp>
          <p:nvGrpSpPr>
            <p:cNvPr id="24" name="Group 23">
              <a:extLst>
                <a:ext uri="{FF2B5EF4-FFF2-40B4-BE49-F238E27FC236}">
                  <a16:creationId xmlns:a16="http://schemas.microsoft.com/office/drawing/2014/main" id="{1609CE6A-CDDE-421A-A0EE-082E8A44B848}"/>
                </a:ext>
              </a:extLst>
            </p:cNvPr>
            <p:cNvGrpSpPr/>
            <p:nvPr/>
          </p:nvGrpSpPr>
          <p:grpSpPr>
            <a:xfrm>
              <a:off x="8324461" y="2330160"/>
              <a:ext cx="1186069" cy="1186069"/>
              <a:chOff x="3368186" y="2335525"/>
              <a:chExt cx="1186069" cy="1186069"/>
            </a:xfrm>
            <a:solidFill>
              <a:srgbClr val="FF6600"/>
            </a:solidFill>
          </p:grpSpPr>
          <p:sp>
            <p:nvSpPr>
              <p:cNvPr id="25" name="Rectangle 24">
                <a:hlinkClick r:id="rId11" action="ppaction://hlinksldjump"/>
                <a:extLst>
                  <a:ext uri="{FF2B5EF4-FFF2-40B4-BE49-F238E27FC236}">
                    <a16:creationId xmlns:a16="http://schemas.microsoft.com/office/drawing/2014/main" id="{0C605E4F-50DA-494A-A2CD-92F804092D41}"/>
                  </a:ext>
                </a:extLst>
              </p:cNvPr>
              <p:cNvSpPr/>
              <p:nvPr/>
            </p:nvSpPr>
            <p:spPr>
              <a:xfrm>
                <a:off x="3368186" y="2335525"/>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00967956-70D8-4EEE-898E-C877E5DB06B8}"/>
                  </a:ext>
                </a:extLst>
              </p:cNvPr>
              <p:cNvSpPr txBox="1"/>
              <p:nvPr/>
            </p:nvSpPr>
            <p:spPr>
              <a:xfrm>
                <a:off x="3496698" y="2335525"/>
                <a:ext cx="927754" cy="338554"/>
              </a:xfrm>
              <a:prstGeom prst="rect">
                <a:avLst/>
              </a:prstGeom>
              <a:grpFill/>
            </p:spPr>
            <p:txBody>
              <a:bodyPr wrap="none" rtlCol="0">
                <a:spAutoFit/>
              </a:bodyPr>
              <a:lstStyle/>
              <a:p>
                <a:r>
                  <a:rPr lang="en-GB" sz="1600" dirty="0" err="1">
                    <a:solidFill>
                      <a:schemeClr val="bg1"/>
                    </a:solidFill>
                  </a:rPr>
                  <a:t>Recursos</a:t>
                </a:r>
                <a:endParaRPr lang="en-GB" sz="1600" dirty="0">
                  <a:solidFill>
                    <a:schemeClr val="bg1"/>
                  </a:solidFill>
                </a:endParaRPr>
              </a:p>
            </p:txBody>
          </p:sp>
        </p:grpSp>
        <p:pic>
          <p:nvPicPr>
            <p:cNvPr id="18" name="Picture 17">
              <a:hlinkClick r:id="rId11" action="ppaction://hlinksldjump"/>
              <a:extLst>
                <a:ext uri="{FF2B5EF4-FFF2-40B4-BE49-F238E27FC236}">
                  <a16:creationId xmlns:a16="http://schemas.microsoft.com/office/drawing/2014/main" id="{87CC2DF3-AA1C-4A89-9234-B27D7FA18B1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76176" y="2729505"/>
              <a:ext cx="607943" cy="564071"/>
            </a:xfrm>
            <a:prstGeom prst="rect">
              <a:avLst/>
            </a:prstGeom>
          </p:spPr>
        </p:pic>
        <p:pic>
          <p:nvPicPr>
            <p:cNvPr id="8" name="Picture 7">
              <a:hlinkClick r:id="rId11" action="ppaction://hlinksldjump"/>
              <a:extLst>
                <a:ext uri="{FF2B5EF4-FFF2-40B4-BE49-F238E27FC236}">
                  <a16:creationId xmlns:a16="http://schemas.microsoft.com/office/drawing/2014/main" id="{4467D9BB-5FBA-44EB-87E7-E197839C008D}"/>
                </a:ext>
              </a:extLst>
            </p:cNvPr>
            <p:cNvPicPr>
              <a:picLocks noChangeAspect="1"/>
            </p:cNvPicPr>
            <p:nvPr/>
          </p:nvPicPr>
          <p:blipFill rotWithShape="1">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l="11919" t="24749" r="13051" b="24518"/>
            <a:stretch/>
          </p:blipFill>
          <p:spPr>
            <a:xfrm>
              <a:off x="8417538" y="2969870"/>
              <a:ext cx="662609" cy="346175"/>
            </a:xfrm>
            <a:prstGeom prst="rect">
              <a:avLst/>
            </a:prstGeom>
          </p:spPr>
        </p:pic>
      </p:grpSp>
      <p:pic>
        <p:nvPicPr>
          <p:cNvPr id="28" name="Picture 27">
            <a:extLst>
              <a:ext uri="{FF2B5EF4-FFF2-40B4-BE49-F238E27FC236}">
                <a16:creationId xmlns:a16="http://schemas.microsoft.com/office/drawing/2014/main" id="{EFD447A2-C08A-45D3-960E-3C97D7B0EBE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435" y="6433294"/>
            <a:ext cx="686922" cy="241984"/>
          </a:xfrm>
          <a:prstGeom prst="rect">
            <a:avLst/>
          </a:prstGeom>
        </p:spPr>
      </p:pic>
    </p:spTree>
    <p:extLst>
      <p:ext uri="{BB962C8B-B14F-4D97-AF65-F5344CB8AC3E}">
        <p14:creationId xmlns:p14="http://schemas.microsoft.com/office/powerpoint/2010/main" val="3300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Planos</a:t>
            </a:r>
            <a:r>
              <a:rPr lang="en-GB" dirty="0"/>
              <a:t> de </a:t>
            </a:r>
            <a:r>
              <a:rPr lang="en-GB" dirty="0" err="1"/>
              <a:t>gestão</a:t>
            </a:r>
            <a:r>
              <a:rPr lang="en-GB" dirty="0"/>
              <a:t> (</a:t>
            </a:r>
            <a:r>
              <a:rPr lang="en-GB" dirty="0" err="1"/>
              <a:t>governança</a:t>
            </a:r>
            <a:r>
              <a:rPr lang="en-GB" dirty="0"/>
              <a:t>)</a:t>
            </a:r>
          </a:p>
        </p:txBody>
      </p:sp>
      <p:graphicFrame>
        <p:nvGraphicFramePr>
          <p:cNvPr id="5" name="Table 4"/>
          <p:cNvGraphicFramePr>
            <a:graphicFrameLocks noGrp="1"/>
          </p:cNvGraphicFramePr>
          <p:nvPr>
            <p:extLst>
              <p:ext uri="{D42A27DB-BD31-4B8C-83A1-F6EECF244321}">
                <p14:modId xmlns:p14="http://schemas.microsoft.com/office/powerpoint/2010/main" val="3414110064"/>
              </p:ext>
            </p:extLst>
          </p:nvPr>
        </p:nvGraphicFramePr>
        <p:xfrm>
          <a:off x="5334000" y="3978019"/>
          <a:ext cx="4585251" cy="2311400"/>
        </p:xfrm>
        <a:graphic>
          <a:graphicData uri="http://schemas.openxmlformats.org/drawingml/2006/table">
            <a:tbl>
              <a:tblPr firstRow="1" bandRow="1">
                <a:tableStyleId>{8799B23B-EC83-4686-B30A-512413B5E67A}</a:tableStyleId>
              </a:tblPr>
              <a:tblGrid>
                <a:gridCol w="2286278">
                  <a:extLst>
                    <a:ext uri="{9D8B030D-6E8A-4147-A177-3AD203B41FA5}">
                      <a16:colId xmlns:a16="http://schemas.microsoft.com/office/drawing/2014/main" val="20000"/>
                    </a:ext>
                  </a:extLst>
                </a:gridCol>
                <a:gridCol w="2298973">
                  <a:extLst>
                    <a:ext uri="{9D8B030D-6E8A-4147-A177-3AD203B41FA5}">
                      <a16:colId xmlns:a16="http://schemas.microsoft.com/office/drawing/2014/main" val="20001"/>
                    </a:ext>
                  </a:extLst>
                </a:gridCol>
              </a:tblGrid>
              <a:tr h="370840">
                <a:tc>
                  <a:txBody>
                    <a:bodyPr/>
                    <a:lstStyle/>
                    <a:p>
                      <a:r>
                        <a:rPr lang="pt-BR" sz="1200" b="0" dirty="0">
                          <a:hlinkClick r:id="rId2"/>
                        </a:rPr>
                        <a:t>Plano de gestão da organização</a:t>
                      </a:r>
                      <a:endParaRPr lang="en-GB" sz="1200" b="0" dirty="0"/>
                    </a:p>
                  </a:txBody>
                  <a:tcPr anchor="ctr">
                    <a:lnB w="9525" cap="flat" cmpd="sng" algn="ctr">
                      <a:solidFill>
                        <a:schemeClr val="accent3"/>
                      </a:solidFill>
                      <a:prstDash val="solid"/>
                      <a:round/>
                      <a:headEnd type="none" w="med" len="med"/>
                      <a:tailEnd type="none" w="med" len="med"/>
                    </a:lnB>
                  </a:tcPr>
                </a:tc>
                <a:tc>
                  <a:txBody>
                    <a:bodyPr/>
                    <a:lstStyle/>
                    <a:p>
                      <a:r>
                        <a:rPr lang="pt-BR" sz="1200" b="0" dirty="0">
                          <a:hlinkClick r:id="rId3"/>
                        </a:rPr>
                        <a:t>Plano de gestão de benefícios</a:t>
                      </a:r>
                      <a:endParaRPr lang="en-GB" sz="1200" b="0" dirty="0"/>
                    </a:p>
                  </a:txBody>
                  <a:tcPr anchor="ctr">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pt-BR" sz="1200" dirty="0">
                          <a:hlinkClick r:id="rId4"/>
                        </a:rPr>
                        <a:t>Plano de gestão de partes interessada</a:t>
                      </a:r>
                      <a:endParaRPr lang="en-GB" sz="1200" dirty="0"/>
                    </a:p>
                  </a:txBody>
                  <a:tcPr anchor="ctr">
                    <a:lnT w="9525" cap="flat" cmpd="sng" algn="ctr">
                      <a:solidFill>
                        <a:schemeClr val="accent3"/>
                      </a:solidFill>
                      <a:prstDash val="solid"/>
                      <a:round/>
                      <a:headEnd type="none" w="med" len="med"/>
                      <a:tailEnd type="none" w="med" len="med"/>
                    </a:lnT>
                  </a:tcPr>
                </a:tc>
                <a:tc>
                  <a:txBody>
                    <a:bodyPr/>
                    <a:lstStyle/>
                    <a:p>
                      <a:r>
                        <a:rPr lang="pt-BR" sz="1200" dirty="0">
                          <a:hlinkClick r:id="rId5"/>
                        </a:rPr>
                        <a:t>Plano de gestão do cronograma</a:t>
                      </a:r>
                      <a:endParaRPr lang="en-GB" sz="1200" dirty="0"/>
                    </a:p>
                  </a:txBody>
                  <a:tcPr anchor="ctr">
                    <a:lnT w="952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r>
                        <a:rPr lang="pt-BR" sz="1200" dirty="0">
                          <a:hlinkClick r:id="rId6"/>
                        </a:rPr>
                        <a:t>Plano de gestão do controle</a:t>
                      </a:r>
                      <a:endParaRPr lang="en-GB"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hlinkClick r:id="rId7"/>
                        </a:rPr>
                        <a:t>Plano de gestão de recursos</a:t>
                      </a:r>
                      <a:endParaRPr lang="en-GB" sz="1200" dirty="0"/>
                    </a:p>
                  </a:txBody>
                  <a:tcPr anchor="ctr"/>
                </a:tc>
                <a:extLst>
                  <a:ext uri="{0D108BD9-81ED-4DB2-BD59-A6C34878D82A}">
                    <a16:rowId xmlns:a16="http://schemas.microsoft.com/office/drawing/2014/main" val="10003"/>
                  </a:ext>
                </a:extLst>
              </a:tr>
              <a:tr h="370840">
                <a:tc>
                  <a:txBody>
                    <a:bodyPr/>
                    <a:lstStyle/>
                    <a:p>
                      <a:r>
                        <a:rPr lang="pt-BR" sz="1200" dirty="0">
                          <a:hlinkClick r:id="rId8"/>
                        </a:rPr>
                        <a:t>Plano de gestão da informação</a:t>
                      </a:r>
                      <a:endParaRPr lang="en-GB" sz="1200" dirty="0"/>
                    </a:p>
                  </a:txBody>
                  <a:tcPr anchor="ctr"/>
                </a:tc>
                <a:tc>
                  <a:txBody>
                    <a:bodyPr/>
                    <a:lstStyle/>
                    <a:p>
                      <a:r>
                        <a:rPr lang="pt-BR" sz="1200" dirty="0">
                          <a:hlinkClick r:id="rId9"/>
                        </a:rPr>
                        <a:t>Plano de gestão de risco</a:t>
                      </a:r>
                      <a:endParaRPr lang="en-GB" sz="1200" dirty="0"/>
                    </a:p>
                  </a:txBody>
                  <a:tcPr anchor="ctr"/>
                </a:tc>
                <a:extLst>
                  <a:ext uri="{0D108BD9-81ED-4DB2-BD59-A6C34878D82A}">
                    <a16:rowId xmlns:a16="http://schemas.microsoft.com/office/drawing/2014/main" val="10004"/>
                  </a:ext>
                </a:extLst>
              </a:tr>
              <a:tr h="370840">
                <a:tc>
                  <a:txBody>
                    <a:bodyPr/>
                    <a:lstStyle/>
                    <a:p>
                      <a:r>
                        <a:rPr lang="pt-BR" sz="1200" dirty="0">
                          <a:hlinkClick r:id="rId10"/>
                        </a:rPr>
                        <a:t>Plano de gestão da validação</a:t>
                      </a:r>
                      <a:endParaRPr lang="en-GB" sz="1200" dirty="0"/>
                    </a:p>
                  </a:txBody>
                  <a:tcPr anchor="ctr"/>
                </a:tc>
                <a:tc>
                  <a:txBody>
                    <a:bodyPr/>
                    <a:lstStyle/>
                    <a:p>
                      <a:r>
                        <a:rPr lang="pt-BR" sz="1200" dirty="0">
                          <a:hlinkClick r:id="rId11"/>
                        </a:rPr>
                        <a:t>Plano de gestão de mudanças</a:t>
                      </a:r>
                      <a:endParaRPr lang="en-GB" sz="1200" dirty="0"/>
                    </a:p>
                  </a:txBody>
                  <a:tcPr anchor="ctr"/>
                </a:tc>
                <a:extLst>
                  <a:ext uri="{0D108BD9-81ED-4DB2-BD59-A6C34878D82A}">
                    <a16:rowId xmlns:a16="http://schemas.microsoft.com/office/drawing/2014/main" val="10005"/>
                  </a:ext>
                </a:extLst>
              </a:tr>
              <a:tr h="370840">
                <a:tc>
                  <a:txBody>
                    <a:bodyPr/>
                    <a:lstStyle/>
                    <a:p>
                      <a:r>
                        <a:rPr lang="pt-BR" sz="1200" b="0" dirty="0">
                          <a:hlinkClick r:id="rId12"/>
                        </a:rPr>
                        <a:t>Plano de gestão do escopo</a:t>
                      </a:r>
                      <a:endParaRPr lang="en-GB" sz="1200" dirty="0"/>
                    </a:p>
                  </a:txBody>
                  <a:tcPr anchor="ctr"/>
                </a:tc>
                <a:tc>
                  <a:txBody>
                    <a:bodyPr/>
                    <a:lstStyle/>
                    <a:p>
                      <a:endParaRPr lang="en-GB" sz="1200" dirty="0"/>
                    </a:p>
                  </a:txBody>
                  <a:tcPr anchor="ctr"/>
                </a:tc>
                <a:extLst>
                  <a:ext uri="{0D108BD9-81ED-4DB2-BD59-A6C34878D82A}">
                    <a16:rowId xmlns:a16="http://schemas.microsoft.com/office/drawing/2014/main" val="10006"/>
                  </a:ext>
                </a:extLst>
              </a:tr>
            </a:tbl>
          </a:graphicData>
        </a:graphic>
      </p:graphicFrame>
      <p:sp>
        <p:nvSpPr>
          <p:cNvPr id="3" name="Rectangle 2"/>
          <p:cNvSpPr/>
          <p:nvPr/>
        </p:nvSpPr>
        <p:spPr>
          <a:xfrm>
            <a:off x="136358" y="1111859"/>
            <a:ext cx="4856428" cy="2472472"/>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Esses documentos estabelecem a maneira como uma função será gerenciada. As duas seções principais cobrem a diretrizes e o procedimento da função, sendo os detalhes adaptados ao contexto do trabalho. Isso é diferente de um plano de entrega, que explica os detalhes de como um trabalho específico será entregue.</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política inclui seções sobre funções e responsabilidades, gerenciamento de informações, garantia, orçamento e interfaces com outras funções.</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 procedimento começa com a definição das etapas a serem utilizadas no desempenho da função, seguidas de recomendações detalhadas sobre as ferramentas e técnicas a serem utilizadas em cada etapa.</a:t>
            </a:r>
          </a:p>
        </p:txBody>
      </p:sp>
      <p:sp>
        <p:nvSpPr>
          <p:cNvPr id="4" name="Rectangle 3"/>
          <p:cNvSpPr/>
          <p:nvPr/>
        </p:nvSpPr>
        <p:spPr>
          <a:xfrm>
            <a:off x="5258754" y="1111859"/>
            <a:ext cx="4856427" cy="2119363"/>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planos de gestão são elaborados de acordo com as necessidades do trabalho. Se apropriado, as funções podem ser mescladas em um plano ou uma função pode ser subdividida.</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Existe o perigo de que a seguinte lista de planos de manejo pareça altamente burocrática e de preparação demorada. O princípio é simplesmente que existem muitas funções que precisam ser gerenciadas e é importante pensar em como isso será feito. A abrangência e o detalhamento dos planos de manejo devem ser consistentes com a complexidade do trabalho.</a:t>
            </a:r>
          </a:p>
        </p:txBody>
      </p:sp>
      <p:sp>
        <p:nvSpPr>
          <p:cNvPr id="7" name="Right Arrow 6">
            <a:hlinkClick r:id="rId13"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EDE5F7B-6673-4540-B95F-D03DB37E8F8D}"/>
              </a:ext>
            </a:extLst>
          </p:cNvPr>
          <p:cNvSpPr/>
          <p:nvPr/>
        </p:nvSpPr>
        <p:spPr>
          <a:xfrm>
            <a:off x="5258755" y="3243806"/>
            <a:ext cx="4573207" cy="461665"/>
          </a:xfrm>
          <a:prstGeom prst="rect">
            <a:avLst/>
          </a:prstGeom>
        </p:spPr>
        <p:txBody>
          <a:bodyPr wrap="square">
            <a:spAutoFit/>
          </a:bodyPr>
          <a:lstStyle/>
          <a:p>
            <a:pPr>
              <a:spcAft>
                <a:spcPts val="600"/>
              </a:spcAft>
            </a:pPr>
            <a:r>
              <a:rPr lang="en-GB" sz="1200" i="1" dirty="0" err="1"/>
              <a:t>Os</a:t>
            </a:r>
            <a:r>
              <a:rPr lang="en-GB" sz="1200" i="1" dirty="0"/>
              <a:t> links </a:t>
            </a:r>
            <a:r>
              <a:rPr lang="en-GB" sz="1200" i="1" dirty="0" err="1"/>
              <a:t>nesta</a:t>
            </a:r>
            <a:r>
              <a:rPr lang="en-GB" sz="1200" i="1" dirty="0"/>
              <a:t> </a:t>
            </a:r>
            <a:r>
              <a:rPr lang="en-GB" sz="1200" i="1" dirty="0" err="1"/>
              <a:t>tabela</a:t>
            </a:r>
            <a:r>
              <a:rPr lang="en-GB" sz="1200" i="1" dirty="0"/>
              <a:t> </a:t>
            </a:r>
            <a:r>
              <a:rPr lang="en-GB" sz="1200" i="1" dirty="0" err="1"/>
              <a:t>são</a:t>
            </a:r>
            <a:r>
              <a:rPr lang="en-GB" sz="1200" i="1" dirty="0"/>
              <a:t> para o site da Praxis Framework, </a:t>
            </a:r>
            <a:r>
              <a:rPr lang="en-GB" sz="1200" i="1" dirty="0" err="1"/>
              <a:t>onde</a:t>
            </a:r>
            <a:r>
              <a:rPr lang="en-GB" sz="1200" i="1" dirty="0"/>
              <a:t> </a:t>
            </a:r>
            <a:r>
              <a:rPr lang="en-GB" sz="1200" i="1" dirty="0" err="1"/>
              <a:t>modelos</a:t>
            </a:r>
            <a:r>
              <a:rPr lang="en-GB" sz="1200" i="1" dirty="0"/>
              <a:t> </a:t>
            </a:r>
            <a:r>
              <a:rPr lang="en-GB" sz="1200" i="1" dirty="0" err="1"/>
              <a:t>em</a:t>
            </a:r>
            <a:r>
              <a:rPr lang="en-GB" sz="1200" i="1" dirty="0"/>
              <a:t> </a:t>
            </a:r>
            <a:r>
              <a:rPr lang="en-GB" sz="1200" i="1" dirty="0" err="1"/>
              <a:t>branco</a:t>
            </a:r>
            <a:r>
              <a:rPr lang="en-GB" sz="1200" i="1" dirty="0"/>
              <a:t> e </a:t>
            </a:r>
            <a:r>
              <a:rPr lang="en-GB" sz="1200" i="1" dirty="0" err="1"/>
              <a:t>anotados</a:t>
            </a:r>
            <a:r>
              <a:rPr lang="en-GB" sz="1200" i="1" dirty="0"/>
              <a:t> </a:t>
            </a:r>
            <a:r>
              <a:rPr lang="en-GB" sz="1200" i="1" dirty="0" err="1"/>
              <a:t>estão</a:t>
            </a:r>
            <a:r>
              <a:rPr lang="en-GB" sz="1200" i="1" dirty="0"/>
              <a:t> </a:t>
            </a:r>
            <a:r>
              <a:rPr lang="en-GB" sz="1200" i="1" dirty="0" err="1"/>
              <a:t>disponíveis</a:t>
            </a:r>
            <a:r>
              <a:rPr lang="en-GB" sz="1200" i="1" dirty="0"/>
              <a:t>.</a:t>
            </a:r>
          </a:p>
        </p:txBody>
      </p:sp>
      <p:sp>
        <p:nvSpPr>
          <p:cNvPr id="9" name="Rectangle 8">
            <a:hlinkClick r:id="rId14"/>
            <a:extLst>
              <a:ext uri="{FF2B5EF4-FFF2-40B4-BE49-F238E27FC236}">
                <a16:creationId xmlns:a16="http://schemas.microsoft.com/office/drawing/2014/main" id="{5ACEDA39-A863-4A2C-9756-CCE482B607FE}"/>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548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Documentos</a:t>
            </a:r>
            <a:r>
              <a:rPr lang="en-GB" dirty="0"/>
              <a:t> de </a:t>
            </a:r>
            <a:r>
              <a:rPr lang="en-GB" dirty="0" err="1"/>
              <a:t>escopo</a:t>
            </a:r>
            <a:endParaRPr lang="en-GB" dirty="0"/>
          </a:p>
        </p:txBody>
      </p:sp>
      <p:sp>
        <p:nvSpPr>
          <p:cNvPr id="3" name="Rectangle 2"/>
          <p:cNvSpPr/>
          <p:nvPr/>
        </p:nvSpPr>
        <p:spPr>
          <a:xfrm>
            <a:off x="136358" y="1167164"/>
            <a:ext cx="4975138" cy="1461939"/>
          </a:xfrm>
          <a:prstGeom prst="rect">
            <a:avLst/>
          </a:prstGeom>
        </p:spPr>
        <p:txBody>
          <a:bodyPr wrap="square">
            <a:spAutoFit/>
          </a:bodyPr>
          <a:lstStyle/>
          <a:p>
            <a:pPr>
              <a:spcAft>
                <a:spcPts val="600"/>
              </a:spcAft>
            </a:pPr>
            <a:r>
              <a:rPr lang="pt-BR" sz="1200" dirty="0"/>
              <a:t>Os documentos de escopo descrevem os objetivos do trabalho. Em muitos casos, é possível definir documentação padrão independente do ambiente, por exemplo, um caso de negócios ou perfil de benefícios. Em outros, o conteúdo depende inteiramente da natureza técnica do trabalho e, portanto, o </a:t>
            </a:r>
            <a:r>
              <a:rPr lang="pt-BR" sz="1200" dirty="0" err="1"/>
              <a:t>Praxis</a:t>
            </a:r>
            <a:r>
              <a:rPr lang="pt-BR" sz="1200" dirty="0"/>
              <a:t> simplesmente descreve o que deve ser alcançado pelo documento, mas não pode definir nenhum detalhe, por exemplo, uma especificação.</a:t>
            </a:r>
          </a:p>
          <a:p>
            <a:pPr>
              <a:spcAft>
                <a:spcPts val="600"/>
              </a:spcAft>
            </a:pPr>
            <a:r>
              <a:rPr lang="pt-BR" sz="1200" dirty="0"/>
              <a:t>Os documentos de escopo padrão no </a:t>
            </a:r>
            <a:r>
              <a:rPr lang="pt-BR" sz="1200" dirty="0" err="1"/>
              <a:t>Praxis</a:t>
            </a:r>
            <a:r>
              <a:rPr lang="pt-BR" sz="1200" dirty="0"/>
              <a:t> são:</a:t>
            </a:r>
          </a:p>
        </p:txBody>
      </p:sp>
      <p:graphicFrame>
        <p:nvGraphicFramePr>
          <p:cNvPr id="5" name="Table 4"/>
          <p:cNvGraphicFramePr>
            <a:graphicFrameLocks noGrp="1"/>
          </p:cNvGraphicFramePr>
          <p:nvPr>
            <p:extLst>
              <p:ext uri="{D42A27DB-BD31-4B8C-83A1-F6EECF244321}">
                <p14:modId xmlns:p14="http://schemas.microsoft.com/office/powerpoint/2010/main" val="1052087416"/>
              </p:ext>
            </p:extLst>
          </p:nvPr>
        </p:nvGraphicFramePr>
        <p:xfrm>
          <a:off x="136358" y="2726705"/>
          <a:ext cx="4856428" cy="3754120"/>
        </p:xfrm>
        <a:graphic>
          <a:graphicData uri="http://schemas.openxmlformats.org/drawingml/2006/table">
            <a:tbl>
              <a:tblPr firstRow="1" bandRow="1">
                <a:tableStyleId>{F5AB1C69-6EDB-4FF4-983F-18BD219EF322}</a:tableStyleId>
              </a:tblPr>
              <a:tblGrid>
                <a:gridCol w="1409221">
                  <a:extLst>
                    <a:ext uri="{9D8B030D-6E8A-4147-A177-3AD203B41FA5}">
                      <a16:colId xmlns:a16="http://schemas.microsoft.com/office/drawing/2014/main" val="20000"/>
                    </a:ext>
                  </a:extLst>
                </a:gridCol>
                <a:gridCol w="3447207">
                  <a:extLst>
                    <a:ext uri="{9D8B030D-6E8A-4147-A177-3AD203B41FA5}">
                      <a16:colId xmlns:a16="http://schemas.microsoft.com/office/drawing/2014/main" val="20001"/>
                    </a:ext>
                  </a:extLst>
                </a:gridCol>
              </a:tblGrid>
              <a:tr h="370840">
                <a:tc>
                  <a:txBody>
                    <a:bodyPr/>
                    <a:lstStyle/>
                    <a:p>
                      <a:r>
                        <a:rPr lang="en-GB" sz="1200" dirty="0" err="1"/>
                        <a:t>Título</a:t>
                      </a:r>
                      <a:endParaRPr lang="en-GB" sz="1200" dirty="0"/>
                    </a:p>
                  </a:txBody>
                  <a:tcPr/>
                </a:tc>
                <a:tc>
                  <a:txBody>
                    <a:bodyPr/>
                    <a:lstStyle/>
                    <a:p>
                      <a:r>
                        <a:rPr lang="en-GB" sz="1200" dirty="0" err="1"/>
                        <a:t>Conteúdo</a:t>
                      </a:r>
                      <a:endParaRPr lang="en-GB" sz="1200" dirty="0"/>
                    </a:p>
                  </a:txBody>
                  <a:tcPr/>
                </a:tc>
                <a:extLst>
                  <a:ext uri="{0D108BD9-81ED-4DB2-BD59-A6C34878D82A}">
                    <a16:rowId xmlns:a16="http://schemas.microsoft.com/office/drawing/2014/main" val="10000"/>
                  </a:ext>
                </a:extLst>
              </a:tr>
              <a:tr h="370840">
                <a:tc>
                  <a:txBody>
                    <a:bodyPr/>
                    <a:lstStyle/>
                    <a:p>
                      <a:r>
                        <a:rPr lang="en-GB" sz="1200" dirty="0" err="1"/>
                        <a:t>Autorização</a:t>
                      </a:r>
                      <a:endParaRPr lang="en-GB" sz="1200" dirty="0"/>
                    </a:p>
                  </a:txBody>
                  <a:tcPr/>
                </a:tc>
                <a:tc>
                  <a:txBody>
                    <a:bodyPr/>
                    <a:lstStyle/>
                    <a:p>
                      <a:r>
                        <a:rPr lang="pt-BR" sz="1200" dirty="0"/>
                        <a:t>O mandato é o "documento" que aciona o início do </a:t>
                      </a:r>
                      <a:r>
                        <a:rPr lang="en-GB" sz="1200" dirty="0" err="1">
                          <a:hlinkClick r:id="rId2" action="ppaction://hlinksldjump"/>
                        </a:rPr>
                        <a:t>processo</a:t>
                      </a:r>
                      <a:r>
                        <a:rPr lang="en-GB" sz="1200" dirty="0">
                          <a:hlinkClick r:id="rId2" action="ppaction://hlinksldjump"/>
                        </a:rPr>
                        <a:t> de </a:t>
                      </a:r>
                      <a:r>
                        <a:rPr lang="en-GB" sz="1200" dirty="0" err="1">
                          <a:hlinkClick r:id="rId2" action="ppaction://hlinksldjump"/>
                        </a:rPr>
                        <a:t>identificação</a:t>
                      </a:r>
                      <a:r>
                        <a:rPr lang="en-GB" sz="1200" baseline="0" dirty="0"/>
                        <a:t>.</a:t>
                      </a:r>
                      <a:endParaRPr lang="en-GB" sz="1200" dirty="0"/>
                    </a:p>
                  </a:txBody>
                  <a:tcPr/>
                </a:tc>
                <a:extLst>
                  <a:ext uri="{0D108BD9-81ED-4DB2-BD59-A6C34878D82A}">
                    <a16:rowId xmlns:a16="http://schemas.microsoft.com/office/drawing/2014/main" val="10001"/>
                  </a:ext>
                </a:extLst>
              </a:tr>
              <a:tr h="370840">
                <a:tc>
                  <a:txBody>
                    <a:bodyPr/>
                    <a:lstStyle/>
                    <a:p>
                      <a:r>
                        <a:rPr lang="en-GB" sz="1200" dirty="0" err="1">
                          <a:hlinkClick r:id="rId3"/>
                        </a:rPr>
                        <a:t>Declaração</a:t>
                      </a:r>
                      <a:r>
                        <a:rPr lang="en-GB" sz="1200" dirty="0">
                          <a:hlinkClick r:id="rId3"/>
                        </a:rPr>
                        <a:t> de </a:t>
                      </a:r>
                      <a:r>
                        <a:rPr lang="en-GB" sz="1200" dirty="0" err="1">
                          <a:hlinkClick r:id="rId3"/>
                        </a:rPr>
                        <a:t>visão</a:t>
                      </a:r>
                      <a:endParaRPr lang="en-GB" sz="1200" dirty="0"/>
                    </a:p>
                  </a:txBody>
                  <a:tcPr/>
                </a:tc>
                <a:tc>
                  <a:txBody>
                    <a:bodyPr/>
                    <a:lstStyle/>
                    <a:p>
                      <a:r>
                        <a:rPr lang="pt-BR" sz="1200" dirty="0"/>
                        <a:t>A declaração de visão é um meio de comunicar a essência do trabalho às partes interessadas.</a:t>
                      </a:r>
                      <a:endParaRPr lang="en-GB" sz="1200" dirty="0"/>
                    </a:p>
                  </a:txBody>
                  <a:tcPr/>
                </a:tc>
                <a:extLst>
                  <a:ext uri="{0D108BD9-81ED-4DB2-BD59-A6C34878D82A}">
                    <a16:rowId xmlns:a16="http://schemas.microsoft.com/office/drawing/2014/main" val="10002"/>
                  </a:ext>
                </a:extLst>
              </a:tr>
              <a:tr h="370840">
                <a:tc>
                  <a:txBody>
                    <a:bodyPr/>
                    <a:lstStyle/>
                    <a:p>
                      <a:r>
                        <a:rPr lang="en-GB" sz="1200" dirty="0" err="1">
                          <a:hlinkClick r:id="rId4"/>
                        </a:rPr>
                        <a:t>Especificação</a:t>
                      </a:r>
                      <a:endParaRPr lang="en-GB" sz="1200" dirty="0"/>
                    </a:p>
                  </a:txBody>
                  <a:tcPr/>
                </a:tc>
                <a:tc>
                  <a:txBody>
                    <a:bodyPr/>
                    <a:lstStyle/>
                    <a:p>
                      <a:r>
                        <a:rPr lang="pt-BR" sz="1200" dirty="0"/>
                        <a:t>As especificações definem os resultados e são criadas pelo procedimento de desenvolvimento de soluções.</a:t>
                      </a:r>
                      <a:endParaRPr lang="en-GB" sz="1200" dirty="0"/>
                    </a:p>
                  </a:txBody>
                  <a:tcPr/>
                </a:tc>
                <a:extLst>
                  <a:ext uri="{0D108BD9-81ED-4DB2-BD59-A6C34878D82A}">
                    <a16:rowId xmlns:a16="http://schemas.microsoft.com/office/drawing/2014/main" val="10003"/>
                  </a:ext>
                </a:extLst>
              </a:tr>
              <a:tr h="370840">
                <a:tc>
                  <a:txBody>
                    <a:bodyPr/>
                    <a:lstStyle/>
                    <a:p>
                      <a:r>
                        <a:rPr lang="en-GB" sz="1200" dirty="0" err="1">
                          <a:hlinkClick r:id="rId5"/>
                        </a:rPr>
                        <a:t>Documentos</a:t>
                      </a:r>
                      <a:r>
                        <a:rPr lang="en-GB" sz="1200" dirty="0">
                          <a:hlinkClick r:id="rId5"/>
                        </a:rPr>
                        <a:t> do </a:t>
                      </a:r>
                      <a:r>
                        <a:rPr lang="en-GB" sz="1200" dirty="0" err="1">
                          <a:hlinkClick r:id="rId5"/>
                        </a:rPr>
                        <a:t>produto</a:t>
                      </a:r>
                      <a:endParaRPr lang="en-GB" sz="1200" dirty="0"/>
                    </a:p>
                  </a:txBody>
                  <a:tcPr/>
                </a:tc>
                <a:tc>
                  <a:txBody>
                    <a:bodyPr/>
                    <a:lstStyle/>
                    <a:p>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A extensão</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O tamanho</a:t>
                      </a:r>
                      <a:r>
                        <a:rPr lang="pt-BR" sz="1200" dirty="0">
                          <a:effectLst/>
                          <a:latin typeface="Calibri" panose="020F0502020204030204" pitchFamily="34" charset="0"/>
                          <a:ea typeface="Calibri" panose="020F0502020204030204" pitchFamily="34" charset="0"/>
                          <a:cs typeface="Times New Roman" panose="02020603050405020304" pitchFamily="18" charset="0"/>
                        </a:rPr>
                        <a:t> e os detalhes da documentação do produto dependem muito do contexto do trabalho. O Praxis fornece uma lista de campos a partir dos quais devem ser criados documentos adequados.</a:t>
                      </a:r>
                      <a:endParaRPr lang="en-GB" sz="1200" dirty="0"/>
                    </a:p>
                  </a:txBody>
                  <a:tcPr/>
                </a:tc>
                <a:extLst>
                  <a:ext uri="{0D108BD9-81ED-4DB2-BD59-A6C34878D82A}">
                    <a16:rowId xmlns:a16="http://schemas.microsoft.com/office/drawing/2014/main" val="10004"/>
                  </a:ext>
                </a:extLst>
              </a:tr>
              <a:tr h="370840">
                <a:tc>
                  <a:txBody>
                    <a:bodyPr/>
                    <a:lstStyle/>
                    <a:p>
                      <a:r>
                        <a:rPr lang="en-GB" sz="1200" dirty="0" err="1">
                          <a:hlinkClick r:id="rId6"/>
                        </a:rPr>
                        <a:t>Modelo</a:t>
                      </a:r>
                      <a:endParaRPr lang="en-GB" sz="1200" dirty="0"/>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Um modelo é uma forma de especificação. Ele é aplicável a programas de mudança </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de negócio</a:t>
                      </a:r>
                      <a:r>
                        <a:rPr lang="pt-BR" sz="1200" dirty="0">
                          <a:effectLst/>
                          <a:latin typeface="Calibri" panose="020F0502020204030204" pitchFamily="34" charset="0"/>
                          <a:ea typeface="Calibri" panose="020F0502020204030204" pitchFamily="34" charset="0"/>
                          <a:cs typeface="Times New Roman" panose="02020603050405020304" pitchFamily="18" charset="0"/>
                        </a:rPr>
                        <a:t> </a:t>
                      </a:r>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comercial</a:t>
                      </a:r>
                      <a:r>
                        <a:rPr lang="pt-BR" sz="1200" dirty="0">
                          <a:effectLst/>
                          <a:latin typeface="Calibri" panose="020F0502020204030204" pitchFamily="34" charset="0"/>
                          <a:ea typeface="Calibri" panose="020F0502020204030204" pitchFamily="34" charset="0"/>
                          <a:cs typeface="Times New Roman" panose="02020603050405020304" pitchFamily="18" charset="0"/>
                        </a:rPr>
                        <a:t> em que o objetivo final é uma organização e métodos de trabalho alterados.</a:t>
                      </a:r>
                      <a:endParaRPr lang="en-GB" sz="1200" dirty="0"/>
                    </a:p>
                  </a:txBody>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1764053"/>
              </p:ext>
            </p:extLst>
          </p:nvPr>
        </p:nvGraphicFramePr>
        <p:xfrm>
          <a:off x="5276008" y="2726705"/>
          <a:ext cx="4853872" cy="3479800"/>
        </p:xfrm>
        <a:graphic>
          <a:graphicData uri="http://schemas.openxmlformats.org/drawingml/2006/table">
            <a:tbl>
              <a:tblPr firstRow="1" bandRow="1">
                <a:tableStyleId>{F5AB1C69-6EDB-4FF4-983F-18BD219EF322}</a:tableStyleId>
              </a:tblPr>
              <a:tblGrid>
                <a:gridCol w="1472750">
                  <a:extLst>
                    <a:ext uri="{9D8B030D-6E8A-4147-A177-3AD203B41FA5}">
                      <a16:colId xmlns:a16="http://schemas.microsoft.com/office/drawing/2014/main" val="20000"/>
                    </a:ext>
                  </a:extLst>
                </a:gridCol>
                <a:gridCol w="3381122">
                  <a:extLst>
                    <a:ext uri="{9D8B030D-6E8A-4147-A177-3AD203B41FA5}">
                      <a16:colId xmlns:a16="http://schemas.microsoft.com/office/drawing/2014/main" val="20001"/>
                    </a:ext>
                  </a:extLst>
                </a:gridCol>
              </a:tblGrid>
              <a:tr h="370840">
                <a:tc>
                  <a:txBody>
                    <a:bodyPr/>
                    <a:lstStyle/>
                    <a:p>
                      <a:r>
                        <a:rPr lang="en-GB" sz="1200" dirty="0" err="1"/>
                        <a:t>Título</a:t>
                      </a:r>
                      <a:endParaRPr lang="en-GB" sz="1200" dirty="0"/>
                    </a:p>
                  </a:txBody>
                  <a:tcPr/>
                </a:tc>
                <a:tc>
                  <a:txBody>
                    <a:bodyPr/>
                    <a:lstStyle/>
                    <a:p>
                      <a:r>
                        <a:rPr lang="en-GB" sz="1200" dirty="0" err="1"/>
                        <a:t>Conteúdo</a:t>
                      </a:r>
                      <a:endParaRPr lang="en-GB" sz="1200" dirty="0"/>
                    </a:p>
                  </a:txBody>
                  <a:tcPr/>
                </a:tc>
                <a:extLst>
                  <a:ext uri="{0D108BD9-81ED-4DB2-BD59-A6C34878D82A}">
                    <a16:rowId xmlns:a16="http://schemas.microsoft.com/office/drawing/2014/main" val="10000"/>
                  </a:ext>
                </a:extLst>
              </a:tr>
              <a:tr h="370840">
                <a:tc>
                  <a:txBody>
                    <a:bodyPr/>
                    <a:lstStyle/>
                    <a:p>
                      <a:r>
                        <a:rPr lang="en-GB" sz="1200" dirty="0">
                          <a:hlinkClick r:id="rId7"/>
                        </a:rPr>
                        <a:t>Mapa de </a:t>
                      </a:r>
                      <a:r>
                        <a:rPr lang="en-GB" sz="1200" dirty="0" err="1">
                          <a:hlinkClick r:id="rId7"/>
                        </a:rPr>
                        <a:t>benefícios</a:t>
                      </a:r>
                      <a:endParaRPr lang="en-GB" sz="1200" dirty="0"/>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Um mapa de benefícios é necessário quando há relações complexas entre vários resultados, benefícios e objetivos estratégicos.</a:t>
                      </a:r>
                      <a:endParaRPr lang="en-GB" sz="1200" dirty="0"/>
                    </a:p>
                  </a:txBody>
                  <a:tcPr/>
                </a:tc>
                <a:extLst>
                  <a:ext uri="{0D108BD9-81ED-4DB2-BD59-A6C34878D82A}">
                    <a16:rowId xmlns:a16="http://schemas.microsoft.com/office/drawing/2014/main" val="10001"/>
                  </a:ext>
                </a:extLst>
              </a:tr>
              <a:tr h="370840">
                <a:tc>
                  <a:txBody>
                    <a:bodyPr/>
                    <a:lstStyle/>
                    <a:p>
                      <a:r>
                        <a:rPr lang="en-GB" sz="1200" dirty="0" err="1">
                          <a:hlinkClick r:id="rId8"/>
                        </a:rPr>
                        <a:t>Perfil</a:t>
                      </a:r>
                      <a:r>
                        <a:rPr lang="en-GB" sz="1200" dirty="0">
                          <a:hlinkClick r:id="rId8"/>
                        </a:rPr>
                        <a:t> de </a:t>
                      </a:r>
                      <a:r>
                        <a:rPr lang="en-GB" sz="1200" dirty="0" err="1">
                          <a:hlinkClick r:id="rId8"/>
                        </a:rPr>
                        <a:t>benefício</a:t>
                      </a:r>
                      <a:endParaRPr lang="en-GB" sz="1200" dirty="0"/>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Um perfil de benefícios é usado para definir tanto os benefícios quanto os </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efeitos colaterais</a:t>
                      </a:r>
                      <a:r>
                        <a:rPr lang="pt-BR" sz="1200" dirty="0">
                          <a:effectLst/>
                          <a:latin typeface="Calibri" panose="020F0502020204030204" pitchFamily="34" charset="0"/>
                          <a:ea typeface="Calibri" panose="020F0502020204030204" pitchFamily="34" charset="0"/>
                          <a:cs typeface="Times New Roman" panose="02020603050405020304" pitchFamily="18" charset="0"/>
                        </a:rPr>
                        <a:t> </a:t>
                      </a:r>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benefícios negativos.</a:t>
                      </a:r>
                      <a:endParaRPr lang="en-GB" sz="1200" strike="sngStrike" dirty="0">
                        <a:solidFill>
                          <a:schemeClr val="accent2"/>
                        </a:solidFill>
                      </a:endParaRPr>
                    </a:p>
                  </a:txBody>
                  <a:tcPr/>
                </a:tc>
                <a:extLst>
                  <a:ext uri="{0D108BD9-81ED-4DB2-BD59-A6C34878D82A}">
                    <a16:rowId xmlns:a16="http://schemas.microsoft.com/office/drawing/2014/main" val="10002"/>
                  </a:ext>
                </a:extLst>
              </a:tr>
              <a:tr h="370840">
                <a:tc>
                  <a:txBody>
                    <a:bodyPr/>
                    <a:lstStyle/>
                    <a:p>
                      <a:r>
                        <a:rPr lang="en-GB" sz="1200" dirty="0">
                          <a:hlinkClick r:id="rId9"/>
                        </a:rPr>
                        <a:t>Caso de </a:t>
                      </a:r>
                      <a:r>
                        <a:rPr lang="en-GB" sz="1200" dirty="0" err="1">
                          <a:hlinkClick r:id="rId9"/>
                        </a:rPr>
                        <a:t>negócio</a:t>
                      </a:r>
                      <a:endParaRPr lang="en-GB" sz="1200" dirty="0"/>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O </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caso de negócio (business case)</a:t>
                      </a:r>
                      <a:r>
                        <a:rPr lang="pt-BR" sz="1200" dirty="0">
                          <a:effectLst/>
                          <a:latin typeface="Calibri" panose="020F0502020204030204" pitchFamily="34" charset="0"/>
                          <a:ea typeface="Calibri" panose="020F0502020204030204" pitchFamily="34" charset="0"/>
                          <a:cs typeface="Times New Roman" panose="02020603050405020304" pitchFamily="18" charset="0"/>
                        </a:rPr>
                        <a:t> é o documento central do ciclo de vida de um projeto. Ele descreve o valor esperado dos benefícios</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a:t>
                      </a:r>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a:t>
                      </a:r>
                      <a:r>
                        <a:rPr lang="pt-BR" sz="1200" dirty="0">
                          <a:effectLst/>
                          <a:latin typeface="Calibri" panose="020F0502020204030204" pitchFamily="34" charset="0"/>
                          <a:ea typeface="Calibri" panose="020F0502020204030204" pitchFamily="34" charset="0"/>
                          <a:cs typeface="Times New Roman" panose="02020603050405020304" pitchFamily="18" charset="0"/>
                        </a:rPr>
                        <a:t> confirma </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seu interesse</a:t>
                      </a:r>
                      <a:r>
                        <a:rPr lang="pt-BR" sz="1200" dirty="0">
                          <a:effectLst/>
                          <a:latin typeface="Calibri" panose="020F0502020204030204" pitchFamily="34" charset="0"/>
                          <a:ea typeface="Calibri" panose="020F0502020204030204" pitchFamily="34" charset="0"/>
                          <a:cs typeface="Times New Roman" panose="02020603050405020304" pitchFamily="18" charset="0"/>
                        </a:rPr>
                        <a:t> </a:t>
                      </a:r>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sua conveniência</a:t>
                      </a:r>
                      <a:r>
                        <a:rPr lang="pt-BR" sz="1200" dirty="0">
                          <a:effectLst/>
                          <a:latin typeface="Calibri" panose="020F0502020204030204" pitchFamily="34" charset="0"/>
                          <a:ea typeface="Calibri" panose="020F0502020204030204" pitchFamily="34" charset="0"/>
                          <a:cs typeface="Times New Roman" panose="02020603050405020304" pitchFamily="18" charset="0"/>
                        </a:rPr>
                        <a:t>, possibilidade de alcance e viabilidade.</a:t>
                      </a:r>
                      <a:endParaRPr lang="en-GB" sz="1200" dirty="0"/>
                    </a:p>
                  </a:txBody>
                  <a:tcPr/>
                </a:tc>
                <a:extLst>
                  <a:ext uri="{0D108BD9-81ED-4DB2-BD59-A6C34878D82A}">
                    <a16:rowId xmlns:a16="http://schemas.microsoft.com/office/drawing/2014/main" val="10003"/>
                  </a:ext>
                </a:extLst>
              </a:tr>
              <a:tr h="370840">
                <a:tc>
                  <a:txBody>
                    <a:bodyPr/>
                    <a:lstStyle/>
                    <a:p>
                      <a:r>
                        <a:rPr lang="en-GB" sz="1200" dirty="0" err="1">
                          <a:hlinkClick r:id="rId10"/>
                        </a:rPr>
                        <a:t>Resumo</a:t>
                      </a:r>
                      <a:endParaRPr lang="en-GB" sz="1200" dirty="0"/>
                    </a:p>
                  </a:txBody>
                  <a:tcPr/>
                </a:tc>
                <a:tc>
                  <a:txBody>
                    <a:bodyPr/>
                    <a:lstStyle/>
                    <a:p>
                      <a:r>
                        <a:rPr lang="pt-BR" sz="1200" dirty="0"/>
                        <a:t>O resumo é criado pelo </a:t>
                      </a:r>
                      <a:r>
                        <a:rPr lang="en-GB" sz="1200" dirty="0" err="1">
                          <a:hlinkClick r:id="rId2" action="ppaction://hlinksldjump"/>
                        </a:rPr>
                        <a:t>processo</a:t>
                      </a:r>
                      <a:r>
                        <a:rPr lang="en-GB" sz="1200" dirty="0">
                          <a:hlinkClick r:id="rId2" action="ppaction://hlinksldjump"/>
                        </a:rPr>
                        <a:t> de </a:t>
                      </a:r>
                      <a:r>
                        <a:rPr lang="en-GB" sz="1200" dirty="0" err="1">
                          <a:hlinkClick r:id="rId2" action="ppaction://hlinksldjump"/>
                        </a:rPr>
                        <a:t>identificação</a:t>
                      </a:r>
                      <a:r>
                        <a:rPr lang="en-GB" sz="1200" dirty="0">
                          <a:hlinkClick r:id="rId2" action="ppaction://hlinksldjump"/>
                        </a:rPr>
                        <a:t> </a:t>
                      </a:r>
                      <a:r>
                        <a:rPr lang="pt-BR" sz="1200" dirty="0"/>
                        <a:t>e é um dos documentos apresentados ao </a:t>
                      </a:r>
                      <a:r>
                        <a:rPr lang="pt-BR" sz="1200" dirty="0">
                          <a:solidFill>
                            <a:schemeClr val="accent2"/>
                          </a:solidFill>
                        </a:rPr>
                        <a:t>patrocinador </a:t>
                      </a:r>
                      <a:r>
                        <a:rPr lang="pt-BR" sz="1200" strike="sngStrike" dirty="0">
                          <a:solidFill>
                            <a:schemeClr val="accent2"/>
                          </a:solidFill>
                        </a:rPr>
                        <a:t>patrocínio</a:t>
                      </a:r>
                      <a:r>
                        <a:rPr lang="pt-BR" sz="1200" dirty="0"/>
                        <a:t> para obter aprovação para iniciar o </a:t>
                      </a:r>
                      <a:r>
                        <a:rPr lang="en-GB" sz="1200" dirty="0" err="1">
                          <a:hlinkClick r:id="rId11" action="ppaction://hlinksldjump"/>
                        </a:rPr>
                        <a:t>processo</a:t>
                      </a:r>
                      <a:r>
                        <a:rPr lang="en-GB" sz="1200" dirty="0">
                          <a:hlinkClick r:id="rId11" action="ppaction://hlinksldjump"/>
                        </a:rPr>
                        <a:t> de </a:t>
                      </a:r>
                      <a:r>
                        <a:rPr lang="en-GB" sz="1200" dirty="0" err="1">
                          <a:hlinkClick r:id="rId11" action="ppaction://hlinksldjump"/>
                        </a:rPr>
                        <a:t>definição</a:t>
                      </a:r>
                      <a:r>
                        <a:rPr lang="en-GB" sz="1200" dirty="0"/>
                        <a:t>.</a:t>
                      </a:r>
                    </a:p>
                  </a:txBody>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2250F457-F85A-4DCD-8A7E-608D0D15E763}"/>
              </a:ext>
            </a:extLst>
          </p:cNvPr>
          <p:cNvSpPr/>
          <p:nvPr/>
        </p:nvSpPr>
        <p:spPr>
          <a:xfrm>
            <a:off x="5276008" y="2161077"/>
            <a:ext cx="4573207" cy="461665"/>
          </a:xfrm>
          <a:prstGeom prst="rect">
            <a:avLst/>
          </a:prstGeom>
        </p:spPr>
        <p:txBody>
          <a:bodyPr wrap="square">
            <a:spAutoFit/>
          </a:bodyPr>
          <a:lstStyle/>
          <a:p>
            <a:pPr>
              <a:spcAft>
                <a:spcPts val="600"/>
              </a:spcAft>
            </a:pPr>
            <a:r>
              <a:rPr lang="pt-BR" sz="1200" i="1" dirty="0"/>
              <a:t>Os links na coluna 'Título' dessas tabelas são para o site da </a:t>
            </a:r>
            <a:r>
              <a:rPr lang="pt-BR" sz="1200" i="1" dirty="0" err="1"/>
              <a:t>Praxis</a:t>
            </a:r>
            <a:r>
              <a:rPr lang="pt-BR" sz="1200" i="1" dirty="0"/>
              <a:t> Framework.</a:t>
            </a:r>
          </a:p>
        </p:txBody>
      </p:sp>
      <p:sp>
        <p:nvSpPr>
          <p:cNvPr id="9" name="Rectangle 8">
            <a:hlinkClick r:id="rId12"/>
            <a:extLst>
              <a:ext uri="{FF2B5EF4-FFF2-40B4-BE49-F238E27FC236}">
                <a16:creationId xmlns:a16="http://schemas.microsoft.com/office/drawing/2014/main" id="{9567EF33-E85A-437F-8B0B-19DE636FBEB3}"/>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6">
            <a:hlinkClick r:id="rId13" action="ppaction://hlinksldjump"/>
            <a:extLst>
              <a:ext uri="{FF2B5EF4-FFF2-40B4-BE49-F238E27FC236}">
                <a16:creationId xmlns:a16="http://schemas.microsoft.com/office/drawing/2014/main" id="{0326C71C-6A0C-4D2E-BEE7-B25BDBFB6692}"/>
              </a:ext>
            </a:extLst>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50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Documentos</a:t>
            </a:r>
            <a:r>
              <a:rPr lang="en-GB" dirty="0"/>
              <a:t> de </a:t>
            </a:r>
            <a:r>
              <a:rPr lang="en-GB" dirty="0" err="1"/>
              <a:t>entrega</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001349730"/>
              </p:ext>
            </p:extLst>
          </p:nvPr>
        </p:nvGraphicFramePr>
        <p:xfrm>
          <a:off x="136357" y="3236270"/>
          <a:ext cx="4974845" cy="3500756"/>
        </p:xfrm>
        <a:graphic>
          <a:graphicData uri="http://schemas.openxmlformats.org/drawingml/2006/table">
            <a:tbl>
              <a:tblPr firstRow="1" bandRow="1">
                <a:tableStyleId>{F5AB1C69-6EDB-4FF4-983F-18BD219EF322}</a:tableStyleId>
              </a:tblPr>
              <a:tblGrid>
                <a:gridCol w="1331716">
                  <a:extLst>
                    <a:ext uri="{9D8B030D-6E8A-4147-A177-3AD203B41FA5}">
                      <a16:colId xmlns:a16="http://schemas.microsoft.com/office/drawing/2014/main" val="20000"/>
                    </a:ext>
                  </a:extLst>
                </a:gridCol>
                <a:gridCol w="3643129">
                  <a:extLst>
                    <a:ext uri="{9D8B030D-6E8A-4147-A177-3AD203B41FA5}">
                      <a16:colId xmlns:a16="http://schemas.microsoft.com/office/drawing/2014/main" val="20001"/>
                    </a:ext>
                  </a:extLst>
                </a:gridCol>
              </a:tblGrid>
              <a:tr h="370840">
                <a:tc>
                  <a:txBody>
                    <a:bodyPr/>
                    <a:lstStyle/>
                    <a:p>
                      <a:r>
                        <a:rPr lang="en-GB" sz="1200" dirty="0" err="1"/>
                        <a:t>Título</a:t>
                      </a:r>
                      <a:endParaRPr lang="en-GB" sz="1200" dirty="0"/>
                    </a:p>
                  </a:txBody>
                  <a:tcPr/>
                </a:tc>
                <a:tc>
                  <a:txBody>
                    <a:bodyPr/>
                    <a:lstStyle/>
                    <a:p>
                      <a:r>
                        <a:rPr lang="en-GB" sz="1200" dirty="0" err="1"/>
                        <a:t>Conteúdo</a:t>
                      </a:r>
                      <a:endParaRPr lang="en-GB" sz="1200" dirty="0"/>
                    </a:p>
                  </a:txBody>
                  <a:tcPr/>
                </a:tc>
                <a:extLst>
                  <a:ext uri="{0D108BD9-81ED-4DB2-BD59-A6C34878D82A}">
                    <a16:rowId xmlns:a16="http://schemas.microsoft.com/office/drawing/2014/main" val="10000"/>
                  </a:ext>
                </a:extLst>
              </a:tr>
              <a:tr h="370840">
                <a:tc>
                  <a:txBody>
                    <a:bodyPr/>
                    <a:lstStyle/>
                    <a:p>
                      <a:r>
                        <a:rPr lang="en-GB" sz="1200" dirty="0">
                          <a:hlinkClick r:id="rId2"/>
                        </a:rPr>
                        <a:t>Plano de </a:t>
                      </a:r>
                      <a:r>
                        <a:rPr lang="en-GB" sz="1200" dirty="0" err="1">
                          <a:hlinkClick r:id="rId2"/>
                        </a:rPr>
                        <a:t>definição</a:t>
                      </a:r>
                      <a:endParaRPr lang="en-GB" sz="1200" dirty="0"/>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Juntamente com o  </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resumo </a:t>
                      </a:r>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briefing</a:t>
                      </a:r>
                      <a:r>
                        <a:rPr lang="pt-BR" sz="1200" dirty="0">
                          <a:effectLst/>
                          <a:latin typeface="Calibri" panose="020F0502020204030204" pitchFamily="34" charset="0"/>
                          <a:ea typeface="Calibri" panose="020F0502020204030204" pitchFamily="34" charset="0"/>
                          <a:cs typeface="Times New Roman" panose="02020603050405020304" pitchFamily="18" charset="0"/>
                        </a:rPr>
                        <a:t>, ele é enviado ao patrocinador para obter aprovação para o </a:t>
                      </a:r>
                      <a:r>
                        <a:rPr lang="en-GB" sz="1200" dirty="0" err="1">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Processo</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 de </a:t>
                      </a:r>
                      <a:r>
                        <a:rPr lang="en-GB" sz="1200" dirty="0" err="1">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definição</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p>
                  </a:txBody>
                  <a:tcPr/>
                </a:tc>
                <a:extLst>
                  <a:ext uri="{0D108BD9-81ED-4DB2-BD59-A6C34878D82A}">
                    <a16:rowId xmlns:a16="http://schemas.microsoft.com/office/drawing/2014/main" val="10001"/>
                  </a:ext>
                </a:extLst>
              </a:tr>
              <a:tr h="370840">
                <a:tc>
                  <a:txBody>
                    <a:bodyPr/>
                    <a:lstStyle/>
                    <a:p>
                      <a:r>
                        <a:rPr lang="en-GB" sz="1200" dirty="0">
                          <a:hlinkClick r:id="rId4"/>
                        </a:rPr>
                        <a:t>Plano de </a:t>
                      </a:r>
                      <a:r>
                        <a:rPr lang="en-GB" sz="1200" dirty="0" err="1">
                          <a:hlinkClick r:id="rId4"/>
                        </a:rPr>
                        <a:t>comunicação</a:t>
                      </a:r>
                      <a:endParaRPr lang="en-GB" sz="1200" dirty="0"/>
                    </a:p>
                  </a:txBody>
                  <a:tcPr/>
                </a:tc>
                <a:tc>
                  <a:txBody>
                    <a:bodyPr/>
                    <a:lstStyle/>
                    <a:p>
                      <a:r>
                        <a:rPr lang="pt-BR" sz="1200" dirty="0"/>
                        <a:t>Uma forma de plano de entrega focada na comunicação com as partes interessadas.</a:t>
                      </a:r>
                      <a:endParaRPr lang="en-GB" sz="1200" dirty="0"/>
                    </a:p>
                  </a:txBody>
                  <a:tcPr/>
                </a:tc>
                <a:extLst>
                  <a:ext uri="{0D108BD9-81ED-4DB2-BD59-A6C34878D82A}">
                    <a16:rowId xmlns:a16="http://schemas.microsoft.com/office/drawing/2014/main" val="10002"/>
                  </a:ext>
                </a:extLst>
              </a:tr>
              <a:tr h="370840">
                <a:tc>
                  <a:txBody>
                    <a:bodyPr/>
                    <a:lstStyle/>
                    <a:p>
                      <a:r>
                        <a:rPr lang="en-GB" sz="1200" dirty="0" err="1">
                          <a:hlinkClick r:id="rId5"/>
                        </a:rPr>
                        <a:t>Registro</a:t>
                      </a:r>
                      <a:r>
                        <a:rPr lang="en-GB" sz="1200" dirty="0">
                          <a:hlinkClick r:id="rId5"/>
                        </a:rPr>
                        <a:t> de partes </a:t>
                      </a:r>
                      <a:r>
                        <a:rPr lang="en-GB" sz="1200" dirty="0" err="1">
                          <a:hlinkClick r:id="rId5"/>
                        </a:rPr>
                        <a:t>interessadas</a:t>
                      </a:r>
                      <a:endParaRPr lang="en-GB" sz="1200" dirty="0"/>
                    </a:p>
                  </a:txBody>
                  <a:tcPr/>
                </a:tc>
                <a:tc>
                  <a:txBody>
                    <a:bodyPr/>
                    <a:lstStyle/>
                    <a:p>
                      <a:pPr>
                        <a:lnSpc>
                          <a:spcPct val="115000"/>
                        </a:lnSpc>
                        <a:spcAft>
                          <a:spcPts val="100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O registro de partes interessadas registra informações sobre indivíduos e grupos que têm interesse no trabalho que está sendo</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ou será,</a:t>
                      </a:r>
                      <a:r>
                        <a:rPr lang="pt-BR" sz="1200" dirty="0">
                          <a:effectLst/>
                          <a:latin typeface="Calibri" panose="020F0502020204030204" pitchFamily="34" charset="0"/>
                          <a:ea typeface="Calibri" panose="020F0502020204030204" pitchFamily="34" charset="0"/>
                          <a:cs typeface="Times New Roman" panose="02020603050405020304" pitchFamily="18" charset="0"/>
                        </a:rPr>
                        <a:t>  realizado.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GB" sz="1200" dirty="0" err="1">
                          <a:hlinkClick r:id="rId6"/>
                        </a:rPr>
                        <a:t>Registro</a:t>
                      </a:r>
                      <a:r>
                        <a:rPr lang="en-GB" sz="1200" dirty="0">
                          <a:hlinkClick r:id="rId6"/>
                        </a:rPr>
                        <a:t> de </a:t>
                      </a:r>
                      <a:r>
                        <a:rPr lang="en-GB" sz="1200" dirty="0" err="1">
                          <a:hlinkClick r:id="rId6"/>
                        </a:rPr>
                        <a:t>risco</a:t>
                      </a:r>
                      <a:endParaRPr lang="en-GB" sz="1200" dirty="0"/>
                    </a:p>
                  </a:txBody>
                  <a:tcPr/>
                </a:tc>
                <a:tc>
                  <a:txBody>
                    <a:bodyPr/>
                    <a:lstStyle/>
                    <a:p>
                      <a:pPr>
                        <a:lnSpc>
                          <a:spcPct val="115000"/>
                        </a:lnSpc>
                        <a:spcAft>
                          <a:spcPts val="100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O registro de riscos registra informações sobre eventos de risco identificados.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r>
                        <a:rPr lang="en-GB" sz="1200" dirty="0">
                          <a:hlinkClick r:id="rId7"/>
                        </a:rPr>
                        <a:t>Plano de </a:t>
                      </a:r>
                      <a:r>
                        <a:rPr lang="en-GB" sz="1200" dirty="0" err="1">
                          <a:hlinkClick r:id="rId7"/>
                        </a:rPr>
                        <a:t>entrega</a:t>
                      </a:r>
                      <a:endParaRPr lang="en-GB" sz="1200" dirty="0"/>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Os planos de entrega têm várias formas e tamanhos, por exemplo, um plano de definição ou um plano de comunicação. É útil que todos eles sigam um formato consistente.</a:t>
                      </a:r>
                      <a:endParaRPr lang="en-GB" sz="1200" dirty="0"/>
                    </a:p>
                  </a:txBody>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23676788"/>
              </p:ext>
            </p:extLst>
          </p:nvPr>
        </p:nvGraphicFramePr>
        <p:xfrm>
          <a:off x="5356371" y="2016226"/>
          <a:ext cx="4974845" cy="4652074"/>
        </p:xfrm>
        <a:graphic>
          <a:graphicData uri="http://schemas.openxmlformats.org/drawingml/2006/table">
            <a:tbl>
              <a:tblPr firstRow="1" bandRow="1">
                <a:tableStyleId>{F5AB1C69-6EDB-4FF4-983F-18BD219EF322}</a:tableStyleId>
              </a:tblPr>
              <a:tblGrid>
                <a:gridCol w="1430323">
                  <a:extLst>
                    <a:ext uri="{9D8B030D-6E8A-4147-A177-3AD203B41FA5}">
                      <a16:colId xmlns:a16="http://schemas.microsoft.com/office/drawing/2014/main" val="20000"/>
                    </a:ext>
                  </a:extLst>
                </a:gridCol>
                <a:gridCol w="3544522">
                  <a:extLst>
                    <a:ext uri="{9D8B030D-6E8A-4147-A177-3AD203B41FA5}">
                      <a16:colId xmlns:a16="http://schemas.microsoft.com/office/drawing/2014/main" val="20001"/>
                    </a:ext>
                  </a:extLst>
                </a:gridCol>
              </a:tblGrid>
              <a:tr h="370840">
                <a:tc>
                  <a:txBody>
                    <a:bodyPr/>
                    <a:lstStyle/>
                    <a:p>
                      <a:r>
                        <a:rPr lang="en-GB" sz="1200" dirty="0" err="1"/>
                        <a:t>Título</a:t>
                      </a:r>
                      <a:endParaRPr lang="en-GB" sz="1200" dirty="0"/>
                    </a:p>
                  </a:txBody>
                  <a:tcPr/>
                </a:tc>
                <a:tc>
                  <a:txBody>
                    <a:bodyPr/>
                    <a:lstStyle/>
                    <a:p>
                      <a:r>
                        <a:rPr lang="en-GB" sz="1200" dirty="0" err="1"/>
                        <a:t>Conteúdo</a:t>
                      </a:r>
                      <a:endParaRPr lang="en-GB" sz="12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hlinkClick r:id="rId8"/>
                        </a:rPr>
                        <a:t>Registro</a:t>
                      </a:r>
                      <a:r>
                        <a:rPr lang="en-GB" sz="1200" dirty="0">
                          <a:hlinkClick r:id="rId8"/>
                        </a:rPr>
                        <a:t> de </a:t>
                      </a:r>
                      <a:r>
                        <a:rPr lang="en-GB" sz="1200" dirty="0" err="1">
                          <a:hlinkClick r:id="rId8"/>
                        </a:rPr>
                        <a:t>ocorrência</a:t>
                      </a:r>
                      <a:endParaRPr lang="en-GB" sz="1200" dirty="0"/>
                    </a:p>
                  </a:txBody>
                  <a:tcPr/>
                </a:tc>
                <a:tc>
                  <a:txBody>
                    <a:bodyPr/>
                    <a:lstStyle/>
                    <a:p>
                      <a:r>
                        <a:rPr lang="pt-BR" sz="1200" dirty="0"/>
                        <a:t>Esse registro registra todos os problemas que precisam ser escalados de um nível de gerenciamento para outro.</a:t>
                      </a:r>
                    </a:p>
                  </a:txBody>
                  <a:tcPr/>
                </a:tc>
                <a:extLst>
                  <a:ext uri="{0D108BD9-81ED-4DB2-BD59-A6C34878D82A}">
                    <a16:rowId xmlns:a16="http://schemas.microsoft.com/office/drawing/2014/main" val="793172491"/>
                  </a:ext>
                </a:extLst>
              </a:tr>
              <a:tr h="370840">
                <a:tc>
                  <a:txBody>
                    <a:bodyPr/>
                    <a:lstStyle/>
                    <a:p>
                      <a:r>
                        <a:rPr lang="en-GB" sz="1200" dirty="0" err="1">
                          <a:hlinkClick r:id="rId9"/>
                        </a:rPr>
                        <a:t>Registro</a:t>
                      </a:r>
                      <a:r>
                        <a:rPr lang="en-GB" sz="1200" dirty="0">
                          <a:hlinkClick r:id="rId9"/>
                        </a:rPr>
                        <a:t> de </a:t>
                      </a:r>
                      <a:r>
                        <a:rPr lang="en-GB" sz="1200" dirty="0" err="1">
                          <a:hlinkClick r:id="rId9"/>
                        </a:rPr>
                        <a:t>lições</a:t>
                      </a:r>
                      <a:endParaRPr lang="en-GB" sz="1200" dirty="0"/>
                    </a:p>
                  </a:txBody>
                  <a:tcPr/>
                </a:tc>
                <a:tc>
                  <a:txBody>
                    <a:bodyPr/>
                    <a:lstStyle/>
                    <a:p>
                      <a:r>
                        <a:rPr lang="pt-BR" sz="1200" dirty="0"/>
                        <a:t>Um registro de lições captura as lições relevantes anteriormente aprendidas </a:t>
                      </a:r>
                      <a:r>
                        <a:rPr lang="pt-BR" sz="1200" strike="sngStrike" dirty="0">
                          <a:solidFill>
                            <a:schemeClr val="accent2"/>
                          </a:solidFill>
                        </a:rPr>
                        <a:t>lições anteriores relevantes aprendidas</a:t>
                      </a:r>
                      <a:r>
                        <a:rPr lang="pt-BR" sz="1200" dirty="0"/>
                        <a:t> e registra novas lições aprendidas.</a:t>
                      </a:r>
                      <a:endParaRPr lang="en-GB" sz="1200" dirty="0"/>
                    </a:p>
                  </a:txBody>
                  <a:tcPr/>
                </a:tc>
                <a:extLst>
                  <a:ext uri="{0D108BD9-81ED-4DB2-BD59-A6C34878D82A}">
                    <a16:rowId xmlns:a16="http://schemas.microsoft.com/office/drawing/2014/main" val="10001"/>
                  </a:ext>
                </a:extLst>
              </a:tr>
              <a:tr h="370840">
                <a:tc>
                  <a:txBody>
                    <a:bodyPr/>
                    <a:lstStyle/>
                    <a:p>
                      <a:r>
                        <a:rPr lang="en-GB" sz="1200" dirty="0" err="1">
                          <a:hlinkClick r:id="rId10"/>
                        </a:rPr>
                        <a:t>Registro</a:t>
                      </a:r>
                      <a:r>
                        <a:rPr lang="en-GB" sz="1200" dirty="0">
                          <a:hlinkClick r:id="rId10"/>
                        </a:rPr>
                        <a:t> </a:t>
                      </a:r>
                      <a:r>
                        <a:rPr lang="en-GB" sz="1200" dirty="0" err="1">
                          <a:hlinkClick r:id="rId10"/>
                        </a:rPr>
                        <a:t>diário</a:t>
                      </a:r>
                      <a:endParaRPr lang="en-GB" sz="1200" dirty="0"/>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Um registro diário é um documento pessoal que registra informações informais não armazenadas em </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nenhum dos outros documentos definidos. </a:t>
                      </a:r>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nenhuma das outras documentações definidas.</a:t>
                      </a:r>
                      <a:endParaRPr lang="en-GB" sz="1200" strike="sngStrike" dirty="0">
                        <a:solidFill>
                          <a:schemeClr val="accent2"/>
                        </a:solidFill>
                      </a:endParaRPr>
                    </a:p>
                  </a:txBody>
                  <a:tcPr/>
                </a:tc>
                <a:extLst>
                  <a:ext uri="{0D108BD9-81ED-4DB2-BD59-A6C34878D82A}">
                    <a16:rowId xmlns:a16="http://schemas.microsoft.com/office/drawing/2014/main" val="10002"/>
                  </a:ext>
                </a:extLst>
              </a:tr>
              <a:tr h="370840">
                <a:tc>
                  <a:txBody>
                    <a:bodyPr/>
                    <a:lstStyle/>
                    <a:p>
                      <a:r>
                        <a:rPr lang="en-GB" sz="1200" dirty="0" err="1">
                          <a:hlinkClick r:id="rId11"/>
                        </a:rPr>
                        <a:t>Registro</a:t>
                      </a:r>
                      <a:r>
                        <a:rPr lang="en-GB" sz="1200" dirty="0">
                          <a:hlinkClick r:id="rId11"/>
                        </a:rPr>
                        <a:t> de </a:t>
                      </a:r>
                      <a:r>
                        <a:rPr lang="en-GB" sz="1200" dirty="0" err="1">
                          <a:hlinkClick r:id="rId11"/>
                        </a:rPr>
                        <a:t>mudanças</a:t>
                      </a:r>
                      <a:endParaRPr lang="en-GB" sz="1200" dirty="0"/>
                    </a:p>
                  </a:txBody>
                  <a:tcPr/>
                </a:tc>
                <a:tc>
                  <a:txBody>
                    <a:bodyPr/>
                    <a:lstStyle/>
                    <a:p>
                      <a:pPr>
                        <a:lnSpc>
                          <a:spcPct val="115000"/>
                        </a:lnSpc>
                        <a:spcAft>
                          <a:spcPts val="1000"/>
                        </a:spcAft>
                      </a:pPr>
                      <a:r>
                        <a:rPr lang="pt-BR" sz="1200" dirty="0">
                          <a:effectLst/>
                          <a:latin typeface="Calibri" panose="020F0502020204030204" pitchFamily="34" charset="0"/>
                          <a:ea typeface="Calibri" panose="020F0502020204030204" pitchFamily="34" charset="0"/>
                          <a:cs typeface="Times New Roman" panose="02020603050405020304" pitchFamily="18" charset="0"/>
                        </a:rPr>
                        <a:t>O </a:t>
                      </a:r>
                      <a:r>
                        <a:rPr lang="pt-BR"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registro</a:t>
                      </a:r>
                      <a:r>
                        <a:rPr lang="pt-BR" sz="1200" dirty="0">
                          <a:effectLst/>
                          <a:latin typeface="Calibri" panose="020F0502020204030204" pitchFamily="34" charset="0"/>
                          <a:ea typeface="Calibri" panose="020F0502020204030204" pitchFamily="34" charset="0"/>
                          <a:cs typeface="Times New Roman" panose="02020603050405020304" pitchFamily="18" charset="0"/>
                        </a:rPr>
                        <a:t> </a:t>
                      </a:r>
                      <a:r>
                        <a:rPr lang="pt-BR" sz="1200" strike="sngStrike"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log</a:t>
                      </a:r>
                      <a:r>
                        <a:rPr lang="pt-BR" sz="1200" dirty="0">
                          <a:effectLst/>
                          <a:latin typeface="Calibri" panose="020F0502020204030204" pitchFamily="34" charset="0"/>
                          <a:ea typeface="Calibri" panose="020F0502020204030204" pitchFamily="34" charset="0"/>
                          <a:cs typeface="Times New Roman" panose="02020603050405020304" pitchFamily="18" charset="0"/>
                        </a:rPr>
                        <a:t> de mudanças registra as solicitações de mudanças e seu progresso no procedimento de </a:t>
                      </a:r>
                      <a:r>
                        <a:rPr lang="en-GB" sz="1200" dirty="0" err="1">
                          <a:effectLst/>
                          <a:latin typeface="Calibri" panose="020F0502020204030204" pitchFamily="34" charset="0"/>
                          <a:ea typeface="Calibri" panose="020F0502020204030204" pitchFamily="34" charset="0"/>
                          <a:cs typeface="Times New Roman" panose="02020603050405020304" pitchFamily="18" charset="0"/>
                          <a:hlinkClick r:id="rId12" action="ppaction://hlinksldjump"/>
                        </a:rPr>
                        <a:t>controle</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12" action="ppaction://hlinksldjump"/>
                        </a:rPr>
                        <a:t> de </a:t>
                      </a:r>
                      <a:r>
                        <a:rPr lang="en-GB" sz="1200" dirty="0" err="1">
                          <a:effectLst/>
                          <a:latin typeface="Calibri" panose="020F0502020204030204" pitchFamily="34" charset="0"/>
                          <a:ea typeface="Calibri" panose="020F0502020204030204" pitchFamily="34" charset="0"/>
                          <a:cs typeface="Times New Roman" panose="02020603050405020304" pitchFamily="18" charset="0"/>
                          <a:hlinkClick r:id="rId12" action="ppaction://hlinksldjump"/>
                        </a:rPr>
                        <a:t>mudanças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txBody>
                  <a:tcPr/>
                </a:tc>
                <a:extLst>
                  <a:ext uri="{0D108BD9-81ED-4DB2-BD59-A6C34878D82A}">
                    <a16:rowId xmlns:a16="http://schemas.microsoft.com/office/drawing/2014/main" val="10003"/>
                  </a:ext>
                </a:extLst>
              </a:tr>
              <a:tr h="370840">
                <a:tc>
                  <a:txBody>
                    <a:bodyPr/>
                    <a:lstStyle/>
                    <a:p>
                      <a:r>
                        <a:rPr lang="en-GB" sz="1200" u="none" dirty="0" err="1">
                          <a:solidFill>
                            <a:srgbClr val="0C0CFD"/>
                          </a:solidFill>
                          <a:hlinkClick r:id="rId13">
                            <a:extLst>
                              <a:ext uri="{A12FA001-AC4F-418D-AE19-62706E023703}">
                                <ahyp:hlinkClr xmlns:ahyp="http://schemas.microsoft.com/office/drawing/2018/hyperlinkcolor" val="tx"/>
                              </a:ext>
                            </a:extLst>
                          </a:hlinkClick>
                        </a:rPr>
                        <a:t>Relatório</a:t>
                      </a:r>
                      <a:r>
                        <a:rPr lang="en-GB" sz="1200" u="none" dirty="0">
                          <a:solidFill>
                            <a:srgbClr val="0C0CFD"/>
                          </a:solidFill>
                          <a:hlinkClick r:id="rId13">
                            <a:extLst>
                              <a:ext uri="{A12FA001-AC4F-418D-AE19-62706E023703}">
                                <ahyp:hlinkClr xmlns:ahyp="http://schemas.microsoft.com/office/drawing/2018/hyperlinkcolor" val="tx"/>
                              </a:ext>
                            </a:extLst>
                          </a:hlinkClick>
                        </a:rPr>
                        <a:t> de </a:t>
                      </a:r>
                      <a:r>
                        <a:rPr lang="en-GB" sz="1200" u="none" dirty="0" err="1">
                          <a:solidFill>
                            <a:srgbClr val="0C0CFD"/>
                          </a:solidFill>
                          <a:hlinkClick r:id="rId13">
                            <a:extLst>
                              <a:ext uri="{A12FA001-AC4F-418D-AE19-62706E023703}">
                                <ahyp:hlinkClr xmlns:ahyp="http://schemas.microsoft.com/office/drawing/2018/hyperlinkcolor" val="tx"/>
                              </a:ext>
                            </a:extLst>
                          </a:hlinkClick>
                        </a:rPr>
                        <a:t>progresso</a:t>
                      </a:r>
                      <a:endParaRPr lang="en-GB" sz="1200" u="none" dirty="0">
                        <a:solidFill>
                          <a:srgbClr val="0C0CFD"/>
                        </a:solidFill>
                      </a:endParaRPr>
                    </a:p>
                  </a:txBody>
                  <a:tcPr/>
                </a:tc>
                <a:tc>
                  <a:txBody>
                    <a:bodyPr/>
                    <a:lstStyle/>
                    <a:p>
                      <a:r>
                        <a:rPr lang="pt-BR" sz="1200"/>
                        <a:t>Relatórios sobre </a:t>
                      </a:r>
                      <a:r>
                        <a:rPr lang="pt-BR" sz="1200" dirty="0"/>
                        <a:t>o progresso em intervalos regulares.</a:t>
                      </a:r>
                      <a:endParaRPr lang="en-GB" sz="1200" dirty="0"/>
                    </a:p>
                  </a:txBody>
                  <a:tcPr/>
                </a:tc>
                <a:extLst>
                  <a:ext uri="{0D108BD9-81ED-4DB2-BD59-A6C34878D82A}">
                    <a16:rowId xmlns:a16="http://schemas.microsoft.com/office/drawing/2014/main" val="10004"/>
                  </a:ext>
                </a:extLst>
              </a:tr>
              <a:tr h="370840">
                <a:tc>
                  <a:txBody>
                    <a:bodyPr/>
                    <a:lstStyle/>
                    <a:p>
                      <a:r>
                        <a:rPr lang="en-GB" sz="1200" u="none" dirty="0" err="1">
                          <a:solidFill>
                            <a:srgbClr val="0C0CFD"/>
                          </a:solidFill>
                          <a:hlinkClick r:id="rId14">
                            <a:extLst>
                              <a:ext uri="{A12FA001-AC4F-418D-AE19-62706E023703}">
                                <ahyp:hlinkClr xmlns:ahyp="http://schemas.microsoft.com/office/drawing/2018/hyperlinkcolor" val="tx"/>
                              </a:ext>
                            </a:extLst>
                          </a:hlinkClick>
                        </a:rPr>
                        <a:t>Relatório</a:t>
                      </a:r>
                      <a:r>
                        <a:rPr lang="en-GB" sz="1200" u="none" dirty="0">
                          <a:solidFill>
                            <a:srgbClr val="0C0CFD"/>
                          </a:solidFill>
                          <a:hlinkClick r:id="rId14">
                            <a:extLst>
                              <a:ext uri="{A12FA001-AC4F-418D-AE19-62706E023703}">
                                <ahyp:hlinkClr xmlns:ahyp="http://schemas.microsoft.com/office/drawing/2018/hyperlinkcolor" val="tx"/>
                              </a:ext>
                            </a:extLst>
                          </a:hlinkClick>
                        </a:rPr>
                        <a:t> de </a:t>
                      </a:r>
                      <a:r>
                        <a:rPr lang="en-GB" sz="1200" u="none" dirty="0" err="1">
                          <a:solidFill>
                            <a:srgbClr val="0C0CFD"/>
                          </a:solidFill>
                          <a:hlinkClick r:id="rId14">
                            <a:extLst>
                              <a:ext uri="{A12FA001-AC4F-418D-AE19-62706E023703}">
                                <ahyp:hlinkClr xmlns:ahyp="http://schemas.microsoft.com/office/drawing/2018/hyperlinkcolor" val="tx"/>
                              </a:ext>
                            </a:extLst>
                          </a:hlinkClick>
                        </a:rPr>
                        <a:t>Evento</a:t>
                      </a:r>
                      <a:endParaRPr lang="en-GB" sz="1200" u="none" dirty="0">
                        <a:solidFill>
                          <a:srgbClr val="0C0CFD"/>
                        </a:solidFill>
                      </a:endParaRPr>
                    </a:p>
                  </a:txBody>
                  <a:tcPr/>
                </a:tc>
                <a:tc>
                  <a:txBody>
                    <a:bodyPr/>
                    <a:lstStyle/>
                    <a:p>
                      <a:r>
                        <a:rPr lang="pt-BR" sz="1200" dirty="0"/>
                        <a:t>Relatórios sobre o progresso em eventos específicos.</a:t>
                      </a:r>
                      <a:endParaRPr lang="en-GB" sz="1200" dirty="0"/>
                    </a:p>
                  </a:txBody>
                  <a:tcPr/>
                </a:tc>
                <a:extLst>
                  <a:ext uri="{0D108BD9-81ED-4DB2-BD59-A6C34878D82A}">
                    <a16:rowId xmlns:a16="http://schemas.microsoft.com/office/drawing/2014/main" val="10005"/>
                  </a:ext>
                </a:extLst>
              </a:tr>
              <a:tr h="370840">
                <a:tc>
                  <a:txBody>
                    <a:bodyPr/>
                    <a:lstStyle/>
                    <a:p>
                      <a:r>
                        <a:rPr lang="en-GB" sz="1200" u="none" dirty="0" err="1">
                          <a:solidFill>
                            <a:srgbClr val="0C0CFD"/>
                          </a:solidFill>
                          <a:hlinkClick r:id="rId15">
                            <a:extLst>
                              <a:ext uri="{A12FA001-AC4F-418D-AE19-62706E023703}">
                                <ahyp:hlinkClr xmlns:ahyp="http://schemas.microsoft.com/office/drawing/2018/hyperlinkcolor" val="tx"/>
                              </a:ext>
                            </a:extLst>
                          </a:hlinkClick>
                        </a:rPr>
                        <a:t>Relatório</a:t>
                      </a:r>
                      <a:r>
                        <a:rPr lang="en-GB" sz="1200" u="none" dirty="0">
                          <a:solidFill>
                            <a:srgbClr val="0C0CFD"/>
                          </a:solidFill>
                          <a:hlinkClick r:id="rId15">
                            <a:extLst>
                              <a:ext uri="{A12FA001-AC4F-418D-AE19-62706E023703}">
                                <ahyp:hlinkClr xmlns:ahyp="http://schemas.microsoft.com/office/drawing/2018/hyperlinkcolor" val="tx"/>
                              </a:ext>
                            </a:extLst>
                          </a:hlinkClick>
                        </a:rPr>
                        <a:t> de </a:t>
                      </a:r>
                      <a:r>
                        <a:rPr lang="en-GB" sz="1200" u="none" dirty="0" err="1">
                          <a:solidFill>
                            <a:srgbClr val="0C0CFD"/>
                          </a:solidFill>
                          <a:hlinkClick r:id="rId15">
                            <a:extLst>
                              <a:ext uri="{A12FA001-AC4F-418D-AE19-62706E023703}">
                                <ahyp:hlinkClr xmlns:ahyp="http://schemas.microsoft.com/office/drawing/2018/hyperlinkcolor" val="tx"/>
                              </a:ext>
                            </a:extLst>
                          </a:hlinkClick>
                        </a:rPr>
                        <a:t>ações</a:t>
                      </a:r>
                      <a:r>
                        <a:rPr lang="en-GB" sz="1200" u="none" dirty="0">
                          <a:solidFill>
                            <a:srgbClr val="0C0CFD"/>
                          </a:solidFill>
                          <a:hlinkClick r:id="rId15">
                            <a:extLst>
                              <a:ext uri="{A12FA001-AC4F-418D-AE19-62706E023703}">
                                <ahyp:hlinkClr xmlns:ahyp="http://schemas.microsoft.com/office/drawing/2018/hyperlinkcolor" val="tx"/>
                              </a:ext>
                            </a:extLst>
                          </a:hlinkClick>
                        </a:rPr>
                        <a:t> </a:t>
                      </a:r>
                      <a:r>
                        <a:rPr lang="en-GB" sz="1200" u="none" dirty="0" err="1">
                          <a:solidFill>
                            <a:srgbClr val="0C0CFD"/>
                          </a:solidFill>
                          <a:hlinkClick r:id="rId15">
                            <a:extLst>
                              <a:ext uri="{A12FA001-AC4F-418D-AE19-62706E023703}">
                                <ahyp:hlinkClr xmlns:ahyp="http://schemas.microsoft.com/office/drawing/2018/hyperlinkcolor" val="tx"/>
                              </a:ext>
                            </a:extLst>
                          </a:hlinkClick>
                        </a:rPr>
                        <a:t>subsequentes</a:t>
                      </a:r>
                      <a:endParaRPr lang="en-GB" sz="1200" u="none" dirty="0">
                        <a:solidFill>
                          <a:srgbClr val="0C0CFD"/>
                        </a:solidFill>
                      </a:endParaRPr>
                    </a:p>
                  </a:txBody>
                  <a:tcPr/>
                </a:tc>
                <a:tc>
                  <a:txBody>
                    <a:bodyPr/>
                    <a:lstStyle/>
                    <a:p>
                      <a:r>
                        <a:rPr lang="pt-BR" sz="1200" dirty="0">
                          <a:effectLst/>
                          <a:latin typeface="Calibri" panose="020F0502020204030204" pitchFamily="34" charset="0"/>
                          <a:ea typeface="Calibri" panose="020F0502020204030204" pitchFamily="34" charset="0"/>
                          <a:cs typeface="Times New Roman" panose="02020603050405020304" pitchFamily="18" charset="0"/>
                        </a:rPr>
                        <a:t>Este relatório lista as ações que permanecem pendentes quando a equipe do projeto é </a:t>
                      </a:r>
                      <a:r>
                        <a:rPr lang="en-GB" sz="1200" dirty="0" err="1">
                          <a:effectLst/>
                          <a:latin typeface="Calibri" panose="020F0502020204030204" pitchFamily="34" charset="0"/>
                          <a:ea typeface="Calibri" panose="020F0502020204030204" pitchFamily="34" charset="0"/>
                          <a:cs typeface="Times New Roman" panose="02020603050405020304" pitchFamily="18" charset="0"/>
                          <a:hlinkClick r:id="rId16" action="ppaction://hlinksldjump"/>
                        </a:rPr>
                        <a:t>desmobilizada</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63260" y="1095693"/>
            <a:ext cx="4929526" cy="1707134"/>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Embora os planos de gestão estabeleçam os princípios de governança de como o trabalho será gerenciado e a documentação do escopo defina o que deve ser alcançado, os documentos de entrega são o coração do trabalho a ser feito de verdade.</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Quais documentos de entrega serão utilizados e qual será seu formato, é definido nos planos de gerenciamento. Eles são usados principalmente nos processos de entrega, desenvolvimento e limites.</a:t>
            </a:r>
          </a:p>
        </p:txBody>
      </p:sp>
      <p:sp>
        <p:nvSpPr>
          <p:cNvPr id="8" name="Rectangle 7"/>
          <p:cNvSpPr/>
          <p:nvPr/>
        </p:nvSpPr>
        <p:spPr>
          <a:xfrm>
            <a:off x="5276008" y="1095693"/>
            <a:ext cx="4853872" cy="729430"/>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documentos de entrega são os mais dinâmicos dos três grupos de documentação e devem ser mantidos de acordo com os princípios de gestão da informação e gestão da configuração.</a:t>
            </a:r>
          </a:p>
        </p:txBody>
      </p:sp>
      <p:sp>
        <p:nvSpPr>
          <p:cNvPr id="9" name="Rectangle 8">
            <a:extLst>
              <a:ext uri="{FF2B5EF4-FFF2-40B4-BE49-F238E27FC236}">
                <a16:creationId xmlns:a16="http://schemas.microsoft.com/office/drawing/2014/main" id="{33807DE0-4CE8-44DB-AC58-18F7F9140182}"/>
              </a:ext>
            </a:extLst>
          </p:cNvPr>
          <p:cNvSpPr/>
          <p:nvPr/>
        </p:nvSpPr>
        <p:spPr>
          <a:xfrm>
            <a:off x="63260" y="2846485"/>
            <a:ext cx="4573207" cy="276999"/>
          </a:xfrm>
          <a:prstGeom prst="rect">
            <a:avLst/>
          </a:prstGeom>
        </p:spPr>
        <p:txBody>
          <a:bodyPr wrap="square">
            <a:spAutoFit/>
          </a:bodyPr>
          <a:lstStyle/>
          <a:p>
            <a:pPr>
              <a:spcAft>
                <a:spcPts val="600"/>
              </a:spcAft>
            </a:pPr>
            <a:r>
              <a:rPr lang="pt-BR" sz="1200" i="1" dirty="0"/>
              <a:t>Os links na coluna 'Título' são para o site da </a:t>
            </a:r>
            <a:r>
              <a:rPr lang="pt-BR" sz="1200" i="1" dirty="0" err="1"/>
              <a:t>Praxis</a:t>
            </a:r>
            <a:r>
              <a:rPr lang="pt-BR" sz="1200" i="1" dirty="0"/>
              <a:t> Framework.</a:t>
            </a:r>
          </a:p>
        </p:txBody>
      </p:sp>
      <p:sp>
        <p:nvSpPr>
          <p:cNvPr id="10" name="Rectangle 9">
            <a:hlinkClick r:id="rId17"/>
            <a:extLst>
              <a:ext uri="{FF2B5EF4-FFF2-40B4-BE49-F238E27FC236}">
                <a16:creationId xmlns:a16="http://schemas.microsoft.com/office/drawing/2014/main" id="{A1FAC691-5A59-4876-87FF-493050BB5E55}"/>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6">
            <a:hlinkClick r:id="rId18" action="ppaction://hlinksldjump"/>
            <a:extLst>
              <a:ext uri="{FF2B5EF4-FFF2-40B4-BE49-F238E27FC236}">
                <a16:creationId xmlns:a16="http://schemas.microsoft.com/office/drawing/2014/main" id="{12DAD26D-B2B6-49A2-BB83-C30CABBCFE6F}"/>
              </a:ext>
            </a:extLst>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986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Conhecimento</a:t>
            </a:r>
            <a:endParaRPr lang="en-GB" dirty="0"/>
          </a:p>
        </p:txBody>
      </p:sp>
      <p:sp>
        <p:nvSpPr>
          <p:cNvPr id="3" name="Rectangle 2"/>
          <p:cNvSpPr/>
          <p:nvPr/>
        </p:nvSpPr>
        <p:spPr>
          <a:xfrm>
            <a:off x="136358" y="1059035"/>
            <a:ext cx="4839418" cy="2385268"/>
          </a:xfrm>
          <a:prstGeom prst="rect">
            <a:avLst/>
          </a:prstGeom>
        </p:spPr>
        <p:txBody>
          <a:bodyPr wrap="square">
            <a:spAutoFit/>
          </a:bodyPr>
          <a:lstStyle/>
          <a:p>
            <a:pPr>
              <a:spcAft>
                <a:spcPts val="600"/>
              </a:spcAft>
            </a:pPr>
            <a:r>
              <a:rPr lang="pt-BR" sz="1400" dirty="0">
                <a:solidFill>
                  <a:schemeClr val="accent5"/>
                </a:solidFill>
              </a:rPr>
              <a:t>Visão Geral </a:t>
            </a:r>
            <a:endParaRPr lang="pt-BR" sz="1200" dirty="0">
              <a:solidFill>
                <a:schemeClr val="accent5"/>
              </a:solidFill>
            </a:endParaRPr>
          </a:p>
          <a:p>
            <a:pPr>
              <a:spcAft>
                <a:spcPts val="600"/>
              </a:spcAft>
            </a:pPr>
            <a:r>
              <a:rPr lang="pt-BR" sz="1200" dirty="0"/>
              <a:t>Esta seção tem esse nome porque se alinha com os guias que são frequentemente referidos como ‘Corpos de conhecimento’. O objetivo é definir os blocos de construção da disciplina de gestão P3 e baseia-se no conceito de análise funcional. As funções descritas nesta seção são divididas entre contexto e gerenciamento.</a:t>
            </a:r>
          </a:p>
          <a:p>
            <a:pPr>
              <a:spcAft>
                <a:spcPts val="600"/>
              </a:spcAft>
            </a:pPr>
            <a:r>
              <a:rPr lang="pt-BR" sz="1200" dirty="0"/>
              <a:t>As funções contextuais não são diretamente responsáveis por atingir os objetivos do projeto, mas fazem parte do contexto que apoia esse esforço. Apenas tópicos selecionados desta seção estão incluídos no </a:t>
            </a:r>
            <a:r>
              <a:rPr lang="pt-BR" sz="1200" dirty="0" err="1"/>
              <a:t>Praxis</a:t>
            </a:r>
            <a:r>
              <a:rPr lang="pt-BR" sz="1200" dirty="0"/>
              <a:t> Local.</a:t>
            </a:r>
          </a:p>
          <a:p>
            <a:pPr>
              <a:spcAft>
                <a:spcPts val="600"/>
              </a:spcAft>
            </a:pPr>
            <a:r>
              <a:rPr lang="pt-BR" sz="1200" dirty="0"/>
              <a:t>As funções gerenciais são aquelas que são aplicadas na conclusão dos projetos. </a:t>
            </a:r>
          </a:p>
        </p:txBody>
      </p:sp>
      <p:sp>
        <p:nvSpPr>
          <p:cNvPr id="5" name="Rectangle 4">
            <a:hlinkClick r:id="rId2"/>
            <a:extLst>
              <a:ext uri="{FF2B5EF4-FFF2-40B4-BE49-F238E27FC236}">
                <a16:creationId xmlns:a16="http://schemas.microsoft.com/office/drawing/2014/main" id="{983D5215-E78F-4F9F-BFF9-450FF99124D0}"/>
              </a:ext>
            </a:extLst>
          </p:cNvPr>
          <p:cNvSpPr/>
          <p:nvPr/>
        </p:nvSpPr>
        <p:spPr>
          <a:xfrm>
            <a:off x="10767391" y="79513"/>
            <a:ext cx="1311966" cy="715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D1A2CFA-A1F5-40F1-BBC0-33FCC3765526}"/>
              </a:ext>
            </a:extLst>
          </p:cNvPr>
          <p:cNvSpPr/>
          <p:nvPr/>
        </p:nvSpPr>
        <p:spPr>
          <a:xfrm>
            <a:off x="5344462" y="1361047"/>
            <a:ext cx="4839418" cy="1015663"/>
          </a:xfrm>
          <a:prstGeom prst="rect">
            <a:avLst/>
          </a:prstGeom>
        </p:spPr>
        <p:txBody>
          <a:bodyPr wrap="square">
            <a:spAutoFit/>
          </a:bodyPr>
          <a:lstStyle/>
          <a:p>
            <a:pPr>
              <a:spcAft>
                <a:spcPts val="600"/>
              </a:spcAft>
            </a:pPr>
            <a:r>
              <a:rPr lang="pt-BR" sz="1200" dirty="0"/>
              <a:t>A seção de conhecimento integra-se com todas as outras seções do </a:t>
            </a:r>
            <a:r>
              <a:rPr lang="pt-BR" sz="1200" dirty="0" err="1"/>
              <a:t>Praxis</a:t>
            </a:r>
            <a:r>
              <a:rPr lang="pt-BR" sz="1200" dirty="0"/>
              <a:t>. Cada função descreve os procedimentos, ferramentas e técnicas que podem ser usadas na gestão dos </a:t>
            </a:r>
            <a:r>
              <a:rPr lang="pt-BR" sz="1200" dirty="0">
                <a:hlinkClick r:id="rId3" action="ppaction://hlinksldjump"/>
              </a:rPr>
              <a:t>processos</a:t>
            </a:r>
            <a:r>
              <a:rPr lang="pt-BR" sz="1200" dirty="0"/>
              <a:t>. Por sua vez, a seção de método fornece uma estrutura para o uso das funções dentro do </a:t>
            </a:r>
            <a:r>
              <a:rPr lang="pt-BR" sz="1200" dirty="0">
                <a:hlinkClick r:id="rId4" action="ppaction://hlinksldjump"/>
              </a:rPr>
              <a:t>ciclo de vida</a:t>
            </a:r>
            <a:r>
              <a:rPr lang="pt-BR" sz="1200" dirty="0"/>
              <a:t>.</a:t>
            </a:r>
          </a:p>
        </p:txBody>
      </p:sp>
      <p:graphicFrame>
        <p:nvGraphicFramePr>
          <p:cNvPr id="7" name="Table 6">
            <a:extLst>
              <a:ext uri="{FF2B5EF4-FFF2-40B4-BE49-F238E27FC236}">
                <a16:creationId xmlns:a16="http://schemas.microsoft.com/office/drawing/2014/main" id="{A857F8A9-4691-4C2F-B6CF-B743CAD2B815}"/>
              </a:ext>
            </a:extLst>
          </p:cNvPr>
          <p:cNvGraphicFramePr>
            <a:graphicFrameLocks noGrp="1"/>
          </p:cNvGraphicFramePr>
          <p:nvPr>
            <p:extLst>
              <p:ext uri="{D42A27DB-BD31-4B8C-83A1-F6EECF244321}">
                <p14:modId xmlns:p14="http://schemas.microsoft.com/office/powerpoint/2010/main" val="2341941705"/>
              </p:ext>
            </p:extLst>
          </p:nvPr>
        </p:nvGraphicFramePr>
        <p:xfrm>
          <a:off x="640522" y="3566709"/>
          <a:ext cx="2824922" cy="1483360"/>
        </p:xfrm>
        <a:graphic>
          <a:graphicData uri="http://schemas.openxmlformats.org/drawingml/2006/table">
            <a:tbl>
              <a:tblPr firstRow="1" bandRow="1">
                <a:tableStyleId>{5C22544A-7EE6-4342-B048-85BDC9FD1C3A}</a:tableStyleId>
              </a:tblPr>
              <a:tblGrid>
                <a:gridCol w="2824922">
                  <a:extLst>
                    <a:ext uri="{9D8B030D-6E8A-4147-A177-3AD203B41FA5}">
                      <a16:colId xmlns:a16="http://schemas.microsoft.com/office/drawing/2014/main" val="3714804455"/>
                    </a:ext>
                  </a:extLst>
                </a:gridCol>
              </a:tblGrid>
              <a:tr h="370840">
                <a:tc>
                  <a:txBody>
                    <a:bodyPr/>
                    <a:lstStyle/>
                    <a:p>
                      <a:r>
                        <a:rPr lang="en-GB" sz="1200" b="0" dirty="0" err="1"/>
                        <a:t>Funções</a:t>
                      </a:r>
                      <a:r>
                        <a:rPr lang="en-GB" sz="1200" b="0" dirty="0"/>
                        <a:t> </a:t>
                      </a:r>
                      <a:r>
                        <a:rPr lang="en-GB" sz="1200" b="0" dirty="0" err="1"/>
                        <a:t>contextuais</a:t>
                      </a:r>
                      <a:r>
                        <a:rPr lang="en-GB" sz="1200" b="0" dirty="0"/>
                        <a:t> </a:t>
                      </a:r>
                      <a:r>
                        <a:rPr lang="en-GB" sz="1200" b="0" dirty="0" err="1"/>
                        <a:t>selecionadas</a:t>
                      </a:r>
                      <a:endParaRPr lang="en-GB" sz="1200" b="0" dirty="0"/>
                    </a:p>
                  </a:txBody>
                  <a:tcPr anchor="ctr"/>
                </a:tc>
                <a:extLst>
                  <a:ext uri="{0D108BD9-81ED-4DB2-BD59-A6C34878D82A}">
                    <a16:rowId xmlns:a16="http://schemas.microsoft.com/office/drawing/2014/main" val="722976309"/>
                  </a:ext>
                </a:extLst>
              </a:tr>
              <a:tr h="370840">
                <a:tc>
                  <a:txBody>
                    <a:bodyPr/>
                    <a:lstStyle/>
                    <a:p>
                      <a:r>
                        <a:rPr lang="en-GB" sz="1200" dirty="0" err="1">
                          <a:hlinkClick r:id="rId4" action="ppaction://hlinksldjump"/>
                        </a:rPr>
                        <a:t>Ciclo</a:t>
                      </a:r>
                      <a:r>
                        <a:rPr lang="en-GB" sz="1200" dirty="0">
                          <a:hlinkClick r:id="rId4" action="ppaction://hlinksldjump"/>
                        </a:rPr>
                        <a:t> de </a:t>
                      </a:r>
                      <a:r>
                        <a:rPr lang="en-GB" sz="1200" dirty="0" err="1">
                          <a:hlinkClick r:id="rId4" action="ppaction://hlinksldjump"/>
                        </a:rPr>
                        <a:t>vida</a:t>
                      </a:r>
                      <a:endParaRPr lang="en-GB" sz="1200" dirty="0"/>
                    </a:p>
                  </a:txBody>
                  <a:tcPr anchor="ctr"/>
                </a:tc>
                <a:extLst>
                  <a:ext uri="{0D108BD9-81ED-4DB2-BD59-A6C34878D82A}">
                    <a16:rowId xmlns:a16="http://schemas.microsoft.com/office/drawing/2014/main" val="2391957868"/>
                  </a:ext>
                </a:extLst>
              </a:tr>
              <a:tr h="370840">
                <a:tc>
                  <a:txBody>
                    <a:bodyPr/>
                    <a:lstStyle/>
                    <a:p>
                      <a:r>
                        <a:rPr lang="en-GB" sz="1200" dirty="0" err="1">
                          <a:hlinkClick r:id="rId5" action="ppaction://hlinksldjump"/>
                        </a:rPr>
                        <a:t>Patrocínio</a:t>
                      </a:r>
                      <a:endParaRPr lang="en-GB" sz="1200" dirty="0"/>
                    </a:p>
                  </a:txBody>
                  <a:tcPr/>
                </a:tc>
                <a:extLst>
                  <a:ext uri="{0D108BD9-81ED-4DB2-BD59-A6C34878D82A}">
                    <a16:rowId xmlns:a16="http://schemas.microsoft.com/office/drawing/2014/main" val="1268580978"/>
                  </a:ext>
                </a:extLst>
              </a:tr>
              <a:tr h="370840">
                <a:tc>
                  <a:txBody>
                    <a:bodyPr/>
                    <a:lstStyle/>
                    <a:p>
                      <a:r>
                        <a:rPr lang="en-GB" sz="1200" dirty="0" err="1">
                          <a:hlinkClick r:id="rId6" action="ppaction://hlinksldjump"/>
                        </a:rPr>
                        <a:t>Apoio</a:t>
                      </a:r>
                      <a:endParaRPr lang="en-GB" sz="1200" dirty="0"/>
                    </a:p>
                  </a:txBody>
                  <a:tcPr/>
                </a:tc>
                <a:extLst>
                  <a:ext uri="{0D108BD9-81ED-4DB2-BD59-A6C34878D82A}">
                    <a16:rowId xmlns:a16="http://schemas.microsoft.com/office/drawing/2014/main" val="4217335598"/>
                  </a:ext>
                </a:extLst>
              </a:tr>
            </a:tbl>
          </a:graphicData>
        </a:graphic>
      </p:graphicFrame>
      <p:graphicFrame>
        <p:nvGraphicFramePr>
          <p:cNvPr id="21" name="Table 20">
            <a:extLst>
              <a:ext uri="{FF2B5EF4-FFF2-40B4-BE49-F238E27FC236}">
                <a16:creationId xmlns:a16="http://schemas.microsoft.com/office/drawing/2014/main" id="{7D768119-DFAB-4595-BCE5-6C74631717B3}"/>
              </a:ext>
            </a:extLst>
          </p:cNvPr>
          <p:cNvGraphicFramePr>
            <a:graphicFrameLocks noGrp="1"/>
          </p:cNvGraphicFramePr>
          <p:nvPr>
            <p:extLst>
              <p:ext uri="{D42A27DB-BD31-4B8C-83A1-F6EECF244321}">
                <p14:modId xmlns:p14="http://schemas.microsoft.com/office/powerpoint/2010/main" val="3512734657"/>
              </p:ext>
            </p:extLst>
          </p:nvPr>
        </p:nvGraphicFramePr>
        <p:xfrm>
          <a:off x="3897242" y="3568616"/>
          <a:ext cx="2940879" cy="2966720"/>
        </p:xfrm>
        <a:graphic>
          <a:graphicData uri="http://schemas.openxmlformats.org/drawingml/2006/table">
            <a:tbl>
              <a:tblPr firstRow="1" bandRow="1">
                <a:tableStyleId>{5C22544A-7EE6-4342-B048-85BDC9FD1C3A}</a:tableStyleId>
              </a:tblPr>
              <a:tblGrid>
                <a:gridCol w="2940879">
                  <a:extLst>
                    <a:ext uri="{9D8B030D-6E8A-4147-A177-3AD203B41FA5}">
                      <a16:colId xmlns:a16="http://schemas.microsoft.com/office/drawing/2014/main" val="3714804455"/>
                    </a:ext>
                  </a:extLst>
                </a:gridCol>
              </a:tblGrid>
              <a:tr h="370840">
                <a:tc>
                  <a:txBody>
                    <a:bodyPr/>
                    <a:lstStyle/>
                    <a:p>
                      <a:r>
                        <a:rPr lang="pt-BR" sz="1200" b="0" dirty="0"/>
                        <a:t>Funções gerenciais de alto nível</a:t>
                      </a:r>
                      <a:endParaRPr lang="en-GB" sz="1200" b="0" dirty="0"/>
                    </a:p>
                  </a:txBody>
                  <a:tcPr anchor="ctr"/>
                </a:tc>
                <a:extLst>
                  <a:ext uri="{0D108BD9-81ED-4DB2-BD59-A6C34878D82A}">
                    <a16:rowId xmlns:a16="http://schemas.microsoft.com/office/drawing/2014/main" val="722976309"/>
                  </a:ext>
                </a:extLst>
              </a:tr>
              <a:tr h="370840">
                <a:tc>
                  <a:txBody>
                    <a:bodyPr/>
                    <a:lstStyle/>
                    <a:p>
                      <a:pPr>
                        <a:spcBef>
                          <a:spcPts val="300"/>
                        </a:spcBef>
                        <a:spcAft>
                          <a:spcPts val="300"/>
                        </a:spcAft>
                      </a:pPr>
                      <a:r>
                        <a:rPr lang="en-GB" sz="1200" dirty="0" err="1">
                          <a:hlinkClick r:id="rId7" action="ppaction://hlinksldjump"/>
                        </a:rPr>
                        <a:t>Gestão</a:t>
                      </a:r>
                      <a:r>
                        <a:rPr lang="en-GB" sz="1200" dirty="0">
                          <a:hlinkClick r:id="rId7" action="ppaction://hlinksldjump"/>
                        </a:rPr>
                        <a:t> da </a:t>
                      </a:r>
                      <a:r>
                        <a:rPr lang="en-GB" sz="1200" dirty="0" err="1">
                          <a:hlinkClick r:id="rId7" action="ppaction://hlinksldjump"/>
                        </a:rPr>
                        <a:t>organização</a:t>
                      </a:r>
                      <a:endParaRPr lang="en-GB" sz="1200" dirty="0"/>
                    </a:p>
                  </a:txBody>
                  <a:tcPr anchor="ctr"/>
                </a:tc>
                <a:extLst>
                  <a:ext uri="{0D108BD9-81ED-4DB2-BD59-A6C34878D82A}">
                    <a16:rowId xmlns:a16="http://schemas.microsoft.com/office/drawing/2014/main" val="2391957868"/>
                  </a:ext>
                </a:extLst>
              </a:tr>
              <a:tr h="370840">
                <a:tc>
                  <a:txBody>
                    <a:bodyPr/>
                    <a:lstStyle/>
                    <a:p>
                      <a:pPr>
                        <a:spcBef>
                          <a:spcPts val="0"/>
                        </a:spcBef>
                        <a:spcAft>
                          <a:spcPts val="0"/>
                        </a:spcAft>
                      </a:pPr>
                      <a:r>
                        <a:rPr lang="en-GB" sz="1200" dirty="0" err="1">
                          <a:hlinkClick r:id="rId8" action="ppaction://hlinksldjump"/>
                        </a:rPr>
                        <a:t>Gestão</a:t>
                      </a:r>
                      <a:r>
                        <a:rPr lang="en-GB" sz="1200" dirty="0">
                          <a:hlinkClick r:id="rId8" action="ppaction://hlinksldjump"/>
                        </a:rPr>
                        <a:t> das partes </a:t>
                      </a:r>
                      <a:r>
                        <a:rPr lang="en-GB" sz="1200" dirty="0" err="1">
                          <a:hlinkClick r:id="rId8" action="ppaction://hlinksldjump"/>
                        </a:rPr>
                        <a:t>interessadas</a:t>
                      </a:r>
                      <a:endParaRPr lang="en-GB" sz="1200" dirty="0"/>
                    </a:p>
                  </a:txBody>
                  <a:tcPr anchor="ctr"/>
                </a:tc>
                <a:extLst>
                  <a:ext uri="{0D108BD9-81ED-4DB2-BD59-A6C34878D82A}">
                    <a16:rowId xmlns:a16="http://schemas.microsoft.com/office/drawing/2014/main" val="1268580978"/>
                  </a:ext>
                </a:extLst>
              </a:tr>
              <a:tr h="370840">
                <a:tc>
                  <a:txBody>
                    <a:bodyPr/>
                    <a:lstStyle/>
                    <a:p>
                      <a:pPr>
                        <a:spcBef>
                          <a:spcPts val="300"/>
                        </a:spcBef>
                        <a:spcAft>
                          <a:spcPts val="300"/>
                        </a:spcAft>
                      </a:pPr>
                      <a:r>
                        <a:rPr lang="pt-BR" sz="1200" dirty="0">
                          <a:hlinkClick r:id="rId9" action="ppaction://hlinksldjump"/>
                        </a:rPr>
                        <a:t>Gestão do caso de negócio</a:t>
                      </a:r>
                      <a:endParaRPr lang="en-GB" sz="1200" dirty="0"/>
                    </a:p>
                  </a:txBody>
                  <a:tcPr anchor="ctr"/>
                </a:tc>
                <a:extLst>
                  <a:ext uri="{0D108BD9-81ED-4DB2-BD59-A6C34878D82A}">
                    <a16:rowId xmlns:a16="http://schemas.microsoft.com/office/drawing/2014/main" val="4217335598"/>
                  </a:ext>
                </a:extLst>
              </a:tr>
              <a:tr h="370840">
                <a:tc>
                  <a:txBody>
                    <a:bodyPr/>
                    <a:lstStyle/>
                    <a:p>
                      <a:pPr>
                        <a:spcBef>
                          <a:spcPts val="300"/>
                        </a:spcBef>
                        <a:spcAft>
                          <a:spcPts val="300"/>
                        </a:spcAft>
                      </a:pPr>
                      <a:r>
                        <a:rPr lang="en-GB" sz="1200" dirty="0" err="1">
                          <a:hlinkClick r:id="rId10" action="ppaction://hlinksldjump"/>
                        </a:rPr>
                        <a:t>Planejamento</a:t>
                      </a:r>
                      <a:endParaRPr lang="en-GB" sz="1200" dirty="0"/>
                    </a:p>
                  </a:txBody>
                  <a:tcPr anchor="ctr"/>
                </a:tc>
                <a:extLst>
                  <a:ext uri="{0D108BD9-81ED-4DB2-BD59-A6C34878D82A}">
                    <a16:rowId xmlns:a16="http://schemas.microsoft.com/office/drawing/2014/main" val="3257191121"/>
                  </a:ext>
                </a:extLst>
              </a:tr>
              <a:tr h="370840">
                <a:tc>
                  <a:txBody>
                    <a:bodyPr/>
                    <a:lstStyle/>
                    <a:p>
                      <a:pPr>
                        <a:spcBef>
                          <a:spcPts val="300"/>
                        </a:spcBef>
                        <a:spcAft>
                          <a:spcPts val="300"/>
                        </a:spcAft>
                      </a:pPr>
                      <a:r>
                        <a:rPr lang="en-GB" sz="1200" dirty="0" err="1">
                          <a:hlinkClick r:id="rId11" action="ppaction://hlinksldjump"/>
                        </a:rPr>
                        <a:t>Controle</a:t>
                      </a:r>
                      <a:endParaRPr lang="en-GB" sz="1200" dirty="0"/>
                    </a:p>
                  </a:txBody>
                  <a:tcPr anchor="ctr"/>
                </a:tc>
                <a:extLst>
                  <a:ext uri="{0D108BD9-81ED-4DB2-BD59-A6C34878D82A}">
                    <a16:rowId xmlns:a16="http://schemas.microsoft.com/office/drawing/2014/main" val="879317238"/>
                  </a:ext>
                </a:extLst>
              </a:tr>
              <a:tr h="370840">
                <a:tc>
                  <a:txBody>
                    <a:bodyPr/>
                    <a:lstStyle/>
                    <a:p>
                      <a:pPr>
                        <a:spcBef>
                          <a:spcPts val="300"/>
                        </a:spcBef>
                        <a:spcAft>
                          <a:spcPts val="300"/>
                        </a:spcAft>
                      </a:pPr>
                      <a:r>
                        <a:rPr lang="en-GB" sz="1200" dirty="0" err="1">
                          <a:hlinkClick r:id="rId12" action="ppaction://hlinksldjump"/>
                        </a:rPr>
                        <a:t>Gestão</a:t>
                      </a:r>
                      <a:r>
                        <a:rPr lang="en-GB" sz="1200" dirty="0">
                          <a:hlinkClick r:id="rId12" action="ppaction://hlinksldjump"/>
                        </a:rPr>
                        <a:t> da </a:t>
                      </a:r>
                      <a:r>
                        <a:rPr lang="en-GB" sz="1200" dirty="0" err="1">
                          <a:hlinkClick r:id="rId12" action="ppaction://hlinksldjump"/>
                        </a:rPr>
                        <a:t>informação</a:t>
                      </a:r>
                      <a:endParaRPr lang="en-GB" sz="1200" dirty="0"/>
                    </a:p>
                  </a:txBody>
                  <a:tcPr anchor="ctr"/>
                </a:tc>
                <a:extLst>
                  <a:ext uri="{0D108BD9-81ED-4DB2-BD59-A6C34878D82A}">
                    <a16:rowId xmlns:a16="http://schemas.microsoft.com/office/drawing/2014/main" val="4068206165"/>
                  </a:ext>
                </a:extLst>
              </a:tr>
              <a:tr h="370840">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0" dirty="0" err="1">
                          <a:solidFill>
                            <a:srgbClr val="0C0CFD"/>
                          </a:solidFill>
                          <a:hlinkClick r:id="rId13" action="ppaction://hlinksldjump">
                            <a:extLst>
                              <a:ext uri="{A12FA001-AC4F-418D-AE19-62706E023703}">
                                <ahyp:hlinkClr xmlns:ahyp="http://schemas.microsoft.com/office/drawing/2018/hyperlinkcolor" val="tx"/>
                              </a:ext>
                            </a:extLst>
                          </a:hlinkClick>
                        </a:rPr>
                        <a:t>Gestão</a:t>
                      </a:r>
                      <a:r>
                        <a:rPr lang="en-GB" sz="1200" b="0" dirty="0">
                          <a:solidFill>
                            <a:srgbClr val="0C0CFD"/>
                          </a:solidFill>
                          <a:hlinkClick r:id="rId13" action="ppaction://hlinksldjump">
                            <a:extLst>
                              <a:ext uri="{A12FA001-AC4F-418D-AE19-62706E023703}">
                                <ahyp:hlinkClr xmlns:ahyp="http://schemas.microsoft.com/office/drawing/2018/hyperlinkcolor" val="tx"/>
                              </a:ext>
                            </a:extLst>
                          </a:hlinkClick>
                        </a:rPr>
                        <a:t> do </a:t>
                      </a:r>
                      <a:r>
                        <a:rPr lang="en-GB" sz="1200" b="0" dirty="0" err="1">
                          <a:solidFill>
                            <a:srgbClr val="0C0CFD"/>
                          </a:solidFill>
                          <a:hlinkClick r:id="rId13" action="ppaction://hlinksldjump">
                            <a:extLst>
                              <a:ext uri="{A12FA001-AC4F-418D-AE19-62706E023703}">
                                <ahyp:hlinkClr xmlns:ahyp="http://schemas.microsoft.com/office/drawing/2018/hyperlinkcolor" val="tx"/>
                              </a:ext>
                            </a:extLst>
                          </a:hlinkClick>
                        </a:rPr>
                        <a:t>escopo</a:t>
                      </a:r>
                      <a:endParaRPr lang="en-GB" sz="1200" b="0" dirty="0">
                        <a:solidFill>
                          <a:srgbClr val="0C0CFD"/>
                        </a:solidFill>
                      </a:endParaRPr>
                    </a:p>
                  </a:txBody>
                  <a:tcPr anchor="ctr"/>
                </a:tc>
                <a:extLst>
                  <a:ext uri="{0D108BD9-81ED-4DB2-BD59-A6C34878D82A}">
                    <a16:rowId xmlns:a16="http://schemas.microsoft.com/office/drawing/2014/main" val="2508371458"/>
                  </a:ext>
                </a:extLst>
              </a:tr>
            </a:tbl>
          </a:graphicData>
        </a:graphic>
      </p:graphicFrame>
      <p:graphicFrame>
        <p:nvGraphicFramePr>
          <p:cNvPr id="8" name="Table 7">
            <a:extLst>
              <a:ext uri="{FF2B5EF4-FFF2-40B4-BE49-F238E27FC236}">
                <a16:creationId xmlns:a16="http://schemas.microsoft.com/office/drawing/2014/main" id="{D6906DF5-6EE5-42D7-81A0-897E14E2C72E}"/>
              </a:ext>
            </a:extLst>
          </p:cNvPr>
          <p:cNvGraphicFramePr>
            <a:graphicFrameLocks noGrp="1"/>
          </p:cNvGraphicFramePr>
          <p:nvPr>
            <p:extLst>
              <p:ext uri="{D42A27DB-BD31-4B8C-83A1-F6EECF244321}">
                <p14:modId xmlns:p14="http://schemas.microsoft.com/office/powerpoint/2010/main" val="1677084519"/>
              </p:ext>
            </p:extLst>
          </p:nvPr>
        </p:nvGraphicFramePr>
        <p:xfrm>
          <a:off x="6999879" y="3565772"/>
          <a:ext cx="2932624" cy="2966720"/>
        </p:xfrm>
        <a:graphic>
          <a:graphicData uri="http://schemas.openxmlformats.org/drawingml/2006/table">
            <a:tbl>
              <a:tblPr firstRow="1" bandRow="1">
                <a:tableStyleId>{5C22544A-7EE6-4342-B048-85BDC9FD1C3A}</a:tableStyleId>
              </a:tblPr>
              <a:tblGrid>
                <a:gridCol w="2932624">
                  <a:extLst>
                    <a:ext uri="{9D8B030D-6E8A-4147-A177-3AD203B41FA5}">
                      <a16:colId xmlns:a16="http://schemas.microsoft.com/office/drawing/2014/main" val="3714804455"/>
                    </a:ext>
                  </a:extLst>
                </a:gridCol>
              </a:tblGrid>
              <a:tr h="370840">
                <a:tc>
                  <a:txBody>
                    <a:bodyPr/>
                    <a:lstStyle/>
                    <a:p>
                      <a:r>
                        <a:rPr lang="en-GB" sz="1200" b="0" dirty="0" err="1">
                          <a:solidFill>
                            <a:srgbClr val="0C0CFD"/>
                          </a:solidFill>
                          <a:hlinkClick r:id="rId14" action="ppaction://hlinksldjump">
                            <a:extLst>
                              <a:ext uri="{A12FA001-AC4F-418D-AE19-62706E023703}">
                                <ahyp:hlinkClr xmlns:ahyp="http://schemas.microsoft.com/office/drawing/2018/hyperlinkcolor" val="tx"/>
                              </a:ext>
                            </a:extLst>
                          </a:hlinkClick>
                        </a:rPr>
                        <a:t>Gestão</a:t>
                      </a:r>
                      <a:r>
                        <a:rPr lang="en-GB" sz="1200" b="0" dirty="0">
                          <a:solidFill>
                            <a:srgbClr val="0C0CFD"/>
                          </a:solidFill>
                          <a:hlinkClick r:id="rId14" action="ppaction://hlinksldjump">
                            <a:extLst>
                              <a:ext uri="{A12FA001-AC4F-418D-AE19-62706E023703}">
                                <ahyp:hlinkClr xmlns:ahyp="http://schemas.microsoft.com/office/drawing/2018/hyperlinkcolor" val="tx"/>
                              </a:ext>
                            </a:extLst>
                          </a:hlinkClick>
                        </a:rPr>
                        <a:t> de </a:t>
                      </a:r>
                      <a:r>
                        <a:rPr lang="en-GB" sz="1200" b="0" dirty="0" err="1">
                          <a:solidFill>
                            <a:srgbClr val="0C0CFD"/>
                          </a:solidFill>
                          <a:hlinkClick r:id="rId14" action="ppaction://hlinksldjump">
                            <a:extLst>
                              <a:ext uri="{A12FA001-AC4F-418D-AE19-62706E023703}">
                                <ahyp:hlinkClr xmlns:ahyp="http://schemas.microsoft.com/office/drawing/2018/hyperlinkcolor" val="tx"/>
                              </a:ext>
                            </a:extLst>
                          </a:hlinkClick>
                        </a:rPr>
                        <a:t>Benefícios</a:t>
                      </a:r>
                      <a:endParaRPr lang="en-GB" sz="1200" b="0" dirty="0">
                        <a:solidFill>
                          <a:srgbClr val="0C0CFD"/>
                        </a:solidFill>
                      </a:endParaRPr>
                    </a:p>
                  </a:txBody>
                  <a:tcPr anchor="ctr">
                    <a:solidFill>
                      <a:srgbClr val="EBEEF5"/>
                    </a:solidFill>
                  </a:tcPr>
                </a:tc>
                <a:extLst>
                  <a:ext uri="{0D108BD9-81ED-4DB2-BD59-A6C34878D82A}">
                    <a16:rowId xmlns:a16="http://schemas.microsoft.com/office/drawing/2014/main" val="1268580978"/>
                  </a:ext>
                </a:extLst>
              </a:tr>
              <a:tr h="370840">
                <a:tc>
                  <a:txBody>
                    <a:bodyPr/>
                    <a:lstStyle/>
                    <a:p>
                      <a:r>
                        <a:rPr lang="en-GB" sz="1200" dirty="0" err="1">
                          <a:hlinkClick r:id="rId15" action="ppaction://hlinksldjump"/>
                        </a:rPr>
                        <a:t>Gestão</a:t>
                      </a:r>
                      <a:r>
                        <a:rPr lang="en-GB" sz="1200" dirty="0">
                          <a:hlinkClick r:id="rId15" action="ppaction://hlinksldjump"/>
                        </a:rPr>
                        <a:t> do </a:t>
                      </a:r>
                      <a:r>
                        <a:rPr lang="en-GB" sz="1200" dirty="0" err="1">
                          <a:hlinkClick r:id="rId15" action="ppaction://hlinksldjump"/>
                        </a:rPr>
                        <a:t>cronograma</a:t>
                      </a:r>
                      <a:endParaRPr lang="en-GB" sz="1200" dirty="0"/>
                    </a:p>
                  </a:txBody>
                  <a:tcPr anchor="ctr"/>
                </a:tc>
                <a:extLst>
                  <a:ext uri="{0D108BD9-81ED-4DB2-BD59-A6C34878D82A}">
                    <a16:rowId xmlns:a16="http://schemas.microsoft.com/office/drawing/2014/main" val="4217335598"/>
                  </a:ext>
                </a:extLst>
              </a:tr>
              <a:tr h="370840">
                <a:tc>
                  <a:txBody>
                    <a:bodyPr/>
                    <a:lstStyle/>
                    <a:p>
                      <a:r>
                        <a:rPr lang="en-GB" sz="1200" dirty="0" err="1">
                          <a:hlinkClick r:id="rId16" action="ppaction://hlinksldjump"/>
                        </a:rPr>
                        <a:t>Gestão</a:t>
                      </a:r>
                      <a:r>
                        <a:rPr lang="en-GB" sz="1200" dirty="0">
                          <a:hlinkClick r:id="rId16" action="ppaction://hlinksldjump"/>
                        </a:rPr>
                        <a:t> </a:t>
                      </a:r>
                      <a:r>
                        <a:rPr lang="en-GB" sz="1200" dirty="0" err="1">
                          <a:hlinkClick r:id="rId16" action="ppaction://hlinksldjump"/>
                        </a:rPr>
                        <a:t>financeira</a:t>
                      </a:r>
                      <a:endParaRPr lang="en-GB" sz="1200" dirty="0"/>
                    </a:p>
                  </a:txBody>
                  <a:tcPr anchor="ctr">
                    <a:solidFill>
                      <a:srgbClr val="EBEEF5"/>
                    </a:solidFill>
                  </a:tcPr>
                </a:tc>
                <a:extLst>
                  <a:ext uri="{0D108BD9-81ED-4DB2-BD59-A6C34878D82A}">
                    <a16:rowId xmlns:a16="http://schemas.microsoft.com/office/drawing/2014/main" val="3257191121"/>
                  </a:ext>
                </a:extLst>
              </a:tr>
              <a:tr h="370840">
                <a:tc>
                  <a:txBody>
                    <a:bodyPr/>
                    <a:lstStyle/>
                    <a:p>
                      <a:r>
                        <a:rPr lang="en-GB" sz="1200" dirty="0" err="1">
                          <a:hlinkClick r:id="rId17" action="ppaction://hlinksldjump"/>
                        </a:rPr>
                        <a:t>Gerenciamento</a:t>
                      </a:r>
                      <a:r>
                        <a:rPr lang="en-GB" sz="1200" dirty="0">
                          <a:hlinkClick r:id="rId17" action="ppaction://hlinksldjump"/>
                        </a:rPr>
                        <a:t> de </a:t>
                      </a:r>
                      <a:r>
                        <a:rPr lang="en-GB" sz="1200" dirty="0" err="1">
                          <a:hlinkClick r:id="rId17" action="ppaction://hlinksldjump"/>
                        </a:rPr>
                        <a:t>risco</a:t>
                      </a:r>
                      <a:endParaRPr lang="en-GB" sz="1200" dirty="0"/>
                    </a:p>
                  </a:txBody>
                  <a:tcPr anchor="ctr"/>
                </a:tc>
                <a:extLst>
                  <a:ext uri="{0D108BD9-81ED-4DB2-BD59-A6C34878D82A}">
                    <a16:rowId xmlns:a16="http://schemas.microsoft.com/office/drawing/2014/main" val="879317238"/>
                  </a:ext>
                </a:extLst>
              </a:tr>
              <a:tr h="370840">
                <a:tc>
                  <a:txBody>
                    <a:bodyPr/>
                    <a:lstStyle/>
                    <a:p>
                      <a:r>
                        <a:rPr lang="en-GB" sz="1200" dirty="0" err="1">
                          <a:hlinkClick r:id="rId18" action="ppaction://hlinksldjump"/>
                        </a:rPr>
                        <a:t>Gestão</a:t>
                      </a:r>
                      <a:r>
                        <a:rPr lang="en-GB" sz="1200" dirty="0">
                          <a:hlinkClick r:id="rId18" action="ppaction://hlinksldjump"/>
                        </a:rPr>
                        <a:t> de </a:t>
                      </a:r>
                      <a:r>
                        <a:rPr lang="en-GB" sz="1200" dirty="0" err="1">
                          <a:hlinkClick r:id="rId18" action="ppaction://hlinksldjump"/>
                        </a:rPr>
                        <a:t>mudanças</a:t>
                      </a:r>
                      <a:endParaRPr lang="en-GB" sz="1200" dirty="0"/>
                    </a:p>
                  </a:txBody>
                  <a:tcPr anchor="ctr"/>
                </a:tc>
                <a:extLst>
                  <a:ext uri="{0D108BD9-81ED-4DB2-BD59-A6C34878D82A}">
                    <a16:rowId xmlns:a16="http://schemas.microsoft.com/office/drawing/2014/main" val="4068206165"/>
                  </a:ext>
                </a:extLst>
              </a:tr>
              <a:tr h="370840">
                <a:tc>
                  <a:txBody>
                    <a:bodyPr/>
                    <a:lstStyle/>
                    <a:p>
                      <a:r>
                        <a:rPr lang="en-GB" sz="1200" dirty="0" err="1">
                          <a:hlinkClick r:id="rId19" action="ppaction://hlinksldjump"/>
                        </a:rPr>
                        <a:t>Gerenciamento</a:t>
                      </a:r>
                      <a:r>
                        <a:rPr lang="en-GB" sz="1200" dirty="0">
                          <a:hlinkClick r:id="rId19" action="ppaction://hlinksldjump"/>
                        </a:rPr>
                        <a:t> dos </a:t>
                      </a:r>
                      <a:r>
                        <a:rPr lang="en-GB" sz="1200" dirty="0" err="1">
                          <a:hlinkClick r:id="rId19" action="ppaction://hlinksldjump"/>
                        </a:rPr>
                        <a:t>recursos</a:t>
                      </a:r>
                      <a:endParaRPr lang="en-GB" sz="1200" dirty="0"/>
                    </a:p>
                  </a:txBody>
                  <a:tcPr anchor="ctr"/>
                </a:tc>
                <a:extLst>
                  <a:ext uri="{0D108BD9-81ED-4DB2-BD59-A6C34878D82A}">
                    <a16:rowId xmlns:a16="http://schemas.microsoft.com/office/drawing/2014/main" val="3355124986"/>
                  </a:ext>
                </a:extLst>
              </a:tr>
              <a:tr h="370840">
                <a:tc>
                  <a:txBody>
                    <a:bodyPr/>
                    <a:lstStyle/>
                    <a:p>
                      <a:r>
                        <a:rPr lang="en-GB" sz="1200" dirty="0" err="1">
                          <a:hlinkClick r:id="rId20" action="ppaction://hlinksldjump"/>
                        </a:rPr>
                        <a:t>Validação</a:t>
                      </a:r>
                      <a:endParaRPr lang="en-GB" sz="1200" dirty="0"/>
                    </a:p>
                  </a:txBody>
                  <a:tcPr anchor="ctr"/>
                </a:tc>
                <a:extLst>
                  <a:ext uri="{0D108BD9-81ED-4DB2-BD59-A6C34878D82A}">
                    <a16:rowId xmlns:a16="http://schemas.microsoft.com/office/drawing/2014/main" val="1538463035"/>
                  </a:ext>
                </a:extLst>
              </a:tr>
              <a:tr h="370840">
                <a:tc>
                  <a:txBody>
                    <a:bodyPr/>
                    <a:lstStyle/>
                    <a:p>
                      <a:r>
                        <a:rPr lang="en-GB" sz="1200" dirty="0" err="1">
                          <a:hlinkClick r:id="rId21" action="ppaction://hlinksldjump"/>
                        </a:rPr>
                        <a:t>Habilidades</a:t>
                      </a:r>
                      <a:r>
                        <a:rPr lang="en-GB" sz="1200" dirty="0">
                          <a:hlinkClick r:id="rId21" action="ppaction://hlinksldjump"/>
                        </a:rPr>
                        <a:t> </a:t>
                      </a:r>
                      <a:r>
                        <a:rPr lang="en-GB" sz="1200" dirty="0" err="1">
                          <a:hlinkClick r:id="rId21" action="ppaction://hlinksldjump"/>
                        </a:rPr>
                        <a:t>interpessoais</a:t>
                      </a:r>
                      <a:endParaRPr lang="en-GB" sz="1200" dirty="0"/>
                    </a:p>
                  </a:txBody>
                  <a:tcPr anchor="ctr"/>
                </a:tc>
                <a:extLst>
                  <a:ext uri="{0D108BD9-81ED-4DB2-BD59-A6C34878D82A}">
                    <a16:rowId xmlns:a16="http://schemas.microsoft.com/office/drawing/2014/main" val="268176928"/>
                  </a:ext>
                </a:extLst>
              </a:tr>
            </a:tbl>
          </a:graphicData>
        </a:graphic>
      </p:graphicFrame>
    </p:spTree>
    <p:extLst>
      <p:ext uri="{BB962C8B-B14F-4D97-AF65-F5344CB8AC3E}">
        <p14:creationId xmlns:p14="http://schemas.microsoft.com/office/powerpoint/2010/main" val="172905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Ciclo</a:t>
            </a:r>
            <a:r>
              <a:rPr lang="en-GB" dirty="0"/>
              <a:t> de </a:t>
            </a:r>
            <a:r>
              <a:rPr lang="en-GB" dirty="0" err="1"/>
              <a:t>vida</a:t>
            </a:r>
            <a:endParaRPr lang="en-GB" dirty="0"/>
          </a:p>
        </p:txBody>
      </p:sp>
      <p:sp>
        <p:nvSpPr>
          <p:cNvPr id="26" name="Rectangle 25"/>
          <p:cNvSpPr/>
          <p:nvPr/>
        </p:nvSpPr>
        <p:spPr>
          <a:xfrm>
            <a:off x="64152" y="956835"/>
            <a:ext cx="3392279" cy="2423740"/>
          </a:xfrm>
          <a:prstGeom prst="rect">
            <a:avLst/>
          </a:prstGeom>
        </p:spPr>
        <p:txBody>
          <a:bodyPr wrap="square">
            <a:spAutoFit/>
          </a:bodyPr>
          <a:lstStyle/>
          <a:p>
            <a:pPr>
              <a:spcAft>
                <a:spcPts val="600"/>
              </a:spcAft>
            </a:pPr>
            <a:r>
              <a:rPr lang="pt-BR" sz="1400" dirty="0">
                <a:solidFill>
                  <a:schemeClr val="accent5"/>
                </a:solidFill>
              </a:rPr>
              <a:t>Objetivos</a:t>
            </a:r>
            <a:endParaRPr lang="pt-BR" sz="1200" dirty="0">
              <a:solidFill>
                <a:schemeClr val="accent5"/>
              </a:solidFill>
            </a:endParaRPr>
          </a:p>
          <a:p>
            <a:pPr>
              <a:spcAft>
                <a:spcPts val="600"/>
              </a:spcAft>
            </a:pPr>
            <a:r>
              <a:rPr lang="pt-BR" sz="1200" dirty="0"/>
              <a:t>Um ciclo de vida P3 ilustra as fases distintas que levam a uma ideia inicial, capturam os requisitos das partes interessadas, desenvolvem um conjunto de objetivos e, em seguida, cumprem esses objetivos.</a:t>
            </a:r>
          </a:p>
          <a:p>
            <a:pPr>
              <a:spcAft>
                <a:spcPts val="600"/>
              </a:spcAft>
            </a:pPr>
            <a:r>
              <a:rPr lang="pt-BR" sz="1200" dirty="0"/>
              <a:t>Os objetivos da gestão do ciclo de vida são:</a:t>
            </a:r>
          </a:p>
          <a:p>
            <a:pPr marL="179388" indent="-179388">
              <a:spcAft>
                <a:spcPts val="300"/>
              </a:spcAft>
            </a:pPr>
            <a:r>
              <a:rPr lang="pt-BR" sz="1200" dirty="0"/>
              <a:t>•	 identificar as fases de um ciclo de vida que correspondem ao contexto do trabalho;</a:t>
            </a:r>
          </a:p>
          <a:p>
            <a:pPr marL="179388" indent="-179388">
              <a:spcAft>
                <a:spcPts val="600"/>
              </a:spcAft>
            </a:pPr>
            <a:r>
              <a:rPr lang="pt-BR" sz="1200" dirty="0"/>
              <a:t>•	 estruturar as atividades de governança de acordo com as fases do ciclo de vida. </a:t>
            </a:r>
          </a:p>
        </p:txBody>
      </p:sp>
      <p:sp>
        <p:nvSpPr>
          <p:cNvPr id="27" name="Rectangle 26"/>
          <p:cNvSpPr/>
          <p:nvPr/>
        </p:nvSpPr>
        <p:spPr>
          <a:xfrm>
            <a:off x="136358" y="3368570"/>
            <a:ext cx="4781618" cy="3308598"/>
          </a:xfrm>
          <a:prstGeom prst="rect">
            <a:avLst/>
          </a:prstGeom>
        </p:spPr>
        <p:txBody>
          <a:bodyPr wrap="square">
            <a:spAutoFit/>
          </a:bodyPr>
          <a:lstStyle/>
          <a:p>
            <a:pPr>
              <a:spcAft>
                <a:spcPts val="600"/>
              </a:spcAft>
            </a:pPr>
            <a:r>
              <a:rPr lang="pt-BR" sz="1400" dirty="0">
                <a:solidFill>
                  <a:schemeClr val="accent5"/>
                </a:solidFill>
              </a:rPr>
              <a:t>Visão Geral</a:t>
            </a:r>
            <a:endParaRPr lang="pt-BR" sz="1200" dirty="0">
              <a:solidFill>
                <a:schemeClr val="accent5"/>
              </a:solidFill>
            </a:endParaRPr>
          </a:p>
          <a:p>
            <a:pPr>
              <a:spcAft>
                <a:spcPts val="600"/>
              </a:spcAft>
            </a:pPr>
            <a:r>
              <a:rPr lang="pt-BR" sz="1200" dirty="0"/>
              <a:t>Tudo começa com alguém tendo uma ideia que vale a pena investigar. Isso aciona a gestão de requisitos de alto nível e a avaliação da viabilidade da ideia para criar um caso de negócios. No final da fase existe uma janela onde é tomada a decisão de avançar, ou não, para uma definição mais detalhada (e por isso dispendiosa) de trabalho.</a:t>
            </a:r>
          </a:p>
          <a:p>
            <a:pPr>
              <a:spcAft>
                <a:spcPts val="600"/>
              </a:spcAft>
            </a:pPr>
            <a:r>
              <a:rPr lang="pt-BR" sz="1200" dirty="0"/>
              <a:t>Se a ideia for boa o suficiente, o trabalho continuará até uma definição detalhada que produza uma justificativa completa para o trabalho. Mais uma vez, isso termina em uma janela onde é tomada a decisão de prosseguir ou não para a fase de entrega. Uma vez que o produto tenha sido produzido, ela geralmente está sujeito a um processo de aceitação antes de ser formalmente entregue ao seu novo proprietário. O ciclo de vida chega ao fim com o encerramento do projeto.</a:t>
            </a:r>
          </a:p>
          <a:p>
            <a:pPr>
              <a:spcAft>
                <a:spcPts val="600"/>
              </a:spcAft>
            </a:pPr>
            <a:r>
              <a:rPr lang="pt-BR" sz="1200" dirty="0"/>
              <a:t>Todos os produtos são destinados a fornecer benefícios e isso pode ser mostrado como uma fase final, embora muitas vezes funcione parcialmente em paralelo com a entrega.</a:t>
            </a:r>
          </a:p>
        </p:txBody>
      </p:sp>
      <p:sp>
        <p:nvSpPr>
          <p:cNvPr id="28" name="Rectangle 27"/>
          <p:cNvSpPr/>
          <p:nvPr/>
        </p:nvSpPr>
        <p:spPr>
          <a:xfrm>
            <a:off x="5142957" y="3644468"/>
            <a:ext cx="5214390" cy="3093154"/>
          </a:xfrm>
          <a:prstGeom prst="rect">
            <a:avLst/>
          </a:prstGeom>
        </p:spPr>
        <p:txBody>
          <a:bodyPr wrap="square">
            <a:spAutoFit/>
          </a:bodyPr>
          <a:lstStyle/>
          <a:p>
            <a:pPr>
              <a:spcAft>
                <a:spcPts val="600"/>
              </a:spcAft>
            </a:pPr>
            <a:r>
              <a:rPr lang="pt-BR" sz="1200" dirty="0"/>
              <a:t>A estrutura faseada dos ciclos de vida facilita a criação de mecanismos de governança, como:</a:t>
            </a:r>
          </a:p>
          <a:p>
            <a:pPr marL="180975" indent="-180975">
              <a:spcAft>
                <a:spcPts val="300"/>
              </a:spcAft>
            </a:pPr>
            <a:r>
              <a:rPr lang="pt-BR" sz="1200" dirty="0"/>
              <a:t>• 	Processos definidos – a gestão de cada fase pode ser descrita como um processo composto por uma série de atividades relevantes.</a:t>
            </a:r>
          </a:p>
          <a:p>
            <a:pPr marL="180975" indent="-180975">
              <a:spcAft>
                <a:spcPts val="300"/>
              </a:spcAft>
            </a:pPr>
            <a:r>
              <a:rPr lang="pt-BR" sz="1200" dirty="0"/>
              <a:t>• 	Estágios e parcelas – a fase de entrega pode ser subdividida em pacotes de trabalho, geralmente chamados de estágios em um projeto e parcelas em um programa.</a:t>
            </a:r>
          </a:p>
          <a:p>
            <a:pPr marL="180975" indent="-180975">
              <a:spcAft>
                <a:spcPts val="300"/>
              </a:spcAft>
            </a:pPr>
            <a:r>
              <a:rPr lang="pt-BR" sz="1200" dirty="0"/>
              <a:t>• 	Janelas de revisão – são conduzidas no final de uma fase, estágio ou tranche. O patrocinador considerará o desempenho até o momento e os planos para a próxima fase, estágio ou tranche antes de decidir se o caso de negócios permanece viável, prático e alcançável.</a:t>
            </a:r>
          </a:p>
          <a:p>
            <a:pPr marL="180975" indent="-180975">
              <a:spcAft>
                <a:spcPts val="300"/>
              </a:spcAft>
            </a:pPr>
            <a:r>
              <a:rPr lang="pt-BR" sz="1200" dirty="0"/>
              <a:t>• 	Pós-avaliações – aprender com a experiência é um fator chave na maturidade. As revisões pós-projeto documentam as lições aprendidas para uso no futuro.</a:t>
            </a:r>
          </a:p>
          <a:p>
            <a:pPr marL="180975" indent="-180975">
              <a:spcAft>
                <a:spcPts val="300"/>
              </a:spcAft>
            </a:pPr>
            <a:r>
              <a:rPr lang="pt-BR" sz="1200" dirty="0"/>
              <a:t>• 	Revisões de benefícios – medem a obtenção de benefícios em relação ao caso de negócios.</a:t>
            </a:r>
          </a:p>
        </p:txBody>
      </p:sp>
      <p:sp>
        <p:nvSpPr>
          <p:cNvPr id="29" name="Rectangle 28">
            <a:hlinkClick r:id="rId2"/>
            <a:extLst>
              <a:ext uri="{FF2B5EF4-FFF2-40B4-BE49-F238E27FC236}">
                <a16:creationId xmlns:a16="http://schemas.microsoft.com/office/drawing/2014/main" id="{E6740A0C-2DFB-485F-8E3E-86410A709C8A}"/>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hlinkClick r:id="rId3"/>
            <a:extLst>
              <a:ext uri="{FF2B5EF4-FFF2-40B4-BE49-F238E27FC236}">
                <a16:creationId xmlns:a16="http://schemas.microsoft.com/office/drawing/2014/main" id="{5F325629-D6A7-4DF3-B895-46AC1A7AAFBA}"/>
              </a:ext>
            </a:extLst>
          </p:cNvPr>
          <p:cNvSpPr txBox="1"/>
          <p:nvPr/>
        </p:nvSpPr>
        <p:spPr>
          <a:xfrm>
            <a:off x="10707096" y="1306938"/>
            <a:ext cx="1103059" cy="276999"/>
          </a:xfrm>
          <a:prstGeom prst="rect">
            <a:avLst/>
          </a:prstGeom>
          <a:noFill/>
        </p:spPr>
        <p:txBody>
          <a:bodyPr wrap="none" rtlCol="0">
            <a:spAutoFit/>
          </a:bodyPr>
          <a:lstStyle/>
          <a:p>
            <a:r>
              <a:rPr lang="en-GB" sz="1200" dirty="0"/>
              <a:t>Resources (En)</a:t>
            </a:r>
          </a:p>
        </p:txBody>
      </p:sp>
      <p:sp>
        <p:nvSpPr>
          <p:cNvPr id="35" name="TextBox 34">
            <a:extLst>
              <a:ext uri="{FF2B5EF4-FFF2-40B4-BE49-F238E27FC236}">
                <a16:creationId xmlns:a16="http://schemas.microsoft.com/office/drawing/2014/main" id="{4CF9177C-131F-4609-A9DB-2F8F2B4C877A}"/>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14" name="Chevron 16">
            <a:extLst>
              <a:ext uri="{FF2B5EF4-FFF2-40B4-BE49-F238E27FC236}">
                <a16:creationId xmlns:a16="http://schemas.microsoft.com/office/drawing/2014/main" id="{85C75503-5EF8-F195-FB5D-FEB1B40844A8}"/>
              </a:ext>
            </a:extLst>
          </p:cNvPr>
          <p:cNvSpPr/>
          <p:nvPr/>
        </p:nvSpPr>
        <p:spPr>
          <a:xfrm>
            <a:off x="3774169" y="2002841"/>
            <a:ext cx="1245024" cy="798930"/>
          </a:xfrm>
          <a:prstGeom prst="chevron">
            <a:avLst>
              <a:gd name="adj" fmla="val 27320"/>
            </a:avLst>
          </a:prstGeom>
          <a:solidFill>
            <a:schemeClr val="accent5">
              <a:lumMod val="60000"/>
              <a:lumOff val="40000"/>
            </a:schemeClr>
          </a:solidFill>
          <a:ln w="3175">
            <a:noFill/>
          </a:ln>
          <a:effectLst>
            <a:outerShdw blurRad="1016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bg1"/>
              </a:solidFill>
            </a:endParaRPr>
          </a:p>
        </p:txBody>
      </p:sp>
      <p:sp>
        <p:nvSpPr>
          <p:cNvPr id="17" name="Chevron 17">
            <a:extLst>
              <a:ext uri="{FF2B5EF4-FFF2-40B4-BE49-F238E27FC236}">
                <a16:creationId xmlns:a16="http://schemas.microsoft.com/office/drawing/2014/main" id="{F8EBFD7C-DB55-B4D5-A385-110A2C920BF2}"/>
              </a:ext>
            </a:extLst>
          </p:cNvPr>
          <p:cNvSpPr/>
          <p:nvPr/>
        </p:nvSpPr>
        <p:spPr>
          <a:xfrm>
            <a:off x="4905525" y="2002841"/>
            <a:ext cx="1120441" cy="798930"/>
          </a:xfrm>
          <a:prstGeom prst="chevron">
            <a:avLst>
              <a:gd name="adj" fmla="val 27320"/>
            </a:avLst>
          </a:prstGeom>
          <a:solidFill>
            <a:schemeClr val="accent5">
              <a:lumMod val="60000"/>
              <a:lumOff val="40000"/>
            </a:schemeClr>
          </a:solidFill>
          <a:ln w="3175">
            <a:noFill/>
          </a:ln>
          <a:effectLst>
            <a:outerShdw blurRad="1016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bg1"/>
              </a:solidFill>
            </a:endParaRPr>
          </a:p>
        </p:txBody>
      </p:sp>
      <p:sp>
        <p:nvSpPr>
          <p:cNvPr id="24" name="Chevron 18">
            <a:extLst>
              <a:ext uri="{FF2B5EF4-FFF2-40B4-BE49-F238E27FC236}">
                <a16:creationId xmlns:a16="http://schemas.microsoft.com/office/drawing/2014/main" id="{1F20AE74-6017-511C-AD0A-D2A79ADEAC97}"/>
              </a:ext>
            </a:extLst>
          </p:cNvPr>
          <p:cNvSpPr/>
          <p:nvPr/>
        </p:nvSpPr>
        <p:spPr>
          <a:xfrm>
            <a:off x="5911525" y="2002841"/>
            <a:ext cx="1120441" cy="798930"/>
          </a:xfrm>
          <a:prstGeom prst="chevron">
            <a:avLst>
              <a:gd name="adj" fmla="val 27320"/>
            </a:avLst>
          </a:prstGeom>
          <a:solidFill>
            <a:schemeClr val="accent5">
              <a:lumMod val="60000"/>
              <a:lumOff val="40000"/>
            </a:schemeClr>
          </a:solidFill>
          <a:ln w="3175">
            <a:noFill/>
          </a:ln>
          <a:effectLst>
            <a:outerShdw blurRad="1016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bg1"/>
              </a:solidFill>
            </a:endParaRPr>
          </a:p>
        </p:txBody>
      </p:sp>
      <p:sp>
        <p:nvSpPr>
          <p:cNvPr id="30" name="Chevron 19">
            <a:extLst>
              <a:ext uri="{FF2B5EF4-FFF2-40B4-BE49-F238E27FC236}">
                <a16:creationId xmlns:a16="http://schemas.microsoft.com/office/drawing/2014/main" id="{41F6B8AD-90E5-3530-B36B-F215DE30EE48}"/>
              </a:ext>
            </a:extLst>
          </p:cNvPr>
          <p:cNvSpPr/>
          <p:nvPr/>
        </p:nvSpPr>
        <p:spPr>
          <a:xfrm>
            <a:off x="6917525" y="2002841"/>
            <a:ext cx="1120441" cy="798930"/>
          </a:xfrm>
          <a:prstGeom prst="chevron">
            <a:avLst>
              <a:gd name="adj" fmla="val 27320"/>
            </a:avLst>
          </a:prstGeom>
          <a:solidFill>
            <a:schemeClr val="accent5">
              <a:lumMod val="60000"/>
              <a:lumOff val="40000"/>
            </a:schemeClr>
          </a:solidFill>
          <a:ln w="3175">
            <a:noFill/>
          </a:ln>
          <a:effectLst>
            <a:outerShdw blurRad="1016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bg1"/>
              </a:solidFill>
            </a:endParaRPr>
          </a:p>
        </p:txBody>
      </p:sp>
      <p:sp>
        <p:nvSpPr>
          <p:cNvPr id="32" name="Right Arrow 21">
            <a:extLst>
              <a:ext uri="{FF2B5EF4-FFF2-40B4-BE49-F238E27FC236}">
                <a16:creationId xmlns:a16="http://schemas.microsoft.com/office/drawing/2014/main" id="{4C6F70E9-1095-31C6-E814-A5708104A070}"/>
              </a:ext>
            </a:extLst>
          </p:cNvPr>
          <p:cNvSpPr/>
          <p:nvPr/>
        </p:nvSpPr>
        <p:spPr>
          <a:xfrm>
            <a:off x="3256688" y="2004901"/>
            <a:ext cx="679598" cy="794811"/>
          </a:xfrm>
          <a:prstGeom prst="rightArrow">
            <a:avLst>
              <a:gd name="adj1" fmla="val 50000"/>
              <a:gd name="adj2" fmla="val 31781"/>
            </a:avLst>
          </a:prstGeom>
          <a:solidFill>
            <a:schemeClr val="accent5">
              <a:lumMod val="20000"/>
              <a:lumOff val="80000"/>
            </a:schemeClr>
          </a:solidFill>
          <a:ln w="3175">
            <a:noFill/>
          </a:ln>
          <a:effectLst>
            <a:outerShdw blurRad="1016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dirty="0">
                <a:solidFill>
                  <a:srgbClr val="000000"/>
                </a:solidFill>
                <a:highlight>
                  <a:srgbClr val="000000">
                    <a:alpha val="0"/>
                  </a:srgbClr>
                </a:highlight>
                <a:latin typeface="Ubuntu"/>
              </a:rPr>
              <a:t>Ideia</a:t>
            </a:r>
          </a:p>
        </p:txBody>
      </p:sp>
      <p:sp>
        <p:nvSpPr>
          <p:cNvPr id="33" name="Isosceles Triangle 32">
            <a:extLst>
              <a:ext uri="{FF2B5EF4-FFF2-40B4-BE49-F238E27FC236}">
                <a16:creationId xmlns:a16="http://schemas.microsoft.com/office/drawing/2014/main" id="{A121BB44-C7D9-01DB-6ECC-2EC1E3382052}"/>
              </a:ext>
            </a:extLst>
          </p:cNvPr>
          <p:cNvSpPr/>
          <p:nvPr/>
        </p:nvSpPr>
        <p:spPr>
          <a:xfrm flipV="1">
            <a:off x="4780262" y="1806386"/>
            <a:ext cx="149761" cy="146197"/>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34" name="Isosceles Triangle 33">
            <a:extLst>
              <a:ext uri="{FF2B5EF4-FFF2-40B4-BE49-F238E27FC236}">
                <a16:creationId xmlns:a16="http://schemas.microsoft.com/office/drawing/2014/main" id="{B9E25954-BEA9-C4A0-FD4D-F0B4EF832A40}"/>
              </a:ext>
            </a:extLst>
          </p:cNvPr>
          <p:cNvSpPr/>
          <p:nvPr/>
        </p:nvSpPr>
        <p:spPr>
          <a:xfrm flipV="1">
            <a:off x="5787034" y="1806386"/>
            <a:ext cx="149761" cy="146197"/>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36" name="TextBox 35">
            <a:extLst>
              <a:ext uri="{FF2B5EF4-FFF2-40B4-BE49-F238E27FC236}">
                <a16:creationId xmlns:a16="http://schemas.microsoft.com/office/drawing/2014/main" id="{0CDDF12C-D67C-E55D-668E-4DF841AD6D29}"/>
              </a:ext>
            </a:extLst>
          </p:cNvPr>
          <p:cNvSpPr txBox="1"/>
          <p:nvPr/>
        </p:nvSpPr>
        <p:spPr>
          <a:xfrm>
            <a:off x="6529805" y="1692928"/>
            <a:ext cx="650464" cy="293050"/>
          </a:xfrm>
          <a:prstGeom prst="rect">
            <a:avLst/>
          </a:prstGeom>
          <a:noFill/>
          <a:ln>
            <a:noFill/>
          </a:ln>
        </p:spPr>
        <p:txBody>
          <a:bodyPr wrap="none" rtlCol="0">
            <a:noAutofit/>
          </a:bodyPr>
          <a:lstStyle/>
          <a:p>
            <a:pPr rtl="0"/>
            <a:r>
              <a:rPr lang="pt-BR" sz="1100" b="0" i="0" u="none" strike="noStrike" dirty="0">
                <a:highlight>
                  <a:srgbClr val="000000">
                    <a:alpha val="0"/>
                  </a:srgbClr>
                </a:highlight>
                <a:latin typeface="Ubuntu"/>
              </a:rPr>
              <a:t>Janelas</a:t>
            </a:r>
          </a:p>
        </p:txBody>
      </p:sp>
      <p:sp>
        <p:nvSpPr>
          <p:cNvPr id="37" name="Rectangle 36">
            <a:extLst>
              <a:ext uri="{FF2B5EF4-FFF2-40B4-BE49-F238E27FC236}">
                <a16:creationId xmlns:a16="http://schemas.microsoft.com/office/drawing/2014/main" id="{25843720-ADFF-28C0-0329-0AFD19A5F0A4}"/>
              </a:ext>
            </a:extLst>
          </p:cNvPr>
          <p:cNvSpPr/>
          <p:nvPr/>
        </p:nvSpPr>
        <p:spPr>
          <a:xfrm>
            <a:off x="3982811" y="2245841"/>
            <a:ext cx="1048520" cy="293051"/>
          </a:xfrm>
          <a:prstGeom prst="rect">
            <a:avLst/>
          </a:prstGeom>
          <a:ln>
            <a:noFill/>
          </a:ln>
        </p:spPr>
        <p:txBody>
          <a:bodyPr wrap="square">
            <a:noAutofit/>
          </a:bodyPr>
          <a:lstStyle/>
          <a:p>
            <a:pPr lvl="0" algn="ctr" rtl="0"/>
            <a:r>
              <a:rPr lang="pt-BR" sz="1100" b="0" i="0" u="none" strike="noStrike">
                <a:solidFill>
                  <a:srgbClr val="FFFFFF"/>
                </a:solidFill>
                <a:highlight>
                  <a:srgbClr val="000000">
                    <a:alpha val="0"/>
                  </a:srgbClr>
                </a:highlight>
                <a:latin typeface="Ubuntu"/>
              </a:rPr>
              <a:t>Identificação</a:t>
            </a:r>
          </a:p>
        </p:txBody>
      </p:sp>
      <p:sp>
        <p:nvSpPr>
          <p:cNvPr id="38" name="Rectangle 37">
            <a:extLst>
              <a:ext uri="{FF2B5EF4-FFF2-40B4-BE49-F238E27FC236}">
                <a16:creationId xmlns:a16="http://schemas.microsoft.com/office/drawing/2014/main" id="{DFC36ABE-BBF8-A40F-A844-54B27BC520F5}"/>
              </a:ext>
            </a:extLst>
          </p:cNvPr>
          <p:cNvSpPr/>
          <p:nvPr/>
        </p:nvSpPr>
        <p:spPr>
          <a:xfrm>
            <a:off x="5092647" y="2246999"/>
            <a:ext cx="850153" cy="293051"/>
          </a:xfrm>
          <a:prstGeom prst="rect">
            <a:avLst/>
          </a:prstGeom>
          <a:ln>
            <a:noFill/>
          </a:ln>
        </p:spPr>
        <p:txBody>
          <a:bodyPr wrap="none">
            <a:noAutofit/>
          </a:bodyPr>
          <a:lstStyle/>
          <a:p>
            <a:pPr algn="ctr" rtl="0"/>
            <a:r>
              <a:rPr lang="pt-BR" sz="1100" b="0" i="0" u="none" strike="noStrike" dirty="0">
                <a:solidFill>
                  <a:srgbClr val="FFFFFF"/>
                </a:solidFill>
                <a:highlight>
                  <a:srgbClr val="000000">
                    <a:alpha val="0"/>
                  </a:srgbClr>
                </a:highlight>
                <a:latin typeface="Ubuntu"/>
              </a:rPr>
              <a:t>Definição</a:t>
            </a:r>
          </a:p>
        </p:txBody>
      </p:sp>
      <p:sp>
        <p:nvSpPr>
          <p:cNvPr id="39" name="Chevron 29">
            <a:extLst>
              <a:ext uri="{FF2B5EF4-FFF2-40B4-BE49-F238E27FC236}">
                <a16:creationId xmlns:a16="http://schemas.microsoft.com/office/drawing/2014/main" id="{3A345729-EE42-77A4-FCF2-9305B56E9BD7}"/>
              </a:ext>
            </a:extLst>
          </p:cNvPr>
          <p:cNvSpPr/>
          <p:nvPr/>
        </p:nvSpPr>
        <p:spPr>
          <a:xfrm>
            <a:off x="7937842" y="2004901"/>
            <a:ext cx="1272185" cy="794811"/>
          </a:xfrm>
          <a:prstGeom prst="chevron">
            <a:avLst>
              <a:gd name="adj" fmla="val 27320"/>
            </a:avLst>
          </a:prstGeom>
          <a:solidFill>
            <a:schemeClr val="accent5">
              <a:lumMod val="60000"/>
              <a:lumOff val="40000"/>
            </a:schemeClr>
          </a:solidFill>
          <a:ln w="3175">
            <a:noFill/>
          </a:ln>
          <a:effectLst>
            <a:outerShdw blurRad="1016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bg1"/>
              </a:solidFill>
            </a:endParaRPr>
          </a:p>
        </p:txBody>
      </p:sp>
      <p:sp>
        <p:nvSpPr>
          <p:cNvPr id="40" name="Right Arrow 30">
            <a:extLst>
              <a:ext uri="{FF2B5EF4-FFF2-40B4-BE49-F238E27FC236}">
                <a16:creationId xmlns:a16="http://schemas.microsoft.com/office/drawing/2014/main" id="{CEC8D113-B6DE-C8BD-CEA8-A5BB4509A48D}"/>
              </a:ext>
            </a:extLst>
          </p:cNvPr>
          <p:cNvSpPr/>
          <p:nvPr/>
        </p:nvSpPr>
        <p:spPr>
          <a:xfrm rot="5400000">
            <a:off x="7758975" y="1717731"/>
            <a:ext cx="219356" cy="274846"/>
          </a:xfrm>
          <a:prstGeom prst="rightArrow">
            <a:avLst>
              <a:gd name="adj1" fmla="val 50000"/>
              <a:gd name="adj2" fmla="val 49936"/>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tx1"/>
              </a:solidFill>
            </a:endParaRPr>
          </a:p>
        </p:txBody>
      </p:sp>
      <p:sp>
        <p:nvSpPr>
          <p:cNvPr id="41" name="Rectangle 40">
            <a:extLst>
              <a:ext uri="{FF2B5EF4-FFF2-40B4-BE49-F238E27FC236}">
                <a16:creationId xmlns:a16="http://schemas.microsoft.com/office/drawing/2014/main" id="{14B9DBAC-F6BB-7A82-CC36-DA1C51BF7382}"/>
              </a:ext>
            </a:extLst>
          </p:cNvPr>
          <p:cNvSpPr/>
          <p:nvPr/>
        </p:nvSpPr>
        <p:spPr>
          <a:xfrm>
            <a:off x="7451468" y="1472268"/>
            <a:ext cx="697524" cy="293051"/>
          </a:xfrm>
          <a:prstGeom prst="rect">
            <a:avLst/>
          </a:prstGeom>
        </p:spPr>
        <p:txBody>
          <a:bodyPr wrap="none">
            <a:noAutofit/>
          </a:bodyPr>
          <a:lstStyle/>
          <a:p>
            <a:pPr rtl="0"/>
            <a:r>
              <a:rPr lang="pt-BR" sz="1100" b="0" i="0" u="none" strike="noStrike" dirty="0">
                <a:highlight>
                  <a:srgbClr val="000000">
                    <a:alpha val="0"/>
                  </a:srgbClr>
                </a:highlight>
                <a:latin typeface="Ubuntu"/>
              </a:rPr>
              <a:t>Resultado</a:t>
            </a:r>
          </a:p>
        </p:txBody>
      </p:sp>
      <p:sp>
        <p:nvSpPr>
          <p:cNvPr id="42" name="Rectangle 41">
            <a:extLst>
              <a:ext uri="{FF2B5EF4-FFF2-40B4-BE49-F238E27FC236}">
                <a16:creationId xmlns:a16="http://schemas.microsoft.com/office/drawing/2014/main" id="{E1D3F207-9634-A010-739A-41ED5570A24F}"/>
              </a:ext>
            </a:extLst>
          </p:cNvPr>
          <p:cNvSpPr/>
          <p:nvPr/>
        </p:nvSpPr>
        <p:spPr>
          <a:xfrm>
            <a:off x="9135676" y="1905469"/>
            <a:ext cx="254938" cy="993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43" name="Right Arrow 34">
            <a:extLst>
              <a:ext uri="{FF2B5EF4-FFF2-40B4-BE49-F238E27FC236}">
                <a16:creationId xmlns:a16="http://schemas.microsoft.com/office/drawing/2014/main" id="{160C682B-2445-2E60-B4CB-5AF92EB1882E}"/>
              </a:ext>
            </a:extLst>
          </p:cNvPr>
          <p:cNvSpPr/>
          <p:nvPr/>
        </p:nvSpPr>
        <p:spPr>
          <a:xfrm>
            <a:off x="9223361" y="1908032"/>
            <a:ext cx="1084374" cy="988549"/>
          </a:xfrm>
          <a:prstGeom prst="rightArrow">
            <a:avLst>
              <a:gd name="adj1" fmla="val 50000"/>
              <a:gd name="adj2" fmla="val 31781"/>
            </a:avLst>
          </a:prstGeom>
          <a:solidFill>
            <a:schemeClr val="accent5">
              <a:lumMod val="20000"/>
              <a:lumOff val="80000"/>
            </a:schemeClr>
          </a:solidFill>
          <a:ln w="3175">
            <a:noFill/>
          </a:ln>
          <a:effectLst>
            <a:outerShdw blurRad="1016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tx1"/>
              </a:solidFill>
            </a:endParaRPr>
          </a:p>
        </p:txBody>
      </p:sp>
      <p:sp>
        <p:nvSpPr>
          <p:cNvPr id="44" name="Rectangle 43">
            <a:extLst>
              <a:ext uri="{FF2B5EF4-FFF2-40B4-BE49-F238E27FC236}">
                <a16:creationId xmlns:a16="http://schemas.microsoft.com/office/drawing/2014/main" id="{0A0EE082-9C20-C7D8-9EAD-46385CBE2B30}"/>
              </a:ext>
            </a:extLst>
          </p:cNvPr>
          <p:cNvSpPr/>
          <p:nvPr/>
        </p:nvSpPr>
        <p:spPr>
          <a:xfrm>
            <a:off x="9135676" y="2169505"/>
            <a:ext cx="1175598" cy="439577"/>
          </a:xfrm>
          <a:prstGeom prst="rect">
            <a:avLst/>
          </a:prstGeom>
          <a:ln>
            <a:noFill/>
          </a:ln>
        </p:spPr>
        <p:txBody>
          <a:bodyPr wrap="square">
            <a:noAutofit/>
          </a:bodyPr>
          <a:lstStyle/>
          <a:p>
            <a:pPr algn="ctr" rtl="0"/>
            <a:r>
              <a:rPr lang="pt-BR" sz="1100" b="0" i="0" u="none" strike="noStrike" dirty="0">
                <a:highlight>
                  <a:srgbClr val="000000">
                    <a:alpha val="0"/>
                  </a:srgbClr>
                </a:highlight>
                <a:latin typeface="Ubuntu"/>
              </a:rPr>
              <a:t>Benefícios de longo prazo</a:t>
            </a:r>
          </a:p>
        </p:txBody>
      </p:sp>
      <p:sp>
        <p:nvSpPr>
          <p:cNvPr id="45" name="Isosceles Triangle 44">
            <a:extLst>
              <a:ext uri="{FF2B5EF4-FFF2-40B4-BE49-F238E27FC236}">
                <a16:creationId xmlns:a16="http://schemas.microsoft.com/office/drawing/2014/main" id="{6934109B-2907-6831-A746-03AE4AF9D973}"/>
              </a:ext>
            </a:extLst>
          </p:cNvPr>
          <p:cNvSpPr/>
          <p:nvPr/>
        </p:nvSpPr>
        <p:spPr>
          <a:xfrm flipV="1">
            <a:off x="8921620" y="1806386"/>
            <a:ext cx="149761" cy="146197"/>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46" name="Rectangle 45">
            <a:extLst>
              <a:ext uri="{FF2B5EF4-FFF2-40B4-BE49-F238E27FC236}">
                <a16:creationId xmlns:a16="http://schemas.microsoft.com/office/drawing/2014/main" id="{A8A51812-A275-204D-5FAE-A0EC196F0FEF}"/>
              </a:ext>
            </a:extLst>
          </p:cNvPr>
          <p:cNvSpPr/>
          <p:nvPr/>
        </p:nvSpPr>
        <p:spPr>
          <a:xfrm>
            <a:off x="6145544" y="2245841"/>
            <a:ext cx="750943" cy="293051"/>
          </a:xfrm>
          <a:prstGeom prst="rect">
            <a:avLst/>
          </a:prstGeom>
          <a:ln>
            <a:noFill/>
          </a:ln>
        </p:spPr>
        <p:txBody>
          <a:bodyPr wrap="none">
            <a:noAutofit/>
          </a:bodyPr>
          <a:lstStyle/>
          <a:p>
            <a:pPr algn="ctr" rtl="0"/>
            <a:r>
              <a:rPr lang="pt-BR" sz="1100" b="0" i="0" u="none" strike="noStrike" dirty="0">
                <a:solidFill>
                  <a:srgbClr val="FFFFFF"/>
                </a:solidFill>
                <a:highlight>
                  <a:srgbClr val="000000">
                    <a:alpha val="0"/>
                  </a:srgbClr>
                </a:highlight>
                <a:latin typeface="Ubuntu"/>
              </a:rPr>
              <a:t>Entrega</a:t>
            </a:r>
          </a:p>
        </p:txBody>
      </p:sp>
      <p:sp>
        <p:nvSpPr>
          <p:cNvPr id="47" name="Rectangle 46">
            <a:extLst>
              <a:ext uri="{FF2B5EF4-FFF2-40B4-BE49-F238E27FC236}">
                <a16:creationId xmlns:a16="http://schemas.microsoft.com/office/drawing/2014/main" id="{889A207B-37BA-6D7E-4B53-4658FE57CD10}"/>
              </a:ext>
            </a:extLst>
          </p:cNvPr>
          <p:cNvSpPr/>
          <p:nvPr/>
        </p:nvSpPr>
        <p:spPr>
          <a:xfrm>
            <a:off x="7164366" y="2181788"/>
            <a:ext cx="730118" cy="293051"/>
          </a:xfrm>
          <a:prstGeom prst="rect">
            <a:avLst/>
          </a:prstGeom>
          <a:ln>
            <a:noFill/>
          </a:ln>
        </p:spPr>
        <p:txBody>
          <a:bodyPr wrap="none">
            <a:noAutofit/>
          </a:bodyPr>
          <a:lstStyle/>
          <a:p>
            <a:pPr algn="ctr" rtl="0"/>
            <a:r>
              <a:rPr lang="pt-BR" sz="1100" b="0" i="0" u="none" strike="noStrike" dirty="0">
                <a:solidFill>
                  <a:srgbClr val="FFFFFF"/>
                </a:solidFill>
                <a:highlight>
                  <a:srgbClr val="000000">
                    <a:alpha val="0"/>
                  </a:srgbClr>
                </a:highlight>
                <a:latin typeface="Ubuntu"/>
              </a:rPr>
              <a:t>Encerra-</a:t>
            </a:r>
          </a:p>
          <a:p>
            <a:pPr algn="ctr" rtl="0"/>
            <a:r>
              <a:rPr lang="pt-BR" sz="1100" b="0" i="0" u="none" strike="noStrike" dirty="0">
                <a:solidFill>
                  <a:srgbClr val="FFFFFF"/>
                </a:solidFill>
                <a:highlight>
                  <a:srgbClr val="000000">
                    <a:alpha val="0"/>
                  </a:srgbClr>
                </a:highlight>
                <a:latin typeface="Ubuntu"/>
              </a:rPr>
              <a:t>mento</a:t>
            </a:r>
          </a:p>
        </p:txBody>
      </p:sp>
      <p:sp>
        <p:nvSpPr>
          <p:cNvPr id="48" name="Rectangle 47">
            <a:extLst>
              <a:ext uri="{FF2B5EF4-FFF2-40B4-BE49-F238E27FC236}">
                <a16:creationId xmlns:a16="http://schemas.microsoft.com/office/drawing/2014/main" id="{19061F7D-0811-A389-B8F7-4619466DCC9D}"/>
              </a:ext>
            </a:extLst>
          </p:cNvPr>
          <p:cNvSpPr/>
          <p:nvPr/>
        </p:nvSpPr>
        <p:spPr>
          <a:xfrm>
            <a:off x="8094224" y="2169506"/>
            <a:ext cx="1061831" cy="439577"/>
          </a:xfrm>
          <a:prstGeom prst="rect">
            <a:avLst/>
          </a:prstGeom>
          <a:ln>
            <a:noFill/>
          </a:ln>
        </p:spPr>
        <p:txBody>
          <a:bodyPr wrap="square">
            <a:noAutofit/>
          </a:bodyPr>
          <a:lstStyle/>
          <a:p>
            <a:pPr algn="ctr" rtl="0"/>
            <a:r>
              <a:rPr lang="pt-BR" sz="1100" b="0" i="0" u="none" strike="noStrike" dirty="0">
                <a:solidFill>
                  <a:srgbClr val="FFFFFF"/>
                </a:solidFill>
                <a:highlight>
                  <a:srgbClr val="000000">
                    <a:alpha val="0"/>
                  </a:srgbClr>
                </a:highlight>
                <a:latin typeface="Ubuntu"/>
              </a:rPr>
              <a:t>Validação de benefícios</a:t>
            </a:r>
          </a:p>
        </p:txBody>
      </p:sp>
      <p:sp>
        <p:nvSpPr>
          <p:cNvPr id="50" name="Right Arrow 16">
            <a:hlinkClick r:id="rId4" action="ppaction://hlinksldjump"/>
            <a:extLst>
              <a:ext uri="{FF2B5EF4-FFF2-40B4-BE49-F238E27FC236}">
                <a16:creationId xmlns:a16="http://schemas.microsoft.com/office/drawing/2014/main" id="{552C6A17-31CB-D4F0-2601-F99848CC2755}"/>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14">
            <a:hlinkClick r:id="rId5" action="ppaction://hlinksldjump"/>
            <a:extLst>
              <a:ext uri="{FF2B5EF4-FFF2-40B4-BE49-F238E27FC236}">
                <a16:creationId xmlns:a16="http://schemas.microsoft.com/office/drawing/2014/main" id="{641EC2A3-4E26-E0C9-D8CE-5333B8475CDD}"/>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15">
            <a:hlinkClick r:id="rId4" action="ppaction://hlinksldjump"/>
            <a:extLst>
              <a:ext uri="{FF2B5EF4-FFF2-40B4-BE49-F238E27FC236}">
                <a16:creationId xmlns:a16="http://schemas.microsoft.com/office/drawing/2014/main" id="{77626D7B-04EF-9D07-4F7B-657256616BD2}"/>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64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Patrocínio</a:t>
            </a:r>
            <a:endParaRPr lang="en-GB" dirty="0"/>
          </a:p>
        </p:txBody>
      </p:sp>
      <p:sp>
        <p:nvSpPr>
          <p:cNvPr id="3" name="Rectangle 2"/>
          <p:cNvSpPr/>
          <p:nvPr/>
        </p:nvSpPr>
        <p:spPr>
          <a:xfrm>
            <a:off x="227162" y="994806"/>
            <a:ext cx="4896929" cy="5609805"/>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patronagem fornece propriedade e responsabilidade pelo </a:t>
            </a:r>
            <a:r>
              <a:rPr lang="pt-BR"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caso de negócio</a:t>
            </a:r>
            <a:r>
              <a:rPr lang="pt-BR" sz="1200" dirty="0">
                <a:latin typeface="Calibri" panose="020F0502020204030204" pitchFamily="34" charset="0"/>
                <a:ea typeface="Calibri" panose="020F0502020204030204" pitchFamily="34" charset="0"/>
                <a:cs typeface="Times New Roman" panose="02020603050405020304" pitchFamily="18" charset="0"/>
              </a:rPr>
              <a:t> e garante que o trabalho seja governado de forma eficaz.</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objetivos da patronagem são: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fornecer propriedade do caso de negócios;</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atuar como defensor dos objetivos do projeto;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tomar decisões ir/não ir em pontos relevantes no </a:t>
            </a:r>
            <a:r>
              <a:rPr lang="pt-BR"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ciclo de vida</a:t>
            </a:r>
            <a:r>
              <a:rPr lang="pt-BR" sz="1200" dirty="0">
                <a:latin typeface="Calibri" panose="020F0502020204030204" pitchFamily="34" charset="0"/>
                <a:ea typeface="Calibri" panose="020F0502020204030204" pitchFamily="34" charset="0"/>
                <a:cs typeface="Times New Roman" panose="02020603050405020304" pitchFamily="18" charset="0"/>
              </a:rPr>
              <a:t>;</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abordar assuntos fora do escopo da autoridade do gerente;</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supervisionar a validação;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dar suporte ad hoc à equipe de gerenciamento.</a:t>
            </a:r>
          </a:p>
          <a:p>
            <a:pPr lvl="0">
              <a:lnSpc>
                <a:spcPct val="115000"/>
              </a:lnSpc>
              <a:spcAft>
                <a:spcPts val="1000"/>
              </a:spcAft>
            </a:pPr>
            <a:endParaRPr lang="pt-BR" sz="5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Existem vários nomes dados à função que fornece patronagem, como: executivo, proprietário responsável sênior ou cliente. No </a:t>
            </a:r>
            <a:r>
              <a:rPr lang="pt-BR" sz="1200" dirty="0" err="1">
                <a:latin typeface="Calibri" panose="020F0502020204030204" pitchFamily="34" charset="0"/>
                <a:ea typeface="Calibri" panose="020F0502020204030204" pitchFamily="34" charset="0"/>
                <a:cs typeface="Times New Roman" panose="02020603050405020304" pitchFamily="18" charset="0"/>
              </a:rPr>
              <a:t>Praxis</a:t>
            </a:r>
            <a:r>
              <a:rPr lang="pt-BR" sz="1200" dirty="0">
                <a:latin typeface="Calibri" panose="020F0502020204030204" pitchFamily="34" charset="0"/>
                <a:ea typeface="Calibri" panose="020F0502020204030204" pitchFamily="34" charset="0"/>
                <a:cs typeface="Times New Roman" panose="02020603050405020304" pitchFamily="18" charset="0"/>
              </a:rPr>
              <a:t>, o papel é referido como o patrocinador.</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Uma falha comum em organizações menos maduras ocorre quando o papel de patrocinador não é levado a sério. Deve ser um papel ativo desempenhado por alguém que se compromete a realizar as atividades previstas no </a:t>
            </a:r>
            <a:r>
              <a:rPr lang="pt-BR" sz="12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processo de patronagem</a:t>
            </a:r>
            <a:r>
              <a:rPr lang="pt-BR" sz="12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Dependerá do contexto do trabalho se o patrocínio é fornecido por um indivíduo sozinho ou com o apoio de outros.</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Quando um patrocinador é apoiado por outros gerentes, eles são comumente referidos como um conselho de projeto. Dentro de um conselho, o patrocinador mantém a propriedade e presta contas pelo caso de negócios.</a:t>
            </a:r>
          </a:p>
        </p:txBody>
      </p:sp>
      <p:sp>
        <p:nvSpPr>
          <p:cNvPr id="4" name="Rectangle 3"/>
          <p:cNvSpPr/>
          <p:nvPr/>
        </p:nvSpPr>
        <p:spPr>
          <a:xfrm>
            <a:off x="5344514" y="994806"/>
            <a:ext cx="4964052" cy="4074770"/>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Embora a função principal do patrocinador seja garantir que o caso de negócios continue a justificar o trabalho ao longo do ciclo de vida, isso não seria possível sem uma relação de trabalho eficaz com o gerente de projeto. Na medida em que, se o caso de negócios deixar de justificar o investimento contínuo, o patrocinador precisa trabalhar com o gerente para redefinir ou encerrar prematuramente o projeto.</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 patrocinador geralmente tem responsabilidade perante outras pessoas dentro da organização anfitriã ou talvez um cliente externo. Essa responsabilidade inclui garantir que o trabalho está sendo gerenciado de forma eficaz. O patrocinador faz isso através da </a:t>
            </a:r>
            <a:r>
              <a:rPr lang="pt-BR" sz="1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validação</a:t>
            </a:r>
            <a:r>
              <a:rPr lang="pt-BR" sz="1200" dirty="0">
                <a:latin typeface="Calibri" panose="020F0502020204030204" pitchFamily="34" charset="0"/>
                <a:ea typeface="Calibri" panose="020F0502020204030204" pitchFamily="34" charset="0"/>
                <a:cs typeface="Times New Roman" panose="02020603050405020304" pitchFamily="18" charset="0"/>
              </a:rPr>
              <a:t>, que é uma revisão independente da gestão do trabalho.</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Um patrono deve ser alguém que:</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tenha credibilidade para fornecer liderança que ultrapassa as fronteiras corporativas e departamentais;</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esteja genuinamente entusiasmado com os objetivos do projeto;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seja capaz e esteja disposto a dedicar tempo e energia para o cumprimento do papel.</a:t>
            </a:r>
          </a:p>
        </p:txBody>
      </p:sp>
      <p:sp>
        <p:nvSpPr>
          <p:cNvPr id="5" name="Rectangle 4"/>
          <p:cNvSpPr/>
          <p:nvPr/>
        </p:nvSpPr>
        <p:spPr>
          <a:xfrm>
            <a:off x="6626117" y="5401505"/>
            <a:ext cx="2288738" cy="830997"/>
          </a:xfrm>
          <a:prstGeom prst="rect">
            <a:avLst/>
          </a:prstGeom>
          <a:solidFill>
            <a:schemeClr val="accent6">
              <a:lumMod val="20000"/>
              <a:lumOff val="80000"/>
            </a:schemeClr>
          </a:solidFill>
        </p:spPr>
        <p:txBody>
          <a:bodyPr wrap="square">
            <a:spAutoFit/>
          </a:bodyPr>
          <a:lstStyle/>
          <a:p>
            <a:pPr>
              <a:spcAft>
                <a:spcPts val="600"/>
              </a:spcAft>
            </a:pPr>
            <a:r>
              <a:rPr lang="en-GB" sz="1400" dirty="0">
                <a:solidFill>
                  <a:schemeClr val="accent5"/>
                </a:solidFill>
              </a:rPr>
              <a:t>See also</a:t>
            </a:r>
            <a:endParaRPr lang="en-GB" sz="1200" dirty="0">
              <a:solidFill>
                <a:schemeClr val="accent5"/>
              </a:solidFill>
            </a:endParaRPr>
          </a:p>
          <a:p>
            <a:pPr marL="171450" indent="-171450">
              <a:spcAft>
                <a:spcPts val="600"/>
              </a:spcAft>
              <a:buFont typeface="Arial" panose="020B0604020202020204" pitchFamily="34" charset="0"/>
              <a:buChar char="•"/>
            </a:pPr>
            <a:r>
              <a:rPr lang="en-GB" sz="1200" dirty="0" err="1">
                <a:hlinkClick r:id="rId6" action="ppaction://hlinksldjump"/>
              </a:rPr>
              <a:t>Gestão</a:t>
            </a:r>
            <a:r>
              <a:rPr lang="en-GB" sz="1200" dirty="0">
                <a:hlinkClick r:id="rId6" action="ppaction://hlinksldjump"/>
              </a:rPr>
              <a:t> da </a:t>
            </a:r>
            <a:r>
              <a:rPr lang="en-GB" sz="1200" dirty="0" err="1">
                <a:hlinkClick r:id="rId6" action="ppaction://hlinksldjump"/>
              </a:rPr>
              <a:t>organização</a:t>
            </a:r>
            <a:endParaRPr lang="en-GB" sz="1200" dirty="0"/>
          </a:p>
          <a:p>
            <a:pPr marL="171450" indent="-171450">
              <a:spcAft>
                <a:spcPts val="600"/>
              </a:spcAft>
              <a:buFont typeface="Arial" panose="020B0604020202020204" pitchFamily="34" charset="0"/>
              <a:buChar char="•"/>
            </a:pPr>
            <a:r>
              <a:rPr lang="pt-BR" sz="1200" dirty="0">
                <a:hlinkClick r:id="rId7" action="ppaction://hlinksldjump"/>
              </a:rPr>
              <a:t>Gestão do caso de negócio</a:t>
            </a:r>
            <a:endParaRPr lang="en-GB" sz="1200" dirty="0"/>
          </a:p>
        </p:txBody>
      </p:sp>
      <p:sp>
        <p:nvSpPr>
          <p:cNvPr id="16" name="Rectangle 15">
            <a:hlinkClick r:id="rId8"/>
            <a:extLst>
              <a:ext uri="{FF2B5EF4-FFF2-40B4-BE49-F238E27FC236}">
                <a16:creationId xmlns:a16="http://schemas.microsoft.com/office/drawing/2014/main" id="{DC3C29FB-B783-4F42-B057-44A2F274C96F}"/>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hlinkClick r:id="rId9"/>
            <a:extLst>
              <a:ext uri="{FF2B5EF4-FFF2-40B4-BE49-F238E27FC236}">
                <a16:creationId xmlns:a16="http://schemas.microsoft.com/office/drawing/2014/main" id="{08F606C7-CAEC-43BE-B762-DE1E4DB43E37}"/>
              </a:ext>
            </a:extLst>
          </p:cNvPr>
          <p:cNvSpPr txBox="1"/>
          <p:nvPr/>
        </p:nvSpPr>
        <p:spPr>
          <a:xfrm>
            <a:off x="10707096" y="2395780"/>
            <a:ext cx="1024511" cy="276999"/>
          </a:xfrm>
          <a:prstGeom prst="rect">
            <a:avLst/>
          </a:prstGeom>
          <a:noFill/>
        </p:spPr>
        <p:txBody>
          <a:bodyPr wrap="none" rtlCol="0">
            <a:spAutoFit/>
          </a:bodyPr>
          <a:lstStyle/>
          <a:p>
            <a:r>
              <a:rPr lang="en-GB" sz="1200" dirty="0"/>
              <a:t>Checklist (En)</a:t>
            </a:r>
          </a:p>
        </p:txBody>
      </p:sp>
      <p:sp>
        <p:nvSpPr>
          <p:cNvPr id="18" name="TextBox 17">
            <a:hlinkClick r:id="rId8"/>
            <a:extLst>
              <a:ext uri="{FF2B5EF4-FFF2-40B4-BE49-F238E27FC236}">
                <a16:creationId xmlns:a16="http://schemas.microsoft.com/office/drawing/2014/main" id="{B85930DD-F918-4CF2-82F2-396A55FDA287}"/>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19" name="TextBox 18">
            <a:hlinkClick r:id="rId9"/>
            <a:extLst>
              <a:ext uri="{FF2B5EF4-FFF2-40B4-BE49-F238E27FC236}">
                <a16:creationId xmlns:a16="http://schemas.microsoft.com/office/drawing/2014/main" id="{FABC3EFC-BAB5-4C37-ADCA-FA8EB46E8A0B}"/>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20" name="TextBox 19">
            <a:hlinkClick r:id="rId10"/>
            <a:extLst>
              <a:ext uri="{FF2B5EF4-FFF2-40B4-BE49-F238E27FC236}">
                <a16:creationId xmlns:a16="http://schemas.microsoft.com/office/drawing/2014/main" id="{62734E36-891F-43B7-8170-FF8EA193E393}"/>
              </a:ext>
            </a:extLst>
          </p:cNvPr>
          <p:cNvSpPr txBox="1"/>
          <p:nvPr/>
        </p:nvSpPr>
        <p:spPr>
          <a:xfrm>
            <a:off x="10707097" y="2118791"/>
            <a:ext cx="1103059" cy="276999"/>
          </a:xfrm>
          <a:prstGeom prst="rect">
            <a:avLst/>
          </a:prstGeom>
          <a:noFill/>
        </p:spPr>
        <p:txBody>
          <a:bodyPr wrap="none" rtlCol="0">
            <a:spAutoFit/>
          </a:bodyPr>
          <a:lstStyle/>
          <a:p>
            <a:r>
              <a:rPr lang="en-GB" sz="1200" dirty="0"/>
              <a:t>Resources (En)</a:t>
            </a:r>
          </a:p>
        </p:txBody>
      </p:sp>
      <p:sp>
        <p:nvSpPr>
          <p:cNvPr id="21" name="TextBox 20">
            <a:hlinkClick r:id="rId11"/>
            <a:extLst>
              <a:ext uri="{FF2B5EF4-FFF2-40B4-BE49-F238E27FC236}">
                <a16:creationId xmlns:a16="http://schemas.microsoft.com/office/drawing/2014/main" id="{0596EBF4-4824-4F60-8AFB-44104656640C}"/>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22" name="TextBox 21">
            <a:extLst>
              <a:ext uri="{FF2B5EF4-FFF2-40B4-BE49-F238E27FC236}">
                <a16:creationId xmlns:a16="http://schemas.microsoft.com/office/drawing/2014/main" id="{4B2EAC47-5C53-40BD-9436-070EAFEB8CCA}"/>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14" name="TextBox 13">
            <a:hlinkClick r:id="rId12"/>
            <a:extLst>
              <a:ext uri="{FF2B5EF4-FFF2-40B4-BE49-F238E27FC236}">
                <a16:creationId xmlns:a16="http://schemas.microsoft.com/office/drawing/2014/main" id="{E917F231-3E55-4BC8-9987-7F70E9232990}"/>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7" name="Right Arrow 16">
            <a:hlinkClick r:id="rId13" action="ppaction://hlinksldjump"/>
            <a:extLst>
              <a:ext uri="{FF2B5EF4-FFF2-40B4-BE49-F238E27FC236}">
                <a16:creationId xmlns:a16="http://schemas.microsoft.com/office/drawing/2014/main" id="{141CF313-2D27-5395-7F2E-AD24DEDE4C26}"/>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14">
            <a:hlinkClick r:id="rId14" action="ppaction://hlinksldjump"/>
            <a:extLst>
              <a:ext uri="{FF2B5EF4-FFF2-40B4-BE49-F238E27FC236}">
                <a16:creationId xmlns:a16="http://schemas.microsoft.com/office/drawing/2014/main" id="{8B154E4D-A3EF-F0F1-EB42-5E1D48E19BCB}"/>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15">
            <a:hlinkClick r:id="rId3" action="ppaction://hlinksldjump"/>
            <a:extLst>
              <a:ext uri="{FF2B5EF4-FFF2-40B4-BE49-F238E27FC236}">
                <a16:creationId xmlns:a16="http://schemas.microsoft.com/office/drawing/2014/main" id="{DAF672A4-4998-D7DD-2A32-5A2EC02AA6B7}"/>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031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Apoio</a:t>
            </a:r>
            <a:endParaRPr lang="en-GB" dirty="0"/>
          </a:p>
        </p:txBody>
      </p:sp>
      <p:sp>
        <p:nvSpPr>
          <p:cNvPr id="3" name="Rectangle 2"/>
          <p:cNvSpPr/>
          <p:nvPr/>
        </p:nvSpPr>
        <p:spPr>
          <a:xfrm>
            <a:off x="136358" y="1028623"/>
            <a:ext cx="4987733" cy="5592621"/>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Calibri" panose="020F0502020204030204" pitchFamily="34" charset="0"/>
              </a:rPr>
              <a:t>O apoio é um conjunto de serviços especializados e administrativos realizados em nome dos gerentes de projeto. Uma infraestrutura de apoio pode ser constituída de muitas maneiras diferentes, com muitos papéis diferentes dentro do domínio do gerenciamento de P3, um conjunto definitivo de objetivos de apoio é impraticável, mas geralmente são extraídos da ampla lista mostrada abaixo</a:t>
            </a:r>
            <a:r>
              <a:rPr lang="pt-BR" sz="1200" dirty="0">
                <a:latin typeface="Calibri" panose="020F0502020204030204" pitchFamily="34" charset="0"/>
                <a:ea typeface="Calibri" panose="020F0502020204030204" pitchFamily="34" charset="0"/>
                <a:cs typeface="Times New Roman" panose="02020603050405020304" pitchFamily="18" charset="0"/>
              </a:rPr>
              <a:t>:</a:t>
            </a:r>
          </a:p>
          <a:p>
            <a:pPr marL="180975" lvl="0" indent="-180975">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fornecer apoio administrativo aos gerentes P3;</a:t>
            </a:r>
          </a:p>
          <a:p>
            <a:pPr marL="180975" lvl="0" indent="-180975">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apoiar a governança da gestão P3;</a:t>
            </a:r>
          </a:p>
          <a:p>
            <a:pPr marL="180975" lvl="0" indent="-180975">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fornecer apoio técnico especializado;</a:t>
            </a:r>
          </a:p>
          <a:p>
            <a:pPr marL="180975" lvl="0" indent="-180975">
              <a:lnSpc>
                <a:spcPct val="115000"/>
              </a:lnSpc>
              <a:spcAft>
                <a:spcPts val="10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conduzir a </a:t>
            </a:r>
            <a:r>
              <a:rPr lang="pt-BR"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validação</a:t>
            </a:r>
            <a:r>
              <a:rPr lang="pt-BR" sz="12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administração de rotina é necessária em todos os projetos. Em pequenos projetos, isso pode ser executado pelo gerente de projeto, mas em projetos de médio a grande porte, um gerente precisa de apoio para lidar com a administração do dia-a-dia.</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Uma função de apoio administrativo pode funcionar a diferentes níveis dependendo da forma como é constituída. Pode fornecer:</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ajuda administrativa em áreas como planejamento, gestão de riscos, etc.;</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o secretariado para reuniões e serviços logísticos;</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suporte técnico incluindo coleta, análise e apresentação de informações de progresso;</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validação de estruturas de governança e práticas de gerenciamento P3 padrões por meio de auditorias, verificações de saúde e revisões de final de fase.</a:t>
            </a:r>
          </a:p>
        </p:txBody>
      </p:sp>
      <p:sp>
        <p:nvSpPr>
          <p:cNvPr id="4" name="Rectangle 3"/>
          <p:cNvSpPr/>
          <p:nvPr/>
        </p:nvSpPr>
        <p:spPr>
          <a:xfrm>
            <a:off x="5415724" y="1028623"/>
            <a:ext cx="4987733" cy="4535922"/>
          </a:xfrm>
          <a:prstGeom prst="rect">
            <a:avLst/>
          </a:prstGeom>
        </p:spPr>
        <p:txBody>
          <a:bodyPr wrap="square">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Uma função de apoio mais sofisticada também pode abranger :</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Times New Roman" panose="02020603050405020304" pitchFamily="18" charset="0"/>
                <a:cs typeface="Times New Roman" panose="02020603050405020304" pitchFamily="18" charset="0"/>
              </a:rPr>
              <a:t>fornecimento de conhecimento no assunto para garantir que haja acesso a todas as ferramentas e técnicas necessárias;</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Times New Roman" panose="02020603050405020304" pitchFamily="18" charset="0"/>
                <a:cs typeface="Times New Roman" panose="02020603050405020304" pitchFamily="18" charset="0"/>
              </a:rPr>
              <a:t>treinamento, coaching e mentoria para a equipe do projeto;</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Times New Roman" panose="02020603050405020304" pitchFamily="18" charset="0"/>
                <a:cs typeface="Times New Roman" panose="02020603050405020304" pitchFamily="18" charset="0"/>
              </a:rPr>
              <a:t>manter a infraestrutura, impulso e motivação para apoiar as comunidades de prática;</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Times New Roman" panose="02020603050405020304" pitchFamily="18" charset="0"/>
                <a:cs typeface="Times New Roman" panose="02020603050405020304" pitchFamily="18" charset="0"/>
              </a:rPr>
              <a:t>melhorar, incorporar e medir capacidades para alcançar níveis mais altos de maturidade;</a:t>
            </a:r>
          </a:p>
          <a:p>
            <a:pPr marL="180975" lvl="0" indent="-180975">
              <a:lnSpc>
                <a:spcPct val="115000"/>
              </a:lnSpc>
              <a:spcAft>
                <a:spcPts val="300"/>
              </a:spcAft>
              <a:buFont typeface="Symbol" panose="05050102010706020507" pitchFamily="18" charset="2"/>
              <a:buChar char=""/>
            </a:pPr>
            <a:r>
              <a:rPr lang="pt-BR" sz="1200" dirty="0">
                <a:latin typeface="Calibri" panose="020F0502020204030204" pitchFamily="34" charset="0"/>
                <a:ea typeface="Times New Roman" panose="02020603050405020304" pitchFamily="18" charset="0"/>
                <a:cs typeface="Times New Roman" panose="02020603050405020304" pitchFamily="18" charset="0"/>
              </a:rPr>
              <a:t>possuir e implantar ferramentas e técnicas padrão.</a:t>
            </a:r>
          </a:p>
          <a:p>
            <a:pPr>
              <a:spcAft>
                <a:spcPts val="0"/>
              </a:spcAft>
            </a:pPr>
            <a:r>
              <a:rPr lang="pt-BR" sz="1200"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infraestrutura de apoio P3 pode variar de uma única pessoa a uma grande equipe contendo muitas funções e especialistas diferentes. A infraestrutura geral pode ser dividida em vários escritórios, alguns temporários e outros permanentes. Por exemplo, um escritório de suporte pode fornecer suporte administrativo para um projeto específico.</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 então dissolvido assim que o trabalho for concluído. Por outro lado, um escritório de apoio em toda a organização tem um papel de apoio permanente, independente da criação e conclusão de qualquer trabalho individual.</a:t>
            </a:r>
          </a:p>
        </p:txBody>
      </p:sp>
      <p:sp>
        <p:nvSpPr>
          <p:cNvPr id="5" name="Rectangle 4"/>
          <p:cNvSpPr/>
          <p:nvPr/>
        </p:nvSpPr>
        <p:spPr>
          <a:xfrm>
            <a:off x="6674680" y="5660632"/>
            <a:ext cx="2257285" cy="569387"/>
          </a:xfrm>
          <a:prstGeom prst="rect">
            <a:avLst/>
          </a:prstGeom>
          <a:solidFill>
            <a:schemeClr val="accent6">
              <a:lumMod val="20000"/>
              <a:lumOff val="80000"/>
            </a:schemeClr>
          </a:solidFill>
        </p:spPr>
        <p:txBody>
          <a:bodyPr wrap="square">
            <a:spAutoFit/>
          </a:bodyPr>
          <a:lstStyle/>
          <a:p>
            <a:pPr>
              <a:spcAft>
                <a:spcPts val="600"/>
              </a:spcAft>
            </a:pPr>
            <a:r>
              <a:rPr lang="en-GB" sz="1400" dirty="0">
                <a:solidFill>
                  <a:schemeClr val="accent5"/>
                </a:solidFill>
              </a:rPr>
              <a:t>Veja </a:t>
            </a:r>
            <a:r>
              <a:rPr lang="en-GB" sz="1400" dirty="0" err="1">
                <a:solidFill>
                  <a:schemeClr val="accent5"/>
                </a:solidFill>
              </a:rPr>
              <a:t>também</a:t>
            </a:r>
            <a:endParaRPr lang="en-GB" sz="1400" dirty="0">
              <a:solidFill>
                <a:schemeClr val="accent5"/>
              </a:solidFill>
            </a:endParaRPr>
          </a:p>
          <a:p>
            <a:pPr marL="171450" indent="-171450">
              <a:spcAft>
                <a:spcPts val="600"/>
              </a:spcAft>
              <a:buFont typeface="Arial" panose="020B0604020202020204" pitchFamily="34" charset="0"/>
              <a:buChar char="•"/>
            </a:pPr>
            <a:r>
              <a:rPr lang="en-GB" sz="1200" dirty="0" err="1">
                <a:hlinkClick r:id="rId3" action="ppaction://hlinksldjump"/>
              </a:rPr>
              <a:t>Gestão</a:t>
            </a:r>
            <a:r>
              <a:rPr lang="en-GB" sz="1200" dirty="0">
                <a:hlinkClick r:id="rId3" action="ppaction://hlinksldjump"/>
              </a:rPr>
              <a:t> da </a:t>
            </a:r>
            <a:r>
              <a:rPr lang="en-GB" sz="1200" dirty="0" err="1">
                <a:hlinkClick r:id="rId3" action="ppaction://hlinksldjump"/>
              </a:rPr>
              <a:t>organização</a:t>
            </a:r>
            <a:endParaRPr lang="en-GB" sz="1200" dirty="0"/>
          </a:p>
        </p:txBody>
      </p:sp>
      <p:sp>
        <p:nvSpPr>
          <p:cNvPr id="11" name="TextBox 10">
            <a:hlinkClick r:id="rId4"/>
            <a:extLst>
              <a:ext uri="{FF2B5EF4-FFF2-40B4-BE49-F238E27FC236}">
                <a16:creationId xmlns:a16="http://schemas.microsoft.com/office/drawing/2014/main" id="{D29440B9-DACF-48EF-A469-2F6CACA435E8}"/>
              </a:ext>
            </a:extLst>
          </p:cNvPr>
          <p:cNvSpPr txBox="1"/>
          <p:nvPr/>
        </p:nvSpPr>
        <p:spPr>
          <a:xfrm>
            <a:off x="10707096" y="2105001"/>
            <a:ext cx="1024511" cy="276999"/>
          </a:xfrm>
          <a:prstGeom prst="rect">
            <a:avLst/>
          </a:prstGeom>
          <a:noFill/>
        </p:spPr>
        <p:txBody>
          <a:bodyPr wrap="none" rtlCol="0">
            <a:spAutoFit/>
          </a:bodyPr>
          <a:lstStyle/>
          <a:p>
            <a:r>
              <a:rPr lang="en-GB" sz="1200" dirty="0"/>
              <a:t>Checklist (En)</a:t>
            </a:r>
          </a:p>
        </p:txBody>
      </p:sp>
      <p:sp>
        <p:nvSpPr>
          <p:cNvPr id="13" name="TextBox 12">
            <a:hlinkClick r:id="rId5"/>
            <a:extLst>
              <a:ext uri="{FF2B5EF4-FFF2-40B4-BE49-F238E27FC236}">
                <a16:creationId xmlns:a16="http://schemas.microsoft.com/office/drawing/2014/main" id="{356E4548-B334-4204-981B-A218C224D533}"/>
              </a:ext>
            </a:extLst>
          </p:cNvPr>
          <p:cNvSpPr txBox="1"/>
          <p:nvPr/>
        </p:nvSpPr>
        <p:spPr>
          <a:xfrm>
            <a:off x="10707097" y="1570136"/>
            <a:ext cx="1209177" cy="276999"/>
          </a:xfrm>
          <a:prstGeom prst="rect">
            <a:avLst/>
          </a:prstGeom>
          <a:noFill/>
        </p:spPr>
        <p:txBody>
          <a:bodyPr wrap="none" rtlCol="0">
            <a:spAutoFit/>
          </a:bodyPr>
          <a:lstStyle/>
          <a:p>
            <a:r>
              <a:rPr lang="en-GB" sz="1200" dirty="0"/>
              <a:t>Assessment (En)</a:t>
            </a:r>
          </a:p>
        </p:txBody>
      </p:sp>
      <p:sp>
        <p:nvSpPr>
          <p:cNvPr id="14" name="TextBox 13">
            <a:hlinkClick r:id="rId6"/>
            <a:extLst>
              <a:ext uri="{FF2B5EF4-FFF2-40B4-BE49-F238E27FC236}">
                <a16:creationId xmlns:a16="http://schemas.microsoft.com/office/drawing/2014/main" id="{F1B34857-CBA8-4F9F-939C-BB98630D3303}"/>
              </a:ext>
            </a:extLst>
          </p:cNvPr>
          <p:cNvSpPr txBox="1"/>
          <p:nvPr/>
        </p:nvSpPr>
        <p:spPr>
          <a:xfrm>
            <a:off x="10707097" y="1837568"/>
            <a:ext cx="1103059" cy="276999"/>
          </a:xfrm>
          <a:prstGeom prst="rect">
            <a:avLst/>
          </a:prstGeom>
          <a:noFill/>
        </p:spPr>
        <p:txBody>
          <a:bodyPr wrap="none" rtlCol="0">
            <a:spAutoFit/>
          </a:bodyPr>
          <a:lstStyle/>
          <a:p>
            <a:r>
              <a:rPr lang="en-GB" sz="1200" dirty="0"/>
              <a:t>Resources (En)</a:t>
            </a:r>
          </a:p>
        </p:txBody>
      </p:sp>
      <p:sp>
        <p:nvSpPr>
          <p:cNvPr id="15" name="TextBox 14">
            <a:hlinkClick r:id="rId7"/>
            <a:extLst>
              <a:ext uri="{FF2B5EF4-FFF2-40B4-BE49-F238E27FC236}">
                <a16:creationId xmlns:a16="http://schemas.microsoft.com/office/drawing/2014/main" id="{5609258F-A190-403B-89E9-149CD119B31B}"/>
              </a:ext>
            </a:extLst>
          </p:cNvPr>
          <p:cNvSpPr txBox="1"/>
          <p:nvPr/>
        </p:nvSpPr>
        <p:spPr>
          <a:xfrm>
            <a:off x="10707096" y="1302704"/>
            <a:ext cx="919034" cy="276999"/>
          </a:xfrm>
          <a:prstGeom prst="rect">
            <a:avLst/>
          </a:prstGeom>
          <a:noFill/>
        </p:spPr>
        <p:txBody>
          <a:bodyPr wrap="none" rtlCol="0">
            <a:spAutoFit/>
          </a:bodyPr>
          <a:lstStyle/>
          <a:p>
            <a:r>
              <a:rPr lang="en-GB" sz="1200" dirty="0" err="1"/>
              <a:t>Maturidade</a:t>
            </a:r>
            <a:endParaRPr lang="en-GB" sz="1200" dirty="0"/>
          </a:p>
        </p:txBody>
      </p:sp>
      <p:sp>
        <p:nvSpPr>
          <p:cNvPr id="16" name="Rectangle 15">
            <a:hlinkClick r:id="rId8"/>
            <a:extLst>
              <a:ext uri="{FF2B5EF4-FFF2-40B4-BE49-F238E27FC236}">
                <a16:creationId xmlns:a16="http://schemas.microsoft.com/office/drawing/2014/main" id="{5EFDEE36-D353-4482-B8B2-174B93E55EE5}"/>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5ABB1F6-8E9E-4E87-8355-BEB7EA721809}"/>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7" name="Right Arrow 16">
            <a:hlinkClick r:id="rId9" action="ppaction://hlinksldjump"/>
            <a:extLst>
              <a:ext uri="{FF2B5EF4-FFF2-40B4-BE49-F238E27FC236}">
                <a16:creationId xmlns:a16="http://schemas.microsoft.com/office/drawing/2014/main" id="{1ECB1B78-D317-1A70-5465-784353E7F92E}"/>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14">
            <a:hlinkClick r:id="rId3" action="ppaction://hlinksldjump"/>
            <a:extLst>
              <a:ext uri="{FF2B5EF4-FFF2-40B4-BE49-F238E27FC236}">
                <a16:creationId xmlns:a16="http://schemas.microsoft.com/office/drawing/2014/main" id="{EE19B94F-5309-74DD-5CE5-78C8C6849758}"/>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15">
            <a:hlinkClick r:id="rId10" action="ppaction://hlinksldjump"/>
            <a:extLst>
              <a:ext uri="{FF2B5EF4-FFF2-40B4-BE49-F238E27FC236}">
                <a16:creationId xmlns:a16="http://schemas.microsoft.com/office/drawing/2014/main" id="{AE243F63-6D22-D5B1-8B28-E65C47D9C007}"/>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300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normAutofit/>
          </a:bodyPr>
          <a:lstStyle/>
          <a:p>
            <a:r>
              <a:rPr lang="en-GB" dirty="0" err="1"/>
              <a:t>Gestão</a:t>
            </a:r>
            <a:r>
              <a:rPr lang="en-GB" dirty="0"/>
              <a:t> da </a:t>
            </a:r>
            <a:r>
              <a:rPr lang="en-GB" dirty="0" err="1"/>
              <a:t>organização</a:t>
            </a:r>
            <a:endParaRPr lang="en-GB" dirty="0"/>
          </a:p>
        </p:txBody>
      </p:sp>
      <p:sp>
        <p:nvSpPr>
          <p:cNvPr id="27" name="TextBox 26"/>
          <p:cNvSpPr txBox="1"/>
          <p:nvPr/>
        </p:nvSpPr>
        <p:spPr>
          <a:xfrm>
            <a:off x="6120908" y="1072861"/>
            <a:ext cx="1212320" cy="307777"/>
          </a:xfrm>
          <a:prstGeom prst="rect">
            <a:avLst/>
          </a:prstGeom>
          <a:noFill/>
        </p:spPr>
        <p:txBody>
          <a:bodyPr wrap="none" rtlCol="0">
            <a:spAutoFit/>
          </a:bodyPr>
          <a:lstStyle/>
          <a:p>
            <a:r>
              <a:rPr lang="en-GB" sz="1400" dirty="0" err="1">
                <a:solidFill>
                  <a:schemeClr val="accent5"/>
                </a:solidFill>
              </a:rPr>
              <a:t>Procedimento</a:t>
            </a:r>
            <a:endParaRPr lang="en-GB" sz="1400" dirty="0">
              <a:solidFill>
                <a:schemeClr val="accent5"/>
              </a:solidFill>
            </a:endParaRPr>
          </a:p>
        </p:txBody>
      </p:sp>
      <p:sp>
        <p:nvSpPr>
          <p:cNvPr id="28" name="TextBox 27"/>
          <p:cNvSpPr txBox="1"/>
          <p:nvPr/>
        </p:nvSpPr>
        <p:spPr>
          <a:xfrm>
            <a:off x="6214848" y="3219455"/>
            <a:ext cx="1522596" cy="307777"/>
          </a:xfrm>
          <a:prstGeom prst="rect">
            <a:avLst/>
          </a:prstGeom>
          <a:noFill/>
        </p:spPr>
        <p:txBody>
          <a:bodyPr wrap="none" rtlCol="0">
            <a:spAutoFit/>
          </a:bodyPr>
          <a:lstStyle/>
          <a:p>
            <a:r>
              <a:rPr lang="en-GB" sz="1400" dirty="0" err="1">
                <a:solidFill>
                  <a:schemeClr val="accent5"/>
                </a:solidFill>
              </a:rPr>
              <a:t>Estrutura</a:t>
            </a:r>
            <a:r>
              <a:rPr lang="en-GB" sz="1400" dirty="0">
                <a:solidFill>
                  <a:schemeClr val="accent5"/>
                </a:solidFill>
              </a:rPr>
              <a:t> </a:t>
            </a:r>
            <a:r>
              <a:rPr lang="en-GB" sz="1400" dirty="0" err="1">
                <a:solidFill>
                  <a:schemeClr val="accent5"/>
                </a:solidFill>
              </a:rPr>
              <a:t>genérica</a:t>
            </a:r>
            <a:endParaRPr lang="en-GB" sz="1400" dirty="0">
              <a:solidFill>
                <a:schemeClr val="accent5"/>
              </a:solidFill>
            </a:endParaRPr>
          </a:p>
        </p:txBody>
      </p:sp>
      <p:sp>
        <p:nvSpPr>
          <p:cNvPr id="29" name="Rectangle 28"/>
          <p:cNvSpPr/>
          <p:nvPr/>
        </p:nvSpPr>
        <p:spPr>
          <a:xfrm>
            <a:off x="145588" y="1072861"/>
            <a:ext cx="5065648" cy="1884940"/>
          </a:xfrm>
          <a:prstGeom prst="rect">
            <a:avLst/>
          </a:prstGeom>
        </p:spPr>
        <p:txBody>
          <a:bodyPr wrap="square">
            <a:spAutoFit/>
          </a:bodyPr>
          <a:lstStyle/>
          <a:p>
            <a:pPr>
              <a:lnSpc>
                <a:spcPct val="115000"/>
              </a:lnSpc>
              <a:spcAft>
                <a:spcPts val="6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Objetivos</a:t>
            </a:r>
          </a:p>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Gerenciar a organização preocupa-se em criar e manter uma estrutura de gerenciamento aplicável ao projeto e ao contexto em que ele opera. Seus objetivos são:</a:t>
            </a:r>
          </a:p>
          <a:p>
            <a:pPr marL="179388" lvl="0" indent="-179388">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projetar uma organização adequada ao escopo do trabalho a ser gerenciado;</a:t>
            </a:r>
          </a:p>
          <a:p>
            <a:pPr marL="179388" lvl="0" indent="-179388">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identificar e nomear membros da equipe de gerenciamento;</a:t>
            </a:r>
          </a:p>
          <a:p>
            <a:pPr marL="179388" lvl="0" indent="-179388">
              <a:lnSpc>
                <a:spcPct val="115000"/>
              </a:lnSpc>
              <a:spcAft>
                <a:spcPts val="10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manter e adaptar a organização durante todo o </a:t>
            </a:r>
            <a:r>
              <a:rPr lang="pt-BR"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ciclo de vida</a:t>
            </a:r>
            <a:r>
              <a:rPr lang="pt-BR" sz="1200" dirty="0">
                <a:latin typeface="Calibri" panose="020F0502020204030204" pitchFamily="34" charset="0"/>
                <a:ea typeface="Calibri" panose="020F0502020204030204" pitchFamily="34" charset="0"/>
                <a:cs typeface="Times New Roman" panose="02020603050405020304" pitchFamily="18" charset="0"/>
              </a:rPr>
              <a:t>.</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136358" y="3219455"/>
            <a:ext cx="5330164" cy="2992101"/>
          </a:xfrm>
          <a:prstGeom prst="rect">
            <a:avLst/>
          </a:prstGeom>
        </p:spPr>
        <p:txBody>
          <a:bodyPr wrap="square">
            <a:spAutoFit/>
          </a:bodyPr>
          <a:lstStyle/>
          <a:p>
            <a:pPr>
              <a:lnSpc>
                <a:spcPct val="115000"/>
              </a:lnSpc>
              <a:spcAft>
                <a:spcPts val="1000"/>
              </a:spcAft>
            </a:pPr>
            <a:r>
              <a:rPr lang="pt-BR" sz="1400" dirty="0">
                <a:solidFill>
                  <a:schemeClr val="accent5"/>
                </a:solidFill>
                <a:ea typeface="Calibri" panose="020F0502020204030204" pitchFamily="34" charset="0"/>
                <a:cs typeface="Times New Roman" panose="02020603050405020304" pitchFamily="18" charset="0"/>
              </a:rPr>
              <a:t>Visão Geral</a:t>
            </a:r>
          </a:p>
          <a:p>
            <a:pPr lvl="0" eaLnBrk="0" fontAlgn="base" hangingPunct="0">
              <a:spcBef>
                <a:spcPct val="0"/>
              </a:spcBef>
              <a:spcAft>
                <a:spcPts val="600"/>
              </a:spcAft>
            </a:pPr>
            <a:r>
              <a:rPr lang="pt-BR" altLang="en-US" sz="1200" dirty="0">
                <a:ea typeface="Calibri" panose="020F0502020204030204" pitchFamily="34" charset="0"/>
                <a:cs typeface="Times New Roman" panose="02020603050405020304" pitchFamily="18" charset="0"/>
              </a:rPr>
              <a:t>O planejamento do gerenciamento da organização inclui o desenho de uma estrutura organizacional que corresponda ao contexto e ao escopo do trabalho. Isso incluirá a descrição das políticas de nomeação de pessoal e a referência cruzada das políticas de RH relevantes da organização anfitriã.</a:t>
            </a:r>
          </a:p>
          <a:p>
            <a:pPr lvl="0" eaLnBrk="0" fontAlgn="base" hangingPunct="0">
              <a:spcBef>
                <a:spcPct val="0"/>
              </a:spcBef>
              <a:spcAft>
                <a:spcPts val="600"/>
              </a:spcAft>
            </a:pPr>
            <a:r>
              <a:rPr lang="pt-BR" altLang="en-US" sz="1200" dirty="0">
                <a:ea typeface="Calibri" panose="020F0502020204030204" pitchFamily="34" charset="0"/>
                <a:cs typeface="Times New Roman" panose="02020603050405020304" pitchFamily="18" charset="0"/>
              </a:rPr>
              <a:t>A etapa inicial envolve fazer nomeações e oferecer o treinamento necessário.</a:t>
            </a:r>
          </a:p>
          <a:p>
            <a:pPr lvl="0" eaLnBrk="0" fontAlgn="base" hangingPunct="0">
              <a:spcBef>
                <a:spcPct val="0"/>
              </a:spcBef>
              <a:spcAft>
                <a:spcPts val="600"/>
              </a:spcAft>
            </a:pPr>
            <a:r>
              <a:rPr lang="pt-BR" altLang="en-US" sz="1200" dirty="0">
                <a:ea typeface="Calibri" panose="020F0502020204030204" pitchFamily="34" charset="0"/>
                <a:cs typeface="Times New Roman" panose="02020603050405020304" pitchFamily="18" charset="0"/>
              </a:rPr>
              <a:t>As demandas da estrutura organizacional geralmente mudam no decorrer do ciclo de vida do projeto. A organização deve ser alterada para levar em conta essas mudanças de requisitos.</a:t>
            </a:r>
          </a:p>
          <a:p>
            <a:pPr lvl="0" eaLnBrk="0" fontAlgn="base" hangingPunct="0">
              <a:spcBef>
                <a:spcPct val="0"/>
              </a:spcBef>
              <a:spcAft>
                <a:spcPts val="600"/>
              </a:spcAft>
            </a:pPr>
            <a:r>
              <a:rPr lang="pt-BR" altLang="en-US" sz="1200" dirty="0">
                <a:ea typeface="Calibri" panose="020F0502020204030204" pitchFamily="34" charset="0"/>
                <a:cs typeface="Times New Roman" panose="02020603050405020304" pitchFamily="18" charset="0"/>
              </a:rPr>
              <a:t>Por fim, a organização é fechada e dissolvida.</a:t>
            </a:r>
          </a:p>
          <a:p>
            <a:pPr lvl="0" eaLnBrk="0" fontAlgn="base" hangingPunct="0">
              <a:spcBef>
                <a:spcPct val="0"/>
              </a:spcBef>
              <a:spcAft>
                <a:spcPts val="600"/>
              </a:spcAft>
            </a:pPr>
            <a:r>
              <a:rPr lang="pt-BR" altLang="en-US" sz="1200" dirty="0">
                <a:ea typeface="Calibri" panose="020F0502020204030204" pitchFamily="34" charset="0"/>
                <a:cs typeface="Times New Roman" panose="02020603050405020304" pitchFamily="18" charset="0"/>
              </a:rPr>
              <a:t>A estrutura organizacional de projetos individuais varia de acordo com o contexto e as necessidades específicas de cada situação. Em termos gerais, a organização sempre terá quatro níveis principais, conforme mostrado a seguir.</a:t>
            </a:r>
            <a:endParaRPr lang="pt-BR" altLang="en-US" sz="1200" dirty="0"/>
          </a:p>
        </p:txBody>
      </p:sp>
      <p:sp>
        <p:nvSpPr>
          <p:cNvPr id="33" name="Rectangle 32">
            <a:hlinkClick r:id="rId3"/>
            <a:extLst>
              <a:ext uri="{FF2B5EF4-FFF2-40B4-BE49-F238E27FC236}">
                <a16:creationId xmlns:a16="http://schemas.microsoft.com/office/drawing/2014/main" id="{A3B4046D-CC26-4C19-935C-5407ADBBA285}"/>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hlinkClick r:id="rId4"/>
            <a:extLst>
              <a:ext uri="{FF2B5EF4-FFF2-40B4-BE49-F238E27FC236}">
                <a16:creationId xmlns:a16="http://schemas.microsoft.com/office/drawing/2014/main" id="{86E969CC-D228-4910-9E30-0FC67C1C6EE1}"/>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35" name="TextBox 34">
            <a:hlinkClick r:id="rId5"/>
            <a:extLst>
              <a:ext uri="{FF2B5EF4-FFF2-40B4-BE49-F238E27FC236}">
                <a16:creationId xmlns:a16="http://schemas.microsoft.com/office/drawing/2014/main" id="{16067FA8-170F-4288-B2BF-21A6C687294B}"/>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41" name="TextBox 40">
            <a:hlinkClick r:id="rId6"/>
            <a:extLst>
              <a:ext uri="{FF2B5EF4-FFF2-40B4-BE49-F238E27FC236}">
                <a16:creationId xmlns:a16="http://schemas.microsoft.com/office/drawing/2014/main" id="{FEAFE5E4-0DE3-4B19-864D-2525690E5A80}"/>
              </a:ext>
            </a:extLst>
          </p:cNvPr>
          <p:cNvSpPr txBox="1"/>
          <p:nvPr/>
        </p:nvSpPr>
        <p:spPr>
          <a:xfrm>
            <a:off x="10711646" y="1841802"/>
            <a:ext cx="1209177" cy="276999"/>
          </a:xfrm>
          <a:prstGeom prst="rect">
            <a:avLst/>
          </a:prstGeom>
          <a:noFill/>
        </p:spPr>
        <p:txBody>
          <a:bodyPr wrap="none" rtlCol="0">
            <a:spAutoFit/>
          </a:bodyPr>
          <a:lstStyle/>
          <a:p>
            <a:r>
              <a:rPr lang="en-GB" sz="1200" dirty="0"/>
              <a:t>Assessment (En)</a:t>
            </a:r>
          </a:p>
        </p:txBody>
      </p:sp>
      <p:sp>
        <p:nvSpPr>
          <p:cNvPr id="42" name="TextBox 41">
            <a:hlinkClick r:id="rId7"/>
            <a:extLst>
              <a:ext uri="{FF2B5EF4-FFF2-40B4-BE49-F238E27FC236}">
                <a16:creationId xmlns:a16="http://schemas.microsoft.com/office/drawing/2014/main" id="{43897883-5C43-470C-BD37-9A348591FE61}"/>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3" name="TextBox 42">
            <a:hlinkClick r:id="rId8"/>
            <a:extLst>
              <a:ext uri="{FF2B5EF4-FFF2-40B4-BE49-F238E27FC236}">
                <a16:creationId xmlns:a16="http://schemas.microsoft.com/office/drawing/2014/main" id="{2EA1CF98-0D43-431D-A025-1DD0103D6AE5}"/>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4" name="TextBox 43">
            <a:extLst>
              <a:ext uri="{FF2B5EF4-FFF2-40B4-BE49-F238E27FC236}">
                <a16:creationId xmlns:a16="http://schemas.microsoft.com/office/drawing/2014/main" id="{D83FA695-E2B0-4B65-A802-9864541C9ABD}"/>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12" name="Rectangle 11">
            <a:extLst>
              <a:ext uri="{FF2B5EF4-FFF2-40B4-BE49-F238E27FC236}">
                <a16:creationId xmlns:a16="http://schemas.microsoft.com/office/drawing/2014/main" id="{82F8DACB-15B5-BA48-2710-0631140C8AD7}"/>
              </a:ext>
            </a:extLst>
          </p:cNvPr>
          <p:cNvSpPr/>
          <p:nvPr/>
        </p:nvSpPr>
        <p:spPr>
          <a:xfrm>
            <a:off x="8056560" y="1867860"/>
            <a:ext cx="955377" cy="603973"/>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Manter</a:t>
            </a:r>
          </a:p>
        </p:txBody>
      </p:sp>
      <p:sp>
        <p:nvSpPr>
          <p:cNvPr id="31" name="Rectangle 30">
            <a:extLst>
              <a:ext uri="{FF2B5EF4-FFF2-40B4-BE49-F238E27FC236}">
                <a16:creationId xmlns:a16="http://schemas.microsoft.com/office/drawing/2014/main" id="{3EE44D18-003B-CD02-1A43-F7E84E3882AB}"/>
              </a:ext>
            </a:extLst>
          </p:cNvPr>
          <p:cNvSpPr/>
          <p:nvPr/>
        </p:nvSpPr>
        <p:spPr>
          <a:xfrm>
            <a:off x="9275931" y="1867858"/>
            <a:ext cx="955377" cy="603973"/>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Encerrar</a:t>
            </a:r>
          </a:p>
        </p:txBody>
      </p:sp>
      <p:sp>
        <p:nvSpPr>
          <p:cNvPr id="32" name="Rectangle 31">
            <a:extLst>
              <a:ext uri="{FF2B5EF4-FFF2-40B4-BE49-F238E27FC236}">
                <a16:creationId xmlns:a16="http://schemas.microsoft.com/office/drawing/2014/main" id="{77030C6B-30BF-ED66-6225-DBE6FDDF0D18}"/>
              </a:ext>
            </a:extLst>
          </p:cNvPr>
          <p:cNvSpPr/>
          <p:nvPr/>
        </p:nvSpPr>
        <p:spPr>
          <a:xfrm>
            <a:off x="6946788" y="1867859"/>
            <a:ext cx="845777" cy="603973"/>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Iniciar</a:t>
            </a:r>
          </a:p>
        </p:txBody>
      </p:sp>
      <p:sp>
        <p:nvSpPr>
          <p:cNvPr id="36" name="Rectangle 35">
            <a:extLst>
              <a:ext uri="{FF2B5EF4-FFF2-40B4-BE49-F238E27FC236}">
                <a16:creationId xmlns:a16="http://schemas.microsoft.com/office/drawing/2014/main" id="{DD82C373-295E-4ED9-985B-A11C54E65243}"/>
              </a:ext>
            </a:extLst>
          </p:cNvPr>
          <p:cNvSpPr/>
          <p:nvPr/>
        </p:nvSpPr>
        <p:spPr>
          <a:xfrm>
            <a:off x="5824481" y="1867859"/>
            <a:ext cx="858312" cy="603974"/>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Planejar</a:t>
            </a:r>
          </a:p>
        </p:txBody>
      </p:sp>
      <p:cxnSp>
        <p:nvCxnSpPr>
          <p:cNvPr id="37" name="Straight Arrow Connector 36">
            <a:extLst>
              <a:ext uri="{FF2B5EF4-FFF2-40B4-BE49-F238E27FC236}">
                <a16:creationId xmlns:a16="http://schemas.microsoft.com/office/drawing/2014/main" id="{50D1673D-E063-3972-F864-E2ACFA977F9B}"/>
              </a:ext>
            </a:extLst>
          </p:cNvPr>
          <p:cNvCxnSpPr>
            <a:stCxn id="36" idx="3"/>
            <a:endCxn id="32" idx="1"/>
          </p:cNvCxnSpPr>
          <p:nvPr/>
        </p:nvCxnSpPr>
        <p:spPr>
          <a:xfrm>
            <a:off x="6682793" y="2169846"/>
            <a:ext cx="263995"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2A73E5E-44C4-F311-6730-2AFF71034F31}"/>
              </a:ext>
            </a:extLst>
          </p:cNvPr>
          <p:cNvCxnSpPr>
            <a:stCxn id="32" idx="3"/>
            <a:endCxn id="12" idx="1"/>
          </p:cNvCxnSpPr>
          <p:nvPr/>
        </p:nvCxnSpPr>
        <p:spPr>
          <a:xfrm>
            <a:off x="7792565" y="2169846"/>
            <a:ext cx="263995" cy="1"/>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 name="Elbow Connector 31">
            <a:extLst>
              <a:ext uri="{FF2B5EF4-FFF2-40B4-BE49-F238E27FC236}">
                <a16:creationId xmlns:a16="http://schemas.microsoft.com/office/drawing/2014/main" id="{32C677C8-8852-BDA7-9D85-CC52FA29DA20}"/>
              </a:ext>
            </a:extLst>
          </p:cNvPr>
          <p:cNvCxnSpPr>
            <a:stCxn id="12" idx="3"/>
            <a:endCxn id="31" idx="1"/>
          </p:cNvCxnSpPr>
          <p:nvPr/>
        </p:nvCxnSpPr>
        <p:spPr>
          <a:xfrm flipV="1">
            <a:off x="9011937" y="2169845"/>
            <a:ext cx="263995" cy="2"/>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B3AA59D-AE24-99DD-991F-988420D8393A}"/>
              </a:ext>
            </a:extLst>
          </p:cNvPr>
          <p:cNvSpPr/>
          <p:nvPr/>
        </p:nvSpPr>
        <p:spPr>
          <a:xfrm>
            <a:off x="5914340" y="4458975"/>
            <a:ext cx="2753636" cy="49202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Patrocínio</a:t>
            </a:r>
          </a:p>
        </p:txBody>
      </p:sp>
      <p:sp>
        <p:nvSpPr>
          <p:cNvPr id="46" name="Rectangle 45">
            <a:extLst>
              <a:ext uri="{FF2B5EF4-FFF2-40B4-BE49-F238E27FC236}">
                <a16:creationId xmlns:a16="http://schemas.microsoft.com/office/drawing/2014/main" id="{D5180905-EA3F-53BB-40A3-BF248DF7204E}"/>
              </a:ext>
            </a:extLst>
          </p:cNvPr>
          <p:cNvSpPr/>
          <p:nvPr/>
        </p:nvSpPr>
        <p:spPr>
          <a:xfrm>
            <a:off x="7515975" y="5127007"/>
            <a:ext cx="1172156" cy="49202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Gerenciamento</a:t>
            </a:r>
          </a:p>
        </p:txBody>
      </p:sp>
      <p:sp>
        <p:nvSpPr>
          <p:cNvPr id="47" name="Rectangle 46">
            <a:extLst>
              <a:ext uri="{FF2B5EF4-FFF2-40B4-BE49-F238E27FC236}">
                <a16:creationId xmlns:a16="http://schemas.microsoft.com/office/drawing/2014/main" id="{9137F3D6-8B36-D3B4-2E4C-4AD11FFC80D6}"/>
              </a:ext>
            </a:extLst>
          </p:cNvPr>
          <p:cNvSpPr/>
          <p:nvPr/>
        </p:nvSpPr>
        <p:spPr>
          <a:xfrm>
            <a:off x="7494266" y="5795038"/>
            <a:ext cx="1172156" cy="49202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Entrega</a:t>
            </a:r>
          </a:p>
        </p:txBody>
      </p:sp>
      <p:sp>
        <p:nvSpPr>
          <p:cNvPr id="48" name="Rectangle 47">
            <a:extLst>
              <a:ext uri="{FF2B5EF4-FFF2-40B4-BE49-F238E27FC236}">
                <a16:creationId xmlns:a16="http://schemas.microsoft.com/office/drawing/2014/main" id="{32FBAAB1-0ECF-ECC0-45AA-1BAC55837E46}"/>
              </a:ext>
            </a:extLst>
          </p:cNvPr>
          <p:cNvSpPr/>
          <p:nvPr/>
        </p:nvSpPr>
        <p:spPr>
          <a:xfrm>
            <a:off x="7495820" y="3790943"/>
            <a:ext cx="1172156" cy="49202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Externo</a:t>
            </a:r>
          </a:p>
        </p:txBody>
      </p:sp>
      <p:sp>
        <p:nvSpPr>
          <p:cNvPr id="49" name="Rectangle 48">
            <a:extLst>
              <a:ext uri="{FF2B5EF4-FFF2-40B4-BE49-F238E27FC236}">
                <a16:creationId xmlns:a16="http://schemas.microsoft.com/office/drawing/2014/main" id="{DFD78A86-31CF-7A00-67B5-7EF4CA1BA2B6}"/>
              </a:ext>
            </a:extLst>
          </p:cNvPr>
          <p:cNvSpPr/>
          <p:nvPr/>
        </p:nvSpPr>
        <p:spPr>
          <a:xfrm>
            <a:off x="9139319" y="5465577"/>
            <a:ext cx="1172156" cy="49202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Apoio</a:t>
            </a:r>
          </a:p>
        </p:txBody>
      </p:sp>
      <p:sp>
        <p:nvSpPr>
          <p:cNvPr id="50" name="Rectangle 49">
            <a:extLst>
              <a:ext uri="{FF2B5EF4-FFF2-40B4-BE49-F238E27FC236}">
                <a16:creationId xmlns:a16="http://schemas.microsoft.com/office/drawing/2014/main" id="{496C344A-69C3-EC21-FD01-90175FE62594}"/>
              </a:ext>
            </a:extLst>
          </p:cNvPr>
          <p:cNvSpPr/>
          <p:nvPr/>
        </p:nvSpPr>
        <p:spPr>
          <a:xfrm>
            <a:off x="5900382" y="5459841"/>
            <a:ext cx="1172156" cy="49202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Supervisão</a:t>
            </a:r>
          </a:p>
        </p:txBody>
      </p:sp>
      <p:sp>
        <p:nvSpPr>
          <p:cNvPr id="51" name="Down Arrow 7">
            <a:extLst>
              <a:ext uri="{FF2B5EF4-FFF2-40B4-BE49-F238E27FC236}">
                <a16:creationId xmlns:a16="http://schemas.microsoft.com/office/drawing/2014/main" id="{7EC06DEE-C0BC-CC25-63B8-7A967209E0C8}"/>
              </a:ext>
            </a:extLst>
          </p:cNvPr>
          <p:cNvSpPr/>
          <p:nvPr/>
        </p:nvSpPr>
        <p:spPr>
          <a:xfrm>
            <a:off x="7989645" y="4315285"/>
            <a:ext cx="186056" cy="121458"/>
          </a:xfrm>
          <a:prstGeom prst="downArrow">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52" name="Down Arrow 8">
            <a:extLst>
              <a:ext uri="{FF2B5EF4-FFF2-40B4-BE49-F238E27FC236}">
                <a16:creationId xmlns:a16="http://schemas.microsoft.com/office/drawing/2014/main" id="{4F22CF56-009A-7972-897E-856334383282}"/>
              </a:ext>
            </a:extLst>
          </p:cNvPr>
          <p:cNvSpPr/>
          <p:nvPr/>
        </p:nvSpPr>
        <p:spPr>
          <a:xfrm>
            <a:off x="7989645" y="4986334"/>
            <a:ext cx="186056" cy="121500"/>
          </a:xfrm>
          <a:prstGeom prst="downArrow">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53" name="Down Arrow 9">
            <a:extLst>
              <a:ext uri="{FF2B5EF4-FFF2-40B4-BE49-F238E27FC236}">
                <a16:creationId xmlns:a16="http://schemas.microsoft.com/office/drawing/2014/main" id="{9B654256-AB4E-619E-0785-0A9881504F77}"/>
              </a:ext>
            </a:extLst>
          </p:cNvPr>
          <p:cNvSpPr/>
          <p:nvPr/>
        </p:nvSpPr>
        <p:spPr>
          <a:xfrm>
            <a:off x="7989645" y="5645409"/>
            <a:ext cx="186056" cy="131909"/>
          </a:xfrm>
          <a:prstGeom prst="downArrow">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54" name="Down Arrow 10">
            <a:extLst>
              <a:ext uri="{FF2B5EF4-FFF2-40B4-BE49-F238E27FC236}">
                <a16:creationId xmlns:a16="http://schemas.microsoft.com/office/drawing/2014/main" id="{6AAF33C9-8594-22F3-55E6-8B7A90F242D0}"/>
              </a:ext>
            </a:extLst>
          </p:cNvPr>
          <p:cNvSpPr/>
          <p:nvPr/>
        </p:nvSpPr>
        <p:spPr>
          <a:xfrm>
            <a:off x="6384128" y="5001996"/>
            <a:ext cx="186056" cy="439282"/>
          </a:xfrm>
          <a:prstGeom prst="downArrow">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cxnSp>
        <p:nvCxnSpPr>
          <p:cNvPr id="55" name="Elbow Connector 12">
            <a:extLst>
              <a:ext uri="{FF2B5EF4-FFF2-40B4-BE49-F238E27FC236}">
                <a16:creationId xmlns:a16="http://schemas.microsoft.com/office/drawing/2014/main" id="{D7662BCD-4D60-F31E-1622-EBF4CB2E0EDD}"/>
              </a:ext>
            </a:extLst>
          </p:cNvPr>
          <p:cNvCxnSpPr>
            <a:stCxn id="49" idx="1"/>
            <a:endCxn id="46" idx="3"/>
          </p:cNvCxnSpPr>
          <p:nvPr/>
        </p:nvCxnSpPr>
        <p:spPr>
          <a:xfrm rot="10800000">
            <a:off x="8688131" y="5373021"/>
            <a:ext cx="451188" cy="338570"/>
          </a:xfrm>
          <a:prstGeom prst="bentConnector3">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 name="Elbow Connector 14">
            <a:extLst>
              <a:ext uri="{FF2B5EF4-FFF2-40B4-BE49-F238E27FC236}">
                <a16:creationId xmlns:a16="http://schemas.microsoft.com/office/drawing/2014/main" id="{48E45DD1-E78C-76AF-17CD-5D43242CAD09}"/>
              </a:ext>
            </a:extLst>
          </p:cNvPr>
          <p:cNvCxnSpPr>
            <a:stCxn id="49" idx="1"/>
            <a:endCxn id="47" idx="3"/>
          </p:cNvCxnSpPr>
          <p:nvPr/>
        </p:nvCxnSpPr>
        <p:spPr>
          <a:xfrm rot="10800000" flipV="1">
            <a:off x="8666422" y="5711591"/>
            <a:ext cx="472897" cy="329461"/>
          </a:xfrm>
          <a:prstGeom prst="bentConnector3">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7" name="Elbow Connector 16">
            <a:extLst>
              <a:ext uri="{FF2B5EF4-FFF2-40B4-BE49-F238E27FC236}">
                <a16:creationId xmlns:a16="http://schemas.microsoft.com/office/drawing/2014/main" id="{1A88A0D5-4D37-2C96-D81C-ED0B5874111D}"/>
              </a:ext>
            </a:extLst>
          </p:cNvPr>
          <p:cNvCxnSpPr>
            <a:stCxn id="50" idx="3"/>
          </p:cNvCxnSpPr>
          <p:nvPr/>
        </p:nvCxnSpPr>
        <p:spPr>
          <a:xfrm flipV="1">
            <a:off x="7072538" y="5373020"/>
            <a:ext cx="409328" cy="332834"/>
          </a:xfrm>
          <a:prstGeom prst="bentConnector3">
            <a:avLst/>
          </a:prstGeom>
          <a:ln w="3175">
            <a:solidFill>
              <a:schemeClr val="accent5">
                <a:lumMod val="60000"/>
                <a:lumOff val="40000"/>
              </a:schemeClr>
            </a:solidFill>
            <a:prstDash val="lgDash"/>
            <a:tailEnd type="triangle" w="sm" len="med"/>
          </a:ln>
        </p:spPr>
        <p:style>
          <a:lnRef idx="1">
            <a:schemeClr val="accent1"/>
          </a:lnRef>
          <a:fillRef idx="0">
            <a:schemeClr val="accent1"/>
          </a:fillRef>
          <a:effectRef idx="0">
            <a:schemeClr val="accent1"/>
          </a:effectRef>
          <a:fontRef idx="minor">
            <a:schemeClr val="tx1"/>
          </a:fontRef>
        </p:style>
      </p:cxnSp>
      <p:cxnSp>
        <p:nvCxnSpPr>
          <p:cNvPr id="58" name="Elbow Connector 18">
            <a:extLst>
              <a:ext uri="{FF2B5EF4-FFF2-40B4-BE49-F238E27FC236}">
                <a16:creationId xmlns:a16="http://schemas.microsoft.com/office/drawing/2014/main" id="{D7423954-0005-AE22-6A11-A126BD71DA93}"/>
              </a:ext>
            </a:extLst>
          </p:cNvPr>
          <p:cNvCxnSpPr>
            <a:stCxn id="50" idx="3"/>
            <a:endCxn id="47" idx="1"/>
          </p:cNvCxnSpPr>
          <p:nvPr/>
        </p:nvCxnSpPr>
        <p:spPr>
          <a:xfrm>
            <a:off x="7072538" y="5705854"/>
            <a:ext cx="421728" cy="335197"/>
          </a:xfrm>
          <a:prstGeom prst="bentConnector3">
            <a:avLst/>
          </a:prstGeom>
          <a:ln w="3175">
            <a:solidFill>
              <a:schemeClr val="accent5">
                <a:lumMod val="60000"/>
                <a:lumOff val="40000"/>
              </a:schemeClr>
            </a:solidFill>
            <a:prstDash val="lgDash"/>
            <a:tailEnd type="triangle" w="sm" len="med"/>
          </a:ln>
        </p:spPr>
        <p:style>
          <a:lnRef idx="1">
            <a:schemeClr val="accent1"/>
          </a:lnRef>
          <a:fillRef idx="0">
            <a:schemeClr val="accent1"/>
          </a:fillRef>
          <a:effectRef idx="0">
            <a:schemeClr val="accent1"/>
          </a:effectRef>
          <a:fontRef idx="minor">
            <a:schemeClr val="tx1"/>
          </a:fontRef>
        </p:style>
      </p:cxnSp>
      <p:sp>
        <p:nvSpPr>
          <p:cNvPr id="61" name="Right Arrow 16">
            <a:hlinkClick r:id="rId9" action="ppaction://hlinksldjump"/>
            <a:extLst>
              <a:ext uri="{FF2B5EF4-FFF2-40B4-BE49-F238E27FC236}">
                <a16:creationId xmlns:a16="http://schemas.microsoft.com/office/drawing/2014/main" id="{9538C02E-BF10-140A-8C3E-9981ED1AA5F8}"/>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ight Arrow 14">
            <a:hlinkClick r:id="rId10" action="ppaction://hlinksldjump"/>
            <a:extLst>
              <a:ext uri="{FF2B5EF4-FFF2-40B4-BE49-F238E27FC236}">
                <a16:creationId xmlns:a16="http://schemas.microsoft.com/office/drawing/2014/main" id="{5BF3A1EC-8B6A-E7D7-360C-E3A790BA8155}"/>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ight Arrow 15">
            <a:hlinkClick r:id="rId11" action="ppaction://hlinksldjump"/>
            <a:extLst>
              <a:ext uri="{FF2B5EF4-FFF2-40B4-BE49-F238E27FC236}">
                <a16:creationId xmlns:a16="http://schemas.microsoft.com/office/drawing/2014/main" id="{0EF7361A-A327-638E-A023-A8E17C215937}"/>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12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normAutofit/>
          </a:bodyPr>
          <a:lstStyle/>
          <a:p>
            <a:r>
              <a:rPr lang="en-GB" dirty="0" err="1"/>
              <a:t>Gestão</a:t>
            </a:r>
            <a:r>
              <a:rPr lang="en-GB" dirty="0"/>
              <a:t> das partes </a:t>
            </a:r>
            <a:r>
              <a:rPr lang="en-GB" dirty="0" err="1"/>
              <a:t>interessadas</a:t>
            </a:r>
            <a:endParaRPr lang="en-GB" dirty="0"/>
          </a:p>
        </p:txBody>
      </p:sp>
      <p:sp>
        <p:nvSpPr>
          <p:cNvPr id="27" name="Rectangle 26"/>
          <p:cNvSpPr/>
          <p:nvPr/>
        </p:nvSpPr>
        <p:spPr>
          <a:xfrm>
            <a:off x="128837" y="1101938"/>
            <a:ext cx="4971777" cy="1962076"/>
          </a:xfrm>
          <a:prstGeom prst="rect">
            <a:avLst/>
          </a:prstGeom>
        </p:spPr>
        <p:txBody>
          <a:bodyPr wrap="square" lIns="72000" tIns="0" rIns="0" bIns="0">
            <a:spAutoFit/>
          </a:bodyPr>
          <a:lstStyle/>
          <a:p>
            <a:pPr>
              <a:spcAft>
                <a:spcPts val="600"/>
              </a:spcAft>
            </a:pPr>
            <a:r>
              <a:rPr lang="pt-BR" sz="1400" dirty="0">
                <a:solidFill>
                  <a:schemeClr val="accent5"/>
                </a:solidFill>
              </a:rPr>
              <a:t>Objetivos</a:t>
            </a:r>
            <a:endParaRPr lang="pt-BR" sz="1100" dirty="0">
              <a:solidFill>
                <a:schemeClr val="accent5"/>
              </a:solidFill>
            </a:endParaRPr>
          </a:p>
          <a:p>
            <a:pPr>
              <a:spcAft>
                <a:spcPts val="600"/>
              </a:spcAft>
            </a:pPr>
            <a:r>
              <a:rPr lang="pt-BR" sz="1200" dirty="0"/>
              <a:t>O gerenciar partes interessadas garante que elas estejam adequadamente envolvidas em todos os aspectos do projeto. Seus objetivos são:</a:t>
            </a:r>
          </a:p>
          <a:p>
            <a:pPr marL="177800" indent="-177800">
              <a:spcAft>
                <a:spcPts val="300"/>
              </a:spcAft>
            </a:pPr>
            <a:r>
              <a:rPr lang="pt-BR" sz="1200" dirty="0"/>
              <a:t>•	garantir que as opiniões e atitudes de todas as partes interessadas sejam compreendidas;</a:t>
            </a:r>
          </a:p>
          <a:p>
            <a:pPr marL="177800" indent="-177800">
              <a:spcAft>
                <a:spcPts val="300"/>
              </a:spcAft>
            </a:pPr>
            <a:r>
              <a:rPr lang="pt-BR" sz="1200" dirty="0"/>
              <a:t>•	influenciar as partes interessadas para que apoiem o trabalho sempre que possível;</a:t>
            </a:r>
          </a:p>
          <a:p>
            <a:pPr marL="177800" indent="-177800">
              <a:spcAft>
                <a:spcPts val="300"/>
              </a:spcAft>
            </a:pPr>
            <a:r>
              <a:rPr lang="pt-BR" sz="1200" dirty="0"/>
              <a:t>•	maximizar o impacto das partes interessadas que dão suporte;</a:t>
            </a:r>
          </a:p>
          <a:p>
            <a:pPr marL="177800" indent="-177800"/>
            <a:r>
              <a:rPr lang="pt-BR" sz="1200" dirty="0"/>
              <a:t>•	minimizar o impacto de partes interessadas que não dão apoio.</a:t>
            </a:r>
          </a:p>
        </p:txBody>
      </p:sp>
      <p:sp>
        <p:nvSpPr>
          <p:cNvPr id="3" name="Rectangle 2"/>
          <p:cNvSpPr/>
          <p:nvPr/>
        </p:nvSpPr>
        <p:spPr>
          <a:xfrm>
            <a:off x="136358" y="3469765"/>
            <a:ext cx="4971776" cy="3200876"/>
          </a:xfrm>
          <a:prstGeom prst="rect">
            <a:avLst/>
          </a:prstGeom>
        </p:spPr>
        <p:txBody>
          <a:bodyPr wrap="square">
            <a:spAutoFit/>
          </a:bodyPr>
          <a:lstStyle/>
          <a:p>
            <a:pPr>
              <a:spcAft>
                <a:spcPts val="600"/>
              </a:spcAft>
            </a:pPr>
            <a:r>
              <a:rPr lang="pt-BR" sz="1400" dirty="0">
                <a:solidFill>
                  <a:schemeClr val="accent5"/>
                </a:solidFill>
              </a:rPr>
              <a:t>Visão Geral</a:t>
            </a:r>
            <a:endParaRPr lang="pt-BR" sz="1200" dirty="0">
              <a:solidFill>
                <a:schemeClr val="accent5"/>
              </a:solidFill>
            </a:endParaRPr>
          </a:p>
          <a:p>
            <a:pPr>
              <a:spcAft>
                <a:spcPts val="600"/>
              </a:spcAft>
            </a:pPr>
            <a:r>
              <a:rPr lang="pt-BR" sz="1200" dirty="0"/>
              <a:t>As partes interessadas são indivíduos ou grupos com interesse no projeto porque estão envolvidos no trabalho ou afetados pelos resultados.</a:t>
            </a:r>
          </a:p>
          <a:p>
            <a:pPr>
              <a:spcAft>
                <a:spcPts val="600"/>
              </a:spcAft>
            </a:pPr>
            <a:r>
              <a:rPr lang="pt-BR" sz="1200" dirty="0"/>
              <a:t>A maioria dos projetos terá uma variedade de partes interessadas com interesses diferentes e às vezes conflitantes. Esses indivíduos e grupos podem ter influência significativa sobre o eventual sucesso ou fracasso do trabalho.</a:t>
            </a:r>
          </a:p>
          <a:p>
            <a:pPr>
              <a:spcAft>
                <a:spcPts val="600"/>
              </a:spcAft>
            </a:pPr>
            <a:r>
              <a:rPr lang="pt-BR" sz="1200" dirty="0"/>
              <a:t>Trabalhar com as partes interessadas é um componente vital de muitos procedimentos funcionais. Por exemplo, o gerenciamento de requisitos é baseado nos desejos e necessidades das partes interessadas e no contexto de risco (e, portanto, </a:t>
            </a:r>
            <a:r>
              <a:rPr lang="pt-BR" sz="1200" dirty="0">
                <a:hlinkClick r:id="rId2" action="ppaction://hlinksldjump"/>
              </a:rPr>
              <a:t>gerenciamento de riscos</a:t>
            </a:r>
            <a:r>
              <a:rPr lang="pt-BR" sz="1200" dirty="0"/>
              <a:t>) baseia-se na compreensão do apetite e da atitude das partes interessadas em relação ao risco.</a:t>
            </a:r>
          </a:p>
          <a:p>
            <a:pPr>
              <a:spcAft>
                <a:spcPts val="600"/>
              </a:spcAft>
            </a:pPr>
            <a:r>
              <a:rPr lang="pt-BR" sz="1200" dirty="0"/>
              <a:t>A identificação das partes interessadas e a compreensão das relações entre suas diferentes áreas de interesse geralmente são alcançadas por meio do mapeamento das partes interessadas. </a:t>
            </a:r>
          </a:p>
        </p:txBody>
      </p:sp>
      <p:sp>
        <p:nvSpPr>
          <p:cNvPr id="33" name="Rectangle 32"/>
          <p:cNvSpPr/>
          <p:nvPr/>
        </p:nvSpPr>
        <p:spPr>
          <a:xfrm>
            <a:off x="5454878" y="3474656"/>
            <a:ext cx="4937791" cy="3170099"/>
          </a:xfrm>
          <a:prstGeom prst="rect">
            <a:avLst/>
          </a:prstGeom>
        </p:spPr>
        <p:txBody>
          <a:bodyPr wrap="square">
            <a:spAutoFit/>
          </a:bodyPr>
          <a:lstStyle/>
          <a:p>
            <a:pPr>
              <a:spcAft>
                <a:spcPts val="600"/>
              </a:spcAft>
            </a:pPr>
            <a:r>
              <a:rPr lang="pt-BR" sz="1200" dirty="0"/>
              <a:t>Mapas detalhados das partes interessadas avaliarão cada parte interessada em termos de interesse no trabalho e influência sobre a forma como ele é executado.</a:t>
            </a:r>
          </a:p>
          <a:p>
            <a:pPr>
              <a:spcAft>
                <a:spcPts val="600"/>
              </a:spcAft>
            </a:pPr>
            <a:r>
              <a:rPr lang="pt-BR" sz="1200" dirty="0"/>
              <a:t>Uma vez que as partes interessadas tenham sido avaliadas, os planos podem ser colocados em prática para </a:t>
            </a:r>
            <a:r>
              <a:rPr lang="pt-BR" sz="1200" dirty="0">
                <a:hlinkClick r:id="rId3" action="ppaction://hlinksldjump"/>
              </a:rPr>
              <a:t>comunicar</a:t>
            </a:r>
            <a:r>
              <a:rPr lang="pt-BR" sz="1200" dirty="0"/>
              <a:t> com eles com o objetivo de influenciar seus interesses e influência.</a:t>
            </a:r>
          </a:p>
          <a:p>
            <a:pPr>
              <a:spcAft>
                <a:spcPts val="600"/>
              </a:spcAft>
            </a:pPr>
            <a:r>
              <a:rPr lang="pt-BR" sz="1200" dirty="0"/>
              <a:t>Os planos de comunicação com as partes interessadas que têm altos níveis de interesse e influência serão diferentes daqueles que têm baixos níveis de interesse e influência.</a:t>
            </a:r>
          </a:p>
          <a:p>
            <a:pPr>
              <a:spcAft>
                <a:spcPts val="600"/>
              </a:spcAft>
            </a:pPr>
            <a:r>
              <a:rPr lang="pt-BR" sz="1200" dirty="0"/>
              <a:t>O planejamento de comunicações identifica as pessoas ideais para se envolver com cada parte interessada.</a:t>
            </a:r>
          </a:p>
          <a:p>
            <a:pPr>
              <a:spcAft>
                <a:spcPts val="600"/>
              </a:spcAft>
            </a:pPr>
            <a:r>
              <a:rPr lang="pt-BR" sz="1200" dirty="0"/>
              <a:t>O gerenciamento das partes interessadas torna-se mais complexa quando as opiniões, papéis ou lealdades das partes interessadas, etc., mudam ao longo do ciclo de vida. Por esse motivo, as etapas de gerenciamento dos stakeholders devem ser repetidas ao longo do ciclo de vida.</a:t>
            </a:r>
          </a:p>
        </p:txBody>
      </p:sp>
      <p:cxnSp>
        <p:nvCxnSpPr>
          <p:cNvPr id="42" name="Straight Connector 41"/>
          <p:cNvCxnSpPr>
            <a:cxnSpLocks/>
          </p:cNvCxnSpPr>
          <p:nvPr/>
        </p:nvCxnSpPr>
        <p:spPr>
          <a:xfrm>
            <a:off x="10625379" y="3053833"/>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580417" y="3193177"/>
            <a:ext cx="1589374"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44" name="TextBox 43">
            <a:hlinkClick r:id="rId4"/>
          </p:cNvPr>
          <p:cNvSpPr txBox="1"/>
          <p:nvPr/>
        </p:nvSpPr>
        <p:spPr>
          <a:xfrm>
            <a:off x="10670751" y="3512383"/>
            <a:ext cx="1499040" cy="461665"/>
          </a:xfrm>
          <a:prstGeom prst="rect">
            <a:avLst/>
          </a:prstGeom>
          <a:noFill/>
        </p:spPr>
        <p:txBody>
          <a:bodyPr wrap="square" rtlCol="0">
            <a:spAutoFit/>
          </a:bodyPr>
          <a:lstStyle/>
          <a:p>
            <a:r>
              <a:rPr lang="en-GB" sz="1200" dirty="0" err="1"/>
              <a:t>Mapeamento</a:t>
            </a:r>
            <a:r>
              <a:rPr lang="en-GB" sz="1200" dirty="0"/>
              <a:t> das partes </a:t>
            </a:r>
            <a:r>
              <a:rPr lang="en-GB" sz="1200" dirty="0" err="1"/>
              <a:t>interessadas</a:t>
            </a:r>
            <a:endParaRPr lang="en-GB" sz="1200" dirty="0"/>
          </a:p>
        </p:txBody>
      </p:sp>
      <p:sp>
        <p:nvSpPr>
          <p:cNvPr id="31" name="Rectangle 30">
            <a:hlinkClick r:id="rId5"/>
            <a:extLst>
              <a:ext uri="{FF2B5EF4-FFF2-40B4-BE49-F238E27FC236}">
                <a16:creationId xmlns:a16="http://schemas.microsoft.com/office/drawing/2014/main" id="{C39B1562-465B-4080-B417-BC966BDF753E}"/>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hlinkClick r:id="rId6"/>
            <a:extLst>
              <a:ext uri="{FF2B5EF4-FFF2-40B4-BE49-F238E27FC236}">
                <a16:creationId xmlns:a16="http://schemas.microsoft.com/office/drawing/2014/main" id="{C21B29B4-625D-4940-931A-3E0E145A4182}"/>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39" name="TextBox 38">
            <a:hlinkClick r:id="rId7"/>
            <a:extLst>
              <a:ext uri="{FF2B5EF4-FFF2-40B4-BE49-F238E27FC236}">
                <a16:creationId xmlns:a16="http://schemas.microsoft.com/office/drawing/2014/main" id="{79B1D9B0-4580-44AE-900B-5B7C0A6B7974}"/>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40" name="TextBox 39">
            <a:hlinkClick r:id="rId8"/>
            <a:extLst>
              <a:ext uri="{FF2B5EF4-FFF2-40B4-BE49-F238E27FC236}">
                <a16:creationId xmlns:a16="http://schemas.microsoft.com/office/drawing/2014/main" id="{DC4F592C-24F9-4E1B-9B34-405C16F7C34B}"/>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41" name="TextBox 40">
            <a:hlinkClick r:id="rId9"/>
            <a:extLst>
              <a:ext uri="{FF2B5EF4-FFF2-40B4-BE49-F238E27FC236}">
                <a16:creationId xmlns:a16="http://schemas.microsoft.com/office/drawing/2014/main" id="{BBE07FAD-571F-43C3-895A-D869AD14C984}"/>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5" name="TextBox 44">
            <a:hlinkClick r:id="rId10"/>
            <a:extLst>
              <a:ext uri="{FF2B5EF4-FFF2-40B4-BE49-F238E27FC236}">
                <a16:creationId xmlns:a16="http://schemas.microsoft.com/office/drawing/2014/main" id="{59CB5FAD-889C-4365-A9EB-670546F3852D}"/>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6" name="TextBox 45">
            <a:extLst>
              <a:ext uri="{FF2B5EF4-FFF2-40B4-BE49-F238E27FC236}">
                <a16:creationId xmlns:a16="http://schemas.microsoft.com/office/drawing/2014/main" id="{C00D64E2-885C-49BD-A9CE-315DA1045CA3}"/>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34" name="TextBox 33">
            <a:hlinkClick r:id="rId11"/>
            <a:extLst>
              <a:ext uri="{FF2B5EF4-FFF2-40B4-BE49-F238E27FC236}">
                <a16:creationId xmlns:a16="http://schemas.microsoft.com/office/drawing/2014/main" id="{CD30C7B8-5348-4842-B1FF-17F4F4331B75}"/>
              </a:ext>
            </a:extLst>
          </p:cNvPr>
          <p:cNvSpPr txBox="1"/>
          <p:nvPr/>
        </p:nvSpPr>
        <p:spPr>
          <a:xfrm>
            <a:off x="10707096" y="2660242"/>
            <a:ext cx="1205202" cy="276999"/>
          </a:xfrm>
          <a:prstGeom prst="rect">
            <a:avLst/>
          </a:prstGeom>
          <a:noFill/>
        </p:spPr>
        <p:txBody>
          <a:bodyPr wrap="none" rtlCol="0">
            <a:spAutoFit/>
          </a:bodyPr>
          <a:lstStyle/>
          <a:p>
            <a:r>
              <a:rPr lang="en-GB" sz="1200" dirty="0"/>
              <a:t>Team Praxis (En)</a:t>
            </a:r>
          </a:p>
        </p:txBody>
      </p:sp>
      <p:sp>
        <p:nvSpPr>
          <p:cNvPr id="21" name="Rectangle 20">
            <a:extLst>
              <a:ext uri="{FF2B5EF4-FFF2-40B4-BE49-F238E27FC236}">
                <a16:creationId xmlns:a16="http://schemas.microsoft.com/office/drawing/2014/main" id="{14F3C404-BF55-CC97-5133-8379B26B11F6}"/>
              </a:ext>
            </a:extLst>
          </p:cNvPr>
          <p:cNvSpPr/>
          <p:nvPr/>
        </p:nvSpPr>
        <p:spPr>
          <a:xfrm>
            <a:off x="6627995" y="1235684"/>
            <a:ext cx="865076" cy="54688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Iniciar</a:t>
            </a:r>
          </a:p>
        </p:txBody>
      </p:sp>
      <p:sp>
        <p:nvSpPr>
          <p:cNvPr id="22" name="Rectangle 21">
            <a:extLst>
              <a:ext uri="{FF2B5EF4-FFF2-40B4-BE49-F238E27FC236}">
                <a16:creationId xmlns:a16="http://schemas.microsoft.com/office/drawing/2014/main" id="{4B400386-132C-71BA-05E7-018986A95758}"/>
              </a:ext>
            </a:extLst>
          </p:cNvPr>
          <p:cNvSpPr/>
          <p:nvPr/>
        </p:nvSpPr>
        <p:spPr>
          <a:xfrm>
            <a:off x="5799283" y="2605744"/>
            <a:ext cx="865076" cy="54688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Identificar</a:t>
            </a:r>
          </a:p>
        </p:txBody>
      </p:sp>
      <p:sp>
        <p:nvSpPr>
          <p:cNvPr id="23" name="Rectangle 22">
            <a:extLst>
              <a:ext uri="{FF2B5EF4-FFF2-40B4-BE49-F238E27FC236}">
                <a16:creationId xmlns:a16="http://schemas.microsoft.com/office/drawing/2014/main" id="{FF6263B1-FE8E-3441-4EC5-F1B066BF2BE3}"/>
              </a:ext>
            </a:extLst>
          </p:cNvPr>
          <p:cNvSpPr/>
          <p:nvPr/>
        </p:nvSpPr>
        <p:spPr>
          <a:xfrm>
            <a:off x="9253089" y="2605744"/>
            <a:ext cx="865076" cy="54688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Engajar</a:t>
            </a:r>
          </a:p>
        </p:txBody>
      </p:sp>
      <p:sp>
        <p:nvSpPr>
          <p:cNvPr id="24" name="Rectangle 23">
            <a:extLst>
              <a:ext uri="{FF2B5EF4-FFF2-40B4-BE49-F238E27FC236}">
                <a16:creationId xmlns:a16="http://schemas.microsoft.com/office/drawing/2014/main" id="{4589057E-C93E-7B43-2A6C-B375F961328F}"/>
              </a:ext>
            </a:extLst>
          </p:cNvPr>
          <p:cNvSpPr/>
          <p:nvPr/>
        </p:nvSpPr>
        <p:spPr>
          <a:xfrm>
            <a:off x="7990799" y="2605744"/>
            <a:ext cx="1079949" cy="54688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tx1"/>
              </a:solidFill>
            </a:endParaRPr>
          </a:p>
        </p:txBody>
      </p:sp>
      <p:sp>
        <p:nvSpPr>
          <p:cNvPr id="25" name="Rectangle 24">
            <a:extLst>
              <a:ext uri="{FF2B5EF4-FFF2-40B4-BE49-F238E27FC236}">
                <a16:creationId xmlns:a16="http://schemas.microsoft.com/office/drawing/2014/main" id="{87741344-1916-C057-252A-9882E6B24CDB}"/>
              </a:ext>
            </a:extLst>
          </p:cNvPr>
          <p:cNvSpPr/>
          <p:nvPr/>
        </p:nvSpPr>
        <p:spPr>
          <a:xfrm>
            <a:off x="6869495" y="2605744"/>
            <a:ext cx="865076" cy="54688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dirty="0">
                <a:solidFill>
                  <a:srgbClr val="000000"/>
                </a:solidFill>
                <a:highlight>
                  <a:srgbClr val="000000">
                    <a:alpha val="0"/>
                  </a:srgbClr>
                </a:highlight>
                <a:latin typeface="Ubuntu"/>
              </a:rPr>
              <a:t>Avaliar</a:t>
            </a:r>
          </a:p>
        </p:txBody>
      </p:sp>
      <p:cxnSp>
        <p:nvCxnSpPr>
          <p:cNvPr id="26" name="Straight Arrow Connector 19">
            <a:extLst>
              <a:ext uri="{FF2B5EF4-FFF2-40B4-BE49-F238E27FC236}">
                <a16:creationId xmlns:a16="http://schemas.microsoft.com/office/drawing/2014/main" id="{388271B9-FCDC-CB9E-3DDC-17517D78F605}"/>
              </a:ext>
            </a:extLst>
          </p:cNvPr>
          <p:cNvCxnSpPr>
            <a:cxnSpLocks/>
            <a:stCxn id="21" idx="2"/>
            <a:endCxn id="22" idx="1"/>
          </p:cNvCxnSpPr>
          <p:nvPr/>
        </p:nvCxnSpPr>
        <p:spPr>
          <a:xfrm rot="5400000">
            <a:off x="5881600" y="1700254"/>
            <a:ext cx="1096617" cy="1261250"/>
          </a:xfrm>
          <a:prstGeom prst="bentConnector4">
            <a:avLst>
              <a:gd name="adj1" fmla="val 13516"/>
              <a:gd name="adj2" fmla="val 128024"/>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558FF6-60D6-DBDD-9251-BD8C7BAB53B3}"/>
              </a:ext>
            </a:extLst>
          </p:cNvPr>
          <p:cNvCxnSpPr>
            <a:stCxn id="25" idx="3"/>
            <a:endCxn id="24" idx="1"/>
          </p:cNvCxnSpPr>
          <p:nvPr/>
        </p:nvCxnSpPr>
        <p:spPr>
          <a:xfrm>
            <a:off x="7734571" y="2879188"/>
            <a:ext cx="256228"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094E35D-1635-CBB9-2B99-192D87F411ED}"/>
              </a:ext>
            </a:extLst>
          </p:cNvPr>
          <p:cNvCxnSpPr>
            <a:stCxn id="24" idx="3"/>
            <a:endCxn id="23" idx="1"/>
          </p:cNvCxnSpPr>
          <p:nvPr/>
        </p:nvCxnSpPr>
        <p:spPr>
          <a:xfrm>
            <a:off x="9070748" y="2879188"/>
            <a:ext cx="182341"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1067A9-DAA5-6E8D-5F4D-3A58D304210F}"/>
              </a:ext>
            </a:extLst>
          </p:cNvPr>
          <p:cNvCxnSpPr>
            <a:stCxn id="22" idx="3"/>
            <a:endCxn id="25" idx="1"/>
          </p:cNvCxnSpPr>
          <p:nvPr/>
        </p:nvCxnSpPr>
        <p:spPr>
          <a:xfrm>
            <a:off x="6664359" y="2879188"/>
            <a:ext cx="205136"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FD5327D8-E967-AE8B-5C69-0FE7157D01CB}"/>
              </a:ext>
            </a:extLst>
          </p:cNvPr>
          <p:cNvSpPr/>
          <p:nvPr/>
        </p:nvSpPr>
        <p:spPr>
          <a:xfrm>
            <a:off x="5564735" y="1235684"/>
            <a:ext cx="865076" cy="54688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Planejar</a:t>
            </a:r>
          </a:p>
        </p:txBody>
      </p:sp>
      <p:cxnSp>
        <p:nvCxnSpPr>
          <p:cNvPr id="35" name="Straight Arrow Connector 34">
            <a:extLst>
              <a:ext uri="{FF2B5EF4-FFF2-40B4-BE49-F238E27FC236}">
                <a16:creationId xmlns:a16="http://schemas.microsoft.com/office/drawing/2014/main" id="{46D76770-5AA6-6815-A120-99A8873E27A5}"/>
              </a:ext>
            </a:extLst>
          </p:cNvPr>
          <p:cNvCxnSpPr>
            <a:stCxn id="32" idx="3"/>
            <a:endCxn id="21" idx="1"/>
          </p:cNvCxnSpPr>
          <p:nvPr/>
        </p:nvCxnSpPr>
        <p:spPr>
          <a:xfrm>
            <a:off x="6429811" y="1509127"/>
            <a:ext cx="198184" cy="0"/>
          </a:xfrm>
          <a:prstGeom prst="straightConnector1">
            <a:avLst/>
          </a:prstGeom>
          <a:ln>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6" name="Elbow Connector 29">
            <a:extLst>
              <a:ext uri="{FF2B5EF4-FFF2-40B4-BE49-F238E27FC236}">
                <a16:creationId xmlns:a16="http://schemas.microsoft.com/office/drawing/2014/main" id="{8B337347-B803-F0EC-D48C-6790984AFF73}"/>
              </a:ext>
            </a:extLst>
          </p:cNvPr>
          <p:cNvCxnSpPr>
            <a:cxnSpLocks/>
          </p:cNvCxnSpPr>
          <p:nvPr/>
        </p:nvCxnSpPr>
        <p:spPr>
          <a:xfrm rot="16200000" flipV="1">
            <a:off x="7920548" y="981985"/>
            <a:ext cx="9252" cy="3247517"/>
          </a:xfrm>
          <a:prstGeom prst="bentConnector3">
            <a:avLst>
              <a:gd name="adj1" fmla="val 4745441"/>
            </a:avLst>
          </a:prstGeom>
          <a:ln>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74D2EA7-26F3-9CB7-7075-804213982477}"/>
              </a:ext>
            </a:extLst>
          </p:cNvPr>
          <p:cNvCxnSpPr>
            <a:cxnSpLocks/>
          </p:cNvCxnSpPr>
          <p:nvPr/>
        </p:nvCxnSpPr>
        <p:spPr>
          <a:xfrm flipH="1">
            <a:off x="7493071" y="2167523"/>
            <a:ext cx="0" cy="436328"/>
          </a:xfrm>
          <a:prstGeom prst="straightConnector1">
            <a:avLst/>
          </a:prstGeom>
          <a:ln>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3618C17-E0AC-ED43-34A2-03D2F1B7990C}"/>
              </a:ext>
            </a:extLst>
          </p:cNvPr>
          <p:cNvCxnSpPr>
            <a:cxnSpLocks/>
          </p:cNvCxnSpPr>
          <p:nvPr/>
        </p:nvCxnSpPr>
        <p:spPr>
          <a:xfrm flipH="1">
            <a:off x="7300221" y="2165089"/>
            <a:ext cx="0" cy="436328"/>
          </a:xfrm>
          <a:prstGeom prst="straightConnector1">
            <a:avLst/>
          </a:prstGeom>
          <a:ln>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02BFC61-3665-832F-380B-D596F65EB4C4}"/>
              </a:ext>
            </a:extLst>
          </p:cNvPr>
          <p:cNvCxnSpPr>
            <a:cxnSpLocks/>
          </p:cNvCxnSpPr>
          <p:nvPr/>
        </p:nvCxnSpPr>
        <p:spPr>
          <a:xfrm flipH="1">
            <a:off x="8562511" y="2172150"/>
            <a:ext cx="0" cy="436328"/>
          </a:xfrm>
          <a:prstGeom prst="straightConnector1">
            <a:avLst/>
          </a:prstGeom>
          <a:ln>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BADDE9B-3E31-502B-3E63-E2D7E58D1196}"/>
              </a:ext>
            </a:extLst>
          </p:cNvPr>
          <p:cNvCxnSpPr>
            <a:cxnSpLocks/>
          </p:cNvCxnSpPr>
          <p:nvPr/>
        </p:nvCxnSpPr>
        <p:spPr>
          <a:xfrm flipH="1">
            <a:off x="8369661" y="2169717"/>
            <a:ext cx="0" cy="436328"/>
          </a:xfrm>
          <a:prstGeom prst="straightConnector1">
            <a:avLst/>
          </a:prstGeom>
          <a:ln>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61BC0FA-81A3-DF4E-2C69-FC865374BEC9}"/>
              </a:ext>
            </a:extLst>
          </p:cNvPr>
          <p:cNvSpPr/>
          <p:nvPr/>
        </p:nvSpPr>
        <p:spPr>
          <a:xfrm>
            <a:off x="7942507" y="2654502"/>
            <a:ext cx="1178421" cy="428283"/>
          </a:xfrm>
          <a:prstGeom prst="rect">
            <a:avLst/>
          </a:prstGeom>
        </p:spPr>
        <p:txBody>
          <a:bodyPr wrap="square">
            <a:noAutofit/>
          </a:bodyPr>
          <a:lstStyle/>
          <a:p>
            <a:pPr algn="ctr" rtl="0"/>
            <a:r>
              <a:rPr lang="pt-BR" sz="1100" b="0" i="0" u="none" strike="noStrike">
                <a:highlight>
                  <a:srgbClr val="000000">
                    <a:alpha val="0"/>
                  </a:srgbClr>
                </a:highlight>
                <a:latin typeface="Ubuntu"/>
              </a:rPr>
              <a:t>Planejar comunicações</a:t>
            </a:r>
          </a:p>
        </p:txBody>
      </p:sp>
      <p:sp>
        <p:nvSpPr>
          <p:cNvPr id="58" name="Right Arrow 16">
            <a:hlinkClick r:id="rId12" action="ppaction://hlinksldjump"/>
            <a:extLst>
              <a:ext uri="{FF2B5EF4-FFF2-40B4-BE49-F238E27FC236}">
                <a16:creationId xmlns:a16="http://schemas.microsoft.com/office/drawing/2014/main" id="{36E82E45-5A28-15C7-CACE-9E303B733B16}"/>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ight Arrow 14">
            <a:hlinkClick r:id="rId13" action="ppaction://hlinksldjump"/>
            <a:extLst>
              <a:ext uri="{FF2B5EF4-FFF2-40B4-BE49-F238E27FC236}">
                <a16:creationId xmlns:a16="http://schemas.microsoft.com/office/drawing/2014/main" id="{A4F1BE76-F0B9-EE2D-916B-B9EA1DB35F07}"/>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ight Arrow 15">
            <a:hlinkClick r:id="rId14" action="ppaction://hlinksldjump"/>
            <a:extLst>
              <a:ext uri="{FF2B5EF4-FFF2-40B4-BE49-F238E27FC236}">
                <a16:creationId xmlns:a16="http://schemas.microsoft.com/office/drawing/2014/main" id="{86B7F6B3-4132-63AC-0D82-AB6AD29F21CC}"/>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151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pt-BR" dirty="0"/>
              <a:t>Gestão do caso de negócio</a:t>
            </a:r>
            <a:endParaRPr lang="en-GB" dirty="0"/>
          </a:p>
        </p:txBody>
      </p:sp>
      <p:sp>
        <p:nvSpPr>
          <p:cNvPr id="3" name="Rectangle 2"/>
          <p:cNvSpPr>
            <a:spLocks noChangeArrowheads="1"/>
          </p:cNvSpPr>
          <p:nvPr/>
        </p:nvSpPr>
        <p:spPr bwMode="auto">
          <a:xfrm>
            <a:off x="136356" y="1167754"/>
            <a:ext cx="5324163"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4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Objetivos</a:t>
            </a:r>
            <a:endParaRPr kumimoji="0" lang="pt-BR" altLang="en-US" sz="12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gerenciar o caso de negócios é a função relacionada ao desenvolvimento, comunicação e manutenção do caso de negócios. Seus objetivos são:</a:t>
            </a:r>
            <a:endParaRPr kumimoji="0" lang="pt-BR"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resumir contexto e a entrega em um único documento;</a:t>
            </a: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explicar a desejabilidade, exequibilidade e viabilidade do trabalho proposto;</a:t>
            </a: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desenvolver o documento principal que será usado para dar suporte a uma decisão de ‘</a:t>
            </a:r>
            <a:r>
              <a:rPr lang="pt-BR" altLang="en-US" sz="1200" dirty="0">
                <a:latin typeface="Calibri" panose="020F0502020204030204" pitchFamily="34" charset="0"/>
                <a:ea typeface="Calibri" panose="020F0502020204030204" pitchFamily="34" charset="0"/>
                <a:cs typeface="Times New Roman" panose="02020603050405020304" pitchFamily="18" charset="0"/>
              </a:rPr>
              <a:t>seguir</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/não seguir' em todas as janelas do </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ction="ppaction://hlinksldjump"/>
              </a:rPr>
              <a:t>ciclo de vida</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pt-BR"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atualizar e manter o caso de negócios durante todo o ciclo de vida.</a:t>
            </a:r>
            <a:endParaRPr kumimoji="0" lang="pt-BR" altLang="en-US" sz="1200" b="0" i="0" u="none" strike="noStrike" cap="none" normalizeH="0" baseline="0" dirty="0">
              <a:ln>
                <a:noFill/>
              </a:ln>
              <a:solidFill>
                <a:schemeClr val="tx1"/>
              </a:solidFill>
              <a:effectLst/>
            </a:endParaRPr>
          </a:p>
        </p:txBody>
      </p:sp>
      <p:sp>
        <p:nvSpPr>
          <p:cNvPr id="4" name="Text Box 2"/>
          <p:cNvSpPr txBox="1">
            <a:spLocks noChangeArrowheads="1"/>
          </p:cNvSpPr>
          <p:nvPr/>
        </p:nvSpPr>
        <p:spPr bwMode="auto">
          <a:xfrm>
            <a:off x="6251100" y="1506066"/>
            <a:ext cx="3254383" cy="1200329"/>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Ao contrário da maioria das outras funções de entrega, não existe um procedimento para descrever o desenvolvimento do business case. Sua sequência de desenvolvimento é adequadamente coberta pelas atividades do modelo de processo Praxis.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36355" y="2968432"/>
            <a:ext cx="5324163"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4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Visão Geral</a:t>
            </a:r>
            <a:endParaRPr kumimoji="0" lang="pt-BR" altLang="en-US" sz="12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Todos os projetos devem ter um caso de negócios que demonstre o valor de seus objetivos.</a:t>
            </a:r>
          </a:p>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processo de identificação</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um esboço do caso de negócios é incorporado ao resumo do projeto que é usado pelo gerente sênior para avaliar se deve dar sinal verde para o </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processo de definição</a:t>
            </a:r>
            <a:r>
              <a:rPr lang="pt-BR" altLang="en-US" sz="1200" dirty="0">
                <a:latin typeface="Calibri" panose="020F0502020204030204" pitchFamily="34" charset="0"/>
                <a:ea typeface="Calibri" panose="020F0502020204030204" pitchFamily="34" charset="0"/>
                <a:cs typeface="Times New Roman" panose="02020603050405020304" pitchFamily="18" charset="0"/>
              </a:rPr>
              <a:t> do </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projeto</a:t>
            </a:r>
            <a:r>
              <a:rPr lang="pt-BR" altLang="en-US" sz="1200" dirty="0">
                <a:latin typeface="Calibri" panose="020F0502020204030204" pitchFamily="34" charset="0"/>
                <a:ea typeface="Calibri" panose="020F0502020204030204" pitchFamily="34" charset="0"/>
                <a:cs typeface="Times New Roman" panose="02020603050405020304" pitchFamily="18" charset="0"/>
              </a:rPr>
              <a:t>.</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Um caso de negócios detalhado é preparado durante o último processo e, em seguida, usado para decidir se a aprovação total do trabalho deve ser concedida.</a:t>
            </a:r>
          </a:p>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Uma vez aprovado, o business case deve ser mantido atualizado, refletindo as mudanças aprovadas. Desta forma, pode ser usado como o documento principal nas revisões de portão (por exemplo, no final de uma parcela ou estágio) para determinar se o trabalho deve continuar.</a:t>
            </a:r>
          </a:p>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 caso de negócios geralmente inclui três seções: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contexto – os antecedentes do projeto e por que ele é necessário;</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resumo de entrega – uma visão de alto nível das partes interessadas, escopo, cronograma, finanças, risco, recurso e mudança envolvidos;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justificativa - uma explicação de por que o trabalho deve ser realizado.</a:t>
            </a:r>
            <a:endParaRPr kumimoji="0" lang="pt-BR" altLang="en-US" sz="1200" b="0" i="0" u="none" strike="noStrike" cap="none" normalizeH="0" baseline="0" dirty="0">
              <a:ln>
                <a:noFill/>
              </a:ln>
              <a:solidFill>
                <a:schemeClr val="tx1"/>
              </a:solidFill>
              <a:effectLst/>
            </a:endParaRPr>
          </a:p>
        </p:txBody>
      </p:sp>
      <p:sp>
        <p:nvSpPr>
          <p:cNvPr id="6" name="Rectangle 5"/>
          <p:cNvSpPr/>
          <p:nvPr/>
        </p:nvSpPr>
        <p:spPr>
          <a:xfrm>
            <a:off x="5633046" y="3362231"/>
            <a:ext cx="4856674" cy="2800767"/>
          </a:xfrm>
          <a:prstGeom prst="rect">
            <a:avLst/>
          </a:prstGeom>
        </p:spPr>
        <p:txBody>
          <a:bodyPr wrap="square">
            <a:spAutoFit/>
          </a:bodyPr>
          <a:lstStyle/>
          <a:p>
            <a:pPr lvl="0" eaLnBrk="0" fontAlgn="base" hangingPunct="0">
              <a:spcBef>
                <a:spcPct val="0"/>
              </a:spcBef>
              <a:spcAft>
                <a:spcPts val="600"/>
              </a:spcAft>
            </a:pPr>
            <a:r>
              <a:rPr lang="pt-BR" altLang="en-US" sz="1200" dirty="0">
                <a:ea typeface="Calibri" panose="020F0502020204030204" pitchFamily="34" charset="0"/>
                <a:cs typeface="Times New Roman" panose="02020603050405020304" pitchFamily="18" charset="0"/>
              </a:rPr>
              <a:t>A justificação compreende três testes, ou seja, o trabalho é:</a:t>
            </a:r>
            <a:endParaRPr lang="pt-BR" altLang="en-US" sz="1200" dirty="0"/>
          </a:p>
          <a:p>
            <a:pPr marL="180975" lvl="0" indent="-180975" eaLnBrk="0" fontAlgn="base" hangingPunct="0">
              <a:spcBef>
                <a:spcPct val="0"/>
              </a:spcBef>
              <a:spcAft>
                <a:spcPts val="600"/>
              </a:spcAft>
              <a:buFontTx/>
              <a:buChar char="•"/>
            </a:pPr>
            <a:r>
              <a:rPr lang="pt-BR" altLang="en-US" sz="1200" dirty="0">
                <a:ea typeface="Calibri" panose="020F0502020204030204" pitchFamily="34" charset="0"/>
                <a:cs typeface="Times New Roman" panose="02020603050405020304" pitchFamily="18" charset="0"/>
              </a:rPr>
              <a:t>Desejável: é determinado a partir do gerenciamento de requisitos que demonstra que os objetivos do trabalho são requeridos pelas partes interessadas.</a:t>
            </a:r>
            <a:endParaRPr lang="pt-BR" altLang="en-US" sz="1200" dirty="0"/>
          </a:p>
          <a:p>
            <a:pPr marL="180975" lvl="0" indent="-180975" eaLnBrk="0" fontAlgn="base" hangingPunct="0">
              <a:spcBef>
                <a:spcPct val="0"/>
              </a:spcBef>
              <a:spcAft>
                <a:spcPts val="600"/>
              </a:spcAft>
              <a:buFontTx/>
              <a:buChar char="•"/>
            </a:pPr>
            <a:r>
              <a:rPr lang="pt-BR" altLang="en-US" sz="1200" dirty="0">
                <a:ea typeface="Calibri" panose="020F0502020204030204" pitchFamily="34" charset="0"/>
                <a:cs typeface="Times New Roman" panose="02020603050405020304" pitchFamily="18" charset="0"/>
              </a:rPr>
              <a:t>Exequível: </a:t>
            </a:r>
            <a:r>
              <a:rPr lang="pt-BR" altLang="en-US" sz="1200" dirty="0">
                <a:ea typeface="Calibri" panose="020F0502020204030204" pitchFamily="34" charset="0"/>
                <a:cs typeface="Times New Roman" panose="02020603050405020304" pitchFamily="18" charset="0"/>
                <a:hlinkClick r:id="rId5" action="ppaction://hlinksldjump"/>
              </a:rPr>
              <a:t>gerenciamento de benefícios</a:t>
            </a:r>
            <a:r>
              <a:rPr lang="pt-BR" altLang="en-US" sz="1200" dirty="0">
                <a:ea typeface="Calibri" panose="020F0502020204030204" pitchFamily="34" charset="0"/>
                <a:cs typeface="Times New Roman" panose="02020603050405020304" pitchFamily="18" charset="0"/>
              </a:rPr>
              <a:t> define benefícios alcançáveis, o desenvolvimento de soluções especifica resultados alcançáveis e o  </a:t>
            </a:r>
            <a:r>
              <a:rPr lang="pt-BR" altLang="en-US" sz="1200" dirty="0">
                <a:ea typeface="Calibri" panose="020F0502020204030204" pitchFamily="34" charset="0"/>
                <a:cs typeface="Times New Roman" panose="02020603050405020304" pitchFamily="18" charset="0"/>
                <a:hlinkClick r:id="rId6" action="ppaction://hlinksldjump"/>
              </a:rPr>
              <a:t>planejamento</a:t>
            </a:r>
            <a:r>
              <a:rPr lang="pt-BR" altLang="en-US" sz="1200" dirty="0">
                <a:ea typeface="Calibri" panose="020F0502020204030204" pitchFamily="34" charset="0"/>
                <a:cs typeface="Times New Roman" panose="02020603050405020304" pitchFamily="18" charset="0"/>
              </a:rPr>
              <a:t> estabelece a praticidade do trabalho (dentro de quaisquer restrições de tempo e recursos).</a:t>
            </a:r>
            <a:endParaRPr lang="pt-BR" altLang="en-US" sz="1200" dirty="0"/>
          </a:p>
          <a:p>
            <a:pPr marL="180975" lvl="0" indent="-180975" eaLnBrk="0" fontAlgn="base" hangingPunct="0">
              <a:spcBef>
                <a:spcPct val="0"/>
              </a:spcBef>
              <a:spcAft>
                <a:spcPts val="600"/>
              </a:spcAft>
              <a:buFontTx/>
              <a:buChar char="•"/>
            </a:pPr>
            <a:r>
              <a:rPr lang="pt-BR" altLang="en-US" sz="1200" dirty="0">
                <a:ea typeface="Calibri" panose="020F0502020204030204" pitchFamily="34" charset="0"/>
                <a:cs typeface="Times New Roman" panose="02020603050405020304" pitchFamily="18" charset="0"/>
              </a:rPr>
              <a:t>Viável: a avaliação de investimento avalia o retorno financeiro do investimento e o </a:t>
            </a:r>
            <a:r>
              <a:rPr lang="pt-BR" altLang="en-US" sz="1200" dirty="0">
                <a:ea typeface="Calibri" panose="020F0502020204030204" pitchFamily="34" charset="0"/>
                <a:cs typeface="Times New Roman" panose="02020603050405020304" pitchFamily="18" charset="0"/>
                <a:hlinkClick r:id="rId7" action="ppaction://hlinksldjump"/>
              </a:rPr>
              <a:t>gerenciamento de riscos</a:t>
            </a:r>
            <a:r>
              <a:rPr lang="pt-BR" altLang="en-US" sz="1200" dirty="0">
                <a:ea typeface="Calibri" panose="020F0502020204030204" pitchFamily="34" charset="0"/>
                <a:cs typeface="Times New Roman" panose="02020603050405020304" pitchFamily="18" charset="0"/>
              </a:rPr>
              <a:t> avalia a exposição ao risco na execução do trabalho.</a:t>
            </a:r>
            <a:endParaRPr lang="pt-BR" altLang="en-US" sz="1200" dirty="0"/>
          </a:p>
          <a:p>
            <a:pPr lvl="0" eaLnBrk="0" fontAlgn="base" hangingPunct="0">
              <a:spcBef>
                <a:spcPct val="0"/>
              </a:spcBef>
              <a:spcAft>
                <a:spcPts val="600"/>
              </a:spcAft>
            </a:pPr>
            <a:r>
              <a:rPr lang="pt-BR" altLang="en-US" sz="1200" dirty="0">
                <a:ea typeface="Calibri" panose="020F0502020204030204" pitchFamily="34" charset="0"/>
                <a:cs typeface="Times New Roman" panose="02020603050405020304" pitchFamily="18" charset="0"/>
              </a:rPr>
              <a:t>O caso de negócios é de propriedade do patrocinador, que tem a responsabilidade final de garantir que os benefícios sejam alcançados. </a:t>
            </a:r>
            <a:endParaRPr lang="pt-BR" altLang="en-US" sz="1200" dirty="0"/>
          </a:p>
        </p:txBody>
      </p:sp>
      <p:sp>
        <p:nvSpPr>
          <p:cNvPr id="17" name="Rectangle 16">
            <a:hlinkClick r:id="rId8"/>
            <a:extLst>
              <a:ext uri="{FF2B5EF4-FFF2-40B4-BE49-F238E27FC236}">
                <a16:creationId xmlns:a16="http://schemas.microsoft.com/office/drawing/2014/main" id="{97F0F5E5-1805-487B-A291-E75972C6E2D4}"/>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hlinkClick r:id="rId9"/>
            <a:extLst>
              <a:ext uri="{FF2B5EF4-FFF2-40B4-BE49-F238E27FC236}">
                <a16:creationId xmlns:a16="http://schemas.microsoft.com/office/drawing/2014/main" id="{E0B371EC-4E0E-47A4-97B1-545419AA3DBC}"/>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19" name="TextBox 18">
            <a:hlinkClick r:id="rId10"/>
            <a:extLst>
              <a:ext uri="{FF2B5EF4-FFF2-40B4-BE49-F238E27FC236}">
                <a16:creationId xmlns:a16="http://schemas.microsoft.com/office/drawing/2014/main" id="{257434FE-5293-43A8-B201-05EE36E28987}"/>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20" name="TextBox 19">
            <a:hlinkClick r:id="rId11"/>
            <a:extLst>
              <a:ext uri="{FF2B5EF4-FFF2-40B4-BE49-F238E27FC236}">
                <a16:creationId xmlns:a16="http://schemas.microsoft.com/office/drawing/2014/main" id="{3D9C63FC-7FF4-4444-8814-610845DA66DE}"/>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21" name="TextBox 20">
            <a:hlinkClick r:id="rId12"/>
            <a:extLst>
              <a:ext uri="{FF2B5EF4-FFF2-40B4-BE49-F238E27FC236}">
                <a16:creationId xmlns:a16="http://schemas.microsoft.com/office/drawing/2014/main" id="{60EF14FB-7089-4B46-8E10-26B97FCCE120}"/>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22" name="TextBox 21">
            <a:hlinkClick r:id="rId13"/>
            <a:extLst>
              <a:ext uri="{FF2B5EF4-FFF2-40B4-BE49-F238E27FC236}">
                <a16:creationId xmlns:a16="http://schemas.microsoft.com/office/drawing/2014/main" id="{950D2BBC-01D6-49EF-8CCF-553BDBA428F3}"/>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23" name="TextBox 22">
            <a:extLst>
              <a:ext uri="{FF2B5EF4-FFF2-40B4-BE49-F238E27FC236}">
                <a16:creationId xmlns:a16="http://schemas.microsoft.com/office/drawing/2014/main" id="{5FA704CF-E7C6-45E0-88DD-6E7F71D69330}"/>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cxnSp>
        <p:nvCxnSpPr>
          <p:cNvPr id="14" name="Straight Connector 13">
            <a:extLst>
              <a:ext uri="{FF2B5EF4-FFF2-40B4-BE49-F238E27FC236}">
                <a16:creationId xmlns:a16="http://schemas.microsoft.com/office/drawing/2014/main" id="{C81667C3-3725-4AEC-8018-A9291B9CA55B}"/>
              </a:ext>
            </a:extLst>
          </p:cNvPr>
          <p:cNvCxnSpPr>
            <a:cxnSpLocks/>
          </p:cNvCxnSpPr>
          <p:nvPr/>
        </p:nvCxnSpPr>
        <p:spPr>
          <a:xfrm>
            <a:off x="10662248" y="4547803"/>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FDB6CB-AB0D-49EC-96F3-B878122FBC2A}"/>
              </a:ext>
            </a:extLst>
          </p:cNvPr>
          <p:cNvSpPr txBox="1"/>
          <p:nvPr/>
        </p:nvSpPr>
        <p:spPr>
          <a:xfrm>
            <a:off x="10564910" y="4559768"/>
            <a:ext cx="1628931"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16" name="TextBox 15">
            <a:hlinkClick r:id="rId14"/>
            <a:extLst>
              <a:ext uri="{FF2B5EF4-FFF2-40B4-BE49-F238E27FC236}">
                <a16:creationId xmlns:a16="http://schemas.microsoft.com/office/drawing/2014/main" id="{4849B67B-F097-4219-BD0A-04121ACD5F76}"/>
              </a:ext>
            </a:extLst>
          </p:cNvPr>
          <p:cNvSpPr txBox="1"/>
          <p:nvPr/>
        </p:nvSpPr>
        <p:spPr>
          <a:xfrm>
            <a:off x="10707620" y="4838033"/>
            <a:ext cx="1462171" cy="461665"/>
          </a:xfrm>
          <a:prstGeom prst="rect">
            <a:avLst/>
          </a:prstGeom>
          <a:noFill/>
        </p:spPr>
        <p:txBody>
          <a:bodyPr wrap="square" rtlCol="0">
            <a:spAutoFit/>
          </a:bodyPr>
          <a:lstStyle/>
          <a:p>
            <a:r>
              <a:rPr lang="pt-BR" sz="1200" dirty="0"/>
              <a:t>Método de retorno do investimento</a:t>
            </a:r>
            <a:endParaRPr lang="en-GB" sz="1200" dirty="0"/>
          </a:p>
        </p:txBody>
      </p:sp>
      <p:cxnSp>
        <p:nvCxnSpPr>
          <p:cNvPr id="24" name="Straight Connector 23">
            <a:extLst>
              <a:ext uri="{FF2B5EF4-FFF2-40B4-BE49-F238E27FC236}">
                <a16:creationId xmlns:a16="http://schemas.microsoft.com/office/drawing/2014/main" id="{B8594116-319C-4279-864B-DC9145B1A879}"/>
              </a:ext>
            </a:extLst>
          </p:cNvPr>
          <p:cNvCxnSpPr/>
          <p:nvPr/>
        </p:nvCxnSpPr>
        <p:spPr>
          <a:xfrm>
            <a:off x="10705779" y="2977394"/>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717A53D-E753-46F2-9991-114F485F5B2A}"/>
              </a:ext>
            </a:extLst>
          </p:cNvPr>
          <p:cNvSpPr txBox="1"/>
          <p:nvPr/>
        </p:nvSpPr>
        <p:spPr>
          <a:xfrm>
            <a:off x="10563069" y="3030307"/>
            <a:ext cx="1586319" cy="307777"/>
          </a:xfrm>
          <a:prstGeom prst="rect">
            <a:avLst/>
          </a:prstGeom>
          <a:noFill/>
        </p:spPr>
        <p:txBody>
          <a:bodyPr wrap="squar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26" name="TextBox 25">
            <a:hlinkClick r:id="rId15"/>
            <a:extLst>
              <a:ext uri="{FF2B5EF4-FFF2-40B4-BE49-F238E27FC236}">
                <a16:creationId xmlns:a16="http://schemas.microsoft.com/office/drawing/2014/main" id="{A4FE2474-139C-4137-9501-DDD7D1A72EF9}"/>
              </a:ext>
            </a:extLst>
          </p:cNvPr>
          <p:cNvSpPr txBox="1"/>
          <p:nvPr/>
        </p:nvSpPr>
        <p:spPr>
          <a:xfrm>
            <a:off x="10705780" y="3330775"/>
            <a:ext cx="1464012" cy="461665"/>
          </a:xfrm>
          <a:prstGeom prst="rect">
            <a:avLst/>
          </a:prstGeom>
          <a:noFill/>
        </p:spPr>
        <p:txBody>
          <a:bodyPr wrap="square" rtlCol="0">
            <a:spAutoFit/>
          </a:bodyPr>
          <a:lstStyle/>
          <a:p>
            <a:r>
              <a:rPr lang="en-GB" sz="1200" dirty="0" err="1"/>
              <a:t>Análise</a:t>
            </a:r>
            <a:r>
              <a:rPr lang="en-GB" sz="1200" dirty="0"/>
              <a:t> de </a:t>
            </a:r>
            <a:r>
              <a:rPr lang="en-GB" sz="1200" dirty="0" err="1"/>
              <a:t>investimento</a:t>
            </a:r>
            <a:endParaRPr lang="en-GB" sz="1200" dirty="0"/>
          </a:p>
        </p:txBody>
      </p:sp>
      <p:sp>
        <p:nvSpPr>
          <p:cNvPr id="27" name="TextBox 26">
            <a:hlinkClick r:id="rId16"/>
            <a:extLst>
              <a:ext uri="{FF2B5EF4-FFF2-40B4-BE49-F238E27FC236}">
                <a16:creationId xmlns:a16="http://schemas.microsoft.com/office/drawing/2014/main" id="{7E715546-A011-4845-8D1E-ACA32231AE93}"/>
              </a:ext>
            </a:extLst>
          </p:cNvPr>
          <p:cNvSpPr txBox="1"/>
          <p:nvPr/>
        </p:nvSpPr>
        <p:spPr>
          <a:xfrm>
            <a:off x="10705778" y="5312858"/>
            <a:ext cx="1486222" cy="461665"/>
          </a:xfrm>
          <a:prstGeom prst="rect">
            <a:avLst/>
          </a:prstGeom>
          <a:noFill/>
        </p:spPr>
        <p:txBody>
          <a:bodyPr wrap="square" rtlCol="0">
            <a:spAutoFit/>
          </a:bodyPr>
          <a:lstStyle/>
          <a:p>
            <a:r>
              <a:rPr lang="en-GB" sz="1200" dirty="0" err="1"/>
              <a:t>Fluxo</a:t>
            </a:r>
            <a:r>
              <a:rPr lang="en-GB" sz="1200" dirty="0"/>
              <a:t> de </a:t>
            </a:r>
            <a:r>
              <a:rPr lang="en-GB" sz="1200" dirty="0" err="1"/>
              <a:t>caixa</a:t>
            </a:r>
            <a:r>
              <a:rPr lang="en-GB" sz="1200" dirty="0"/>
              <a:t> </a:t>
            </a:r>
            <a:r>
              <a:rPr lang="en-GB" sz="1200" dirty="0" err="1"/>
              <a:t>descontado</a:t>
            </a:r>
            <a:endParaRPr lang="en-GB" sz="1200" dirty="0"/>
          </a:p>
        </p:txBody>
      </p:sp>
      <p:sp>
        <p:nvSpPr>
          <p:cNvPr id="28" name="TextBox 27">
            <a:hlinkClick r:id="rId17"/>
            <a:extLst>
              <a:ext uri="{FF2B5EF4-FFF2-40B4-BE49-F238E27FC236}">
                <a16:creationId xmlns:a16="http://schemas.microsoft.com/office/drawing/2014/main" id="{B57048D2-6313-4D96-B840-31C13DA5CD96}"/>
              </a:ext>
            </a:extLst>
          </p:cNvPr>
          <p:cNvSpPr txBox="1"/>
          <p:nvPr/>
        </p:nvSpPr>
        <p:spPr>
          <a:xfrm>
            <a:off x="10708399" y="3788343"/>
            <a:ext cx="1486221" cy="276999"/>
          </a:xfrm>
          <a:prstGeom prst="rect">
            <a:avLst/>
          </a:prstGeom>
          <a:noFill/>
        </p:spPr>
        <p:txBody>
          <a:bodyPr wrap="square" rtlCol="0">
            <a:spAutoFit/>
          </a:bodyPr>
          <a:lstStyle/>
          <a:p>
            <a:r>
              <a:rPr lang="en-GB" sz="1200" dirty="0" err="1"/>
              <a:t>Gestão</a:t>
            </a:r>
            <a:r>
              <a:rPr lang="en-GB" sz="1200" dirty="0"/>
              <a:t> de </a:t>
            </a:r>
            <a:r>
              <a:rPr lang="en-GB" sz="1200" dirty="0" err="1"/>
              <a:t>requisitos</a:t>
            </a:r>
            <a:endParaRPr lang="en-GB" sz="1200" dirty="0"/>
          </a:p>
        </p:txBody>
      </p:sp>
      <p:sp>
        <p:nvSpPr>
          <p:cNvPr id="29" name="TextBox 28">
            <a:hlinkClick r:id="rId18"/>
            <a:extLst>
              <a:ext uri="{FF2B5EF4-FFF2-40B4-BE49-F238E27FC236}">
                <a16:creationId xmlns:a16="http://schemas.microsoft.com/office/drawing/2014/main" id="{C1E528BC-0721-46D0-927A-C64E523702AC}"/>
              </a:ext>
            </a:extLst>
          </p:cNvPr>
          <p:cNvSpPr txBox="1"/>
          <p:nvPr/>
        </p:nvSpPr>
        <p:spPr>
          <a:xfrm>
            <a:off x="10695985" y="4011273"/>
            <a:ext cx="1486221" cy="461665"/>
          </a:xfrm>
          <a:prstGeom prst="rect">
            <a:avLst/>
          </a:prstGeom>
          <a:noFill/>
        </p:spPr>
        <p:txBody>
          <a:bodyPr wrap="square" rtlCol="0">
            <a:spAutoFit/>
          </a:bodyPr>
          <a:lstStyle/>
          <a:p>
            <a:r>
              <a:rPr lang="en-GB" sz="1200" dirty="0" err="1"/>
              <a:t>Desenvolvimento</a:t>
            </a:r>
            <a:r>
              <a:rPr lang="en-GB" sz="1200" dirty="0"/>
              <a:t> de </a:t>
            </a:r>
            <a:r>
              <a:rPr lang="en-GB" sz="1200" dirty="0" err="1"/>
              <a:t>soluções</a:t>
            </a:r>
            <a:endParaRPr lang="en-GB" sz="1200" dirty="0"/>
          </a:p>
        </p:txBody>
      </p:sp>
      <p:sp>
        <p:nvSpPr>
          <p:cNvPr id="30" name="TextBox 29">
            <a:hlinkClick r:id="rId19"/>
            <a:extLst>
              <a:ext uri="{FF2B5EF4-FFF2-40B4-BE49-F238E27FC236}">
                <a16:creationId xmlns:a16="http://schemas.microsoft.com/office/drawing/2014/main" id="{0F94B167-BA0C-4926-AF4C-B9FC8EE1380E}"/>
              </a:ext>
            </a:extLst>
          </p:cNvPr>
          <p:cNvSpPr txBox="1"/>
          <p:nvPr/>
        </p:nvSpPr>
        <p:spPr>
          <a:xfrm>
            <a:off x="10705778" y="5787684"/>
            <a:ext cx="1433265" cy="276999"/>
          </a:xfrm>
          <a:prstGeom prst="rect">
            <a:avLst/>
          </a:prstGeom>
          <a:noFill/>
        </p:spPr>
        <p:txBody>
          <a:bodyPr wrap="square" rtlCol="0">
            <a:spAutoFit/>
          </a:bodyPr>
          <a:lstStyle/>
          <a:p>
            <a:r>
              <a:rPr lang="en-GB" sz="1200" dirty="0" err="1"/>
              <a:t>Gestão</a:t>
            </a:r>
            <a:r>
              <a:rPr lang="en-GB" sz="1200" dirty="0"/>
              <a:t> do </a:t>
            </a:r>
            <a:r>
              <a:rPr lang="en-GB" sz="1200" dirty="0" err="1"/>
              <a:t>valor</a:t>
            </a:r>
            <a:endParaRPr lang="en-GB" sz="1200" dirty="0"/>
          </a:p>
        </p:txBody>
      </p:sp>
      <p:sp>
        <p:nvSpPr>
          <p:cNvPr id="31" name="TextBox 30">
            <a:hlinkClick r:id="rId20"/>
            <a:extLst>
              <a:ext uri="{FF2B5EF4-FFF2-40B4-BE49-F238E27FC236}">
                <a16:creationId xmlns:a16="http://schemas.microsoft.com/office/drawing/2014/main" id="{7E1732AC-C215-47DD-9BDE-F232BFB0F9AF}"/>
              </a:ext>
            </a:extLst>
          </p:cNvPr>
          <p:cNvSpPr txBox="1"/>
          <p:nvPr/>
        </p:nvSpPr>
        <p:spPr>
          <a:xfrm>
            <a:off x="10707096" y="2660242"/>
            <a:ext cx="1205202" cy="276999"/>
          </a:xfrm>
          <a:prstGeom prst="rect">
            <a:avLst/>
          </a:prstGeom>
          <a:noFill/>
        </p:spPr>
        <p:txBody>
          <a:bodyPr wrap="none" rtlCol="0">
            <a:spAutoFit/>
          </a:bodyPr>
          <a:lstStyle/>
          <a:p>
            <a:r>
              <a:rPr lang="en-GB" sz="1200" dirty="0"/>
              <a:t>Team Praxis (En)</a:t>
            </a:r>
          </a:p>
        </p:txBody>
      </p:sp>
      <p:sp>
        <p:nvSpPr>
          <p:cNvPr id="8" name="Right Arrow 16">
            <a:hlinkClick r:id="rId21" action="ppaction://hlinksldjump"/>
            <a:extLst>
              <a:ext uri="{FF2B5EF4-FFF2-40B4-BE49-F238E27FC236}">
                <a16:creationId xmlns:a16="http://schemas.microsoft.com/office/drawing/2014/main" id="{DC10EDCF-0406-8EF7-DA0C-9C032C585FB6}"/>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14">
            <a:hlinkClick r:id="rId6" action="ppaction://hlinksldjump"/>
            <a:extLst>
              <a:ext uri="{FF2B5EF4-FFF2-40B4-BE49-F238E27FC236}">
                <a16:creationId xmlns:a16="http://schemas.microsoft.com/office/drawing/2014/main" id="{58399B09-C0D3-1083-4465-3FEB645871AF}"/>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15">
            <a:hlinkClick r:id="rId22" action="ppaction://hlinksldjump"/>
            <a:extLst>
              <a:ext uri="{FF2B5EF4-FFF2-40B4-BE49-F238E27FC236}">
                <a16:creationId xmlns:a16="http://schemas.microsoft.com/office/drawing/2014/main" id="{6217F150-5340-9006-13FF-46D6FA677468}"/>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287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Arrow Connector 108">
            <a:extLst>
              <a:ext uri="{FF2B5EF4-FFF2-40B4-BE49-F238E27FC236}">
                <a16:creationId xmlns:a16="http://schemas.microsoft.com/office/drawing/2014/main" id="{B24A3457-E5ED-4D4B-9501-3C88B7F2A1FD}"/>
              </a:ext>
            </a:extLst>
          </p:cNvPr>
          <p:cNvCxnSpPr>
            <a:cxnSpLocks/>
          </p:cNvCxnSpPr>
          <p:nvPr/>
        </p:nvCxnSpPr>
        <p:spPr>
          <a:xfrm>
            <a:off x="3964737" y="4746429"/>
            <a:ext cx="256608" cy="0"/>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2D0E23A-ED61-4817-9F7E-F14903521A81}"/>
              </a:ext>
            </a:extLst>
          </p:cNvPr>
          <p:cNvCxnSpPr>
            <a:cxnSpLocks/>
          </p:cNvCxnSpPr>
          <p:nvPr/>
        </p:nvCxnSpPr>
        <p:spPr>
          <a:xfrm>
            <a:off x="978360" y="4751196"/>
            <a:ext cx="256608" cy="0"/>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2080086" y="4746429"/>
            <a:ext cx="256608" cy="0"/>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620472" y="4361512"/>
            <a:ext cx="1025" cy="346572"/>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766162" y="4378969"/>
            <a:ext cx="1025" cy="346572"/>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sp>
        <p:nvSpPr>
          <p:cNvPr id="8" name="Flowchart: Decision 7"/>
          <p:cNvSpPr/>
          <p:nvPr/>
        </p:nvSpPr>
        <p:spPr>
          <a:xfrm>
            <a:off x="2297977" y="3711185"/>
            <a:ext cx="934728" cy="666492"/>
          </a:xfrm>
          <a:prstGeom prst="flowChartDecision">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i="1"/>
          </a:p>
        </p:txBody>
      </p:sp>
      <p:sp>
        <p:nvSpPr>
          <p:cNvPr id="9" name="Rectangle 8">
            <a:hlinkClick r:id="rId2" action="ppaction://hlinksldjump"/>
          </p:cNvPr>
          <p:cNvSpPr/>
          <p:nvPr/>
        </p:nvSpPr>
        <p:spPr>
          <a:xfrm>
            <a:off x="1234968" y="4581720"/>
            <a:ext cx="917349"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tx1"/>
                </a:solidFill>
              </a:rPr>
              <a:t>Processo</a:t>
            </a:r>
            <a:r>
              <a:rPr lang="en-GB" sz="1000" dirty="0">
                <a:solidFill>
                  <a:schemeClr val="tx1"/>
                </a:solidFill>
              </a:rPr>
              <a:t> de </a:t>
            </a:r>
            <a:r>
              <a:rPr lang="en-GB" sz="1000" dirty="0" err="1">
                <a:solidFill>
                  <a:schemeClr val="tx1"/>
                </a:solidFill>
              </a:rPr>
              <a:t>identificação</a:t>
            </a:r>
            <a:endParaRPr lang="en-GB" sz="1000" dirty="0">
              <a:solidFill>
                <a:schemeClr val="tx1"/>
              </a:solidFill>
            </a:endParaRPr>
          </a:p>
        </p:txBody>
      </p:sp>
      <p:sp>
        <p:nvSpPr>
          <p:cNvPr id="10" name="Rectangle 9">
            <a:hlinkClick r:id="rId3" action="ppaction://hlinksldjump"/>
          </p:cNvPr>
          <p:cNvSpPr/>
          <p:nvPr/>
        </p:nvSpPr>
        <p:spPr>
          <a:xfrm>
            <a:off x="3108653" y="4581720"/>
            <a:ext cx="910566"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tx1"/>
                </a:solidFill>
              </a:rPr>
              <a:t>Processo</a:t>
            </a:r>
            <a:r>
              <a:rPr lang="en-GB" sz="1000" dirty="0">
                <a:solidFill>
                  <a:schemeClr val="tx1"/>
                </a:solidFill>
              </a:rPr>
              <a:t> de </a:t>
            </a:r>
            <a:r>
              <a:rPr lang="en-GB" sz="1000" dirty="0" err="1">
                <a:solidFill>
                  <a:schemeClr val="tx1"/>
                </a:solidFill>
              </a:rPr>
              <a:t>definição</a:t>
            </a:r>
            <a:endParaRPr lang="en-GB" sz="1000" dirty="0">
              <a:solidFill>
                <a:schemeClr val="tx1"/>
              </a:solidFill>
            </a:endParaRPr>
          </a:p>
        </p:txBody>
      </p:sp>
      <p:sp>
        <p:nvSpPr>
          <p:cNvPr id="11" name="Rectangle 10">
            <a:hlinkClick r:id="rId4" action="ppaction://hlinksldjump"/>
          </p:cNvPr>
          <p:cNvSpPr/>
          <p:nvPr/>
        </p:nvSpPr>
        <p:spPr>
          <a:xfrm>
            <a:off x="5461054" y="4571750"/>
            <a:ext cx="2557231"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tx1"/>
                </a:solidFill>
              </a:rPr>
              <a:t>Processo</a:t>
            </a:r>
            <a:r>
              <a:rPr lang="en-GB" sz="1000" dirty="0">
                <a:solidFill>
                  <a:schemeClr val="tx1"/>
                </a:solidFill>
              </a:rPr>
              <a:t> de </a:t>
            </a:r>
            <a:r>
              <a:rPr lang="en-GB" sz="1000" dirty="0" err="1">
                <a:solidFill>
                  <a:schemeClr val="tx1"/>
                </a:solidFill>
              </a:rPr>
              <a:t>entrega</a:t>
            </a:r>
            <a:endParaRPr lang="en-GB" sz="1000" dirty="0">
              <a:solidFill>
                <a:schemeClr val="tx1"/>
              </a:solidFill>
            </a:endParaRPr>
          </a:p>
        </p:txBody>
      </p:sp>
      <p:sp>
        <p:nvSpPr>
          <p:cNvPr id="12" name="Rectangle 11">
            <a:hlinkClick r:id="rId5" action="ppaction://hlinksldjump"/>
          </p:cNvPr>
          <p:cNvSpPr/>
          <p:nvPr/>
        </p:nvSpPr>
        <p:spPr>
          <a:xfrm>
            <a:off x="8263228" y="4571762"/>
            <a:ext cx="938364"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tx1"/>
                </a:solidFill>
              </a:rPr>
              <a:t>Processo</a:t>
            </a:r>
            <a:r>
              <a:rPr lang="en-GB" sz="1000" dirty="0">
                <a:solidFill>
                  <a:schemeClr val="tx1"/>
                </a:solidFill>
              </a:rPr>
              <a:t> de </a:t>
            </a:r>
            <a:r>
              <a:rPr lang="en-GB" sz="1000" dirty="0" err="1">
                <a:solidFill>
                  <a:schemeClr val="tx1"/>
                </a:solidFill>
              </a:rPr>
              <a:t>encerramento</a:t>
            </a:r>
            <a:endParaRPr lang="en-GB" sz="1000" dirty="0">
              <a:solidFill>
                <a:schemeClr val="tx1"/>
              </a:solidFill>
            </a:endParaRPr>
          </a:p>
        </p:txBody>
      </p:sp>
      <p:sp>
        <p:nvSpPr>
          <p:cNvPr id="13" name="Rectangle 12">
            <a:hlinkClick r:id="rId6" action="ppaction://hlinksldjump"/>
          </p:cNvPr>
          <p:cNvSpPr/>
          <p:nvPr/>
        </p:nvSpPr>
        <p:spPr>
          <a:xfrm>
            <a:off x="2341961" y="2768423"/>
            <a:ext cx="7194927"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a:solidFill>
                  <a:schemeClr val="tx1"/>
                </a:solidFill>
              </a:rPr>
              <a:t>Processo</a:t>
            </a:r>
            <a:r>
              <a:rPr lang="en-GB" sz="1000" dirty="0">
                <a:solidFill>
                  <a:schemeClr val="tx1"/>
                </a:solidFill>
              </a:rPr>
              <a:t> de </a:t>
            </a:r>
            <a:r>
              <a:rPr lang="en-GB" sz="1000" dirty="0" err="1">
                <a:solidFill>
                  <a:schemeClr val="tx1"/>
                </a:solidFill>
              </a:rPr>
              <a:t>patrocínio</a:t>
            </a:r>
            <a:endParaRPr lang="en-GB" sz="1000" dirty="0">
              <a:solidFill>
                <a:schemeClr val="tx1"/>
              </a:solidFill>
            </a:endParaRPr>
          </a:p>
        </p:txBody>
      </p:sp>
      <p:sp>
        <p:nvSpPr>
          <p:cNvPr id="14" name="Flowchart: Document 13"/>
          <p:cNvSpPr/>
          <p:nvPr/>
        </p:nvSpPr>
        <p:spPr>
          <a:xfrm>
            <a:off x="362217" y="4571750"/>
            <a:ext cx="684783" cy="446019"/>
          </a:xfrm>
          <a:prstGeom prst="flowChartDocumen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err="1">
                <a:solidFill>
                  <a:schemeClr val="tx1"/>
                </a:solidFill>
              </a:rPr>
              <a:t>Autorização</a:t>
            </a:r>
            <a:endParaRPr lang="en-GB" sz="800" dirty="0">
              <a:solidFill>
                <a:schemeClr val="tx1"/>
              </a:solidFill>
            </a:endParaRPr>
          </a:p>
        </p:txBody>
      </p:sp>
      <p:sp>
        <p:nvSpPr>
          <p:cNvPr id="15" name="Rectangle 14">
            <a:hlinkClick r:id="rId7" action="ppaction://hlinksldjump"/>
          </p:cNvPr>
          <p:cNvSpPr/>
          <p:nvPr/>
        </p:nvSpPr>
        <p:spPr>
          <a:xfrm>
            <a:off x="5947624" y="5484535"/>
            <a:ext cx="3587004" cy="539748"/>
          </a:xfrm>
          <a:prstGeom prst="rect">
            <a:avLst/>
          </a:prstGeom>
          <a:solidFill>
            <a:schemeClr val="accent3">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solidFill>
                  <a:schemeClr val="tx1"/>
                </a:solidFill>
              </a:rPr>
              <a:t>Processo de realização de benefícios</a:t>
            </a:r>
          </a:p>
        </p:txBody>
      </p:sp>
      <p:cxnSp>
        <p:nvCxnSpPr>
          <p:cNvPr id="18" name="Elbow Connector 17"/>
          <p:cNvCxnSpPr>
            <a:cxnSpLocks/>
            <a:stCxn id="9" idx="0"/>
            <a:endCxn id="13" idx="1"/>
          </p:cNvCxnSpPr>
          <p:nvPr/>
        </p:nvCxnSpPr>
        <p:spPr>
          <a:xfrm rot="5400000" flipH="1" flipV="1">
            <a:off x="1246091" y="3485850"/>
            <a:ext cx="1543423" cy="648318"/>
          </a:xfrm>
          <a:prstGeom prst="bentConnector2">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84770" y="3854915"/>
            <a:ext cx="761142" cy="338554"/>
          </a:xfrm>
          <a:prstGeom prst="rect">
            <a:avLst/>
          </a:prstGeom>
          <a:noFill/>
        </p:spPr>
        <p:txBody>
          <a:bodyPr wrap="square" rtlCol="0">
            <a:spAutoFit/>
          </a:bodyPr>
          <a:lstStyle/>
          <a:p>
            <a:pPr algn="ctr"/>
            <a:r>
              <a:rPr lang="en-GB" sz="800" dirty="0" err="1"/>
              <a:t>Solicitar</a:t>
            </a:r>
            <a:r>
              <a:rPr lang="en-GB" sz="800" dirty="0"/>
              <a:t> </a:t>
            </a:r>
            <a:r>
              <a:rPr lang="en-GB" sz="800" dirty="0" err="1"/>
              <a:t>autorização</a:t>
            </a:r>
            <a:endParaRPr lang="en-GB" sz="800" dirty="0"/>
          </a:p>
        </p:txBody>
      </p:sp>
      <p:sp>
        <p:nvSpPr>
          <p:cNvPr id="23" name="Flowchart: Document 22"/>
          <p:cNvSpPr/>
          <p:nvPr/>
        </p:nvSpPr>
        <p:spPr>
          <a:xfrm>
            <a:off x="2336694" y="4584194"/>
            <a:ext cx="627013" cy="446019"/>
          </a:xfrm>
          <a:prstGeom prst="flowChartDocumen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err="1">
                <a:solidFill>
                  <a:schemeClr val="tx1"/>
                </a:solidFill>
              </a:rPr>
              <a:t>Resumo</a:t>
            </a:r>
            <a:endParaRPr lang="en-GB" sz="800" dirty="0">
              <a:solidFill>
                <a:schemeClr val="tx1"/>
              </a:solidFill>
            </a:endParaRPr>
          </a:p>
        </p:txBody>
      </p:sp>
      <p:sp>
        <p:nvSpPr>
          <p:cNvPr id="24" name="Flowchart: Document 23"/>
          <p:cNvSpPr/>
          <p:nvPr/>
        </p:nvSpPr>
        <p:spPr>
          <a:xfrm>
            <a:off x="4219852" y="4571750"/>
            <a:ext cx="875879" cy="446019"/>
          </a:xfrm>
          <a:prstGeom prst="flowChartDocumen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err="1">
                <a:solidFill>
                  <a:schemeClr val="tx1"/>
                </a:solidFill>
              </a:rPr>
              <a:t>Documentos</a:t>
            </a:r>
            <a:r>
              <a:rPr lang="en-GB" sz="800" dirty="0">
                <a:solidFill>
                  <a:schemeClr val="tx1"/>
                </a:solidFill>
              </a:rPr>
              <a:t> de </a:t>
            </a:r>
            <a:r>
              <a:rPr lang="en-GB" sz="800" dirty="0" err="1">
                <a:solidFill>
                  <a:schemeClr val="tx1"/>
                </a:solidFill>
              </a:rPr>
              <a:t>entrega</a:t>
            </a:r>
            <a:endParaRPr lang="en-GB" sz="800" dirty="0">
              <a:solidFill>
                <a:schemeClr val="tx1"/>
              </a:solidFill>
            </a:endParaRPr>
          </a:p>
        </p:txBody>
      </p:sp>
      <p:sp>
        <p:nvSpPr>
          <p:cNvPr id="25" name="TextBox 24"/>
          <p:cNvSpPr txBox="1"/>
          <p:nvPr/>
        </p:nvSpPr>
        <p:spPr>
          <a:xfrm>
            <a:off x="3569132" y="4194165"/>
            <a:ext cx="336952" cy="215444"/>
          </a:xfrm>
          <a:prstGeom prst="rect">
            <a:avLst/>
          </a:prstGeom>
          <a:noFill/>
        </p:spPr>
        <p:txBody>
          <a:bodyPr wrap="none" rtlCol="0">
            <a:spAutoFit/>
          </a:bodyPr>
          <a:lstStyle/>
          <a:p>
            <a:r>
              <a:rPr lang="en-GB" sz="800" dirty="0"/>
              <a:t>Sim</a:t>
            </a:r>
          </a:p>
        </p:txBody>
      </p:sp>
      <p:sp>
        <p:nvSpPr>
          <p:cNvPr id="26" name="TextBox 25"/>
          <p:cNvSpPr txBox="1"/>
          <p:nvPr/>
        </p:nvSpPr>
        <p:spPr>
          <a:xfrm>
            <a:off x="5279157" y="3684386"/>
            <a:ext cx="354584" cy="215444"/>
          </a:xfrm>
          <a:prstGeom prst="rect">
            <a:avLst/>
          </a:prstGeom>
          <a:noFill/>
          <a:ln>
            <a:noFill/>
            <a:tailEnd w="sm" len="med"/>
          </a:ln>
        </p:spPr>
        <p:txBody>
          <a:bodyPr wrap="none" rtlCol="0">
            <a:spAutoFit/>
          </a:bodyPr>
          <a:lstStyle/>
          <a:p>
            <a:r>
              <a:rPr lang="en-GB" sz="800" dirty="0" err="1"/>
              <a:t>Não</a:t>
            </a:r>
            <a:endParaRPr lang="en-GB" sz="800" dirty="0"/>
          </a:p>
        </p:txBody>
      </p:sp>
      <p:cxnSp>
        <p:nvCxnSpPr>
          <p:cNvPr id="27" name="Straight Arrow Connector 26"/>
          <p:cNvCxnSpPr>
            <a:cxnSpLocks/>
          </p:cNvCxnSpPr>
          <p:nvPr/>
        </p:nvCxnSpPr>
        <p:spPr>
          <a:xfrm flipV="1">
            <a:off x="9458644" y="3308310"/>
            <a:ext cx="0" cy="217792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351392" y="3677360"/>
            <a:ext cx="761142" cy="338554"/>
          </a:xfrm>
          <a:prstGeom prst="rect">
            <a:avLst/>
          </a:prstGeom>
          <a:noFill/>
        </p:spPr>
        <p:txBody>
          <a:bodyPr wrap="square" rtlCol="0">
            <a:spAutoFit/>
          </a:bodyPr>
          <a:lstStyle/>
          <a:p>
            <a:pPr algn="ctr"/>
            <a:r>
              <a:rPr lang="en-GB" sz="800" dirty="0" err="1"/>
              <a:t>Revisar</a:t>
            </a:r>
            <a:r>
              <a:rPr lang="en-GB" sz="800" dirty="0"/>
              <a:t> </a:t>
            </a:r>
            <a:r>
              <a:rPr lang="en-GB" sz="800" dirty="0" err="1"/>
              <a:t>Benefícios</a:t>
            </a:r>
            <a:endParaRPr lang="en-GB" sz="800" dirty="0"/>
          </a:p>
        </p:txBody>
      </p:sp>
      <p:sp>
        <p:nvSpPr>
          <p:cNvPr id="29" name="Flowchart: Decision 28"/>
          <p:cNvSpPr/>
          <p:nvPr/>
        </p:nvSpPr>
        <p:spPr>
          <a:xfrm>
            <a:off x="4154829" y="3696015"/>
            <a:ext cx="934728" cy="666492"/>
          </a:xfrm>
          <a:prstGeom prst="flowChartDecision">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i="1"/>
          </a:p>
        </p:txBody>
      </p:sp>
      <p:sp>
        <p:nvSpPr>
          <p:cNvPr id="30" name="TextBox 29"/>
          <p:cNvSpPr txBox="1"/>
          <p:nvPr/>
        </p:nvSpPr>
        <p:spPr>
          <a:xfrm>
            <a:off x="4256030" y="3846637"/>
            <a:ext cx="761142" cy="338554"/>
          </a:xfrm>
          <a:prstGeom prst="rect">
            <a:avLst/>
          </a:prstGeom>
          <a:noFill/>
        </p:spPr>
        <p:txBody>
          <a:bodyPr wrap="square" rtlCol="0">
            <a:spAutoFit/>
          </a:bodyPr>
          <a:lstStyle/>
          <a:p>
            <a:pPr algn="ctr"/>
            <a:r>
              <a:rPr lang="en-GB" sz="800" dirty="0" err="1"/>
              <a:t>Solicitar</a:t>
            </a:r>
            <a:r>
              <a:rPr lang="en-GB" sz="800" dirty="0"/>
              <a:t> </a:t>
            </a:r>
            <a:r>
              <a:rPr lang="en-GB" sz="800" dirty="0" err="1"/>
              <a:t>autorização</a:t>
            </a:r>
            <a:endParaRPr lang="en-GB" sz="800" dirty="0"/>
          </a:p>
        </p:txBody>
      </p:sp>
      <p:sp>
        <p:nvSpPr>
          <p:cNvPr id="33" name="TextBox 32"/>
          <p:cNvSpPr txBox="1"/>
          <p:nvPr/>
        </p:nvSpPr>
        <p:spPr>
          <a:xfrm>
            <a:off x="6602248" y="5193077"/>
            <a:ext cx="449162" cy="215444"/>
          </a:xfrm>
          <a:prstGeom prst="rect">
            <a:avLst/>
          </a:prstGeom>
          <a:noFill/>
        </p:spPr>
        <p:txBody>
          <a:bodyPr wrap="none" rtlCol="0">
            <a:spAutoFit/>
          </a:bodyPr>
          <a:lstStyle/>
          <a:p>
            <a:r>
              <a:rPr lang="en-GB" sz="800" dirty="0" err="1"/>
              <a:t>Saídas</a:t>
            </a:r>
            <a:endParaRPr lang="en-GB" sz="800" dirty="0"/>
          </a:p>
        </p:txBody>
      </p:sp>
      <p:sp>
        <p:nvSpPr>
          <p:cNvPr id="37" name="TextBox 36"/>
          <p:cNvSpPr txBox="1"/>
          <p:nvPr/>
        </p:nvSpPr>
        <p:spPr>
          <a:xfrm>
            <a:off x="5279255" y="4194165"/>
            <a:ext cx="336952" cy="215444"/>
          </a:xfrm>
          <a:prstGeom prst="rect">
            <a:avLst/>
          </a:prstGeom>
          <a:noFill/>
        </p:spPr>
        <p:txBody>
          <a:bodyPr wrap="none" rtlCol="0">
            <a:spAutoFit/>
          </a:bodyPr>
          <a:lstStyle/>
          <a:p>
            <a:r>
              <a:rPr lang="en-GB" sz="800" dirty="0"/>
              <a:t>Sim</a:t>
            </a:r>
          </a:p>
        </p:txBody>
      </p:sp>
      <p:cxnSp>
        <p:nvCxnSpPr>
          <p:cNvPr id="42" name="Straight Arrow Connector 41"/>
          <p:cNvCxnSpPr/>
          <p:nvPr/>
        </p:nvCxnSpPr>
        <p:spPr>
          <a:xfrm flipH="1">
            <a:off x="6596977" y="5115431"/>
            <a:ext cx="1130" cy="370801"/>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a:stCxn id="11" idx="3"/>
            <a:endCxn id="12" idx="1"/>
          </p:cNvCxnSpPr>
          <p:nvPr/>
        </p:nvCxnSpPr>
        <p:spPr>
          <a:xfrm>
            <a:off x="8018285" y="4841624"/>
            <a:ext cx="244943" cy="12"/>
          </a:xfrm>
          <a:prstGeom prst="straightConnector1">
            <a:avLst/>
          </a:prstGeom>
          <a:ln>
            <a:solidFill>
              <a:schemeClr val="accent3"/>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a:stCxn id="29" idx="3"/>
            <a:endCxn id="11" idx="1"/>
          </p:cNvCxnSpPr>
          <p:nvPr/>
        </p:nvCxnSpPr>
        <p:spPr>
          <a:xfrm>
            <a:off x="5089557" y="4029261"/>
            <a:ext cx="371497" cy="812363"/>
          </a:xfrm>
          <a:prstGeom prst="bentConnector3">
            <a:avLst>
              <a:gd name="adj1" fmla="val 50000"/>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68405" y="3684386"/>
            <a:ext cx="354584" cy="215444"/>
          </a:xfrm>
          <a:prstGeom prst="rect">
            <a:avLst/>
          </a:prstGeom>
          <a:noFill/>
        </p:spPr>
        <p:txBody>
          <a:bodyPr wrap="none" rtlCol="0">
            <a:spAutoFit/>
          </a:bodyPr>
          <a:lstStyle/>
          <a:p>
            <a:r>
              <a:rPr lang="en-GB" sz="800" dirty="0" err="1"/>
              <a:t>Não</a:t>
            </a:r>
            <a:endParaRPr lang="en-GB" sz="800" dirty="0"/>
          </a:p>
        </p:txBody>
      </p:sp>
      <p:sp>
        <p:nvSpPr>
          <p:cNvPr id="61" name="TextBox 60"/>
          <p:cNvSpPr txBox="1"/>
          <p:nvPr/>
        </p:nvSpPr>
        <p:spPr>
          <a:xfrm>
            <a:off x="138655" y="1117847"/>
            <a:ext cx="4589920" cy="1708160"/>
          </a:xfrm>
          <a:prstGeom prst="rect">
            <a:avLst/>
          </a:prstGeom>
          <a:noFill/>
        </p:spPr>
        <p:txBody>
          <a:bodyPr wrap="square" rtlCol="0">
            <a:spAutoFit/>
          </a:bodyPr>
          <a:lstStyle/>
          <a:p>
            <a:pPr>
              <a:spcAft>
                <a:spcPts val="600"/>
              </a:spcAft>
            </a:pPr>
            <a:r>
              <a:rPr lang="pt-BR" sz="1400" dirty="0">
                <a:solidFill>
                  <a:schemeClr val="accent3"/>
                </a:solidFill>
              </a:rPr>
              <a:t>Modelo de Processos</a:t>
            </a:r>
          </a:p>
          <a:p>
            <a:pPr>
              <a:spcAft>
                <a:spcPts val="600"/>
              </a:spcAft>
            </a:pPr>
            <a:r>
              <a:rPr lang="pt-BR" sz="1200" dirty="0"/>
              <a:t>Com exceção da patronagem, cada um desses processos é projetado para gerenciar uma fase do projeto </a:t>
            </a:r>
            <a:r>
              <a:rPr lang="pt-BR" sz="1200" dirty="0">
                <a:hlinkClick r:id="rId8" action="ppaction://hlinksldjump"/>
              </a:rPr>
              <a:t>ciclo de vida</a:t>
            </a:r>
            <a:r>
              <a:rPr lang="pt-BR" sz="1200" dirty="0"/>
              <a:t>.</a:t>
            </a:r>
            <a:r>
              <a:rPr lang="pt-BR" sz="1400" dirty="0"/>
              <a:t> </a:t>
            </a:r>
          </a:p>
          <a:p>
            <a:pPr>
              <a:spcAft>
                <a:spcPts val="600"/>
              </a:spcAft>
            </a:pPr>
            <a:r>
              <a:rPr lang="pt-BR" sz="1200" dirty="0"/>
              <a:t>Embora todos os projetos e programas sigam amplamente o mesmo ciclo de vida, diferentes contextos exigem adaptação e adaptação dos processos básicos.</a:t>
            </a:r>
          </a:p>
          <a:p>
            <a:pPr>
              <a:spcAft>
                <a:spcPts val="600"/>
              </a:spcAft>
            </a:pPr>
            <a:endParaRPr lang="pt-BR" sz="1400" dirty="0"/>
          </a:p>
        </p:txBody>
      </p:sp>
      <p:sp>
        <p:nvSpPr>
          <p:cNvPr id="68" name="Title 67"/>
          <p:cNvSpPr>
            <a:spLocks noGrp="1"/>
          </p:cNvSpPr>
          <p:nvPr>
            <p:ph type="title"/>
          </p:nvPr>
        </p:nvSpPr>
        <p:spPr/>
        <p:txBody>
          <a:bodyPr/>
          <a:lstStyle/>
          <a:p>
            <a:r>
              <a:rPr lang="pt-BR" dirty="0"/>
              <a:t>Processos e portas de fase</a:t>
            </a:r>
            <a:endParaRPr lang="en-GB" dirty="0"/>
          </a:p>
        </p:txBody>
      </p:sp>
      <p:cxnSp>
        <p:nvCxnSpPr>
          <p:cNvPr id="71" name="Straight Arrow Connector 70">
            <a:extLst>
              <a:ext uri="{FF2B5EF4-FFF2-40B4-BE49-F238E27FC236}">
                <a16:creationId xmlns:a16="http://schemas.microsoft.com/office/drawing/2014/main" id="{A4426030-1059-4345-9F46-7B9BCDBAB7F4}"/>
              </a:ext>
            </a:extLst>
          </p:cNvPr>
          <p:cNvCxnSpPr/>
          <p:nvPr/>
        </p:nvCxnSpPr>
        <p:spPr>
          <a:xfrm flipH="1">
            <a:off x="7290826" y="5113734"/>
            <a:ext cx="1130" cy="370801"/>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98D877B-AFC7-4607-BA11-087EED79B299}"/>
              </a:ext>
            </a:extLst>
          </p:cNvPr>
          <p:cNvCxnSpPr/>
          <p:nvPr/>
        </p:nvCxnSpPr>
        <p:spPr>
          <a:xfrm flipH="1">
            <a:off x="7874198" y="5113734"/>
            <a:ext cx="1130" cy="370801"/>
          </a:xfrm>
          <a:prstGeom prst="straightConnector1">
            <a:avLst/>
          </a:prstGeom>
          <a:ln>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BE87630-F2C7-4D0A-98C4-149E14C011FB}"/>
              </a:ext>
            </a:extLst>
          </p:cNvPr>
          <p:cNvCxnSpPr>
            <a:cxnSpLocks/>
            <a:stCxn id="8" idx="0"/>
          </p:cNvCxnSpPr>
          <p:nvPr/>
        </p:nvCxnSpPr>
        <p:spPr>
          <a:xfrm flipH="1" flipV="1">
            <a:off x="2758569" y="3316345"/>
            <a:ext cx="6772" cy="394840"/>
          </a:xfrm>
          <a:prstGeom prst="straightConnector1">
            <a:avLst/>
          </a:prstGeom>
          <a:ln>
            <a:solidFill>
              <a:schemeClr val="accent3"/>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BF015A2A-39C1-44F7-B0E0-501D2641E469}"/>
              </a:ext>
            </a:extLst>
          </p:cNvPr>
          <p:cNvCxnSpPr>
            <a:stCxn id="8" idx="3"/>
            <a:endCxn id="10" idx="0"/>
          </p:cNvCxnSpPr>
          <p:nvPr/>
        </p:nvCxnSpPr>
        <p:spPr>
          <a:xfrm>
            <a:off x="3232705" y="4044431"/>
            <a:ext cx="331231" cy="537289"/>
          </a:xfrm>
          <a:prstGeom prst="bentConnector2">
            <a:avLst/>
          </a:prstGeom>
          <a:ln w="6350">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A6D3C685-8DBF-43ED-8C91-1169B6242F99}"/>
              </a:ext>
            </a:extLst>
          </p:cNvPr>
          <p:cNvCxnSpPr>
            <a:cxnSpLocks/>
            <a:endCxn id="12" idx="0"/>
          </p:cNvCxnSpPr>
          <p:nvPr/>
        </p:nvCxnSpPr>
        <p:spPr>
          <a:xfrm>
            <a:off x="3562519" y="3489513"/>
            <a:ext cx="5169891" cy="1082249"/>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6567A-7AC6-4ADC-B322-71BE7C9AEAFF}"/>
              </a:ext>
            </a:extLst>
          </p:cNvPr>
          <p:cNvCxnSpPr/>
          <p:nvPr/>
        </p:nvCxnSpPr>
        <p:spPr>
          <a:xfrm flipV="1">
            <a:off x="3563936" y="3489513"/>
            <a:ext cx="0" cy="5549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722BF8B-DD98-4B56-86B4-926E2ACEBD9D}"/>
              </a:ext>
            </a:extLst>
          </p:cNvPr>
          <p:cNvCxnSpPr/>
          <p:nvPr/>
        </p:nvCxnSpPr>
        <p:spPr>
          <a:xfrm flipV="1">
            <a:off x="5281205" y="3489513"/>
            <a:ext cx="0" cy="5549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FB69A6E2-DF71-4481-A636-EE1C04871F7F}"/>
              </a:ext>
            </a:extLst>
          </p:cNvPr>
          <p:cNvSpPr/>
          <p:nvPr/>
        </p:nvSpPr>
        <p:spPr>
          <a:xfrm>
            <a:off x="4595742" y="347018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p:cNvCxnSpPr>
            <a:cxnSpLocks/>
            <a:stCxn id="29" idx="0"/>
          </p:cNvCxnSpPr>
          <p:nvPr/>
        </p:nvCxnSpPr>
        <p:spPr>
          <a:xfrm flipH="1" flipV="1">
            <a:off x="4620473" y="3304373"/>
            <a:ext cx="1720" cy="391642"/>
          </a:xfrm>
          <a:prstGeom prst="straightConnector1">
            <a:avLst/>
          </a:prstGeom>
          <a:ln>
            <a:solidFill>
              <a:schemeClr val="accent3"/>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7" name="Rectangle 46">
            <a:hlinkClick r:id="rId9"/>
            <a:extLst>
              <a:ext uri="{FF2B5EF4-FFF2-40B4-BE49-F238E27FC236}">
                <a16:creationId xmlns:a16="http://schemas.microsoft.com/office/drawing/2014/main" id="{64874C2E-ACEB-40A7-A754-FC3BF4E5FB40}"/>
              </a:ext>
            </a:extLst>
          </p:cNvPr>
          <p:cNvSpPr/>
          <p:nvPr/>
        </p:nvSpPr>
        <p:spPr>
          <a:xfrm>
            <a:off x="10707096" y="103157"/>
            <a:ext cx="1335188" cy="63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54">
            <a:extLst>
              <a:ext uri="{FF2B5EF4-FFF2-40B4-BE49-F238E27FC236}">
                <a16:creationId xmlns:a16="http://schemas.microsoft.com/office/drawing/2014/main" id="{B123DD45-D240-4B07-9892-519BEDD0A81C}"/>
              </a:ext>
            </a:extLst>
          </p:cNvPr>
          <p:cNvSpPr txBox="1"/>
          <p:nvPr/>
        </p:nvSpPr>
        <p:spPr>
          <a:xfrm>
            <a:off x="5104298" y="1389598"/>
            <a:ext cx="458991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a:t>As páginas vinculadas a partir deste diagrama devem ser consideradas como pontos de partida a partir dos quais atividades e práticas específicas da organização podem ser desenvolvidas.</a:t>
            </a:r>
          </a:p>
        </p:txBody>
      </p:sp>
      <p:sp>
        <p:nvSpPr>
          <p:cNvPr id="45" name="TextBox 44">
            <a:hlinkClick r:id="rId10"/>
            <a:extLst>
              <a:ext uri="{FF2B5EF4-FFF2-40B4-BE49-F238E27FC236}">
                <a16:creationId xmlns:a16="http://schemas.microsoft.com/office/drawing/2014/main" id="{E140628A-CDAF-4AE2-A193-BE9F7B5A5653}"/>
              </a:ext>
            </a:extLst>
          </p:cNvPr>
          <p:cNvSpPr txBox="1"/>
          <p:nvPr/>
        </p:nvSpPr>
        <p:spPr>
          <a:xfrm>
            <a:off x="10728806" y="1325548"/>
            <a:ext cx="1240853" cy="276999"/>
          </a:xfrm>
          <a:prstGeom prst="rect">
            <a:avLst/>
          </a:prstGeom>
          <a:noFill/>
        </p:spPr>
        <p:txBody>
          <a:bodyPr wrap="none" rtlCol="0">
            <a:spAutoFit/>
          </a:bodyPr>
          <a:lstStyle/>
          <a:p>
            <a:r>
              <a:rPr lang="en-GB" sz="1200" dirty="0"/>
              <a:t>Navigating Praxis</a:t>
            </a:r>
          </a:p>
        </p:txBody>
      </p:sp>
      <p:sp>
        <p:nvSpPr>
          <p:cNvPr id="49" name="TextBox 48">
            <a:extLst>
              <a:ext uri="{FF2B5EF4-FFF2-40B4-BE49-F238E27FC236}">
                <a16:creationId xmlns:a16="http://schemas.microsoft.com/office/drawing/2014/main" id="{B9C4FD2C-1050-4116-AB7B-424842E26CC8}"/>
              </a:ext>
            </a:extLst>
          </p:cNvPr>
          <p:cNvSpPr txBox="1"/>
          <p:nvPr/>
        </p:nvSpPr>
        <p:spPr>
          <a:xfrm>
            <a:off x="10554545" y="1035796"/>
            <a:ext cx="1589374" cy="307777"/>
          </a:xfrm>
          <a:prstGeom prst="rect">
            <a:avLst/>
          </a:prstGeom>
          <a:noFill/>
        </p:spPr>
        <p:txBody>
          <a:bodyPr wrap="square" rtlCol="0">
            <a:spAutoFit/>
          </a:bodyPr>
          <a:lstStyle/>
          <a:p>
            <a:pPr algn="ctr"/>
            <a:r>
              <a:rPr lang="en-GB" sz="1400" b="1" dirty="0" err="1">
                <a:solidFill>
                  <a:schemeClr val="accent3"/>
                </a:solidFill>
              </a:rPr>
              <a:t>Biblioteca</a:t>
            </a:r>
            <a:endParaRPr lang="en-GB" sz="1400" b="1" dirty="0">
              <a:solidFill>
                <a:schemeClr val="accent3"/>
              </a:solidFill>
            </a:endParaRPr>
          </a:p>
        </p:txBody>
      </p:sp>
      <p:sp>
        <p:nvSpPr>
          <p:cNvPr id="50" name="TextBox 49">
            <a:hlinkClick r:id="rId11"/>
            <a:extLst>
              <a:ext uri="{FF2B5EF4-FFF2-40B4-BE49-F238E27FC236}">
                <a16:creationId xmlns:a16="http://schemas.microsoft.com/office/drawing/2014/main" id="{B9C60085-065A-4A63-8895-7811446CF93D}"/>
              </a:ext>
            </a:extLst>
          </p:cNvPr>
          <p:cNvSpPr txBox="1"/>
          <p:nvPr/>
        </p:nvSpPr>
        <p:spPr>
          <a:xfrm>
            <a:off x="10728806" y="1602547"/>
            <a:ext cx="1115434" cy="276999"/>
          </a:xfrm>
          <a:prstGeom prst="rect">
            <a:avLst/>
          </a:prstGeom>
          <a:noFill/>
        </p:spPr>
        <p:txBody>
          <a:bodyPr wrap="none" rtlCol="0">
            <a:spAutoFit/>
          </a:bodyPr>
          <a:lstStyle/>
          <a:p>
            <a:r>
              <a:rPr lang="en-GB" sz="1200" dirty="0"/>
              <a:t>Tailoring Praxis</a:t>
            </a:r>
          </a:p>
        </p:txBody>
      </p:sp>
      <p:sp>
        <p:nvSpPr>
          <p:cNvPr id="51" name="TextBox 50">
            <a:extLst>
              <a:ext uri="{FF2B5EF4-FFF2-40B4-BE49-F238E27FC236}">
                <a16:creationId xmlns:a16="http://schemas.microsoft.com/office/drawing/2014/main" id="{73A147E4-70C3-4023-BB6D-4FEB4AEA174A}"/>
              </a:ext>
            </a:extLst>
          </p:cNvPr>
          <p:cNvSpPr txBox="1"/>
          <p:nvPr/>
        </p:nvSpPr>
        <p:spPr>
          <a:xfrm>
            <a:off x="10556073" y="2035929"/>
            <a:ext cx="1586319" cy="307777"/>
          </a:xfrm>
          <a:prstGeom prst="rect">
            <a:avLst/>
          </a:prstGeom>
          <a:noFill/>
        </p:spPr>
        <p:txBody>
          <a:bodyPr wrap="square" rtlCol="0">
            <a:spAutoFit/>
          </a:bodyPr>
          <a:lstStyle/>
          <a:p>
            <a:pPr algn="ctr"/>
            <a:r>
              <a:rPr lang="en-GB" sz="1400" b="1" dirty="0" err="1">
                <a:solidFill>
                  <a:schemeClr val="accent3"/>
                </a:solidFill>
              </a:rPr>
              <a:t>Aplicativo</a:t>
            </a:r>
            <a:endParaRPr lang="en-GB" sz="1400" b="1" dirty="0">
              <a:solidFill>
                <a:schemeClr val="accent3"/>
              </a:solidFill>
            </a:endParaRPr>
          </a:p>
        </p:txBody>
      </p:sp>
      <p:sp>
        <p:nvSpPr>
          <p:cNvPr id="52" name="TextBox 51">
            <a:hlinkClick r:id="rId12"/>
            <a:extLst>
              <a:ext uri="{FF2B5EF4-FFF2-40B4-BE49-F238E27FC236}">
                <a16:creationId xmlns:a16="http://schemas.microsoft.com/office/drawing/2014/main" id="{840C1477-CFFC-418E-9DC7-431549B39602}"/>
              </a:ext>
            </a:extLst>
          </p:cNvPr>
          <p:cNvSpPr txBox="1"/>
          <p:nvPr/>
        </p:nvSpPr>
        <p:spPr>
          <a:xfrm>
            <a:off x="10728806" y="2332519"/>
            <a:ext cx="1205202" cy="276999"/>
          </a:xfrm>
          <a:prstGeom prst="rect">
            <a:avLst/>
          </a:prstGeom>
          <a:noFill/>
        </p:spPr>
        <p:txBody>
          <a:bodyPr wrap="none" rtlCol="0">
            <a:spAutoFit/>
          </a:bodyPr>
          <a:lstStyle/>
          <a:p>
            <a:r>
              <a:rPr lang="en-GB" sz="1200" dirty="0"/>
              <a:t>Team Praxis (En)</a:t>
            </a:r>
          </a:p>
        </p:txBody>
      </p:sp>
    </p:spTree>
    <p:extLst>
      <p:ext uri="{BB962C8B-B14F-4D97-AF65-F5344CB8AC3E}">
        <p14:creationId xmlns:p14="http://schemas.microsoft.com/office/powerpoint/2010/main" val="355501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normAutofit/>
          </a:bodyPr>
          <a:lstStyle/>
          <a:p>
            <a:r>
              <a:rPr lang="en-GB" dirty="0" err="1"/>
              <a:t>Planejamento</a:t>
            </a:r>
            <a:endParaRPr lang="en-GB" dirty="0"/>
          </a:p>
        </p:txBody>
      </p:sp>
      <p:sp>
        <p:nvSpPr>
          <p:cNvPr id="5" name="Rectangle 4"/>
          <p:cNvSpPr>
            <a:spLocks noChangeArrowheads="1"/>
          </p:cNvSpPr>
          <p:nvPr/>
        </p:nvSpPr>
        <p:spPr bwMode="auto">
          <a:xfrm>
            <a:off x="136358" y="1049541"/>
            <a:ext cx="4894579" cy="291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4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Objetivos</a:t>
            </a:r>
            <a:endParaRPr kumimoji="0" lang="pt-BR" altLang="en-US" sz="1200" b="0" i="0" u="none" strike="noStrike" cap="none" normalizeH="0" baseline="0" dirty="0">
              <a:ln>
                <a:noFill/>
              </a:ln>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planejamento ocorre amplamente em dois níveis: governança e entrega.</a:t>
            </a:r>
          </a:p>
          <a:p>
            <a:pPr marL="0" marR="0" lvl="0" indent="0" algn="l" defTabSz="914400" rtl="0" eaLnBrk="0" fontAlgn="base" latinLnBrk="0" hangingPunct="0">
              <a:lnSpc>
                <a:spcPct val="100000"/>
              </a:lnSpc>
              <a:spcBef>
                <a:spcPct val="0"/>
              </a:spcBef>
              <a:spcAft>
                <a:spcPts val="600"/>
              </a:spcAft>
              <a:buClrTx/>
              <a:buSzTx/>
              <a:buFontTx/>
              <a:buNone/>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 objetivos dos planos de gerenciame</a:t>
            </a:r>
            <a:r>
              <a:rPr lang="pt-BR" altLang="en-US" sz="1200" dirty="0">
                <a:latin typeface="Calibri" panose="020F0502020204030204" pitchFamily="34" charset="0"/>
                <a:ea typeface="Calibri" panose="020F0502020204030204" pitchFamily="34" charset="0"/>
                <a:cs typeface="Times New Roman" panose="02020603050405020304" pitchFamily="18" charset="0"/>
              </a:rPr>
              <a:t>nto</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usados na governança são:</a:t>
            </a:r>
            <a:endParaRPr kumimoji="0" lang="pt-BR" altLang="en-US" sz="1200" b="0" i="0" u="none" strike="noStrike" cap="none" normalizeH="0" baseline="0" dirty="0">
              <a:ln>
                <a:noFill/>
              </a:ln>
              <a:solidFill>
                <a:schemeClr val="tx1"/>
              </a:solidFill>
              <a:effectLst/>
            </a:endParaRP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descrever os princípios que devem ser usados para gerenciar o trabalho;</a:t>
            </a: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fornecer consistência com flexibilidade em vários projetos.</a:t>
            </a:r>
          </a:p>
          <a:p>
            <a:pPr marR="0" lvl="0" algn="l" defTabSz="914400" rtl="0" eaLnBrk="0" fontAlgn="base" latinLnBrk="0" hangingPunct="0">
              <a:lnSpc>
                <a:spcPct val="100000"/>
              </a:lnSpc>
              <a:spcBef>
                <a:spcPct val="0"/>
              </a:spcBef>
              <a:spcAft>
                <a:spcPts val="300"/>
              </a:spcAft>
              <a:buClrTx/>
              <a:buSzTx/>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 objetivos do planejamento de entrega são:</a:t>
            </a: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descrever os objetivos do projeto;</a:t>
            </a: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definir o trabalho necessário para atingir os objetivos e descrever como será realizado</a:t>
            </a: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estimar os recursos e finanças necessários para executar o trabalho:</a:t>
            </a:r>
          </a:p>
          <a:p>
            <a:pPr marL="180975" marR="0" lvl="0" indent="-180975" algn="l" defTabSz="914400" rtl="0" eaLnBrk="0" fontAlgn="base" latinLnBrk="0" hangingPunct="0">
              <a:lnSpc>
                <a:spcPct val="100000"/>
              </a:lnSpc>
              <a:spcBef>
                <a:spcPct val="0"/>
              </a:spcBef>
              <a:spcAft>
                <a:spcPts val="300"/>
              </a:spcAft>
              <a:buClrTx/>
              <a:buSzTx/>
              <a:buFontTx/>
              <a:buChar char="•"/>
              <a:tabLst/>
            </a:pP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documentar os planos e atualizá-los ao longo do </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ction="ppaction://hlinksldjump"/>
              </a:rPr>
              <a:t>ciclo de vida</a:t>
            </a:r>
            <a:r>
              <a:rPr kumimoji="0" lang="pt-B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pt-BR"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pt-BR" altLang="en-US" sz="12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136358" y="3894163"/>
            <a:ext cx="4894579" cy="2848472"/>
          </a:xfrm>
          <a:prstGeom prst="rect">
            <a:avLst/>
          </a:prstGeom>
        </p:spPr>
        <p:txBody>
          <a:bodyPr wrap="square">
            <a:spAutoFit/>
          </a:bodyPr>
          <a:lstStyle/>
          <a:p>
            <a:pPr>
              <a:lnSpc>
                <a:spcPct val="115000"/>
              </a:lnSpc>
              <a:spcAft>
                <a:spcPts val="10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Visão Geral</a:t>
            </a:r>
            <a:endParaRPr lang="pt-BR"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Ao nível de governança, uma série de </a:t>
            </a:r>
            <a:r>
              <a:rPr lang="pt-BR"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planos de gerenciamento</a:t>
            </a:r>
            <a:r>
              <a:rPr lang="pt-BR" sz="1200" dirty="0">
                <a:latin typeface="Calibri" panose="020F0502020204030204" pitchFamily="34" charset="0"/>
                <a:ea typeface="Calibri" panose="020F0502020204030204" pitchFamily="34" charset="0"/>
                <a:cs typeface="Times New Roman" panose="02020603050405020304" pitchFamily="18" charset="0"/>
              </a:rPr>
              <a:t> estabelece os princípios de como cada aspecto do trabalho será gerenciado. Esses planos incluem documentos como o plano de gerenciamento de riscos, o plano de gerenciamento do escopo e o plano de gerenciamento financeiro.</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Esses planos de nível de governança estabelecem políticas e procedimentos para cada aspecto da gestão. Eles listam as técnicas preferidas, incluindo modelos para documentação e responsabilidades definidas.</a:t>
            </a: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Esses planos garantem a qualidade dos processos e entregas de gerenciamento do P3. Portanto, o desenvolvimento dos planos de nível de governança também pode ser denominado "planejamento de qualidade".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338086" y="1046717"/>
            <a:ext cx="4894579" cy="4218591"/>
          </a:xfrm>
          <a:prstGeom prst="rect">
            <a:avLst/>
          </a:prstGeom>
        </p:spPr>
        <p:txBody>
          <a:bodyPr wrap="square" rIns="0">
            <a:spAutoFit/>
          </a:bodyPr>
          <a:lstStyle/>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planos de entrega abordam sete questões:</a:t>
            </a:r>
          </a:p>
          <a:p>
            <a:pPr marL="342900" lvl="0" indent="-342900">
              <a:spcAft>
                <a:spcPts val="600"/>
              </a:spcAft>
              <a:buFont typeface="Symbol" panose="05050102010706020507" pitchFamily="18" charset="2"/>
              <a:buChar char=""/>
            </a:pPr>
            <a:r>
              <a:rPr lang="pt-BR" sz="1200" b="1" dirty="0">
                <a:latin typeface="Calibri" panose="020F0502020204030204" pitchFamily="34" charset="0"/>
                <a:ea typeface="Calibri" panose="020F0502020204030204" pitchFamily="34" charset="0"/>
                <a:cs typeface="Times New Roman" panose="02020603050405020304" pitchFamily="18" charset="0"/>
              </a:rPr>
              <a:t>Por quê </a:t>
            </a:r>
            <a:r>
              <a:rPr lang="pt-BR" sz="1200" dirty="0">
                <a:latin typeface="Calibri" panose="020F0502020204030204" pitchFamily="34" charset="0"/>
                <a:ea typeface="Calibri" panose="020F0502020204030204" pitchFamily="34" charset="0"/>
                <a:cs typeface="Times New Roman" panose="02020603050405020304" pitchFamily="18" charset="0"/>
              </a:rPr>
              <a:t>Todos os envolvidos ou afetados pelo trabalho devem entender por que ele está sendo feito. </a:t>
            </a:r>
          </a:p>
          <a:p>
            <a:pPr marL="342900" lvl="0" indent="-342900">
              <a:spcAft>
                <a:spcPts val="600"/>
              </a:spcAft>
              <a:buFont typeface="Symbol" panose="05050102010706020507" pitchFamily="18" charset="2"/>
              <a:buChar char=""/>
            </a:pPr>
            <a:r>
              <a:rPr lang="pt-BR" sz="1200" b="1" dirty="0">
                <a:latin typeface="Calibri" panose="020F0502020204030204" pitchFamily="34" charset="0"/>
                <a:ea typeface="Calibri" panose="020F0502020204030204" pitchFamily="34" charset="0"/>
                <a:cs typeface="Times New Roman" panose="02020603050405020304" pitchFamily="18" charset="0"/>
              </a:rPr>
              <a:t>O quê? </a:t>
            </a:r>
            <a:r>
              <a:rPr lang="pt-BR" sz="1200" dirty="0">
                <a:latin typeface="Calibri" panose="020F0502020204030204" pitchFamily="34" charset="0"/>
                <a:ea typeface="Calibri" panose="020F0502020204030204" pitchFamily="34" charset="0"/>
                <a:cs typeface="Times New Roman" panose="02020603050405020304" pitchFamily="18" charset="0"/>
              </a:rPr>
              <a:t>O trabalho será descrito como produtos, resultados e/ou benefícios em documentos como uma especificação, </a:t>
            </a:r>
            <a:r>
              <a:rPr lang="pt-BR" sz="1200" i="1" dirty="0">
                <a:latin typeface="Calibri" panose="020F0502020204030204" pitchFamily="34" charset="0"/>
                <a:ea typeface="Calibri" panose="020F0502020204030204" pitchFamily="34" charset="0"/>
                <a:cs typeface="Times New Roman" panose="02020603050405020304" pitchFamily="18" charset="0"/>
              </a:rPr>
              <a:t>“</a:t>
            </a:r>
            <a:r>
              <a:rPr lang="pt-BR" sz="1200" i="1" dirty="0" err="1">
                <a:latin typeface="Calibri" panose="020F0502020204030204" pitchFamily="34" charset="0"/>
                <a:ea typeface="Calibri" panose="020F0502020204030204" pitchFamily="34" charset="0"/>
                <a:cs typeface="Times New Roman" panose="02020603050405020304" pitchFamily="18" charset="0"/>
              </a:rPr>
              <a:t>blueprint</a:t>
            </a:r>
            <a:r>
              <a:rPr lang="pt-BR" sz="1200" i="1" dirty="0">
                <a:latin typeface="Calibri" panose="020F0502020204030204" pitchFamily="34" charset="0"/>
                <a:ea typeface="Calibri" panose="020F0502020204030204" pitchFamily="34" charset="0"/>
                <a:cs typeface="Times New Roman" panose="02020603050405020304" pitchFamily="18" charset="0"/>
              </a:rPr>
              <a:t>”</a:t>
            </a:r>
            <a:r>
              <a:rPr lang="pt-BR" sz="1200" dirty="0">
                <a:latin typeface="Calibri" panose="020F0502020204030204" pitchFamily="34" charset="0"/>
                <a:ea typeface="Calibri" panose="020F0502020204030204" pitchFamily="34" charset="0"/>
                <a:cs typeface="Times New Roman" panose="02020603050405020304" pitchFamily="18" charset="0"/>
              </a:rPr>
              <a:t> ou perfil de benefício.</a:t>
            </a:r>
            <a:endParaRPr lang="pt-BR" sz="1200" dirty="0"/>
          </a:p>
          <a:p>
            <a:pPr marL="342900" lvl="0" indent="-342900">
              <a:spcAft>
                <a:spcPts val="600"/>
              </a:spcAft>
              <a:buFont typeface="Symbol" panose="05050102010706020507" pitchFamily="18" charset="2"/>
              <a:buChar char=""/>
            </a:pPr>
            <a:r>
              <a:rPr lang="pt-BR" sz="1200" b="1" dirty="0">
                <a:latin typeface="Calibri" panose="020F0502020204030204" pitchFamily="34" charset="0"/>
                <a:ea typeface="Calibri" panose="020F0502020204030204" pitchFamily="34" charset="0"/>
                <a:cs typeface="Times New Roman" panose="02020603050405020304" pitchFamily="18" charset="0"/>
              </a:rPr>
              <a:t>Como? </a:t>
            </a:r>
            <a:r>
              <a:rPr lang="pt-BR" sz="1200" dirty="0">
                <a:latin typeface="Calibri" panose="020F0502020204030204" pitchFamily="34" charset="0"/>
                <a:ea typeface="Calibri" panose="020F0502020204030204" pitchFamily="34" charset="0"/>
                <a:cs typeface="Times New Roman" panose="02020603050405020304" pitchFamily="18" charset="0"/>
              </a:rPr>
              <a:t>A melhor maneira de entregar os objetivos está incorporada em muitos planos de entrega detalhados.</a:t>
            </a:r>
            <a:endParaRPr lang="pt-BR" sz="1200" dirty="0"/>
          </a:p>
          <a:p>
            <a:pPr marL="342900" lvl="0" indent="-342900">
              <a:spcAft>
                <a:spcPts val="600"/>
              </a:spcAft>
              <a:buFont typeface="Symbol" panose="05050102010706020507" pitchFamily="18" charset="2"/>
              <a:buChar char=""/>
            </a:pPr>
            <a:r>
              <a:rPr lang="pt-BR" sz="1200" b="1" dirty="0">
                <a:latin typeface="Calibri" panose="020F0502020204030204" pitchFamily="34" charset="0"/>
                <a:ea typeface="Calibri" panose="020F0502020204030204" pitchFamily="34" charset="0"/>
                <a:cs typeface="Times New Roman" panose="02020603050405020304" pitchFamily="18" charset="0"/>
              </a:rPr>
              <a:t>Quem? </a:t>
            </a:r>
            <a:r>
              <a:rPr lang="pt-BR" sz="1200" dirty="0">
                <a:latin typeface="Calibri" panose="020F0502020204030204" pitchFamily="34" charset="0"/>
                <a:ea typeface="Calibri" panose="020F0502020204030204" pitchFamily="34" charset="0"/>
                <a:cs typeface="Times New Roman" panose="02020603050405020304" pitchFamily="18" charset="0"/>
              </a:rPr>
              <a:t>Isso abrange a administração da organização e os recursos de entrega, conforme definido em </a:t>
            </a:r>
            <a:r>
              <a:rPr lang="pt-BR" sz="12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gestão da organização</a:t>
            </a:r>
            <a:r>
              <a:rPr lang="pt-BR" sz="1200" dirty="0">
                <a:latin typeface="Calibri" panose="020F0502020204030204" pitchFamily="34" charset="0"/>
                <a:ea typeface="Calibri" panose="020F0502020204030204" pitchFamily="34" charset="0"/>
                <a:cs typeface="Times New Roman" panose="02020603050405020304" pitchFamily="18" charset="0"/>
              </a:rPr>
              <a:t> e </a:t>
            </a:r>
            <a:r>
              <a:rPr lang="pt-BR" sz="1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gestão de recursos</a:t>
            </a:r>
            <a:r>
              <a:rPr lang="pt-BR" sz="1200" dirty="0">
                <a:latin typeface="Calibri" panose="020F0502020204030204" pitchFamily="34" charset="0"/>
                <a:ea typeface="Calibri" panose="020F0502020204030204" pitchFamily="34" charset="0"/>
                <a:cs typeface="Times New Roman" panose="02020603050405020304" pitchFamily="18" charset="0"/>
              </a:rPr>
              <a:t> respectivamente. </a:t>
            </a:r>
          </a:p>
          <a:p>
            <a:pPr marL="342900" lvl="0" indent="-342900">
              <a:spcAft>
                <a:spcPts val="600"/>
              </a:spcAft>
              <a:buFont typeface="Symbol" panose="05050102010706020507" pitchFamily="18" charset="2"/>
              <a:buChar char=""/>
            </a:pPr>
            <a:r>
              <a:rPr lang="pt-BR" sz="1200" b="1" dirty="0">
                <a:latin typeface="Calibri" panose="020F0502020204030204" pitchFamily="34" charset="0"/>
                <a:ea typeface="Calibri" panose="020F0502020204030204" pitchFamily="34" charset="0"/>
                <a:cs typeface="Times New Roman" panose="02020603050405020304" pitchFamily="18" charset="0"/>
              </a:rPr>
              <a:t>Quando? </a:t>
            </a:r>
            <a:r>
              <a:rPr lang="pt-BR" sz="1200" dirty="0">
                <a:latin typeface="Calibri" panose="020F0502020204030204" pitchFamily="34" charset="0"/>
                <a:ea typeface="Calibri" panose="020F0502020204030204" pitchFamily="34" charset="0"/>
                <a:cs typeface="Times New Roman" panose="02020603050405020304" pitchFamily="18" charset="0"/>
              </a:rPr>
              <a:t>O</a:t>
            </a:r>
            <a:r>
              <a:rPr lang="pt-BR" sz="1200" b="1" dirty="0">
                <a:latin typeface="Calibri" panose="020F0502020204030204" pitchFamily="34" charset="0"/>
                <a:ea typeface="Calibri" panose="020F0502020204030204" pitchFamily="34" charset="0"/>
                <a:cs typeface="Times New Roman" panose="02020603050405020304" pitchFamily="18" charset="0"/>
              </a:rPr>
              <a:t> </a:t>
            </a:r>
            <a:r>
              <a:rPr lang="pt-BR" sz="1200" dirty="0">
                <a:latin typeface="Calibri" panose="020F0502020204030204" pitchFamily="34" charset="0"/>
                <a:ea typeface="Calibri" panose="020F0502020204030204" pitchFamily="34" charset="0"/>
                <a:cs typeface="Times New Roman" panose="02020603050405020304" pitchFamily="18" charset="0"/>
                <a:hlinkClick r:id="rId6" action="ppaction://hlinksldjump"/>
              </a:rPr>
              <a:t>Gerenciamento do cronograma</a:t>
            </a:r>
            <a:r>
              <a:rPr lang="pt-BR" sz="1200" dirty="0">
                <a:latin typeface="Calibri" panose="020F0502020204030204" pitchFamily="34" charset="0"/>
                <a:ea typeface="Calibri" panose="020F0502020204030204" pitchFamily="34" charset="0"/>
                <a:cs typeface="Times New Roman" panose="02020603050405020304" pitchFamily="18" charset="0"/>
              </a:rPr>
              <a:t> determina o calendário de marcos, estágios, parcelas, pacotes de trabalho e atividades individuais.</a:t>
            </a:r>
            <a:endParaRPr lang="pt-BR" sz="1200" dirty="0"/>
          </a:p>
          <a:p>
            <a:pPr marL="342900" lvl="0" indent="-342900">
              <a:spcAft>
                <a:spcPts val="600"/>
              </a:spcAft>
              <a:buFont typeface="Symbol" panose="05050102010706020507" pitchFamily="18" charset="2"/>
              <a:buChar char=""/>
            </a:pPr>
            <a:r>
              <a:rPr lang="pt-BR" sz="1200" b="1" dirty="0">
                <a:latin typeface="Calibri" panose="020F0502020204030204" pitchFamily="34" charset="0"/>
                <a:ea typeface="Calibri" panose="020F0502020204030204" pitchFamily="34" charset="0"/>
                <a:cs typeface="Times New Roman" panose="02020603050405020304" pitchFamily="18" charset="0"/>
              </a:rPr>
              <a:t>Onde? </a:t>
            </a:r>
            <a:r>
              <a:rPr lang="pt-BR" sz="1200" dirty="0">
                <a:latin typeface="Calibri" panose="020F0502020204030204" pitchFamily="34" charset="0"/>
                <a:ea typeface="Calibri" panose="020F0502020204030204" pitchFamily="34" charset="0"/>
                <a:cs typeface="Times New Roman" panose="02020603050405020304" pitchFamily="18" charset="0"/>
              </a:rPr>
              <a:t>Enquanto muitos projetos estão localizados em um local físico, projetos mais complexos estão espalhados por muitos locais e, muitas vezes, fusos horários. </a:t>
            </a:r>
          </a:p>
          <a:p>
            <a:pPr marL="342900" lvl="0" indent="-342900">
              <a:spcAft>
                <a:spcPts val="600"/>
              </a:spcAft>
              <a:buFont typeface="Symbol" panose="05050102010706020507" pitchFamily="18" charset="2"/>
              <a:buChar char=""/>
            </a:pPr>
            <a:r>
              <a:rPr lang="pt-BR" sz="1200" b="1" dirty="0">
                <a:latin typeface="Calibri" panose="020F0502020204030204" pitchFamily="34" charset="0"/>
                <a:ea typeface="Calibri" panose="020F0502020204030204" pitchFamily="34" charset="0"/>
                <a:cs typeface="Times New Roman" panose="02020603050405020304" pitchFamily="18" charset="0"/>
              </a:rPr>
              <a:t>Quanto? </a:t>
            </a:r>
            <a:r>
              <a:rPr lang="pt-BR" sz="1200" dirty="0">
                <a:latin typeface="Calibri" panose="020F0502020204030204" pitchFamily="34" charset="0"/>
                <a:ea typeface="Calibri" panose="020F0502020204030204" pitchFamily="34" charset="0"/>
                <a:cs typeface="Times New Roman" panose="02020603050405020304" pitchFamily="18" charset="0"/>
              </a:rPr>
              <a:t>Naturalmente, o custo do trabalho é um componente essencial do caso de negócios. A </a:t>
            </a:r>
            <a:r>
              <a:rPr lang="pt-BR" sz="1200" dirty="0">
                <a:latin typeface="Calibri" panose="020F0502020204030204" pitchFamily="34" charset="0"/>
                <a:ea typeface="Calibri" panose="020F0502020204030204" pitchFamily="34" charset="0"/>
                <a:cs typeface="Times New Roman" panose="02020603050405020304" pitchFamily="18" charset="0"/>
                <a:hlinkClick r:id="rId7" action="ppaction://hlinksldjump"/>
              </a:rPr>
              <a:t>gestão de custos</a:t>
            </a:r>
            <a:r>
              <a:rPr lang="pt-BR" sz="1200" dirty="0">
                <a:latin typeface="Calibri" panose="020F0502020204030204" pitchFamily="34" charset="0"/>
                <a:ea typeface="Calibri" panose="020F0502020204030204" pitchFamily="34" charset="0"/>
                <a:cs typeface="Times New Roman" panose="02020603050405020304" pitchFamily="18" charset="0"/>
              </a:rPr>
              <a:t> determina quanto custará o trabalho e como será financiado.</a:t>
            </a:r>
            <a:endParaRPr lang="pt-BR" sz="1200" dirty="0">
              <a:effectLst/>
            </a:endParaRPr>
          </a:p>
        </p:txBody>
      </p:sp>
      <p:sp>
        <p:nvSpPr>
          <p:cNvPr id="8" name="Text Box 2"/>
          <p:cNvSpPr txBox="1">
            <a:spLocks noChangeArrowheads="1"/>
          </p:cNvSpPr>
          <p:nvPr/>
        </p:nvSpPr>
        <p:spPr bwMode="auto">
          <a:xfrm>
            <a:off x="5792082" y="5385637"/>
            <a:ext cx="4320071" cy="1200329"/>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spcAft>
                <a:spcPts val="600"/>
              </a:spcAft>
            </a:pPr>
            <a:r>
              <a:rPr lang="en-GB" sz="1400" dirty="0" err="1">
                <a:solidFill>
                  <a:srgbClr val="516B93"/>
                </a:solidFill>
              </a:rPr>
              <a:t>Principais</a:t>
            </a:r>
            <a:r>
              <a:rPr lang="en-GB" sz="1400" dirty="0">
                <a:solidFill>
                  <a:srgbClr val="516B93"/>
                </a:solidFill>
              </a:rPr>
              <a:t> </a:t>
            </a:r>
            <a:r>
              <a:rPr lang="en-GB" sz="1400" dirty="0" err="1">
                <a:solidFill>
                  <a:srgbClr val="516B93"/>
                </a:solidFill>
              </a:rPr>
              <a:t>processos</a:t>
            </a:r>
            <a:endParaRPr lang="en-GB" sz="1400" dirty="0">
              <a:solidFill>
                <a:srgbClr val="516B93"/>
              </a:solidFill>
            </a:endParaRPr>
          </a:p>
          <a:p>
            <a:pPr marL="171450" lvl="0" indent="-171450">
              <a:spcAft>
                <a:spcPts val="600"/>
              </a:spcAft>
              <a:buFont typeface="Arial" panose="020B0604020202020204" pitchFamily="34" charset="0"/>
              <a:buChar char="•"/>
            </a:pPr>
            <a:r>
              <a:rPr lang="pt-BR" sz="1200" dirty="0"/>
              <a:t>Os planos de gerenciamento são produzidos no </a:t>
            </a:r>
            <a:r>
              <a:rPr lang="en-GB" sz="1200" dirty="0" err="1">
                <a:hlinkClick r:id="rId8" action="ppaction://hlinksldjump"/>
              </a:rPr>
              <a:t>processo</a:t>
            </a:r>
            <a:r>
              <a:rPr lang="en-GB" sz="1200" dirty="0">
                <a:hlinkClick r:id="rId8" action="ppaction://hlinksldjump"/>
              </a:rPr>
              <a:t> de </a:t>
            </a:r>
            <a:r>
              <a:rPr lang="en-GB" sz="1200" dirty="0" err="1">
                <a:hlinkClick r:id="rId8" action="ppaction://hlinksldjump"/>
              </a:rPr>
              <a:t>definição</a:t>
            </a:r>
            <a:r>
              <a:rPr lang="en-GB" sz="1200" dirty="0"/>
              <a:t>.</a:t>
            </a:r>
          </a:p>
          <a:p>
            <a:pPr marL="171450" lvl="0" indent="-171450">
              <a:spcAft>
                <a:spcPts val="600"/>
              </a:spcAft>
              <a:buFont typeface="Arial" panose="020B0604020202020204" pitchFamily="34" charset="0"/>
              <a:buChar char="•"/>
            </a:pPr>
            <a:r>
              <a:rPr lang="pt-BR" sz="1200" dirty="0"/>
              <a:t>Os planos de entrega são produzidos primeiro no processo de definição e depois mantidos durante todo o ciclo de vida.</a:t>
            </a:r>
            <a:endParaRPr lang="en-GB" sz="1200" dirty="0"/>
          </a:p>
        </p:txBody>
      </p:sp>
      <p:sp>
        <p:nvSpPr>
          <p:cNvPr id="12" name="Rectangle 11">
            <a:hlinkClick r:id="rId9"/>
            <a:extLst>
              <a:ext uri="{FF2B5EF4-FFF2-40B4-BE49-F238E27FC236}">
                <a16:creationId xmlns:a16="http://schemas.microsoft.com/office/drawing/2014/main" id="{5A03F15E-5C37-4C32-B4A5-EB45181A0E1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hlinkClick r:id="rId10"/>
            <a:extLst>
              <a:ext uri="{FF2B5EF4-FFF2-40B4-BE49-F238E27FC236}">
                <a16:creationId xmlns:a16="http://schemas.microsoft.com/office/drawing/2014/main" id="{F230370E-EC02-47D8-BB36-035CD4A0FFE0}"/>
              </a:ext>
            </a:extLst>
          </p:cNvPr>
          <p:cNvSpPr txBox="1"/>
          <p:nvPr/>
        </p:nvSpPr>
        <p:spPr>
          <a:xfrm>
            <a:off x="10707096" y="1306938"/>
            <a:ext cx="1431895" cy="461665"/>
          </a:xfrm>
          <a:prstGeom prst="rect">
            <a:avLst/>
          </a:prstGeom>
          <a:noFill/>
        </p:spPr>
        <p:txBody>
          <a:bodyPr wrap="square" rtlCol="0">
            <a:spAutoFit/>
          </a:bodyPr>
          <a:lstStyle/>
          <a:p>
            <a:r>
              <a:rPr lang="en-GB" sz="1200" dirty="0" err="1"/>
              <a:t>Competência</a:t>
            </a:r>
            <a:r>
              <a:rPr lang="en-GB" sz="1200" dirty="0"/>
              <a:t> (</a:t>
            </a:r>
            <a:r>
              <a:rPr lang="en-GB" sz="1200" dirty="0" err="1"/>
              <a:t>governança</a:t>
            </a:r>
            <a:r>
              <a:rPr lang="en-GB" sz="1200" dirty="0"/>
              <a:t>)</a:t>
            </a:r>
          </a:p>
        </p:txBody>
      </p:sp>
      <p:sp>
        <p:nvSpPr>
          <p:cNvPr id="21" name="TextBox 20">
            <a:hlinkClick r:id="rId11"/>
            <a:extLst>
              <a:ext uri="{FF2B5EF4-FFF2-40B4-BE49-F238E27FC236}">
                <a16:creationId xmlns:a16="http://schemas.microsoft.com/office/drawing/2014/main" id="{1DF76610-374B-41D7-AC6E-A1644692561E}"/>
              </a:ext>
            </a:extLst>
          </p:cNvPr>
          <p:cNvSpPr txBox="1"/>
          <p:nvPr/>
        </p:nvSpPr>
        <p:spPr>
          <a:xfrm>
            <a:off x="10707096" y="2230268"/>
            <a:ext cx="1103059" cy="276999"/>
          </a:xfrm>
          <a:prstGeom prst="rect">
            <a:avLst/>
          </a:prstGeom>
          <a:noFill/>
        </p:spPr>
        <p:txBody>
          <a:bodyPr wrap="none" rtlCol="0">
            <a:spAutoFit/>
          </a:bodyPr>
          <a:lstStyle/>
          <a:p>
            <a:r>
              <a:rPr lang="en-GB" sz="1200" dirty="0"/>
              <a:t>Resources (En)</a:t>
            </a:r>
          </a:p>
        </p:txBody>
      </p:sp>
      <p:sp>
        <p:nvSpPr>
          <p:cNvPr id="23" name="TextBox 22">
            <a:hlinkClick r:id="rId12"/>
            <a:extLst>
              <a:ext uri="{FF2B5EF4-FFF2-40B4-BE49-F238E27FC236}">
                <a16:creationId xmlns:a16="http://schemas.microsoft.com/office/drawing/2014/main" id="{C475A28E-37AC-45C9-97CF-71C4436A9F49}"/>
              </a:ext>
            </a:extLst>
          </p:cNvPr>
          <p:cNvSpPr txBox="1"/>
          <p:nvPr/>
        </p:nvSpPr>
        <p:spPr>
          <a:xfrm>
            <a:off x="10707096" y="1768603"/>
            <a:ext cx="1431895" cy="461665"/>
          </a:xfrm>
          <a:prstGeom prst="rect">
            <a:avLst/>
          </a:prstGeom>
          <a:noFill/>
        </p:spPr>
        <p:txBody>
          <a:bodyPr wrap="square" rtlCol="0">
            <a:spAutoFit/>
          </a:bodyPr>
          <a:lstStyle/>
          <a:p>
            <a:r>
              <a:rPr lang="en-GB" sz="1200" dirty="0" err="1"/>
              <a:t>Competência</a:t>
            </a:r>
            <a:r>
              <a:rPr lang="en-GB" sz="1200" dirty="0"/>
              <a:t> (</a:t>
            </a:r>
            <a:r>
              <a:rPr lang="en-GB" sz="1200" dirty="0" err="1"/>
              <a:t>entrega</a:t>
            </a:r>
            <a:r>
              <a:rPr lang="en-GB" sz="1200" dirty="0"/>
              <a:t>)</a:t>
            </a:r>
          </a:p>
        </p:txBody>
      </p:sp>
      <p:sp>
        <p:nvSpPr>
          <p:cNvPr id="24" name="TextBox 23">
            <a:extLst>
              <a:ext uri="{FF2B5EF4-FFF2-40B4-BE49-F238E27FC236}">
                <a16:creationId xmlns:a16="http://schemas.microsoft.com/office/drawing/2014/main" id="{950DE7E2-64AB-4A99-8BB2-E15B67D003CE}"/>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cxnSp>
        <p:nvCxnSpPr>
          <p:cNvPr id="15" name="Straight Connector 14">
            <a:extLst>
              <a:ext uri="{FF2B5EF4-FFF2-40B4-BE49-F238E27FC236}">
                <a16:creationId xmlns:a16="http://schemas.microsoft.com/office/drawing/2014/main" id="{684F73D9-D57E-490D-9234-9775821FB9D7}"/>
              </a:ext>
            </a:extLst>
          </p:cNvPr>
          <p:cNvCxnSpPr/>
          <p:nvPr/>
        </p:nvCxnSpPr>
        <p:spPr>
          <a:xfrm>
            <a:off x="10705779" y="2919183"/>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D3086E2-E4E3-4B04-8DB6-A545DB6BA4EC}"/>
              </a:ext>
            </a:extLst>
          </p:cNvPr>
          <p:cNvSpPr txBox="1"/>
          <p:nvPr/>
        </p:nvSpPr>
        <p:spPr>
          <a:xfrm>
            <a:off x="10563069" y="3033475"/>
            <a:ext cx="1586319"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17" name="TextBox 16">
            <a:hlinkClick r:id="rId13"/>
            <a:extLst>
              <a:ext uri="{FF2B5EF4-FFF2-40B4-BE49-F238E27FC236}">
                <a16:creationId xmlns:a16="http://schemas.microsoft.com/office/drawing/2014/main" id="{3607805E-0418-45A4-B0CE-E2FE57A4A28F}"/>
              </a:ext>
            </a:extLst>
          </p:cNvPr>
          <p:cNvSpPr txBox="1"/>
          <p:nvPr/>
        </p:nvSpPr>
        <p:spPr>
          <a:xfrm>
            <a:off x="10705779" y="3358995"/>
            <a:ext cx="1486221" cy="461665"/>
          </a:xfrm>
          <a:prstGeom prst="rect">
            <a:avLst/>
          </a:prstGeom>
          <a:noFill/>
        </p:spPr>
        <p:txBody>
          <a:bodyPr wrap="square" rtlCol="0">
            <a:spAutoFit/>
          </a:bodyPr>
          <a:lstStyle/>
          <a:p>
            <a:r>
              <a:rPr lang="en-GB" sz="1200" dirty="0" err="1"/>
              <a:t>Técnicas</a:t>
            </a:r>
            <a:r>
              <a:rPr lang="en-GB" sz="1200" dirty="0"/>
              <a:t> de </a:t>
            </a:r>
            <a:r>
              <a:rPr lang="en-GB" sz="1200" dirty="0" err="1"/>
              <a:t>estimativa</a:t>
            </a:r>
            <a:endParaRPr lang="en-GB" sz="1200" dirty="0"/>
          </a:p>
        </p:txBody>
      </p:sp>
      <p:sp>
        <p:nvSpPr>
          <p:cNvPr id="18" name="TextBox 17">
            <a:hlinkClick r:id="rId14"/>
            <a:extLst>
              <a:ext uri="{FF2B5EF4-FFF2-40B4-BE49-F238E27FC236}">
                <a16:creationId xmlns:a16="http://schemas.microsoft.com/office/drawing/2014/main" id="{33194611-8965-4625-83A5-1B18F85A9A75}"/>
              </a:ext>
            </a:extLst>
          </p:cNvPr>
          <p:cNvSpPr txBox="1"/>
          <p:nvPr/>
        </p:nvSpPr>
        <p:spPr>
          <a:xfrm>
            <a:off x="10705779" y="3803784"/>
            <a:ext cx="1486221" cy="276999"/>
          </a:xfrm>
          <a:prstGeom prst="rect">
            <a:avLst/>
          </a:prstGeom>
          <a:noFill/>
        </p:spPr>
        <p:txBody>
          <a:bodyPr wrap="square" rtlCol="0">
            <a:spAutoFit/>
          </a:bodyPr>
          <a:lstStyle/>
          <a:p>
            <a:r>
              <a:rPr lang="en-GB" sz="1200" dirty="0" err="1"/>
              <a:t>Gestão</a:t>
            </a:r>
            <a:r>
              <a:rPr lang="en-GB" sz="1200" dirty="0"/>
              <a:t> do </a:t>
            </a:r>
            <a:r>
              <a:rPr lang="en-GB" sz="1200" dirty="0" err="1"/>
              <a:t>valor</a:t>
            </a:r>
            <a:endParaRPr lang="en-GB" sz="1200" dirty="0"/>
          </a:p>
        </p:txBody>
      </p:sp>
      <p:sp>
        <p:nvSpPr>
          <p:cNvPr id="20" name="TextBox 19">
            <a:hlinkClick r:id="rId15"/>
            <a:extLst>
              <a:ext uri="{FF2B5EF4-FFF2-40B4-BE49-F238E27FC236}">
                <a16:creationId xmlns:a16="http://schemas.microsoft.com/office/drawing/2014/main" id="{8F2172C0-8541-46F8-A306-ED37EFD4DCAE}"/>
              </a:ext>
            </a:extLst>
          </p:cNvPr>
          <p:cNvSpPr txBox="1"/>
          <p:nvPr/>
        </p:nvSpPr>
        <p:spPr>
          <a:xfrm>
            <a:off x="10705779" y="2529248"/>
            <a:ext cx="1205202" cy="276999"/>
          </a:xfrm>
          <a:prstGeom prst="rect">
            <a:avLst/>
          </a:prstGeom>
          <a:noFill/>
        </p:spPr>
        <p:txBody>
          <a:bodyPr wrap="none" rtlCol="0">
            <a:spAutoFit/>
          </a:bodyPr>
          <a:lstStyle/>
          <a:p>
            <a:r>
              <a:rPr lang="en-GB" sz="1200" dirty="0"/>
              <a:t>Team Praxis (En)</a:t>
            </a:r>
          </a:p>
        </p:txBody>
      </p:sp>
      <p:sp>
        <p:nvSpPr>
          <p:cNvPr id="4" name="Right Arrow 16">
            <a:hlinkClick r:id="rId16" action="ppaction://hlinksldjump"/>
            <a:extLst>
              <a:ext uri="{FF2B5EF4-FFF2-40B4-BE49-F238E27FC236}">
                <a16:creationId xmlns:a16="http://schemas.microsoft.com/office/drawing/2014/main" id="{027D8532-03E1-10F8-0E0A-CA6A65BCBDA4}"/>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14">
            <a:hlinkClick r:id="rId17" action="ppaction://hlinksldjump"/>
            <a:extLst>
              <a:ext uri="{FF2B5EF4-FFF2-40B4-BE49-F238E27FC236}">
                <a16:creationId xmlns:a16="http://schemas.microsoft.com/office/drawing/2014/main" id="{B7145C33-8259-9287-865D-F67C2B188585}"/>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15">
            <a:hlinkClick r:id="rId18" action="ppaction://hlinksldjump"/>
            <a:extLst>
              <a:ext uri="{FF2B5EF4-FFF2-40B4-BE49-F238E27FC236}">
                <a16:creationId xmlns:a16="http://schemas.microsoft.com/office/drawing/2014/main" id="{4A64AE74-35F5-BF32-AF34-708E19949E72}"/>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45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Controle</a:t>
            </a:r>
            <a:endParaRPr lang="en-GB" dirty="0"/>
          </a:p>
        </p:txBody>
      </p:sp>
      <p:sp>
        <p:nvSpPr>
          <p:cNvPr id="3" name="Rectangle 2"/>
          <p:cNvSpPr/>
          <p:nvPr/>
        </p:nvSpPr>
        <p:spPr>
          <a:xfrm>
            <a:off x="136358" y="1149895"/>
            <a:ext cx="4884216" cy="2521075"/>
          </a:xfrm>
          <a:prstGeom prst="rect">
            <a:avLst/>
          </a:prstGeom>
        </p:spPr>
        <p:txBody>
          <a:bodyPr wrap="square">
            <a:spAutoFit/>
          </a:bodyPr>
          <a:lstStyle/>
          <a:p>
            <a:pPr>
              <a:lnSpc>
                <a:spcPct val="115000"/>
              </a:lnSpc>
              <a:spcAft>
                <a:spcPts val="6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Objetivos</a:t>
            </a:r>
            <a:endParaRPr lang="pt-BR"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O controle envolve monitorar o desempenho em relação às linhas de base aprovadas, atualizar os documentos de entrega e tomar ações corretivas conforme necessário. O controle é necessário em todo o </a:t>
            </a:r>
            <a:r>
              <a:rPr lang="pt-BR"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ciclo de vida</a:t>
            </a:r>
            <a:r>
              <a:rPr lang="pt-BR" sz="1200" dirty="0">
                <a:latin typeface="Calibri" panose="020F0502020204030204" pitchFamily="34" charset="0"/>
                <a:ea typeface="Calibri" panose="020F0502020204030204" pitchFamily="34" charset="0"/>
                <a:cs typeface="Times New Roman" panose="02020603050405020304" pitchFamily="18" charset="0"/>
              </a:rPr>
              <a:t> mas os objetivos visam principalmente o controle do processo de entrega.</a:t>
            </a:r>
          </a:p>
          <a:p>
            <a:pPr>
              <a:lnSpc>
                <a:spcPct val="115000"/>
              </a:lnSpc>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Os objetivos do controle são:</a:t>
            </a:r>
          </a:p>
          <a:p>
            <a:pPr marL="179388" lvl="0" indent="-179388">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avaliar o desempenho em relação às linhas de base;</a:t>
            </a:r>
          </a:p>
          <a:p>
            <a:pPr marL="179388" lvl="0" indent="-179388">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avaliar o efeito do desempenho real em relação aos planos futuros;</a:t>
            </a:r>
          </a:p>
          <a:p>
            <a:pPr marL="179388" lvl="0" indent="-179388">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tomar as medidas necessárias para atingir as metas de planejamento ou concordar com as metas revisadas.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36358" y="3901721"/>
            <a:ext cx="4884216" cy="2462213"/>
          </a:xfrm>
          <a:prstGeom prst="rect">
            <a:avLst/>
          </a:prstGeom>
        </p:spPr>
        <p:txBody>
          <a:bodyPr wrap="square">
            <a:spAutoFit/>
          </a:bodyPr>
          <a:lstStyle/>
          <a:p>
            <a:pPr>
              <a:spcAft>
                <a:spcPts val="600"/>
              </a:spcAft>
            </a:pPr>
            <a:r>
              <a:rPr lang="pt-BR" sz="1400" dirty="0">
                <a:solidFill>
                  <a:schemeClr val="accent5"/>
                </a:solidFill>
              </a:rPr>
              <a:t>Visão Geral</a:t>
            </a:r>
          </a:p>
          <a:p>
            <a:pPr>
              <a:spcAft>
                <a:spcPts val="600"/>
              </a:spcAft>
            </a:pPr>
            <a:r>
              <a:rPr lang="pt-BR" sz="1200" dirty="0"/>
              <a:t>As técnicas de controle se enquadram em uma das três grandes categorias:  Cibernético, Seguir / Não Seguir ir e Posterior (pós).</a:t>
            </a:r>
          </a:p>
          <a:p>
            <a:pPr>
              <a:spcAft>
                <a:spcPts val="600"/>
              </a:spcAft>
            </a:pPr>
            <a:r>
              <a:rPr lang="pt-BR" sz="1200" dirty="0"/>
              <a:t>O elemento-chave do controle cibernético é o feedback. Um sistema é monitorado, o feedback é fornecido e comparado a uma norma. Ação é tomada para alinhar o sistema à norma.</a:t>
            </a:r>
          </a:p>
          <a:p>
            <a:pPr>
              <a:spcAft>
                <a:spcPts val="600"/>
              </a:spcAft>
            </a:pPr>
            <a:r>
              <a:rPr lang="pt-BR" sz="1200" dirty="0"/>
              <a:t>Na gerenciamento P3, os planos básicos são a norma; o monitoramento fornece feedback sobre o desempenho e o gerente P3 toma medidas para aderir aos planos de linha de base. Tolerâncias são desvios aceitáveis das linhas de base. </a:t>
            </a:r>
          </a:p>
          <a:p>
            <a:pPr>
              <a:spcAft>
                <a:spcPts val="600"/>
              </a:spcAft>
            </a:pPr>
            <a:endParaRPr lang="pt-BR" sz="1200" dirty="0"/>
          </a:p>
        </p:txBody>
      </p:sp>
      <p:sp>
        <p:nvSpPr>
          <p:cNvPr id="5" name="Rectangle 4"/>
          <p:cNvSpPr/>
          <p:nvPr/>
        </p:nvSpPr>
        <p:spPr>
          <a:xfrm>
            <a:off x="5319623" y="1484677"/>
            <a:ext cx="4954438" cy="2723823"/>
          </a:xfrm>
          <a:prstGeom prst="rect">
            <a:avLst/>
          </a:prstGeom>
        </p:spPr>
        <p:txBody>
          <a:bodyPr wrap="square">
            <a:spAutoFit/>
          </a:bodyPr>
          <a:lstStyle/>
          <a:p>
            <a:pPr>
              <a:spcAft>
                <a:spcPts val="600"/>
              </a:spcAft>
            </a:pPr>
            <a:r>
              <a:rPr lang="pt-BR" sz="1200" dirty="0"/>
              <a:t>Se o desempenho estiver for a, ou for previsto estar fora das tolerâncias acordadas, isso é classificado como um problema que deve ser escalado para o patrocinador. O patrocinador e o gerente concordarão com a ação corretiva apropriada.</a:t>
            </a:r>
          </a:p>
          <a:p>
            <a:pPr>
              <a:spcAft>
                <a:spcPts val="600"/>
              </a:spcAft>
            </a:pPr>
            <a:r>
              <a:rPr lang="pt-BR" sz="1200" dirty="0"/>
              <a:t>O controle Seguir/Não Seguir é usado em pontos chave de decisão (janelas) incorporados ao ciclo de vida. Estes são normalmente encontrados no final de uma fase, estágio ou parcela do trabalho e envolvem uma revisão importante do que foi entregue.</a:t>
            </a:r>
          </a:p>
          <a:p>
            <a:pPr>
              <a:spcAft>
                <a:spcPts val="600"/>
              </a:spcAft>
            </a:pPr>
            <a:r>
              <a:rPr lang="pt-BR" sz="1200" dirty="0"/>
              <a:t>Nesses pontos de decisão, o patrocinador considera as informações disponíveis e decide se deve prosseguir com o trabalho restante. Em casos extremos, um projeto pode ser encerrado porque não é mais justificável.</a:t>
            </a:r>
          </a:p>
          <a:p>
            <a:pPr>
              <a:spcAft>
                <a:spcPts val="600"/>
              </a:spcAft>
            </a:pPr>
            <a:r>
              <a:rPr lang="pt-BR" sz="1200" dirty="0"/>
              <a:t>O pós-controle é totalmente retrospectivo. Preocupa-se em aprender com a experiência por meio, por exemplo, de revisões pós-projeto.</a:t>
            </a:r>
          </a:p>
        </p:txBody>
      </p:sp>
      <p:sp>
        <p:nvSpPr>
          <p:cNvPr id="6" name="Text Box 2"/>
          <p:cNvSpPr txBox="1">
            <a:spLocks noChangeArrowheads="1"/>
          </p:cNvSpPr>
          <p:nvPr/>
        </p:nvSpPr>
        <p:spPr bwMode="auto">
          <a:xfrm>
            <a:off x="5636806" y="4375657"/>
            <a:ext cx="4320071" cy="1908215"/>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spcAft>
                <a:spcPts val="600"/>
              </a:spcAft>
            </a:pPr>
            <a:r>
              <a:rPr lang="en-GB" sz="1400" dirty="0" err="1">
                <a:solidFill>
                  <a:srgbClr val="516B93"/>
                </a:solidFill>
              </a:rPr>
              <a:t>Principais</a:t>
            </a:r>
            <a:r>
              <a:rPr lang="en-GB" sz="1400" dirty="0">
                <a:solidFill>
                  <a:srgbClr val="516B93"/>
                </a:solidFill>
              </a:rPr>
              <a:t> </a:t>
            </a:r>
            <a:r>
              <a:rPr lang="en-GB" sz="1400" dirty="0" err="1">
                <a:solidFill>
                  <a:srgbClr val="516B93"/>
                </a:solidFill>
              </a:rPr>
              <a:t>processos</a:t>
            </a:r>
            <a:endParaRPr lang="en-GB" sz="1400" dirty="0">
              <a:solidFill>
                <a:srgbClr val="516B93"/>
              </a:solidFill>
            </a:endParaRPr>
          </a:p>
          <a:p>
            <a:pPr marL="171450" lvl="0" indent="-171450">
              <a:spcAft>
                <a:spcPts val="600"/>
              </a:spcAft>
              <a:buFont typeface="Arial" panose="020B0604020202020204" pitchFamily="34" charset="0"/>
              <a:buChar char="•"/>
            </a:pPr>
            <a:r>
              <a:rPr lang="en-GB" sz="1200" dirty="0"/>
              <a:t>O </a:t>
            </a:r>
            <a:r>
              <a:rPr lang="en-GB" sz="1200" dirty="0" err="1">
                <a:hlinkClick r:id="rId3" action="ppaction://hlinksldjump"/>
              </a:rPr>
              <a:t>processo</a:t>
            </a:r>
            <a:r>
              <a:rPr lang="en-GB" sz="1200" dirty="0">
                <a:hlinkClick r:id="rId3" action="ppaction://hlinksldjump"/>
              </a:rPr>
              <a:t> de </a:t>
            </a:r>
            <a:r>
              <a:rPr lang="en-GB" sz="1200" dirty="0" err="1">
                <a:hlinkClick r:id="rId3" action="ppaction://hlinksldjump"/>
              </a:rPr>
              <a:t>definição</a:t>
            </a:r>
            <a:r>
              <a:rPr lang="en-GB" sz="1200" dirty="0">
                <a:hlinkClick r:id="rId3" action="ppaction://hlinksldjump"/>
              </a:rPr>
              <a:t> </a:t>
            </a:r>
            <a:r>
              <a:rPr lang="pt-BR" sz="1200" dirty="0"/>
              <a:t>é gerenciado por meio de controle cibernético.</a:t>
            </a:r>
            <a:endParaRPr lang="en-GB" sz="1200" dirty="0"/>
          </a:p>
          <a:p>
            <a:pPr marL="171450" lvl="0" indent="-171450">
              <a:spcAft>
                <a:spcPts val="600"/>
              </a:spcAft>
              <a:buFont typeface="Arial" panose="020B0604020202020204" pitchFamily="34" charset="0"/>
              <a:buChar char="•"/>
            </a:pPr>
            <a:r>
              <a:rPr lang="pt-BR" sz="1200" dirty="0"/>
              <a:t>As solicitações de aprovação no processo de patrocínio são um exemplo de controle go/no-go.</a:t>
            </a:r>
          </a:p>
          <a:p>
            <a:pPr marL="171450" lvl="0" indent="-171450">
              <a:spcAft>
                <a:spcPts val="600"/>
              </a:spcAft>
              <a:buFont typeface="Arial" panose="020B0604020202020204" pitchFamily="34" charset="0"/>
              <a:buChar char="•"/>
            </a:pPr>
            <a:r>
              <a:rPr lang="en-GB" sz="1200" dirty="0"/>
              <a:t>As </a:t>
            </a:r>
            <a:r>
              <a:rPr lang="en-GB" sz="1200" dirty="0" err="1"/>
              <a:t>revisões</a:t>
            </a:r>
            <a:r>
              <a:rPr lang="en-GB" sz="1200" dirty="0"/>
              <a:t> </a:t>
            </a:r>
            <a:r>
              <a:rPr lang="en-GB" sz="1200" dirty="0" err="1"/>
              <a:t>realizadas</a:t>
            </a:r>
            <a:r>
              <a:rPr lang="en-GB" sz="1200" dirty="0"/>
              <a:t> no </a:t>
            </a:r>
            <a:r>
              <a:rPr lang="en-GB" sz="1200" dirty="0" err="1">
                <a:hlinkClick r:id="rId4" action="ppaction://hlinksldjump"/>
              </a:rPr>
              <a:t>processo</a:t>
            </a:r>
            <a:r>
              <a:rPr lang="en-GB" sz="1200" dirty="0">
                <a:hlinkClick r:id="rId4" action="ppaction://hlinksldjump"/>
              </a:rPr>
              <a:t> de </a:t>
            </a:r>
            <a:r>
              <a:rPr lang="en-GB" sz="1200" dirty="0" err="1">
                <a:hlinkClick r:id="rId4" action="ppaction://hlinksldjump"/>
              </a:rPr>
              <a:t>encerramento</a:t>
            </a:r>
            <a:r>
              <a:rPr lang="en-GB" sz="1200" dirty="0">
                <a:hlinkClick r:id="rId4" action="ppaction://hlinksldjump"/>
              </a:rPr>
              <a:t> </a:t>
            </a:r>
            <a:r>
              <a:rPr lang="pt-BR" sz="1200" dirty="0"/>
              <a:t>são um exemplo de pós-controle</a:t>
            </a:r>
            <a:r>
              <a:rPr lang="en-GB" sz="1200" dirty="0"/>
              <a:t>.</a:t>
            </a:r>
          </a:p>
          <a:p>
            <a:pPr marL="171450" lvl="0" indent="-171450">
              <a:spcAft>
                <a:spcPts val="1800"/>
              </a:spcAft>
              <a:buFont typeface="Arial" panose="020B0604020202020204" pitchFamily="34" charset="0"/>
              <a:buChar char="•"/>
            </a:pPr>
            <a:endParaRPr lang="en-GB" sz="1200" dirty="0"/>
          </a:p>
        </p:txBody>
      </p:sp>
      <p:sp>
        <p:nvSpPr>
          <p:cNvPr id="17" name="Rectangle 16">
            <a:hlinkClick r:id="rId5"/>
            <a:extLst>
              <a:ext uri="{FF2B5EF4-FFF2-40B4-BE49-F238E27FC236}">
                <a16:creationId xmlns:a16="http://schemas.microsoft.com/office/drawing/2014/main" id="{D13866A7-8A59-4B2B-840C-11B7D77BBB31}"/>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hlinkClick r:id="rId6"/>
            <a:extLst>
              <a:ext uri="{FF2B5EF4-FFF2-40B4-BE49-F238E27FC236}">
                <a16:creationId xmlns:a16="http://schemas.microsoft.com/office/drawing/2014/main" id="{6B38C21E-FFDB-43E4-808D-EE74A25DFA62}"/>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19" name="TextBox 18">
            <a:hlinkClick r:id="rId7"/>
            <a:extLst>
              <a:ext uri="{FF2B5EF4-FFF2-40B4-BE49-F238E27FC236}">
                <a16:creationId xmlns:a16="http://schemas.microsoft.com/office/drawing/2014/main" id="{D1007895-6D1E-466B-A711-E0C6AC08B8AD}"/>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20" name="TextBox 19">
            <a:hlinkClick r:id="rId8"/>
            <a:extLst>
              <a:ext uri="{FF2B5EF4-FFF2-40B4-BE49-F238E27FC236}">
                <a16:creationId xmlns:a16="http://schemas.microsoft.com/office/drawing/2014/main" id="{B80443BA-3919-45E5-959D-4DDE675627A8}"/>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21" name="TextBox 20">
            <a:hlinkClick r:id="rId9"/>
            <a:extLst>
              <a:ext uri="{FF2B5EF4-FFF2-40B4-BE49-F238E27FC236}">
                <a16:creationId xmlns:a16="http://schemas.microsoft.com/office/drawing/2014/main" id="{567B38CC-C2FA-4B3B-BADD-7751C4FA7BB6}"/>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22" name="TextBox 21">
            <a:hlinkClick r:id="rId10"/>
            <a:extLst>
              <a:ext uri="{FF2B5EF4-FFF2-40B4-BE49-F238E27FC236}">
                <a16:creationId xmlns:a16="http://schemas.microsoft.com/office/drawing/2014/main" id="{8700724C-DB73-4524-95D9-03EF9F85FB30}"/>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23" name="TextBox 22">
            <a:extLst>
              <a:ext uri="{FF2B5EF4-FFF2-40B4-BE49-F238E27FC236}">
                <a16:creationId xmlns:a16="http://schemas.microsoft.com/office/drawing/2014/main" id="{EAA5AB29-B749-4E5E-B15C-9C484B3D9B70}"/>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cxnSp>
        <p:nvCxnSpPr>
          <p:cNvPr id="14" name="Straight Connector 13">
            <a:extLst>
              <a:ext uri="{FF2B5EF4-FFF2-40B4-BE49-F238E27FC236}">
                <a16:creationId xmlns:a16="http://schemas.microsoft.com/office/drawing/2014/main" id="{B2342F68-5ECD-4093-B8B7-D778B3266AB6}"/>
              </a:ext>
            </a:extLst>
          </p:cNvPr>
          <p:cNvCxnSpPr>
            <a:cxnSpLocks/>
          </p:cNvCxnSpPr>
          <p:nvPr/>
        </p:nvCxnSpPr>
        <p:spPr>
          <a:xfrm>
            <a:off x="10638198" y="3048155"/>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FFF37EF-35BB-49E3-BE42-F146FA22AF52}"/>
              </a:ext>
            </a:extLst>
          </p:cNvPr>
          <p:cNvSpPr txBox="1"/>
          <p:nvPr/>
        </p:nvSpPr>
        <p:spPr>
          <a:xfrm>
            <a:off x="10540860" y="3187499"/>
            <a:ext cx="1628931"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16" name="TextBox 15">
            <a:hlinkClick r:id="rId11"/>
            <a:extLst>
              <a:ext uri="{FF2B5EF4-FFF2-40B4-BE49-F238E27FC236}">
                <a16:creationId xmlns:a16="http://schemas.microsoft.com/office/drawing/2014/main" id="{7D94A5C4-3AC9-4F23-8FC7-8FBF1603B423}"/>
              </a:ext>
            </a:extLst>
          </p:cNvPr>
          <p:cNvSpPr txBox="1"/>
          <p:nvPr/>
        </p:nvSpPr>
        <p:spPr>
          <a:xfrm>
            <a:off x="10683570" y="3506705"/>
            <a:ext cx="1486221" cy="276999"/>
          </a:xfrm>
          <a:prstGeom prst="rect">
            <a:avLst/>
          </a:prstGeom>
          <a:noFill/>
        </p:spPr>
        <p:txBody>
          <a:bodyPr wrap="square" rtlCol="0">
            <a:spAutoFit/>
          </a:bodyPr>
          <a:lstStyle/>
          <a:p>
            <a:r>
              <a:rPr lang="en-GB" sz="1200" dirty="0" err="1"/>
              <a:t>Controle</a:t>
            </a:r>
            <a:r>
              <a:rPr lang="en-GB" sz="1200" dirty="0"/>
              <a:t> </a:t>
            </a:r>
            <a:r>
              <a:rPr lang="en-GB" sz="1200" dirty="0" err="1"/>
              <a:t>cibernético</a:t>
            </a:r>
            <a:endParaRPr lang="en-GB" sz="1200" dirty="0"/>
          </a:p>
        </p:txBody>
      </p:sp>
      <p:sp>
        <p:nvSpPr>
          <p:cNvPr id="24" name="TextBox 23">
            <a:hlinkClick r:id="rId12"/>
            <a:extLst>
              <a:ext uri="{FF2B5EF4-FFF2-40B4-BE49-F238E27FC236}">
                <a16:creationId xmlns:a16="http://schemas.microsoft.com/office/drawing/2014/main" id="{C69102E8-6457-4C21-BD4A-7101085BA899}"/>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8" name="Right Arrow 16">
            <a:hlinkClick r:id="rId13" action="ppaction://hlinksldjump"/>
            <a:extLst>
              <a:ext uri="{FF2B5EF4-FFF2-40B4-BE49-F238E27FC236}">
                <a16:creationId xmlns:a16="http://schemas.microsoft.com/office/drawing/2014/main" id="{402B2056-6A4A-0FA0-80A4-A3B1720C78EF}"/>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14">
            <a:hlinkClick r:id="rId14" action="ppaction://hlinksldjump"/>
            <a:extLst>
              <a:ext uri="{FF2B5EF4-FFF2-40B4-BE49-F238E27FC236}">
                <a16:creationId xmlns:a16="http://schemas.microsoft.com/office/drawing/2014/main" id="{95098F46-CAF9-2590-470B-5CDE9B1A07DE}"/>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15">
            <a:hlinkClick r:id="rId15" action="ppaction://hlinksldjump"/>
            <a:extLst>
              <a:ext uri="{FF2B5EF4-FFF2-40B4-BE49-F238E27FC236}">
                <a16:creationId xmlns:a16="http://schemas.microsoft.com/office/drawing/2014/main" id="{21DDE25B-EFAB-8611-2B8D-BE4359BC0369}"/>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0990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normAutofit/>
          </a:bodyPr>
          <a:lstStyle/>
          <a:p>
            <a:r>
              <a:rPr lang="en-GB" dirty="0" err="1"/>
              <a:t>Gestão</a:t>
            </a:r>
            <a:r>
              <a:rPr lang="en-GB" dirty="0"/>
              <a:t> da </a:t>
            </a:r>
            <a:r>
              <a:rPr lang="en-GB" dirty="0" err="1"/>
              <a:t>informação</a:t>
            </a:r>
            <a:endParaRPr lang="en-GB" dirty="0"/>
          </a:p>
        </p:txBody>
      </p:sp>
      <p:sp>
        <p:nvSpPr>
          <p:cNvPr id="17" name="Rectangle 16"/>
          <p:cNvSpPr/>
          <p:nvPr/>
        </p:nvSpPr>
        <p:spPr>
          <a:xfrm>
            <a:off x="70406" y="1061051"/>
            <a:ext cx="4005290" cy="2354491"/>
          </a:xfrm>
          <a:prstGeom prst="rect">
            <a:avLst/>
          </a:prstGeom>
        </p:spPr>
        <p:txBody>
          <a:bodyPr wrap="square">
            <a:spAutoFit/>
          </a:bodyPr>
          <a:lstStyle/>
          <a:p>
            <a:pPr>
              <a:lnSpc>
                <a:spcPct val="115000"/>
              </a:lnSpc>
              <a:spcAft>
                <a:spcPts val="6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Objetivos</a:t>
            </a:r>
          </a:p>
          <a:p>
            <a:pPr>
              <a:lnSpc>
                <a:spcPct val="115000"/>
              </a:lnSpc>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O gerenciamento de informações é a coleta, armazenamento, disseminação, arquivamento e eventual destruição de informações. Seus objetivos são:</a:t>
            </a:r>
          </a:p>
          <a:p>
            <a:pPr marL="183600" lvl="0" indent="-183600">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capturar dados com precisão e consistência;</a:t>
            </a:r>
          </a:p>
          <a:p>
            <a:pPr marL="183600" lvl="0" indent="-183600">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desenvolver informações utilizáveis a partir de dados brutos;</a:t>
            </a:r>
          </a:p>
          <a:p>
            <a:pPr marL="183600" lvl="0" indent="-183600">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manter as informações seguras e acessíveis durante sua vida útil;</a:t>
            </a:r>
          </a:p>
          <a:p>
            <a:pPr marL="183600" lvl="0" indent="-183600">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apoiar a tomada de decisão e a comunicação eficazes</a:t>
            </a:r>
            <a:r>
              <a:rPr lang="pt-BR" sz="1200" dirty="0"/>
              <a:t>.</a:t>
            </a:r>
          </a:p>
        </p:txBody>
      </p:sp>
      <p:sp>
        <p:nvSpPr>
          <p:cNvPr id="18" name="Rectangle 17"/>
          <p:cNvSpPr/>
          <p:nvPr/>
        </p:nvSpPr>
        <p:spPr>
          <a:xfrm>
            <a:off x="70406" y="3485035"/>
            <a:ext cx="4826620" cy="2831544"/>
          </a:xfrm>
          <a:prstGeom prst="rect">
            <a:avLst/>
          </a:prstGeom>
        </p:spPr>
        <p:txBody>
          <a:bodyPr wrap="square">
            <a:spAutoFit/>
          </a:bodyPr>
          <a:lstStyle/>
          <a:p>
            <a:pPr>
              <a:spcAft>
                <a:spcPts val="6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Visão Geral</a:t>
            </a:r>
          </a:p>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Grandes quantidades de dados serão coletadas durante o curso de um projeto. As equipes de gerenciamento precisam pegar os dados brutos e gerar informações por meio de análise e interpretação.</a:t>
            </a:r>
          </a:p>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Nas primeiras fases do</a:t>
            </a:r>
            <a:r>
              <a:rPr lang="pt-BR" sz="1200" dirty="0"/>
              <a:t> </a:t>
            </a:r>
            <a:r>
              <a:rPr lang="pt-BR" sz="1200" dirty="0">
                <a:hlinkClick r:id="rId2" action="ppaction://hlinksldjump"/>
              </a:rPr>
              <a:t>ciclo de vida </a:t>
            </a:r>
            <a:r>
              <a:rPr lang="pt-BR" sz="1200" dirty="0"/>
              <a:t>a coleta de dados terá como foco o gerenciamento de requisitos e o desenvolvimento de soluções. </a:t>
            </a:r>
          </a:p>
          <a:p>
            <a:pPr>
              <a:spcAft>
                <a:spcPts val="600"/>
              </a:spcAft>
            </a:pPr>
            <a:r>
              <a:rPr lang="pt-BR" sz="1200" dirty="0"/>
              <a:t>Em seguida, passará para a criação de </a:t>
            </a:r>
            <a:r>
              <a:rPr lang="pt-BR" sz="1200" dirty="0">
                <a:hlinkClick r:id="rId3" action="ppaction://hlinksldjump"/>
              </a:rPr>
              <a:t>planos de gerenciamento</a:t>
            </a:r>
            <a:r>
              <a:rPr lang="pt-BR" sz="1200" dirty="0"/>
              <a:t> e de </a:t>
            </a:r>
            <a:r>
              <a:rPr lang="pt-BR" sz="1200" dirty="0">
                <a:hlinkClick r:id="rId4" action="ppaction://hlinksldjump"/>
              </a:rPr>
              <a:t>entrega</a:t>
            </a:r>
            <a:r>
              <a:rPr lang="pt-BR" sz="1200" dirty="0"/>
              <a:t> mostrando como a solução será entregue. À medida que o trabalho avança, os dados de desempenho serão coletados para apoiar o controle.</a:t>
            </a:r>
          </a:p>
          <a:p>
            <a:pPr>
              <a:spcAft>
                <a:spcPts val="600"/>
              </a:spcAft>
            </a:pPr>
            <a:r>
              <a:rPr lang="pt-BR" sz="1200" dirty="0"/>
              <a:t>Os métodos de gerenciamento P3, como os descritos pela </a:t>
            </a:r>
            <a:r>
              <a:rPr lang="pt-BR" sz="1200" dirty="0" err="1"/>
              <a:t>Praxis</a:t>
            </a:r>
            <a:r>
              <a:rPr lang="pt-BR" sz="1200" dirty="0"/>
              <a:t>, definem um conjunto de documentos padrão e muitas organizações desenvolvem modelos eletrônicos para garantir a consistência.</a:t>
            </a:r>
            <a:r>
              <a:rPr lang="pt-BR" sz="1200" dirty="0">
                <a:latin typeface="Calibri" panose="020F0502020204030204" pitchFamily="34" charset="0"/>
                <a:ea typeface="Calibri" panose="020F0502020204030204" pitchFamily="34" charset="0"/>
                <a:cs typeface="Times New Roman" panose="02020603050405020304" pitchFamily="18" charset="0"/>
              </a:rPr>
              <a:t> </a:t>
            </a:r>
            <a:endParaRPr lang="pt-BR" sz="1200" dirty="0"/>
          </a:p>
        </p:txBody>
      </p:sp>
      <p:sp>
        <p:nvSpPr>
          <p:cNvPr id="19" name="Rectangle 18"/>
          <p:cNvSpPr/>
          <p:nvPr/>
        </p:nvSpPr>
        <p:spPr>
          <a:xfrm>
            <a:off x="5386420" y="3583220"/>
            <a:ext cx="4829964" cy="3118803"/>
          </a:xfrm>
          <a:prstGeom prst="rect">
            <a:avLst/>
          </a:prstGeom>
        </p:spPr>
        <p:txBody>
          <a:bodyPr wrap="square">
            <a:spAutoFit/>
          </a:bodyPr>
          <a:lstStyle/>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principais documentos estarão sujeitos ao gerenciamento de configuração e o plano de gerenciamento de informações definirá como as informações são classificadas e armazenadas. O armazenamento deve ser projetado com acessibilidade, segurança e confidencialidade em mente.</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distribuição esperada de documentos será definida em muitos planos de gestão relevantes, sendo o plano de gestão das partes interessadas de particular importância. O tempo de distribuição pode ser definido em um plano de comunicação e o sistema de gerenciamento de informações deve ser capaz de suportar isso.</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maioria das informações sobre um projeto é transitória, ou seja, é substituída com o tempo. Isso não significa que deva ser destruído. Certamente, durante o ciclo de vida, as informações substituídas devem ser arquivadas caso sejam necessárias no futuro. Isso é particularmente relevante no caso de documentação contratual que pode ser solicitada em caso de disputa.</a:t>
            </a:r>
            <a:endParaRPr lang="pt-BR" sz="1200" dirty="0"/>
          </a:p>
        </p:txBody>
      </p:sp>
      <p:sp>
        <p:nvSpPr>
          <p:cNvPr id="30" name="Rectangle 29">
            <a:hlinkClick r:id="rId5"/>
            <a:extLst>
              <a:ext uri="{FF2B5EF4-FFF2-40B4-BE49-F238E27FC236}">
                <a16:creationId xmlns:a16="http://schemas.microsoft.com/office/drawing/2014/main" id="{FB6995BC-5848-402E-8F08-0F488267139B}"/>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hlinkClick r:id="rId6"/>
            <a:extLst>
              <a:ext uri="{FF2B5EF4-FFF2-40B4-BE49-F238E27FC236}">
                <a16:creationId xmlns:a16="http://schemas.microsoft.com/office/drawing/2014/main" id="{24EA69F9-5506-4879-90E8-F40D33EEA777}"/>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32" name="TextBox 31">
            <a:hlinkClick r:id="rId7"/>
            <a:extLst>
              <a:ext uri="{FF2B5EF4-FFF2-40B4-BE49-F238E27FC236}">
                <a16:creationId xmlns:a16="http://schemas.microsoft.com/office/drawing/2014/main" id="{940697DB-39A2-4582-8BB8-AC8C39345685}"/>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33" name="TextBox 32">
            <a:hlinkClick r:id="rId8"/>
            <a:extLst>
              <a:ext uri="{FF2B5EF4-FFF2-40B4-BE49-F238E27FC236}">
                <a16:creationId xmlns:a16="http://schemas.microsoft.com/office/drawing/2014/main" id="{9A400352-E0C1-4356-AD70-E4FF9C774EDF}"/>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34" name="TextBox 33">
            <a:hlinkClick r:id="rId9"/>
            <a:extLst>
              <a:ext uri="{FF2B5EF4-FFF2-40B4-BE49-F238E27FC236}">
                <a16:creationId xmlns:a16="http://schemas.microsoft.com/office/drawing/2014/main" id="{45D807A2-DB8B-4CF3-A0B5-7D479EA2A24E}"/>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35" name="TextBox 34">
            <a:hlinkClick r:id="rId10"/>
            <a:extLst>
              <a:ext uri="{FF2B5EF4-FFF2-40B4-BE49-F238E27FC236}">
                <a16:creationId xmlns:a16="http://schemas.microsoft.com/office/drawing/2014/main" id="{5F247C4C-7AF7-4CAD-92F7-94D81AEB3F51}"/>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36" name="TextBox 35">
            <a:extLst>
              <a:ext uri="{FF2B5EF4-FFF2-40B4-BE49-F238E27FC236}">
                <a16:creationId xmlns:a16="http://schemas.microsoft.com/office/drawing/2014/main" id="{EF4F1985-E8DD-44B7-95ED-1B05E2066204}"/>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29" name="TextBox 28">
            <a:hlinkClick r:id="rId11"/>
            <a:extLst>
              <a:ext uri="{FF2B5EF4-FFF2-40B4-BE49-F238E27FC236}">
                <a16:creationId xmlns:a16="http://schemas.microsoft.com/office/drawing/2014/main" id="{98D44025-0569-4A84-92DF-6C5D8459B784}"/>
              </a:ext>
            </a:extLst>
          </p:cNvPr>
          <p:cNvSpPr txBox="1"/>
          <p:nvPr/>
        </p:nvSpPr>
        <p:spPr>
          <a:xfrm>
            <a:off x="10705779" y="3290102"/>
            <a:ext cx="1486221" cy="461665"/>
          </a:xfrm>
          <a:prstGeom prst="rect">
            <a:avLst/>
          </a:prstGeom>
          <a:noFill/>
        </p:spPr>
        <p:txBody>
          <a:bodyPr wrap="square" rtlCol="0">
            <a:spAutoFit/>
          </a:bodyPr>
          <a:lstStyle/>
          <a:p>
            <a:r>
              <a:rPr lang="en-GB" sz="1200"/>
              <a:t>Gestão da configuração</a:t>
            </a:r>
            <a:endParaRPr lang="en-GB" sz="1200" dirty="0"/>
          </a:p>
        </p:txBody>
      </p:sp>
      <p:cxnSp>
        <p:nvCxnSpPr>
          <p:cNvPr id="37" name="Straight Connector 36">
            <a:extLst>
              <a:ext uri="{FF2B5EF4-FFF2-40B4-BE49-F238E27FC236}">
                <a16:creationId xmlns:a16="http://schemas.microsoft.com/office/drawing/2014/main" id="{1BC162B4-1345-46F2-8F7B-C8AF0C8CF9E3}"/>
              </a:ext>
            </a:extLst>
          </p:cNvPr>
          <p:cNvCxnSpPr/>
          <p:nvPr/>
        </p:nvCxnSpPr>
        <p:spPr>
          <a:xfrm>
            <a:off x="10664539" y="2855612"/>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D237FD-9E26-4610-8C52-78AC4A365159}"/>
              </a:ext>
            </a:extLst>
          </p:cNvPr>
          <p:cNvSpPr txBox="1"/>
          <p:nvPr/>
        </p:nvSpPr>
        <p:spPr>
          <a:xfrm>
            <a:off x="10752023" y="2994956"/>
            <a:ext cx="1223668" cy="307777"/>
          </a:xfrm>
          <a:prstGeom prst="rect">
            <a:avLst/>
          </a:prstGeom>
          <a:noFill/>
        </p:spPr>
        <p:txBody>
          <a:bodyPr wrap="non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21" name="Rectangle 20">
            <a:extLst>
              <a:ext uri="{FF2B5EF4-FFF2-40B4-BE49-F238E27FC236}">
                <a16:creationId xmlns:a16="http://schemas.microsoft.com/office/drawing/2014/main" id="{2D59BA0C-7909-3100-9203-B85BC9361560}"/>
              </a:ext>
            </a:extLst>
          </p:cNvPr>
          <p:cNvSpPr/>
          <p:nvPr/>
        </p:nvSpPr>
        <p:spPr>
          <a:xfrm>
            <a:off x="4471315" y="2553610"/>
            <a:ext cx="990054" cy="62589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Coletar dados e criar informação</a:t>
            </a:r>
          </a:p>
        </p:txBody>
      </p:sp>
      <p:sp>
        <p:nvSpPr>
          <p:cNvPr id="22" name="Rectangle 21">
            <a:extLst>
              <a:ext uri="{FF2B5EF4-FFF2-40B4-BE49-F238E27FC236}">
                <a16:creationId xmlns:a16="http://schemas.microsoft.com/office/drawing/2014/main" id="{9BA0BB2A-EA85-CE16-64F5-0752920E13B7}"/>
              </a:ext>
            </a:extLst>
          </p:cNvPr>
          <p:cNvSpPr/>
          <p:nvPr/>
        </p:nvSpPr>
        <p:spPr>
          <a:xfrm>
            <a:off x="5710211" y="2553610"/>
            <a:ext cx="990054" cy="62589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Documentar e armazenar informação</a:t>
            </a:r>
          </a:p>
        </p:txBody>
      </p:sp>
      <p:sp>
        <p:nvSpPr>
          <p:cNvPr id="23" name="Rectangle 22">
            <a:extLst>
              <a:ext uri="{FF2B5EF4-FFF2-40B4-BE49-F238E27FC236}">
                <a16:creationId xmlns:a16="http://schemas.microsoft.com/office/drawing/2014/main" id="{0B749419-14BA-C81C-B719-DE23FC275E5C}"/>
              </a:ext>
            </a:extLst>
          </p:cNvPr>
          <p:cNvSpPr/>
          <p:nvPr/>
        </p:nvSpPr>
        <p:spPr>
          <a:xfrm>
            <a:off x="9426898" y="2553610"/>
            <a:ext cx="990054" cy="62589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Descartar</a:t>
            </a:r>
          </a:p>
        </p:txBody>
      </p:sp>
      <p:sp>
        <p:nvSpPr>
          <p:cNvPr id="24" name="Rectangle 23">
            <a:extLst>
              <a:ext uri="{FF2B5EF4-FFF2-40B4-BE49-F238E27FC236}">
                <a16:creationId xmlns:a16="http://schemas.microsoft.com/office/drawing/2014/main" id="{0F4E4708-CAF7-3059-F1BE-941074C55451}"/>
              </a:ext>
            </a:extLst>
          </p:cNvPr>
          <p:cNvSpPr/>
          <p:nvPr/>
        </p:nvSpPr>
        <p:spPr>
          <a:xfrm>
            <a:off x="8188002" y="2553610"/>
            <a:ext cx="990054" cy="62589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Arquivar</a:t>
            </a:r>
          </a:p>
        </p:txBody>
      </p:sp>
      <p:sp>
        <p:nvSpPr>
          <p:cNvPr id="25" name="Rectangle 24">
            <a:extLst>
              <a:ext uri="{FF2B5EF4-FFF2-40B4-BE49-F238E27FC236}">
                <a16:creationId xmlns:a16="http://schemas.microsoft.com/office/drawing/2014/main" id="{27DD3DB5-FACB-B585-E0DF-0826352066AE}"/>
              </a:ext>
            </a:extLst>
          </p:cNvPr>
          <p:cNvSpPr/>
          <p:nvPr/>
        </p:nvSpPr>
        <p:spPr>
          <a:xfrm>
            <a:off x="6949107" y="2553610"/>
            <a:ext cx="990054" cy="625897"/>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Acessar e disseminar</a:t>
            </a:r>
          </a:p>
        </p:txBody>
      </p:sp>
      <p:cxnSp>
        <p:nvCxnSpPr>
          <p:cNvPr id="26" name="Straight Arrow Connector 25">
            <a:extLst>
              <a:ext uri="{FF2B5EF4-FFF2-40B4-BE49-F238E27FC236}">
                <a16:creationId xmlns:a16="http://schemas.microsoft.com/office/drawing/2014/main" id="{5C3F6B18-AC8F-B615-BDC1-05337F1EF422}"/>
              </a:ext>
            </a:extLst>
          </p:cNvPr>
          <p:cNvCxnSpPr/>
          <p:nvPr/>
        </p:nvCxnSpPr>
        <p:spPr>
          <a:xfrm>
            <a:off x="5461369" y="2866558"/>
            <a:ext cx="24884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B0B005C-397C-EF23-17E3-8637A23EBDDF}"/>
              </a:ext>
            </a:extLst>
          </p:cNvPr>
          <p:cNvCxnSpPr/>
          <p:nvPr/>
        </p:nvCxnSpPr>
        <p:spPr>
          <a:xfrm>
            <a:off x="7939160" y="2866558"/>
            <a:ext cx="24884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BE3878-8209-6398-CAB6-C61A535AF021}"/>
              </a:ext>
            </a:extLst>
          </p:cNvPr>
          <p:cNvCxnSpPr/>
          <p:nvPr/>
        </p:nvCxnSpPr>
        <p:spPr>
          <a:xfrm>
            <a:off x="9178056" y="2866558"/>
            <a:ext cx="24884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9B90C4-33D3-1959-75E8-AA1AAFCBCCBA}"/>
              </a:ext>
            </a:extLst>
          </p:cNvPr>
          <p:cNvCxnSpPr/>
          <p:nvPr/>
        </p:nvCxnSpPr>
        <p:spPr>
          <a:xfrm>
            <a:off x="6700265" y="2866558"/>
            <a:ext cx="248842"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88E85E2-391C-ECAE-351A-7108E32FF33C}"/>
              </a:ext>
            </a:extLst>
          </p:cNvPr>
          <p:cNvSpPr/>
          <p:nvPr/>
        </p:nvSpPr>
        <p:spPr>
          <a:xfrm>
            <a:off x="5660764" y="1486105"/>
            <a:ext cx="1044613" cy="573456"/>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Iniciar</a:t>
            </a:r>
          </a:p>
        </p:txBody>
      </p:sp>
      <p:sp>
        <p:nvSpPr>
          <p:cNvPr id="41" name="Rectangle 40">
            <a:extLst>
              <a:ext uri="{FF2B5EF4-FFF2-40B4-BE49-F238E27FC236}">
                <a16:creationId xmlns:a16="http://schemas.microsoft.com/office/drawing/2014/main" id="{61B49171-F8E9-39C6-A5CE-36A3324F9877}"/>
              </a:ext>
            </a:extLst>
          </p:cNvPr>
          <p:cNvSpPr/>
          <p:nvPr/>
        </p:nvSpPr>
        <p:spPr>
          <a:xfrm>
            <a:off x="4299358" y="1487230"/>
            <a:ext cx="1044613" cy="573456"/>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latin typeface="Ubuntu"/>
              </a:rPr>
              <a:t>Planejar</a:t>
            </a:r>
          </a:p>
        </p:txBody>
      </p:sp>
      <p:cxnSp>
        <p:nvCxnSpPr>
          <p:cNvPr id="42" name="Straight Arrow Connector 41">
            <a:extLst>
              <a:ext uri="{FF2B5EF4-FFF2-40B4-BE49-F238E27FC236}">
                <a16:creationId xmlns:a16="http://schemas.microsoft.com/office/drawing/2014/main" id="{61741322-EC97-8DE7-DE74-EFD5A03B7914}"/>
              </a:ext>
            </a:extLst>
          </p:cNvPr>
          <p:cNvCxnSpPr>
            <a:stCxn id="41" idx="3"/>
            <a:endCxn id="40" idx="1"/>
          </p:cNvCxnSpPr>
          <p:nvPr/>
        </p:nvCxnSpPr>
        <p:spPr>
          <a:xfrm flipV="1">
            <a:off x="5343971" y="1772833"/>
            <a:ext cx="316793" cy="1125"/>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 name="Straight Arrow Connector 19">
            <a:extLst>
              <a:ext uri="{FF2B5EF4-FFF2-40B4-BE49-F238E27FC236}">
                <a16:creationId xmlns:a16="http://schemas.microsoft.com/office/drawing/2014/main" id="{FBA106B6-E937-DB77-22D6-C530AFB5A168}"/>
              </a:ext>
            </a:extLst>
          </p:cNvPr>
          <p:cNvCxnSpPr>
            <a:stCxn id="40" idx="3"/>
            <a:endCxn id="21" idx="1"/>
          </p:cNvCxnSpPr>
          <p:nvPr/>
        </p:nvCxnSpPr>
        <p:spPr>
          <a:xfrm flipH="1">
            <a:off x="4471315" y="1772833"/>
            <a:ext cx="2234063" cy="1093726"/>
          </a:xfrm>
          <a:prstGeom prst="bentConnector5">
            <a:avLst>
              <a:gd name="adj1" fmla="val -8532"/>
              <a:gd name="adj2" fmla="val 48801"/>
              <a:gd name="adj3" fmla="val 108532"/>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47" name="Right Arrow 16">
            <a:hlinkClick r:id="rId12" action="ppaction://hlinksldjump"/>
            <a:extLst>
              <a:ext uri="{FF2B5EF4-FFF2-40B4-BE49-F238E27FC236}">
                <a16:creationId xmlns:a16="http://schemas.microsoft.com/office/drawing/2014/main" id="{551B02A8-E4A3-58BB-C169-4EE041DF7D58}"/>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14">
            <a:hlinkClick r:id="rId13" action="ppaction://hlinksldjump"/>
            <a:extLst>
              <a:ext uri="{FF2B5EF4-FFF2-40B4-BE49-F238E27FC236}">
                <a16:creationId xmlns:a16="http://schemas.microsoft.com/office/drawing/2014/main" id="{48AEF47F-D490-F4A7-307D-6E40D0E4A3C3}"/>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15">
            <a:hlinkClick r:id="rId14" action="ppaction://hlinksldjump"/>
            <a:extLst>
              <a:ext uri="{FF2B5EF4-FFF2-40B4-BE49-F238E27FC236}">
                <a16:creationId xmlns:a16="http://schemas.microsoft.com/office/drawing/2014/main" id="{1B3BD904-1DF1-C326-6C24-DCE865ECA8A3}"/>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2254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Gestão</a:t>
            </a:r>
            <a:r>
              <a:rPr lang="en-GB" dirty="0"/>
              <a:t> do </a:t>
            </a:r>
            <a:r>
              <a:rPr lang="en-GB" dirty="0" err="1"/>
              <a:t>escopo</a:t>
            </a:r>
            <a:endParaRPr lang="en-GB" dirty="0"/>
          </a:p>
        </p:txBody>
      </p:sp>
      <p:sp>
        <p:nvSpPr>
          <p:cNvPr id="32" name="Rectangle 31"/>
          <p:cNvSpPr/>
          <p:nvPr/>
        </p:nvSpPr>
        <p:spPr>
          <a:xfrm>
            <a:off x="136358" y="981846"/>
            <a:ext cx="4468972" cy="1836913"/>
          </a:xfrm>
          <a:prstGeom prst="rect">
            <a:avLst/>
          </a:prstGeom>
        </p:spPr>
        <p:txBody>
          <a:bodyPr wrap="square" rIns="72000">
            <a:spAutoFit/>
          </a:bodyPr>
          <a:lstStyle/>
          <a:p>
            <a:pPr>
              <a:lnSpc>
                <a:spcPct val="115000"/>
              </a:lnSpc>
              <a:spcAft>
                <a:spcPts val="10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Objetivos</a:t>
            </a:r>
            <a:endParaRPr lang="pt-BR"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 gerenciamento do escopo identifica, define e controla os objetivos, na forma de produtos, resultados e benefícios. Seus objetivos são:</a:t>
            </a:r>
          </a:p>
          <a:p>
            <a:pPr marL="183600" lvl="0" indent="-183600">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identificar desejos e necessidades das partes interessadas;</a:t>
            </a:r>
          </a:p>
          <a:p>
            <a:pPr marL="183600" lvl="0" indent="-183600">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especificar produtos, resultados e benefícios que atendam aos requisitos acordados;</a:t>
            </a:r>
          </a:p>
          <a:p>
            <a:pPr marL="183600" lvl="0" indent="-183600">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manter o escopo em todo o </a:t>
            </a:r>
            <a:r>
              <a:rPr lang="pt-BR"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ciclo de vida</a:t>
            </a:r>
            <a:r>
              <a:rPr lang="pt-BR" sz="1200" dirty="0">
                <a:latin typeface="Calibri" panose="020F0502020204030204" pitchFamily="34" charset="0"/>
                <a:ea typeface="Calibri" panose="020F0502020204030204" pitchFamily="34" charset="0"/>
                <a:cs typeface="Times New Roman" panose="02020603050405020304" pitchFamily="18" charset="0"/>
              </a:rPr>
              <a:t>.</a:t>
            </a:r>
            <a:endParaRPr lang="pt-BR" sz="1200" dirty="0">
              <a:effectLst/>
            </a:endParaRPr>
          </a:p>
        </p:txBody>
      </p:sp>
      <p:sp>
        <p:nvSpPr>
          <p:cNvPr id="33" name="Rectangle 32"/>
          <p:cNvSpPr/>
          <p:nvPr/>
        </p:nvSpPr>
        <p:spPr>
          <a:xfrm>
            <a:off x="136358" y="2967529"/>
            <a:ext cx="4468972" cy="3846502"/>
          </a:xfrm>
          <a:prstGeom prst="rect">
            <a:avLst/>
          </a:prstGeom>
        </p:spPr>
        <p:txBody>
          <a:bodyPr wrap="square" rIns="36000">
            <a:spAutoFit/>
          </a:bodyPr>
          <a:lstStyle/>
          <a:p>
            <a:pPr>
              <a:lnSpc>
                <a:spcPct val="115000"/>
              </a:lnSpc>
              <a:spcAft>
                <a:spcPts val="10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Visão Geral</a:t>
            </a:r>
            <a:endParaRPr lang="pt-BR" sz="11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gestão do escopo é composta por cinco áreas principais que trabalham em uníssono para identificar, definir e controlar o escopo:</a:t>
            </a:r>
          </a:p>
          <a:p>
            <a:pPr marL="228600" lvl="0" indent="-228600">
              <a:lnSpc>
                <a:spcPct val="115000"/>
              </a:lnSpc>
              <a:spcAft>
                <a:spcPts val="300"/>
              </a:spcAft>
              <a:buFont typeface="+mj-lt"/>
              <a:buAutoNum type="arabicPeriod"/>
            </a:pPr>
            <a:r>
              <a:rPr lang="pt-BR" sz="1200" b="1" dirty="0">
                <a:latin typeface="Calibri" panose="020F0502020204030204" pitchFamily="34" charset="0"/>
                <a:ea typeface="Calibri" panose="020F0502020204030204" pitchFamily="34" charset="0"/>
                <a:cs typeface="Times New Roman" panose="02020603050405020304" pitchFamily="18" charset="0"/>
              </a:rPr>
              <a:t>Gerenciamento de requisitos </a:t>
            </a:r>
            <a:r>
              <a:rPr lang="pt-BR" sz="1200" dirty="0">
                <a:latin typeface="Calibri" panose="020F0502020204030204" pitchFamily="34" charset="0"/>
                <a:ea typeface="Calibri" panose="020F0502020204030204" pitchFamily="34" charset="0"/>
                <a:cs typeface="Times New Roman" panose="02020603050405020304" pitchFamily="18" charset="0"/>
              </a:rPr>
              <a:t>captura e analisa as visões das partes interessadas sobre os objetivos do trabalho. Os requisitos são "sem solução", ou seja, eles descrevem os desejos e necessidades das partes interessadas, mas não determinam os resultados necessários para atendê-los.</a:t>
            </a:r>
          </a:p>
          <a:p>
            <a:pPr marL="228600" lvl="0" indent="-228600">
              <a:lnSpc>
                <a:spcPct val="115000"/>
              </a:lnSpc>
              <a:spcAft>
                <a:spcPts val="300"/>
              </a:spcAft>
              <a:buFont typeface="+mj-lt"/>
              <a:buAutoNum type="arabicPeriod"/>
            </a:pPr>
            <a:r>
              <a:rPr lang="pt-BR" sz="1200" b="1" dirty="0">
                <a:latin typeface="Calibri" panose="020F0502020204030204" pitchFamily="34" charset="0"/>
                <a:ea typeface="Calibri" panose="020F0502020204030204" pitchFamily="34" charset="0"/>
                <a:cs typeface="Times New Roman" panose="02020603050405020304" pitchFamily="18" charset="0"/>
              </a:rPr>
              <a:t>Desenvolvimento de soluções </a:t>
            </a:r>
            <a:r>
              <a:rPr lang="pt-BR" sz="1200" dirty="0">
                <a:latin typeface="Calibri" panose="020F0502020204030204" pitchFamily="34" charset="0"/>
                <a:ea typeface="Calibri" panose="020F0502020204030204" pitchFamily="34" charset="0"/>
                <a:cs typeface="Times New Roman" panose="02020603050405020304" pitchFamily="18" charset="0"/>
              </a:rPr>
              <a:t>usa os requisitos e os investiga para saber como eles podem ser atendidos, proporcionando o melhor retorno sobre o investimento.</a:t>
            </a:r>
          </a:p>
          <a:p>
            <a:pPr marL="228600" lvl="0" indent="-228600">
              <a:lnSpc>
                <a:spcPct val="115000"/>
              </a:lnSpc>
              <a:spcAft>
                <a:spcPts val="300"/>
              </a:spcAft>
              <a:buFont typeface="+mj-lt"/>
              <a:buAutoNum type="arabicPeriod"/>
            </a:pPr>
            <a:r>
              <a:rPr lang="pt-BR" sz="1200" b="1"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Gerenciamento de Benefícios</a:t>
            </a:r>
            <a:r>
              <a:rPr lang="pt-BR" sz="1200" b="1" dirty="0">
                <a:latin typeface="Calibri" panose="020F0502020204030204" pitchFamily="34" charset="0"/>
                <a:ea typeface="Calibri" panose="020F0502020204030204" pitchFamily="34" charset="0"/>
                <a:cs typeface="Times New Roman" panose="02020603050405020304" pitchFamily="18" charset="0"/>
              </a:rPr>
              <a:t> </a:t>
            </a:r>
            <a:r>
              <a:rPr lang="pt-BR" sz="1200" dirty="0">
                <a:latin typeface="Calibri" panose="020F0502020204030204" pitchFamily="34" charset="0"/>
                <a:ea typeface="Calibri" panose="020F0502020204030204" pitchFamily="34" charset="0"/>
                <a:cs typeface="Times New Roman" panose="02020603050405020304" pitchFamily="18" charset="0"/>
              </a:rPr>
              <a:t>usa os requisitos que foram expressos em termos de benefícios e os gerencia até sua entrega final. O gerenciamento de benefícios geralmente depende do gerenciamento de mudanças para converter saídas em resultados e obter benefícios dos resultados.</a:t>
            </a:r>
          </a:p>
        </p:txBody>
      </p:sp>
      <p:sp>
        <p:nvSpPr>
          <p:cNvPr id="34" name="Rectangle 33"/>
          <p:cNvSpPr/>
          <p:nvPr/>
        </p:nvSpPr>
        <p:spPr>
          <a:xfrm>
            <a:off x="5134231" y="4771826"/>
            <a:ext cx="5027620" cy="1691232"/>
          </a:xfrm>
          <a:prstGeom prst="rect">
            <a:avLst/>
          </a:prstGeom>
        </p:spPr>
        <p:txBody>
          <a:bodyPr wrap="square" lIns="90000">
            <a:spAutoFit/>
          </a:bodyPr>
          <a:lstStyle/>
          <a:p>
            <a:pPr marL="228600" lvl="0" indent="-228600">
              <a:lnSpc>
                <a:spcPct val="115000"/>
              </a:lnSpc>
              <a:spcAft>
                <a:spcPts val="300"/>
              </a:spcAft>
              <a:buFont typeface="+mj-lt"/>
              <a:buAutoNum type="arabicPeriod" startAt="4"/>
            </a:pPr>
            <a:r>
              <a:rPr lang="pt-BR" sz="1200" b="1">
                <a:latin typeface="Calibri" panose="020F0502020204030204" pitchFamily="34" charset="0"/>
                <a:ea typeface="Calibri" panose="020F0502020204030204" pitchFamily="34" charset="0"/>
                <a:cs typeface="Times New Roman" panose="02020603050405020304" pitchFamily="18" charset="0"/>
              </a:rPr>
              <a:t>Controle de mudança </a:t>
            </a:r>
            <a:r>
              <a:rPr lang="pt-BR" sz="1200">
                <a:latin typeface="Calibri" panose="020F0502020204030204" pitchFamily="34" charset="0"/>
                <a:ea typeface="Calibri" panose="020F0502020204030204" pitchFamily="34" charset="0"/>
                <a:cs typeface="Times New Roman" panose="02020603050405020304" pitchFamily="18" charset="0"/>
              </a:rPr>
              <a:t>é um procedimento que captura e avalia possíveis mudanças no escopo. Garante que apenas mudanças desejáveis, alcançáveis e viáveis sejam feitas.</a:t>
            </a:r>
          </a:p>
          <a:p>
            <a:pPr marL="228600" indent="-228600">
              <a:spcAft>
                <a:spcPts val="300"/>
              </a:spcAft>
              <a:buFont typeface="+mj-lt"/>
              <a:buAutoNum type="arabicPeriod" startAt="4"/>
            </a:pPr>
            <a:r>
              <a:rPr lang="pt-BR" sz="1200" b="1">
                <a:latin typeface="Calibri" panose="020F0502020204030204" pitchFamily="34" charset="0"/>
                <a:ea typeface="Calibri" panose="020F0502020204030204" pitchFamily="34" charset="0"/>
                <a:cs typeface="Times New Roman" panose="02020603050405020304" pitchFamily="18" charset="0"/>
              </a:rPr>
              <a:t>Gerenciamento de configurações </a:t>
            </a:r>
            <a:r>
              <a:rPr lang="pt-BR" sz="1200">
                <a:latin typeface="Calibri" panose="020F0502020204030204" pitchFamily="34" charset="0"/>
                <a:ea typeface="Calibri" panose="020F0502020204030204" pitchFamily="34" charset="0"/>
                <a:cs typeface="Times New Roman" panose="02020603050405020304" pitchFamily="18" charset="0"/>
              </a:rPr>
              <a:t>monitora e documenta o desenvolvimento de produtos. Ele registra alterações aprovadas e arquivamento de versões substituídas. As informações em um sistema de gerenciamento de configuração ajudarão nas solicitações de mudança de avaliação</a:t>
            </a:r>
            <a:endParaRPr lang="pt-BR" sz="1200"/>
          </a:p>
        </p:txBody>
      </p:sp>
      <p:sp>
        <p:nvSpPr>
          <p:cNvPr id="37" name="TextBox 36">
            <a:hlinkClick r:id="rId4"/>
          </p:cNvPr>
          <p:cNvSpPr txBox="1"/>
          <p:nvPr/>
        </p:nvSpPr>
        <p:spPr>
          <a:xfrm>
            <a:off x="10690752" y="3510478"/>
            <a:ext cx="1452343" cy="276999"/>
          </a:xfrm>
          <a:prstGeom prst="rect">
            <a:avLst/>
          </a:prstGeom>
          <a:noFill/>
        </p:spPr>
        <p:txBody>
          <a:bodyPr wrap="square" rtlCol="0">
            <a:spAutoFit/>
          </a:bodyPr>
          <a:lstStyle/>
          <a:p>
            <a:r>
              <a:rPr lang="en-GB" sz="1200" dirty="0" err="1"/>
              <a:t>Gestão</a:t>
            </a:r>
            <a:r>
              <a:rPr lang="en-GB" sz="1200" dirty="0"/>
              <a:t> de </a:t>
            </a:r>
            <a:r>
              <a:rPr lang="en-GB" sz="1200" dirty="0" err="1"/>
              <a:t>requisitos</a:t>
            </a:r>
            <a:endParaRPr lang="en-GB" sz="1200" dirty="0"/>
          </a:p>
        </p:txBody>
      </p:sp>
      <p:sp>
        <p:nvSpPr>
          <p:cNvPr id="38" name="TextBox 37">
            <a:hlinkClick r:id="rId5"/>
          </p:cNvPr>
          <p:cNvSpPr txBox="1"/>
          <p:nvPr/>
        </p:nvSpPr>
        <p:spPr>
          <a:xfrm>
            <a:off x="10690752" y="3778305"/>
            <a:ext cx="1452343" cy="461665"/>
          </a:xfrm>
          <a:prstGeom prst="rect">
            <a:avLst/>
          </a:prstGeom>
          <a:noFill/>
        </p:spPr>
        <p:txBody>
          <a:bodyPr wrap="square" rtlCol="0">
            <a:spAutoFit/>
          </a:bodyPr>
          <a:lstStyle/>
          <a:p>
            <a:r>
              <a:rPr lang="en-GB" sz="1200" dirty="0" err="1"/>
              <a:t>Desenvolvimento</a:t>
            </a:r>
            <a:r>
              <a:rPr lang="en-GB" sz="1200" dirty="0"/>
              <a:t> de </a:t>
            </a:r>
            <a:r>
              <a:rPr lang="en-GB" sz="1200" dirty="0" err="1"/>
              <a:t>soluções</a:t>
            </a:r>
            <a:endParaRPr lang="en-GB" sz="1200" dirty="0"/>
          </a:p>
        </p:txBody>
      </p:sp>
      <p:sp>
        <p:nvSpPr>
          <p:cNvPr id="39" name="TextBox 38">
            <a:hlinkClick r:id="rId6"/>
          </p:cNvPr>
          <p:cNvSpPr txBox="1"/>
          <p:nvPr/>
        </p:nvSpPr>
        <p:spPr>
          <a:xfrm>
            <a:off x="10690752" y="4230798"/>
            <a:ext cx="1485659" cy="276999"/>
          </a:xfrm>
          <a:prstGeom prst="rect">
            <a:avLst/>
          </a:prstGeom>
          <a:noFill/>
        </p:spPr>
        <p:txBody>
          <a:bodyPr wrap="square" rtlCol="0">
            <a:spAutoFit/>
          </a:bodyPr>
          <a:lstStyle/>
          <a:p>
            <a:r>
              <a:rPr lang="en-GB" sz="1200" dirty="0" err="1"/>
              <a:t>Gestão</a:t>
            </a:r>
            <a:r>
              <a:rPr lang="en-GB" sz="1200" dirty="0"/>
              <a:t> de </a:t>
            </a:r>
            <a:r>
              <a:rPr lang="en-GB" sz="1200" dirty="0" err="1"/>
              <a:t>Benefícios</a:t>
            </a:r>
            <a:endParaRPr lang="en-GB" sz="1200" dirty="0"/>
          </a:p>
        </p:txBody>
      </p:sp>
      <p:sp>
        <p:nvSpPr>
          <p:cNvPr id="40" name="TextBox 39">
            <a:hlinkClick r:id="rId7"/>
          </p:cNvPr>
          <p:cNvSpPr txBox="1"/>
          <p:nvPr/>
        </p:nvSpPr>
        <p:spPr>
          <a:xfrm>
            <a:off x="10690752" y="4498625"/>
            <a:ext cx="1485659" cy="461665"/>
          </a:xfrm>
          <a:prstGeom prst="rect">
            <a:avLst/>
          </a:prstGeom>
          <a:noFill/>
        </p:spPr>
        <p:txBody>
          <a:bodyPr wrap="square" rtlCol="0">
            <a:spAutoFit/>
          </a:bodyPr>
          <a:lstStyle/>
          <a:p>
            <a:r>
              <a:rPr lang="en-GB" sz="1200" dirty="0" err="1"/>
              <a:t>Controle</a:t>
            </a:r>
            <a:r>
              <a:rPr lang="en-GB" sz="1200" dirty="0"/>
              <a:t> de </a:t>
            </a:r>
            <a:r>
              <a:rPr lang="en-GB" sz="1200" dirty="0" err="1"/>
              <a:t>mudanças</a:t>
            </a:r>
            <a:endParaRPr lang="en-GB" sz="1200" dirty="0"/>
          </a:p>
        </p:txBody>
      </p:sp>
      <p:sp>
        <p:nvSpPr>
          <p:cNvPr id="41" name="TextBox 40">
            <a:hlinkClick r:id="rId8"/>
          </p:cNvPr>
          <p:cNvSpPr txBox="1"/>
          <p:nvPr/>
        </p:nvSpPr>
        <p:spPr>
          <a:xfrm>
            <a:off x="10690752" y="4951118"/>
            <a:ext cx="1477500" cy="461665"/>
          </a:xfrm>
          <a:prstGeom prst="rect">
            <a:avLst/>
          </a:prstGeom>
          <a:noFill/>
        </p:spPr>
        <p:txBody>
          <a:bodyPr wrap="square" rtlCol="0">
            <a:spAutoFit/>
          </a:bodyPr>
          <a:lstStyle/>
          <a:p>
            <a:r>
              <a:rPr lang="en-GB" sz="1200" dirty="0" err="1"/>
              <a:t>Gestão</a:t>
            </a:r>
            <a:r>
              <a:rPr lang="en-GB" sz="1200" dirty="0"/>
              <a:t> da </a:t>
            </a:r>
            <a:r>
              <a:rPr lang="en-GB" sz="1200" dirty="0" err="1"/>
              <a:t>configuração</a:t>
            </a:r>
            <a:endParaRPr lang="en-GB" sz="1200" dirty="0"/>
          </a:p>
        </p:txBody>
      </p:sp>
      <p:sp>
        <p:nvSpPr>
          <p:cNvPr id="47" name="Rectangle 46">
            <a:hlinkClick r:id="rId9"/>
            <a:extLst>
              <a:ext uri="{FF2B5EF4-FFF2-40B4-BE49-F238E27FC236}">
                <a16:creationId xmlns:a16="http://schemas.microsoft.com/office/drawing/2014/main" id="{DB35A0D2-5089-4B7E-AA60-7237997C1021}"/>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hlinkClick r:id="rId10"/>
            <a:extLst>
              <a:ext uri="{FF2B5EF4-FFF2-40B4-BE49-F238E27FC236}">
                <a16:creationId xmlns:a16="http://schemas.microsoft.com/office/drawing/2014/main" id="{CB69A83B-36D8-4ACC-AC5F-9221D1342C1E}"/>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49" name="TextBox 48">
            <a:hlinkClick r:id="rId11"/>
            <a:extLst>
              <a:ext uri="{FF2B5EF4-FFF2-40B4-BE49-F238E27FC236}">
                <a16:creationId xmlns:a16="http://schemas.microsoft.com/office/drawing/2014/main" id="{B2BD75B1-76BF-4D3D-B01E-B4D307D5F1C7}"/>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50" name="TextBox 49">
            <a:hlinkClick r:id="rId12"/>
            <a:extLst>
              <a:ext uri="{FF2B5EF4-FFF2-40B4-BE49-F238E27FC236}">
                <a16:creationId xmlns:a16="http://schemas.microsoft.com/office/drawing/2014/main" id="{7C116486-4E06-438C-B167-6EEF5362635D}"/>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51" name="TextBox 50">
            <a:hlinkClick r:id="rId13"/>
            <a:extLst>
              <a:ext uri="{FF2B5EF4-FFF2-40B4-BE49-F238E27FC236}">
                <a16:creationId xmlns:a16="http://schemas.microsoft.com/office/drawing/2014/main" id="{88216ECC-4E30-4F7C-A406-2730282E5984}"/>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57" name="TextBox 56">
            <a:hlinkClick r:id="rId14"/>
            <a:extLst>
              <a:ext uri="{FF2B5EF4-FFF2-40B4-BE49-F238E27FC236}">
                <a16:creationId xmlns:a16="http://schemas.microsoft.com/office/drawing/2014/main" id="{94054D22-0A6E-48A9-A0EF-7422A7E09B8B}"/>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58" name="TextBox 57">
            <a:extLst>
              <a:ext uri="{FF2B5EF4-FFF2-40B4-BE49-F238E27FC236}">
                <a16:creationId xmlns:a16="http://schemas.microsoft.com/office/drawing/2014/main" id="{C3F706FA-4594-4162-9EF0-F660AFAAB8D2}"/>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cxnSp>
        <p:nvCxnSpPr>
          <p:cNvPr id="52" name="Straight Connector 51">
            <a:extLst>
              <a:ext uri="{FF2B5EF4-FFF2-40B4-BE49-F238E27FC236}">
                <a16:creationId xmlns:a16="http://schemas.microsoft.com/office/drawing/2014/main" id="{771BE615-B8A9-496B-B8AB-6AA404216B80}"/>
              </a:ext>
            </a:extLst>
          </p:cNvPr>
          <p:cNvCxnSpPr/>
          <p:nvPr/>
        </p:nvCxnSpPr>
        <p:spPr>
          <a:xfrm>
            <a:off x="10664539" y="3037239"/>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9CEE94C-8F08-42A9-A13B-886620A53FBE}"/>
              </a:ext>
            </a:extLst>
          </p:cNvPr>
          <p:cNvSpPr txBox="1"/>
          <p:nvPr/>
        </p:nvSpPr>
        <p:spPr>
          <a:xfrm>
            <a:off x="10752023" y="3176583"/>
            <a:ext cx="1223668" cy="307777"/>
          </a:xfrm>
          <a:prstGeom prst="rect">
            <a:avLst/>
          </a:prstGeom>
          <a:noFill/>
        </p:spPr>
        <p:txBody>
          <a:bodyPr wrap="non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54" name="TextBox 53">
            <a:hlinkClick r:id="rId15"/>
            <a:extLst>
              <a:ext uri="{FF2B5EF4-FFF2-40B4-BE49-F238E27FC236}">
                <a16:creationId xmlns:a16="http://schemas.microsoft.com/office/drawing/2014/main" id="{DD749383-5EC5-43FD-B37E-0BBFBE45E23B}"/>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36" name="Rectangle 35">
            <a:extLst>
              <a:ext uri="{FF2B5EF4-FFF2-40B4-BE49-F238E27FC236}">
                <a16:creationId xmlns:a16="http://schemas.microsoft.com/office/drawing/2014/main" id="{12F0FB9E-A538-636E-9498-03DEFD6D606A}"/>
              </a:ext>
            </a:extLst>
          </p:cNvPr>
          <p:cNvSpPr/>
          <p:nvPr/>
        </p:nvSpPr>
        <p:spPr>
          <a:xfrm>
            <a:off x="4635413" y="981846"/>
            <a:ext cx="5735334" cy="3368470"/>
          </a:xfrm>
          <a:prstGeom prst="rect">
            <a:avLst/>
          </a:prstGeom>
          <a:solidFill>
            <a:srgbClr val="92A5C3"/>
          </a:solidFill>
          <a:ln w="3175">
            <a:noFill/>
          </a:ln>
          <a:effectLst>
            <a:outerShdw blurRad="127000" dist="635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dirty="0">
              <a:solidFill>
                <a:schemeClr val="accent1"/>
              </a:solidFill>
            </a:endParaRPr>
          </a:p>
        </p:txBody>
      </p:sp>
      <p:sp>
        <p:nvSpPr>
          <p:cNvPr id="42" name="Rectangle 41">
            <a:extLst>
              <a:ext uri="{FF2B5EF4-FFF2-40B4-BE49-F238E27FC236}">
                <a16:creationId xmlns:a16="http://schemas.microsoft.com/office/drawing/2014/main" id="{3B3B7041-AD18-2B69-3232-742F9E7D2ECC}"/>
              </a:ext>
            </a:extLst>
          </p:cNvPr>
          <p:cNvSpPr/>
          <p:nvPr/>
        </p:nvSpPr>
        <p:spPr>
          <a:xfrm>
            <a:off x="4682905" y="2310237"/>
            <a:ext cx="1039089" cy="555304"/>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pt-BR" sz="1100" b="0" i="0" u="none" strike="noStrike" dirty="0">
              <a:solidFill>
                <a:srgbClr val="000000"/>
              </a:solidFill>
              <a:highlight>
                <a:srgbClr val="000000">
                  <a:alpha val="0"/>
                </a:srgbClr>
              </a:highlight>
            </a:endParaRPr>
          </a:p>
        </p:txBody>
      </p:sp>
      <p:sp>
        <p:nvSpPr>
          <p:cNvPr id="43" name="Rectangle 42">
            <a:extLst>
              <a:ext uri="{FF2B5EF4-FFF2-40B4-BE49-F238E27FC236}">
                <a16:creationId xmlns:a16="http://schemas.microsoft.com/office/drawing/2014/main" id="{5CE20DBE-B2E8-F66B-835A-7F4847923A0E}"/>
              </a:ext>
            </a:extLst>
          </p:cNvPr>
          <p:cNvSpPr/>
          <p:nvPr/>
        </p:nvSpPr>
        <p:spPr>
          <a:xfrm>
            <a:off x="5951963" y="2945078"/>
            <a:ext cx="962026" cy="1229188"/>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pt-BR" sz="1100" b="0" i="0" u="none" strike="noStrike" dirty="0">
              <a:solidFill>
                <a:srgbClr val="000000"/>
              </a:solidFill>
              <a:highlight>
                <a:srgbClr val="000000">
                  <a:alpha val="0"/>
                </a:srgbClr>
              </a:highlight>
            </a:endParaRPr>
          </a:p>
        </p:txBody>
      </p:sp>
      <p:sp>
        <p:nvSpPr>
          <p:cNvPr id="44" name="Rectangle 43">
            <a:extLst>
              <a:ext uri="{FF2B5EF4-FFF2-40B4-BE49-F238E27FC236}">
                <a16:creationId xmlns:a16="http://schemas.microsoft.com/office/drawing/2014/main" id="{AC0319FD-9608-1DB2-45DC-C70B95A9CB88}"/>
              </a:ext>
            </a:extLst>
          </p:cNvPr>
          <p:cNvSpPr/>
          <p:nvPr/>
        </p:nvSpPr>
        <p:spPr>
          <a:xfrm>
            <a:off x="5951963" y="1357425"/>
            <a:ext cx="962026" cy="1244298"/>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pt-BR" sz="1100" b="0" i="0" u="none" strike="noStrike" dirty="0">
              <a:solidFill>
                <a:srgbClr val="000000"/>
              </a:solidFill>
              <a:highlight>
                <a:srgbClr val="000000">
                  <a:alpha val="0"/>
                </a:srgbClr>
              </a:highlight>
            </a:endParaRPr>
          </a:p>
        </p:txBody>
      </p:sp>
      <p:sp>
        <p:nvSpPr>
          <p:cNvPr id="45" name="Rectangle 44">
            <a:extLst>
              <a:ext uri="{FF2B5EF4-FFF2-40B4-BE49-F238E27FC236}">
                <a16:creationId xmlns:a16="http://schemas.microsoft.com/office/drawing/2014/main" id="{D5995D36-56CF-1B95-D106-D8A3956850C8}"/>
              </a:ext>
            </a:extLst>
          </p:cNvPr>
          <p:cNvSpPr/>
          <p:nvPr/>
        </p:nvSpPr>
        <p:spPr>
          <a:xfrm>
            <a:off x="9232802" y="2944443"/>
            <a:ext cx="1014034" cy="555304"/>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GB" sz="1100" b="0" dirty="0" err="1">
                <a:solidFill>
                  <a:schemeClr val="tx1"/>
                </a:solidFill>
                <a:effectLst/>
                <a:ea typeface="Times New Roman" panose="02020603050405020304" pitchFamily="18" charset="0"/>
              </a:rPr>
              <a:t>Gestão</a:t>
            </a:r>
            <a:r>
              <a:rPr lang="en-GB" sz="1100" b="0" dirty="0">
                <a:solidFill>
                  <a:schemeClr val="tx1"/>
                </a:solidFill>
                <a:effectLst/>
                <a:ea typeface="Times New Roman" panose="02020603050405020304" pitchFamily="18" charset="0"/>
              </a:rPr>
              <a:t> da </a:t>
            </a:r>
            <a:r>
              <a:rPr lang="en-GB" sz="1100" b="0" dirty="0" err="1">
                <a:solidFill>
                  <a:schemeClr val="tx1"/>
                </a:solidFill>
                <a:effectLst/>
                <a:ea typeface="Times New Roman" panose="02020603050405020304" pitchFamily="18" charset="0"/>
              </a:rPr>
              <a:t>configuração</a:t>
            </a:r>
            <a:endParaRPr lang="pt-BR" sz="1100" b="0" i="0" u="none" strike="noStrike" dirty="0">
              <a:solidFill>
                <a:schemeClr val="tx1"/>
              </a:solidFill>
              <a:highlight>
                <a:srgbClr val="000000">
                  <a:alpha val="0"/>
                </a:srgbClr>
              </a:highlight>
            </a:endParaRPr>
          </a:p>
        </p:txBody>
      </p:sp>
      <p:sp>
        <p:nvSpPr>
          <p:cNvPr id="46" name="Rectangle 45">
            <a:extLst>
              <a:ext uri="{FF2B5EF4-FFF2-40B4-BE49-F238E27FC236}">
                <a16:creationId xmlns:a16="http://schemas.microsoft.com/office/drawing/2014/main" id="{0CF4E9DE-1852-5DB4-62A5-A94D2357842B}"/>
              </a:ext>
            </a:extLst>
          </p:cNvPr>
          <p:cNvSpPr/>
          <p:nvPr/>
        </p:nvSpPr>
        <p:spPr>
          <a:xfrm>
            <a:off x="9232802" y="2046419"/>
            <a:ext cx="1014034" cy="555304"/>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Controle da mudança</a:t>
            </a:r>
          </a:p>
        </p:txBody>
      </p:sp>
      <p:cxnSp>
        <p:nvCxnSpPr>
          <p:cNvPr id="55" name="Elbow Connector 26">
            <a:extLst>
              <a:ext uri="{FF2B5EF4-FFF2-40B4-BE49-F238E27FC236}">
                <a16:creationId xmlns:a16="http://schemas.microsoft.com/office/drawing/2014/main" id="{C5B964B5-84E3-A9BF-ABFE-3FD957C7A15D}"/>
              </a:ext>
            </a:extLst>
          </p:cNvPr>
          <p:cNvCxnSpPr>
            <a:stCxn id="42" idx="3"/>
            <a:endCxn id="44" idx="1"/>
          </p:cNvCxnSpPr>
          <p:nvPr/>
        </p:nvCxnSpPr>
        <p:spPr>
          <a:xfrm flipV="1">
            <a:off x="5721994" y="1979575"/>
            <a:ext cx="229968" cy="608315"/>
          </a:xfrm>
          <a:prstGeom prst="bentConnector3">
            <a:avLst>
              <a:gd name="adj1" fmla="val 3741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6" name="Elbow Connector 27">
            <a:extLst>
              <a:ext uri="{FF2B5EF4-FFF2-40B4-BE49-F238E27FC236}">
                <a16:creationId xmlns:a16="http://schemas.microsoft.com/office/drawing/2014/main" id="{5959DA29-70E5-563C-A1D3-8624E07E0E9B}"/>
              </a:ext>
            </a:extLst>
          </p:cNvPr>
          <p:cNvCxnSpPr>
            <a:stCxn id="42" idx="3"/>
            <a:endCxn id="43" idx="1"/>
          </p:cNvCxnSpPr>
          <p:nvPr/>
        </p:nvCxnSpPr>
        <p:spPr>
          <a:xfrm>
            <a:off x="5721994" y="2587889"/>
            <a:ext cx="229968" cy="971784"/>
          </a:xfrm>
          <a:prstGeom prst="bentConnector3">
            <a:avLst>
              <a:gd name="adj1" fmla="val 3741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1953E9F-A454-9D78-E6A2-E07C68BC13DF}"/>
              </a:ext>
            </a:extLst>
          </p:cNvPr>
          <p:cNvCxnSpPr/>
          <p:nvPr/>
        </p:nvCxnSpPr>
        <p:spPr>
          <a:xfrm flipH="1" flipV="1">
            <a:off x="6432976" y="2596117"/>
            <a:ext cx="0" cy="335653"/>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0" name="Flowchart: Document 59">
            <a:extLst>
              <a:ext uri="{FF2B5EF4-FFF2-40B4-BE49-F238E27FC236}">
                <a16:creationId xmlns:a16="http://schemas.microsoft.com/office/drawing/2014/main" id="{EA20B57E-5D20-2519-F157-36FF8C3E0AF9}"/>
              </a:ext>
            </a:extLst>
          </p:cNvPr>
          <p:cNvSpPr/>
          <p:nvPr/>
        </p:nvSpPr>
        <p:spPr>
          <a:xfrm>
            <a:off x="7084261" y="2045037"/>
            <a:ext cx="1002792" cy="555304"/>
          </a:xfrm>
          <a:prstGeom prst="flowChartDocument">
            <a:avLst/>
          </a:prstGeom>
          <a:solidFill>
            <a:schemeClr val="accent5">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dirty="0">
                <a:solidFill>
                  <a:srgbClr val="000000"/>
                </a:solidFill>
                <a:highlight>
                  <a:srgbClr val="000000">
                    <a:alpha val="0"/>
                  </a:srgbClr>
                </a:highlight>
              </a:rPr>
              <a:t>Especificação</a:t>
            </a:r>
          </a:p>
        </p:txBody>
      </p:sp>
      <p:sp>
        <p:nvSpPr>
          <p:cNvPr id="61" name="Flowchart: Document 60">
            <a:extLst>
              <a:ext uri="{FF2B5EF4-FFF2-40B4-BE49-F238E27FC236}">
                <a16:creationId xmlns:a16="http://schemas.microsoft.com/office/drawing/2014/main" id="{B9C3659F-7C69-C41A-23BC-A1ED141E76FF}"/>
              </a:ext>
            </a:extLst>
          </p:cNvPr>
          <p:cNvSpPr/>
          <p:nvPr/>
        </p:nvSpPr>
        <p:spPr>
          <a:xfrm>
            <a:off x="7106781" y="2945080"/>
            <a:ext cx="962026" cy="555304"/>
          </a:xfrm>
          <a:prstGeom prst="flowChartDocument">
            <a:avLst/>
          </a:prstGeom>
          <a:solidFill>
            <a:schemeClr val="accent5">
              <a:lumMod val="20000"/>
              <a:lumOff val="80000"/>
            </a:scheme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dirty="0">
                <a:solidFill>
                  <a:srgbClr val="000000"/>
                </a:solidFill>
                <a:highlight>
                  <a:srgbClr val="000000">
                    <a:alpha val="0"/>
                  </a:srgbClr>
                </a:highlight>
              </a:rPr>
              <a:t>Perfis de benefícios</a:t>
            </a:r>
          </a:p>
        </p:txBody>
      </p:sp>
      <p:cxnSp>
        <p:nvCxnSpPr>
          <p:cNvPr id="62" name="Elbow Connector 37">
            <a:extLst>
              <a:ext uri="{FF2B5EF4-FFF2-40B4-BE49-F238E27FC236}">
                <a16:creationId xmlns:a16="http://schemas.microsoft.com/office/drawing/2014/main" id="{10BF20A0-BF32-38C5-1435-286698BB66C5}"/>
              </a:ext>
            </a:extLst>
          </p:cNvPr>
          <p:cNvCxnSpPr>
            <a:endCxn id="61" idx="1"/>
          </p:cNvCxnSpPr>
          <p:nvPr/>
        </p:nvCxnSpPr>
        <p:spPr>
          <a:xfrm>
            <a:off x="6913988" y="3222096"/>
            <a:ext cx="192793" cy="636"/>
          </a:xfrm>
          <a:prstGeom prst="straightConnector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02EEDA3-C0E5-E251-1D5F-BF6EF67AA53F}"/>
              </a:ext>
            </a:extLst>
          </p:cNvPr>
          <p:cNvCxnSpPr>
            <a:cxnSpLocks/>
            <a:stCxn id="61" idx="0"/>
            <a:endCxn id="60" idx="2"/>
          </p:cNvCxnSpPr>
          <p:nvPr/>
        </p:nvCxnSpPr>
        <p:spPr>
          <a:xfrm flipH="1" flipV="1">
            <a:off x="7585656" y="2563630"/>
            <a:ext cx="2138" cy="381450"/>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D0FF573-EE50-00B2-306D-1F6BB658BA13}"/>
              </a:ext>
            </a:extLst>
          </p:cNvPr>
          <p:cNvCxnSpPr>
            <a:stCxn id="45" idx="0"/>
            <a:endCxn id="46" idx="2"/>
          </p:cNvCxnSpPr>
          <p:nvPr/>
        </p:nvCxnSpPr>
        <p:spPr>
          <a:xfrm flipH="1" flipV="1">
            <a:off x="9739820" y="2601723"/>
            <a:ext cx="0" cy="342720"/>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5" name="Right Brace 64">
            <a:extLst>
              <a:ext uri="{FF2B5EF4-FFF2-40B4-BE49-F238E27FC236}">
                <a16:creationId xmlns:a16="http://schemas.microsoft.com/office/drawing/2014/main" id="{6B512943-0D29-9759-F151-45D507F5EC6E}"/>
              </a:ext>
            </a:extLst>
          </p:cNvPr>
          <p:cNvSpPr/>
          <p:nvPr/>
        </p:nvSpPr>
        <p:spPr>
          <a:xfrm>
            <a:off x="8150362" y="1934126"/>
            <a:ext cx="190162" cy="1687703"/>
          </a:xfrm>
          <a:prstGeom prst="rightBrac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100"/>
          </a:p>
        </p:txBody>
      </p:sp>
      <p:sp>
        <p:nvSpPr>
          <p:cNvPr id="66" name="Right Brace 65">
            <a:extLst>
              <a:ext uri="{FF2B5EF4-FFF2-40B4-BE49-F238E27FC236}">
                <a16:creationId xmlns:a16="http://schemas.microsoft.com/office/drawing/2014/main" id="{9BF4982C-583B-4016-A837-1FE8E99D1FAC}"/>
              </a:ext>
            </a:extLst>
          </p:cNvPr>
          <p:cNvSpPr/>
          <p:nvPr/>
        </p:nvSpPr>
        <p:spPr>
          <a:xfrm flipH="1">
            <a:off x="9017165" y="1934126"/>
            <a:ext cx="190162" cy="1687703"/>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sz="1100"/>
          </a:p>
        </p:txBody>
      </p:sp>
      <p:cxnSp>
        <p:nvCxnSpPr>
          <p:cNvPr id="67" name="Straight Arrow Connector 66">
            <a:extLst>
              <a:ext uri="{FF2B5EF4-FFF2-40B4-BE49-F238E27FC236}">
                <a16:creationId xmlns:a16="http://schemas.microsoft.com/office/drawing/2014/main" id="{103F182B-8F1D-EC7B-CC10-1D1D782BAAA3}"/>
              </a:ext>
            </a:extLst>
          </p:cNvPr>
          <p:cNvCxnSpPr/>
          <p:nvPr/>
        </p:nvCxnSpPr>
        <p:spPr>
          <a:xfrm>
            <a:off x="8448570" y="2775740"/>
            <a:ext cx="473741" cy="0"/>
          </a:xfrm>
          <a:prstGeom prst="straightConnector1">
            <a:avLst/>
          </a:prstGeom>
          <a:ln>
            <a:solidFill>
              <a:schemeClr val="accent1">
                <a:lumMod val="40000"/>
                <a:lumOff val="6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E2D5E0A-416A-C2F8-6E9F-1BE4FD917A9D}"/>
              </a:ext>
            </a:extLst>
          </p:cNvPr>
          <p:cNvSpPr txBox="1"/>
          <p:nvPr/>
        </p:nvSpPr>
        <p:spPr>
          <a:xfrm>
            <a:off x="4653950" y="1002530"/>
            <a:ext cx="1613796" cy="313794"/>
          </a:xfrm>
          <a:prstGeom prst="rect">
            <a:avLst/>
          </a:prstGeom>
          <a:noFill/>
        </p:spPr>
        <p:txBody>
          <a:bodyPr wrap="none" rtlCol="0">
            <a:noAutofit/>
          </a:bodyPr>
          <a:lstStyle/>
          <a:p>
            <a:pPr rtl="0"/>
            <a:r>
              <a:rPr lang="en-GB" sz="1100" b="0" dirty="0" err="1">
                <a:solidFill>
                  <a:schemeClr val="bg1"/>
                </a:solidFill>
                <a:effectLst/>
                <a:ea typeface="Times New Roman" panose="02020603050405020304" pitchFamily="18" charset="0"/>
              </a:rPr>
              <a:t>Gestão</a:t>
            </a:r>
            <a:r>
              <a:rPr lang="pt-BR" sz="1100" b="0" i="0" u="none" strike="noStrike" dirty="0">
                <a:solidFill>
                  <a:srgbClr val="FFFFFF"/>
                </a:solidFill>
                <a:highlight>
                  <a:srgbClr val="000000">
                    <a:alpha val="0"/>
                  </a:srgbClr>
                </a:highlight>
              </a:rPr>
              <a:t> do escopo</a:t>
            </a:r>
          </a:p>
        </p:txBody>
      </p:sp>
      <p:sp>
        <p:nvSpPr>
          <p:cNvPr id="69" name="Rectangle 68">
            <a:extLst>
              <a:ext uri="{FF2B5EF4-FFF2-40B4-BE49-F238E27FC236}">
                <a16:creationId xmlns:a16="http://schemas.microsoft.com/office/drawing/2014/main" id="{41A9D6BF-D7F5-79A8-7157-E69B231963D0}"/>
              </a:ext>
            </a:extLst>
          </p:cNvPr>
          <p:cNvSpPr/>
          <p:nvPr/>
        </p:nvSpPr>
        <p:spPr>
          <a:xfrm>
            <a:off x="6913988" y="3773413"/>
            <a:ext cx="3332848" cy="400854"/>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808080"/>
                </a:solidFill>
                <a:highlight>
                  <a:srgbClr val="000000">
                    <a:alpha val="0"/>
                  </a:srgbClr>
                </a:highlight>
              </a:rPr>
              <a:t>Validar benefícios</a:t>
            </a:r>
          </a:p>
        </p:txBody>
      </p:sp>
      <p:sp>
        <p:nvSpPr>
          <p:cNvPr id="70" name="Rectangle 69">
            <a:extLst>
              <a:ext uri="{FF2B5EF4-FFF2-40B4-BE49-F238E27FC236}">
                <a16:creationId xmlns:a16="http://schemas.microsoft.com/office/drawing/2014/main" id="{D7C05611-3A16-64DB-50C0-6738D488E3D8}"/>
              </a:ext>
            </a:extLst>
          </p:cNvPr>
          <p:cNvSpPr/>
          <p:nvPr/>
        </p:nvSpPr>
        <p:spPr>
          <a:xfrm>
            <a:off x="6907950" y="3784170"/>
            <a:ext cx="66590" cy="3843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cxnSp>
        <p:nvCxnSpPr>
          <p:cNvPr id="71" name="Straight Arrow Connector 70">
            <a:extLst>
              <a:ext uri="{FF2B5EF4-FFF2-40B4-BE49-F238E27FC236}">
                <a16:creationId xmlns:a16="http://schemas.microsoft.com/office/drawing/2014/main" id="{822A2C01-3A59-BEF7-F9EC-2103042A3EED}"/>
              </a:ext>
            </a:extLst>
          </p:cNvPr>
          <p:cNvCxnSpPr>
            <a:endCxn id="61" idx="2"/>
          </p:cNvCxnSpPr>
          <p:nvPr/>
        </p:nvCxnSpPr>
        <p:spPr>
          <a:xfrm flipH="1" flipV="1">
            <a:off x="7587793" y="3463671"/>
            <a:ext cx="0" cy="309742"/>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8EB31E46-5A27-D7F3-B73F-FFC7797C0C40}"/>
              </a:ext>
            </a:extLst>
          </p:cNvPr>
          <p:cNvSpPr/>
          <p:nvPr/>
        </p:nvSpPr>
        <p:spPr>
          <a:xfrm>
            <a:off x="7106779" y="1351351"/>
            <a:ext cx="3140057" cy="403472"/>
          </a:xfrm>
          <a:prstGeom prst="rect">
            <a:avLst/>
          </a:prstGeom>
          <a:solidFill>
            <a:schemeClr val="accent5">
              <a:lumMod val="20000"/>
              <a:lumOff val="80000"/>
            </a:schemeClr>
          </a:solidFill>
          <a:ln w="31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808080"/>
                </a:solidFill>
                <a:highlight>
                  <a:srgbClr val="000000">
                    <a:alpha val="0"/>
                  </a:srgbClr>
                </a:highlight>
              </a:rPr>
              <a:t>Desenvolver produtos</a:t>
            </a:r>
          </a:p>
        </p:txBody>
      </p:sp>
      <p:cxnSp>
        <p:nvCxnSpPr>
          <p:cNvPr id="73" name="Elbow Connector 37">
            <a:extLst>
              <a:ext uri="{FF2B5EF4-FFF2-40B4-BE49-F238E27FC236}">
                <a16:creationId xmlns:a16="http://schemas.microsoft.com/office/drawing/2014/main" id="{32059CA5-E245-6C67-3826-4A0CC77F3F33}"/>
              </a:ext>
            </a:extLst>
          </p:cNvPr>
          <p:cNvCxnSpPr/>
          <p:nvPr/>
        </p:nvCxnSpPr>
        <p:spPr>
          <a:xfrm>
            <a:off x="6914753" y="1553087"/>
            <a:ext cx="192793" cy="636"/>
          </a:xfrm>
          <a:prstGeom prst="straightConnector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FFF10E6-7DEE-B673-948B-C08D7139E1C4}"/>
              </a:ext>
            </a:extLst>
          </p:cNvPr>
          <p:cNvCxnSpPr>
            <a:cxnSpLocks/>
            <a:stCxn id="60" idx="0"/>
          </p:cNvCxnSpPr>
          <p:nvPr/>
        </p:nvCxnSpPr>
        <p:spPr>
          <a:xfrm flipV="1">
            <a:off x="7585656" y="1750798"/>
            <a:ext cx="0" cy="294239"/>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B1E2F8C-36D8-4EF7-CEF3-E73046CFF757}"/>
              </a:ext>
            </a:extLst>
          </p:cNvPr>
          <p:cNvCxnSpPr>
            <a:stCxn id="46" idx="0"/>
          </p:cNvCxnSpPr>
          <p:nvPr/>
        </p:nvCxnSpPr>
        <p:spPr>
          <a:xfrm flipH="1" flipV="1">
            <a:off x="9739819" y="1752180"/>
            <a:ext cx="1" cy="294239"/>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A66FCA6-5B36-3274-C1A8-B160A8DB35F2}"/>
              </a:ext>
            </a:extLst>
          </p:cNvPr>
          <p:cNvCxnSpPr/>
          <p:nvPr/>
        </p:nvCxnSpPr>
        <p:spPr>
          <a:xfrm flipH="1" flipV="1">
            <a:off x="9719186" y="3500384"/>
            <a:ext cx="0" cy="289577"/>
          </a:xfrm>
          <a:prstGeom prst="straightConnector1">
            <a:avLst/>
          </a:prstGeom>
          <a:ln>
            <a:solidFill>
              <a:schemeClr val="accent1">
                <a:lumMod val="40000"/>
                <a:lumOff val="6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7" name="Elbow Connector 37">
            <a:extLst>
              <a:ext uri="{FF2B5EF4-FFF2-40B4-BE49-F238E27FC236}">
                <a16:creationId xmlns:a16="http://schemas.microsoft.com/office/drawing/2014/main" id="{8144A423-CC16-0FE4-C87E-08EF214085FC}"/>
              </a:ext>
            </a:extLst>
          </p:cNvPr>
          <p:cNvCxnSpPr/>
          <p:nvPr/>
        </p:nvCxnSpPr>
        <p:spPr>
          <a:xfrm>
            <a:off x="6916780" y="2297862"/>
            <a:ext cx="192793" cy="636"/>
          </a:xfrm>
          <a:prstGeom prst="straightConnector1">
            <a:avLst/>
          </a:prstGeom>
          <a:ln>
            <a:solidFill>
              <a:schemeClr val="accent1">
                <a:lumMod val="40000"/>
                <a:lumOff val="6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8DA9130-5C22-DFC5-E20F-7D09D2FC09F6}"/>
              </a:ext>
            </a:extLst>
          </p:cNvPr>
          <p:cNvSpPr txBox="1"/>
          <p:nvPr/>
        </p:nvSpPr>
        <p:spPr>
          <a:xfrm>
            <a:off x="8229435" y="2343982"/>
            <a:ext cx="882000" cy="403449"/>
          </a:xfrm>
          <a:prstGeom prst="rect">
            <a:avLst/>
          </a:prstGeom>
          <a:noFill/>
          <a:ln>
            <a:noFill/>
          </a:ln>
        </p:spPr>
        <p:txBody>
          <a:bodyPr wrap="square" rtlCol="0">
            <a:noAutofit/>
          </a:bodyPr>
          <a:lstStyle/>
          <a:p>
            <a:pPr algn="ctr" rtl="0"/>
            <a:r>
              <a:rPr lang="pt-BR" sz="1100" b="0" i="0" u="none" strike="noStrike">
                <a:solidFill>
                  <a:srgbClr val="FFFFFF"/>
                </a:solidFill>
                <a:highlight>
                  <a:srgbClr val="000000">
                    <a:alpha val="0"/>
                  </a:srgbClr>
                </a:highlight>
              </a:rPr>
              <a:t>Definição de trabalho</a:t>
            </a:r>
          </a:p>
        </p:txBody>
      </p:sp>
      <p:sp>
        <p:nvSpPr>
          <p:cNvPr id="79" name="TextBox 78">
            <a:extLst>
              <a:ext uri="{FF2B5EF4-FFF2-40B4-BE49-F238E27FC236}">
                <a16:creationId xmlns:a16="http://schemas.microsoft.com/office/drawing/2014/main" id="{7A616940-EEF8-5FD3-F49F-68FC35F92D56}"/>
              </a:ext>
            </a:extLst>
          </p:cNvPr>
          <p:cNvSpPr txBox="1"/>
          <p:nvPr/>
        </p:nvSpPr>
        <p:spPr>
          <a:xfrm>
            <a:off x="4668639" y="2376667"/>
            <a:ext cx="1039089" cy="430887"/>
          </a:xfrm>
          <a:prstGeom prst="rect">
            <a:avLst/>
          </a:prstGeom>
          <a:noFill/>
        </p:spPr>
        <p:txBody>
          <a:bodyPr wrap="square">
            <a:spAutoFit/>
          </a:bodyPr>
          <a:lstStyle/>
          <a:p>
            <a:pPr algn="ctr" rtl="0"/>
            <a:r>
              <a:rPr lang="en-GB" sz="1100" b="0" dirty="0" err="1">
                <a:effectLst/>
                <a:ea typeface="Times New Roman" panose="02020603050405020304" pitchFamily="18" charset="0"/>
              </a:rPr>
              <a:t>Gestão</a:t>
            </a:r>
            <a:r>
              <a:rPr lang="en-GB" sz="1100" b="0" dirty="0">
                <a:effectLst/>
                <a:ea typeface="Times New Roman" panose="02020603050405020304" pitchFamily="18" charset="0"/>
              </a:rPr>
              <a:t> de </a:t>
            </a:r>
            <a:r>
              <a:rPr lang="en-GB" sz="1100" b="0" dirty="0" err="1">
                <a:effectLst/>
                <a:ea typeface="Times New Roman" panose="02020603050405020304" pitchFamily="18" charset="0"/>
              </a:rPr>
              <a:t>requisitos</a:t>
            </a:r>
            <a:endParaRPr lang="pt-BR" sz="1100" b="0" i="0" u="none" strike="noStrike" dirty="0">
              <a:solidFill>
                <a:srgbClr val="000000"/>
              </a:solidFill>
              <a:highlight>
                <a:srgbClr val="000000">
                  <a:alpha val="0"/>
                </a:srgbClr>
              </a:highlight>
            </a:endParaRPr>
          </a:p>
        </p:txBody>
      </p:sp>
      <p:sp>
        <p:nvSpPr>
          <p:cNvPr id="80" name="TextBox 79">
            <a:extLst>
              <a:ext uri="{FF2B5EF4-FFF2-40B4-BE49-F238E27FC236}">
                <a16:creationId xmlns:a16="http://schemas.microsoft.com/office/drawing/2014/main" id="{958CA7B3-E211-77E6-FB9B-F545FFBAB253}"/>
              </a:ext>
            </a:extLst>
          </p:cNvPr>
          <p:cNvSpPr txBox="1"/>
          <p:nvPr/>
        </p:nvSpPr>
        <p:spPr>
          <a:xfrm>
            <a:off x="6055146" y="3289195"/>
            <a:ext cx="793412" cy="430887"/>
          </a:xfrm>
          <a:prstGeom prst="rect">
            <a:avLst/>
          </a:prstGeom>
          <a:noFill/>
        </p:spPr>
        <p:txBody>
          <a:bodyPr wrap="square">
            <a:spAutoFit/>
          </a:bodyPr>
          <a:lstStyle/>
          <a:p>
            <a:r>
              <a:rPr lang="en-GB" sz="1100" dirty="0" err="1">
                <a:ea typeface="Times New Roman" panose="02020603050405020304" pitchFamily="18" charset="0"/>
              </a:rPr>
              <a:t>G</a:t>
            </a:r>
            <a:r>
              <a:rPr lang="en-GB" sz="1100" dirty="0" err="1">
                <a:effectLst/>
                <a:ea typeface="Times New Roman" panose="02020603050405020304" pitchFamily="18" charset="0"/>
              </a:rPr>
              <a:t>estão</a:t>
            </a:r>
            <a:r>
              <a:rPr lang="en-GB" sz="1100" dirty="0">
                <a:effectLst/>
                <a:ea typeface="Times New Roman" panose="02020603050405020304" pitchFamily="18" charset="0"/>
              </a:rPr>
              <a:t> de </a:t>
            </a:r>
            <a:r>
              <a:rPr lang="en-GB" sz="1100" dirty="0" err="1">
                <a:effectLst/>
                <a:ea typeface="Times New Roman" panose="02020603050405020304" pitchFamily="18" charset="0"/>
              </a:rPr>
              <a:t>benefícios</a:t>
            </a:r>
            <a:endParaRPr lang="en-GB" sz="1100" dirty="0"/>
          </a:p>
        </p:txBody>
      </p:sp>
      <p:sp>
        <p:nvSpPr>
          <p:cNvPr id="81" name="TextBox 80">
            <a:extLst>
              <a:ext uri="{FF2B5EF4-FFF2-40B4-BE49-F238E27FC236}">
                <a16:creationId xmlns:a16="http://schemas.microsoft.com/office/drawing/2014/main" id="{E5998FF1-5D24-23CB-5A94-D04990B62BFF}"/>
              </a:ext>
            </a:extLst>
          </p:cNvPr>
          <p:cNvSpPr txBox="1"/>
          <p:nvPr/>
        </p:nvSpPr>
        <p:spPr>
          <a:xfrm>
            <a:off x="5884814" y="1669318"/>
            <a:ext cx="1120486" cy="600164"/>
          </a:xfrm>
          <a:prstGeom prst="rect">
            <a:avLst/>
          </a:prstGeom>
          <a:noFill/>
        </p:spPr>
        <p:txBody>
          <a:bodyPr wrap="square">
            <a:spAutoFit/>
          </a:bodyPr>
          <a:lstStyle/>
          <a:p>
            <a:pPr algn="ctr" rtl="0"/>
            <a:r>
              <a:rPr lang="pt-BR" sz="1100" b="0" i="0" u="none" strike="noStrike" dirty="0">
                <a:solidFill>
                  <a:srgbClr val="000000"/>
                </a:solidFill>
                <a:highlight>
                  <a:srgbClr val="000000">
                    <a:alpha val="0"/>
                  </a:srgbClr>
                </a:highlight>
              </a:rPr>
              <a:t>Desenvolv-imento da soluçãos</a:t>
            </a:r>
          </a:p>
        </p:txBody>
      </p:sp>
      <p:sp>
        <p:nvSpPr>
          <p:cNvPr id="83" name="Right Arrow 16">
            <a:hlinkClick r:id="rId16" action="ppaction://hlinksldjump"/>
            <a:extLst>
              <a:ext uri="{FF2B5EF4-FFF2-40B4-BE49-F238E27FC236}">
                <a16:creationId xmlns:a16="http://schemas.microsoft.com/office/drawing/2014/main" id="{87C40E00-36F5-8500-3BFB-1652A70D0969}"/>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ight Arrow 14">
            <a:hlinkClick r:id="rId3" action="ppaction://hlinksldjump"/>
            <a:extLst>
              <a:ext uri="{FF2B5EF4-FFF2-40B4-BE49-F238E27FC236}">
                <a16:creationId xmlns:a16="http://schemas.microsoft.com/office/drawing/2014/main" id="{717A59DE-DCF3-CEE7-EA00-31C22E8D40BE}"/>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ight Arrow 15">
            <a:hlinkClick r:id="rId17" action="ppaction://hlinksldjump"/>
            <a:extLst>
              <a:ext uri="{FF2B5EF4-FFF2-40B4-BE49-F238E27FC236}">
                <a16:creationId xmlns:a16="http://schemas.microsoft.com/office/drawing/2014/main" id="{53D3DCCE-B60F-D9F3-DAAE-C1B56712E81E}"/>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443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Benefits management</a:t>
            </a:r>
          </a:p>
        </p:txBody>
      </p:sp>
      <p:sp>
        <p:nvSpPr>
          <p:cNvPr id="34" name="Rectangle 33">
            <a:extLst>
              <a:ext uri="{FF2B5EF4-FFF2-40B4-BE49-F238E27FC236}">
                <a16:creationId xmlns:a16="http://schemas.microsoft.com/office/drawing/2014/main" id="{CB0EFC48-05CF-4632-A579-AD362134BD3E}"/>
              </a:ext>
            </a:extLst>
          </p:cNvPr>
          <p:cNvSpPr/>
          <p:nvPr/>
        </p:nvSpPr>
        <p:spPr>
          <a:xfrm>
            <a:off x="140383" y="2042323"/>
            <a:ext cx="3515589" cy="1615827"/>
          </a:xfrm>
          <a:prstGeom prst="rect">
            <a:avLst/>
          </a:prstGeom>
        </p:spPr>
        <p:txBody>
          <a:bodyPr wrap="square">
            <a:spAutoFit/>
          </a:bodyPr>
          <a:lstStyle/>
          <a:p>
            <a:pPr marL="183600" indent="-183600">
              <a:spcAft>
                <a:spcPts val="600"/>
              </a:spcAft>
              <a:buFont typeface="Arial" panose="020B0604020202020204" pitchFamily="34" charset="0"/>
              <a:buChar char="•"/>
            </a:pPr>
            <a:r>
              <a:rPr lang="pt-BR" sz="1200" dirty="0">
                <a:latin typeface="Calibri" panose="020F0502020204030204" pitchFamily="34" charset="0"/>
                <a:ea typeface="Calibri" panose="020F0502020204030204" pitchFamily="34" charset="0"/>
                <a:cs typeface="Times New Roman" panose="02020603050405020304" pitchFamily="18" charset="0"/>
              </a:rPr>
              <a:t>definir vantagens e desvantagens do trabalho proposto;</a:t>
            </a:r>
          </a:p>
          <a:p>
            <a:pPr marL="183600" indent="-183600">
              <a:spcAft>
                <a:spcPts val="600"/>
              </a:spcAft>
              <a:buFont typeface="Arial" panose="020B0604020202020204" pitchFamily="34" charset="0"/>
              <a:buChar char="•"/>
            </a:pPr>
            <a:r>
              <a:rPr lang="pt-BR" sz="1200" dirty="0">
                <a:latin typeface="Calibri" panose="020F0502020204030204" pitchFamily="34" charset="0"/>
                <a:ea typeface="Calibri" panose="020F0502020204030204" pitchFamily="34" charset="0"/>
                <a:cs typeface="Times New Roman" panose="02020603050405020304" pitchFamily="18" charset="0"/>
              </a:rPr>
              <a:t>estabelecer mecanismos de medição;</a:t>
            </a:r>
          </a:p>
          <a:p>
            <a:pPr marL="183600" indent="-183600">
              <a:spcAft>
                <a:spcPts val="600"/>
              </a:spcAft>
              <a:buFont typeface="Arial" panose="020B0604020202020204" pitchFamily="34" charset="0"/>
              <a:buChar char="•"/>
            </a:pPr>
            <a:r>
              <a:rPr lang="pt-BR" sz="1200" dirty="0">
                <a:latin typeface="Calibri" panose="020F0502020204030204" pitchFamily="34" charset="0"/>
                <a:ea typeface="Calibri" panose="020F0502020204030204" pitchFamily="34" charset="0"/>
                <a:cs typeface="Times New Roman" panose="02020603050405020304" pitchFamily="18" charset="0"/>
              </a:rPr>
              <a:t>implementar qualquer mudança necessária para obter benefícios;</a:t>
            </a:r>
          </a:p>
          <a:p>
            <a:pPr marL="183600" indent="-183600">
              <a:spcAft>
                <a:spcPts val="600"/>
              </a:spcAft>
              <a:buFont typeface="Arial" panose="020B0604020202020204" pitchFamily="34" charset="0"/>
              <a:buChar char="•"/>
            </a:pPr>
            <a:r>
              <a:rPr lang="pt-BR" sz="1200" dirty="0">
                <a:latin typeface="Calibri" panose="020F0502020204030204" pitchFamily="34" charset="0"/>
                <a:ea typeface="Calibri" panose="020F0502020204030204" pitchFamily="34" charset="0"/>
                <a:cs typeface="Times New Roman" panose="02020603050405020304" pitchFamily="18" charset="0"/>
              </a:rPr>
              <a:t>medir a melhoria e comparar com o </a:t>
            </a:r>
            <a:r>
              <a:rPr lang="pt-BR" sz="1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caso de negócios</a:t>
            </a:r>
            <a:r>
              <a:rPr lang="pt-BR" sz="1200" dirty="0">
                <a:latin typeface="Calibri" panose="020F0502020204030204" pitchFamily="34" charset="0"/>
                <a:ea typeface="Calibri" panose="020F0502020204030204" pitchFamily="34" charset="0"/>
                <a:cs typeface="Times New Roman" panose="02020603050405020304" pitchFamily="18" charset="0"/>
              </a:rPr>
              <a:t>.</a:t>
            </a:r>
            <a:endParaRPr lang="pt-BR" sz="1200" dirty="0">
              <a:effectLst/>
            </a:endParaRPr>
          </a:p>
        </p:txBody>
      </p:sp>
      <p:sp>
        <p:nvSpPr>
          <p:cNvPr id="35" name="Rectangle 34">
            <a:extLst>
              <a:ext uri="{FF2B5EF4-FFF2-40B4-BE49-F238E27FC236}">
                <a16:creationId xmlns:a16="http://schemas.microsoft.com/office/drawing/2014/main" id="{099CB8CB-41DA-4C80-A295-960B57CE50CD}"/>
              </a:ext>
            </a:extLst>
          </p:cNvPr>
          <p:cNvSpPr/>
          <p:nvPr/>
        </p:nvSpPr>
        <p:spPr>
          <a:xfrm>
            <a:off x="136358" y="3972332"/>
            <a:ext cx="4826620" cy="2754600"/>
          </a:xfrm>
          <a:prstGeom prst="rect">
            <a:avLst/>
          </a:prstGeom>
        </p:spPr>
        <p:txBody>
          <a:bodyPr wrap="square">
            <a:spAutoFit/>
          </a:bodyPr>
          <a:lstStyle/>
          <a:p>
            <a:pPr>
              <a:spcAft>
                <a:spcPts val="6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Visão Geral</a:t>
            </a:r>
          </a:p>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A </a:t>
            </a:r>
            <a:r>
              <a:rPr lang="pt-BR"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realização de benefícios</a:t>
            </a:r>
            <a:r>
              <a:rPr lang="pt-BR" sz="1200" dirty="0">
                <a:latin typeface="Calibri" panose="020F0502020204030204" pitchFamily="34" charset="0"/>
                <a:ea typeface="Calibri" panose="020F0502020204030204" pitchFamily="34" charset="0"/>
                <a:cs typeface="Times New Roman" panose="02020603050405020304" pitchFamily="18" charset="0"/>
              </a:rPr>
              <a:t> é a força motriz por trás de qualquer projeto, programa ou portfólio. A definição de um benefício é ampla – é simplesmente um impacto positivo da mudança. Uma vez que qualquer mudança tem o potencial de ter um impacto negativo, a gestão de benefícios também abrange a gestão de malefícios. Esses são os efeitos negativos da mudança que a organização anfitriã está disposta a aceitar como parte do custo de obtenção dos benefícios positivos.</a:t>
            </a:r>
          </a:p>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Quantificar e avaliar os benefícios pode ser difícil. Alguns benefícios são tangíveis e outros não. Exemplos de benefícios tangíveis são "custos reduzidos" ou "empregos criados". Benefícios intangíveis são coisas como “reputação corporativa melhorada” ou “risco reduzido”. </a:t>
            </a:r>
          </a:p>
          <a:p>
            <a:pPr>
              <a:spcAft>
                <a:spcPts val="6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A9BE204B-BF22-4FFF-B6B3-6425CE9DB946}"/>
              </a:ext>
            </a:extLst>
          </p:cNvPr>
          <p:cNvSpPr/>
          <p:nvPr/>
        </p:nvSpPr>
        <p:spPr>
          <a:xfrm>
            <a:off x="5335891" y="4235769"/>
            <a:ext cx="4826620" cy="2277547"/>
          </a:xfrm>
          <a:prstGeom prst="rect">
            <a:avLst/>
          </a:prstGeom>
        </p:spPr>
        <p:txBody>
          <a:bodyPr wrap="square">
            <a:spAutoFit/>
          </a:bodyPr>
          <a:lstStyle/>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Apesar disso, os benefícios devem ser quantificados sempre que possível, pois o valor dos benefícios é uma entrada vital para a avaliação do investimento no caso de negócios. O caso de negócios é de propriedade do patrocinador que é, portanto, o responsável final pela realização dos benefícios no caso de negócios.</a:t>
            </a:r>
          </a:p>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Ao planejar a realização de benefícios, pode ser possível identificar benefícios novos e inéditos. Estes devem ser adicionados à linha de base para melhorar o caso de negócios.</a:t>
            </a:r>
          </a:p>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A efetiva realização dos benefícios geralmente dependerá da efetiva</a:t>
            </a:r>
            <a:r>
              <a:rPr lang="pt-BR" sz="1200" dirty="0">
                <a:latin typeface="Calibri" panose="020F0502020204030204" pitchFamily="34" charset="0"/>
                <a:cs typeface="Times New Roman" panose="02020603050405020304" pitchFamily="18" charset="0"/>
              </a:rPr>
              <a:t> </a:t>
            </a:r>
            <a:r>
              <a:rPr lang="pt-BR" sz="1200" dirty="0">
                <a:latin typeface="Calibri" panose="020F0502020204030204" pitchFamily="34" charset="0"/>
                <a:cs typeface="Times New Roman" panose="02020603050405020304" pitchFamily="18" charset="0"/>
                <a:hlinkClick r:id="rId4" action="ppaction://hlinksldjump"/>
              </a:rPr>
              <a:t>Gestão de Mudanças</a:t>
            </a:r>
            <a:r>
              <a:rPr lang="pt-BR" sz="1200" dirty="0">
                <a:latin typeface="Calibri" panose="020F0502020204030204" pitchFamily="34" charset="0"/>
                <a:cs typeface="Times New Roman" panose="02020603050405020304" pitchFamily="18" charset="0"/>
              </a:rPr>
              <a:t>. O gerenciamento de benefícios e o gerenciamento de mudanças são reunidos no processo de realização de benefícios.</a:t>
            </a:r>
            <a:endParaRPr lang="pt-BR" sz="1200" dirty="0"/>
          </a:p>
        </p:txBody>
      </p:sp>
      <p:sp>
        <p:nvSpPr>
          <p:cNvPr id="37" name="Rectangle 36">
            <a:extLst>
              <a:ext uri="{FF2B5EF4-FFF2-40B4-BE49-F238E27FC236}">
                <a16:creationId xmlns:a16="http://schemas.microsoft.com/office/drawing/2014/main" id="{FE6C0F31-D37A-4860-A79A-E8294B120882}"/>
              </a:ext>
            </a:extLst>
          </p:cNvPr>
          <p:cNvSpPr/>
          <p:nvPr/>
        </p:nvSpPr>
        <p:spPr>
          <a:xfrm>
            <a:off x="130415" y="930149"/>
            <a:ext cx="4240394" cy="1105431"/>
          </a:xfrm>
          <a:prstGeom prst="rect">
            <a:avLst/>
          </a:prstGeom>
        </p:spPr>
        <p:txBody>
          <a:bodyPr wrap="square">
            <a:spAutoFit/>
          </a:bodyPr>
          <a:lstStyle/>
          <a:p>
            <a:pPr>
              <a:lnSpc>
                <a:spcPct val="115000"/>
              </a:lnSpc>
              <a:spcAft>
                <a:spcPts val="10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Objetivos</a:t>
            </a:r>
            <a:endParaRPr lang="pt-BR"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 gestão de benefícios define benefícios, implementa a mudança necessária e garante que os benefícios sejam realizados. Seus objetivos são:</a:t>
            </a:r>
          </a:p>
        </p:txBody>
      </p:sp>
      <p:sp>
        <p:nvSpPr>
          <p:cNvPr id="33" name="Rectangle 32">
            <a:hlinkClick r:id="rId5"/>
            <a:extLst>
              <a:ext uri="{FF2B5EF4-FFF2-40B4-BE49-F238E27FC236}">
                <a16:creationId xmlns:a16="http://schemas.microsoft.com/office/drawing/2014/main" id="{5B362BF2-B859-49A9-BD08-25D6601C7EC1}"/>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hlinkClick r:id="rId6"/>
            <a:extLst>
              <a:ext uri="{FF2B5EF4-FFF2-40B4-BE49-F238E27FC236}">
                <a16:creationId xmlns:a16="http://schemas.microsoft.com/office/drawing/2014/main" id="{6C9C24DB-5070-4034-9757-FCAF673BA6C3}"/>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44" name="TextBox 43">
            <a:hlinkClick r:id="rId7"/>
            <a:extLst>
              <a:ext uri="{FF2B5EF4-FFF2-40B4-BE49-F238E27FC236}">
                <a16:creationId xmlns:a16="http://schemas.microsoft.com/office/drawing/2014/main" id="{062C60FD-3470-460F-A6C7-7BB3CB980E30}"/>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45" name="TextBox 44">
            <a:hlinkClick r:id="rId8"/>
            <a:extLst>
              <a:ext uri="{FF2B5EF4-FFF2-40B4-BE49-F238E27FC236}">
                <a16:creationId xmlns:a16="http://schemas.microsoft.com/office/drawing/2014/main" id="{2B6F9E0F-5AEE-48DD-A12E-0839EC18975B}"/>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46" name="TextBox 45">
            <a:hlinkClick r:id="rId9"/>
            <a:extLst>
              <a:ext uri="{FF2B5EF4-FFF2-40B4-BE49-F238E27FC236}">
                <a16:creationId xmlns:a16="http://schemas.microsoft.com/office/drawing/2014/main" id="{9AE67FF9-73B4-4EF5-99E1-CCF4FFDA5496}"/>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7" name="TextBox 46">
            <a:hlinkClick r:id="rId10"/>
            <a:extLst>
              <a:ext uri="{FF2B5EF4-FFF2-40B4-BE49-F238E27FC236}">
                <a16:creationId xmlns:a16="http://schemas.microsoft.com/office/drawing/2014/main" id="{4305139D-EA12-45EA-B0DD-447F165EE5FE}"/>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8" name="TextBox 47">
            <a:extLst>
              <a:ext uri="{FF2B5EF4-FFF2-40B4-BE49-F238E27FC236}">
                <a16:creationId xmlns:a16="http://schemas.microsoft.com/office/drawing/2014/main" id="{5FCB539F-D8AC-4ECC-B643-DD79F0740078}"/>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40" name="TextBox 39">
            <a:hlinkClick r:id="rId11"/>
            <a:extLst>
              <a:ext uri="{FF2B5EF4-FFF2-40B4-BE49-F238E27FC236}">
                <a16:creationId xmlns:a16="http://schemas.microsoft.com/office/drawing/2014/main" id="{DA79FD36-D850-4B43-B34D-145CF351ABEB}"/>
              </a:ext>
            </a:extLst>
          </p:cNvPr>
          <p:cNvSpPr txBox="1"/>
          <p:nvPr/>
        </p:nvSpPr>
        <p:spPr>
          <a:xfrm>
            <a:off x="10707096" y="3468770"/>
            <a:ext cx="1484904" cy="461665"/>
          </a:xfrm>
          <a:prstGeom prst="rect">
            <a:avLst/>
          </a:prstGeom>
          <a:noFill/>
        </p:spPr>
        <p:txBody>
          <a:bodyPr wrap="square" rtlCol="0">
            <a:spAutoFit/>
          </a:bodyPr>
          <a:lstStyle/>
          <a:p>
            <a:r>
              <a:rPr lang="en-GB" sz="1200"/>
              <a:t>Análise de investimento</a:t>
            </a:r>
            <a:endParaRPr lang="en-GB" sz="1200" dirty="0"/>
          </a:p>
        </p:txBody>
      </p:sp>
      <p:cxnSp>
        <p:nvCxnSpPr>
          <p:cNvPr id="41" name="Straight Connector 40">
            <a:extLst>
              <a:ext uri="{FF2B5EF4-FFF2-40B4-BE49-F238E27FC236}">
                <a16:creationId xmlns:a16="http://schemas.microsoft.com/office/drawing/2014/main" id="{5E75708D-B8C1-4024-A940-52775C54ECCE}"/>
              </a:ext>
            </a:extLst>
          </p:cNvPr>
          <p:cNvCxnSpPr/>
          <p:nvPr/>
        </p:nvCxnSpPr>
        <p:spPr>
          <a:xfrm>
            <a:off x="10664539" y="3030976"/>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4AA9EDA-779A-471C-AD73-BD584B57BEA9}"/>
              </a:ext>
            </a:extLst>
          </p:cNvPr>
          <p:cNvSpPr txBox="1"/>
          <p:nvPr/>
        </p:nvSpPr>
        <p:spPr>
          <a:xfrm>
            <a:off x="10580882" y="3170320"/>
            <a:ext cx="1589374" cy="307777"/>
          </a:xfrm>
          <a:prstGeom prst="rect">
            <a:avLst/>
          </a:prstGeom>
          <a:noFill/>
        </p:spPr>
        <p:txBody>
          <a:bodyPr wrap="squar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38" name="TextBox 37">
            <a:hlinkClick r:id="rId12"/>
            <a:extLst>
              <a:ext uri="{FF2B5EF4-FFF2-40B4-BE49-F238E27FC236}">
                <a16:creationId xmlns:a16="http://schemas.microsoft.com/office/drawing/2014/main" id="{F84311D3-2774-4287-905F-651D689B52EA}"/>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24" name="Right Arrow 16">
            <a:hlinkClick r:id="rId13" action="ppaction://hlinksldjump"/>
            <a:extLst>
              <a:ext uri="{FF2B5EF4-FFF2-40B4-BE49-F238E27FC236}">
                <a16:creationId xmlns:a16="http://schemas.microsoft.com/office/drawing/2014/main" id="{294FABE9-B512-B8A0-DCAC-5D36C6E43050}"/>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14">
            <a:hlinkClick r:id="rId14" action="ppaction://hlinksldjump"/>
            <a:extLst>
              <a:ext uri="{FF2B5EF4-FFF2-40B4-BE49-F238E27FC236}">
                <a16:creationId xmlns:a16="http://schemas.microsoft.com/office/drawing/2014/main" id="{3E84BC15-01F8-EEF0-6F67-6E07831F4ACA}"/>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15">
            <a:hlinkClick r:id="rId15" action="ppaction://hlinksldjump"/>
            <a:extLst>
              <a:ext uri="{FF2B5EF4-FFF2-40B4-BE49-F238E27FC236}">
                <a16:creationId xmlns:a16="http://schemas.microsoft.com/office/drawing/2014/main" id="{3099B0CA-1AF1-5D7B-0E99-373256FBBFD8}"/>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557D009-63B9-8CBC-79BE-940722CC8AD4}"/>
              </a:ext>
            </a:extLst>
          </p:cNvPr>
          <p:cNvSpPr/>
          <p:nvPr/>
        </p:nvSpPr>
        <p:spPr>
          <a:xfrm>
            <a:off x="5223394" y="3271205"/>
            <a:ext cx="977520" cy="564248"/>
          </a:xfrm>
          <a:prstGeom prst="rect">
            <a:avLst/>
          </a:prstGeom>
          <a:solidFill>
            <a:schemeClr val="accent1">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Iniciar</a:t>
            </a:r>
          </a:p>
        </p:txBody>
      </p:sp>
      <p:sp>
        <p:nvSpPr>
          <p:cNvPr id="29" name="Rectangle 28">
            <a:extLst>
              <a:ext uri="{FF2B5EF4-FFF2-40B4-BE49-F238E27FC236}">
                <a16:creationId xmlns:a16="http://schemas.microsoft.com/office/drawing/2014/main" id="{89B986D4-37F6-AF83-FFFD-2527A27B92A5}"/>
              </a:ext>
            </a:extLst>
          </p:cNvPr>
          <p:cNvSpPr/>
          <p:nvPr/>
        </p:nvSpPr>
        <p:spPr>
          <a:xfrm>
            <a:off x="6063758" y="1924203"/>
            <a:ext cx="918286" cy="564248"/>
          </a:xfrm>
          <a:prstGeom prst="rect">
            <a:avLst/>
          </a:prstGeom>
          <a:solidFill>
            <a:schemeClr val="accent1">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dirty="0">
                <a:solidFill>
                  <a:srgbClr val="000000"/>
                </a:solidFill>
                <a:highlight>
                  <a:srgbClr val="000000">
                    <a:alpha val="0"/>
                  </a:srgbClr>
                </a:highlight>
              </a:rPr>
              <a:t>Quantificar</a:t>
            </a:r>
          </a:p>
        </p:txBody>
      </p:sp>
      <p:sp>
        <p:nvSpPr>
          <p:cNvPr id="30" name="Rectangle 29">
            <a:extLst>
              <a:ext uri="{FF2B5EF4-FFF2-40B4-BE49-F238E27FC236}">
                <a16:creationId xmlns:a16="http://schemas.microsoft.com/office/drawing/2014/main" id="{2382890C-2CE8-D7F0-518E-3EE832F38780}"/>
              </a:ext>
            </a:extLst>
          </p:cNvPr>
          <p:cNvSpPr/>
          <p:nvPr/>
        </p:nvSpPr>
        <p:spPr>
          <a:xfrm>
            <a:off x="7186358" y="1924203"/>
            <a:ext cx="886087" cy="564248"/>
          </a:xfrm>
          <a:prstGeom prst="rect">
            <a:avLst/>
          </a:prstGeom>
          <a:solidFill>
            <a:schemeClr val="accent1">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Valor</a:t>
            </a:r>
          </a:p>
        </p:txBody>
      </p:sp>
      <p:cxnSp>
        <p:nvCxnSpPr>
          <p:cNvPr id="31" name="Straight Arrow Connector 30">
            <a:extLst>
              <a:ext uri="{FF2B5EF4-FFF2-40B4-BE49-F238E27FC236}">
                <a16:creationId xmlns:a16="http://schemas.microsoft.com/office/drawing/2014/main" id="{7E943559-4000-B207-5438-62DA9D80E873}"/>
              </a:ext>
            </a:extLst>
          </p:cNvPr>
          <p:cNvCxnSpPr>
            <a:cxnSpLocks/>
            <a:stCxn id="29" idx="3"/>
            <a:endCxn id="30" idx="1"/>
          </p:cNvCxnSpPr>
          <p:nvPr/>
        </p:nvCxnSpPr>
        <p:spPr>
          <a:xfrm>
            <a:off x="6982045" y="2206328"/>
            <a:ext cx="204313"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EFC2EA-73A6-FC8D-0509-3E7A4667A0DE}"/>
              </a:ext>
            </a:extLst>
          </p:cNvPr>
          <p:cNvCxnSpPr>
            <a:stCxn id="30" idx="3"/>
            <a:endCxn id="62" idx="1"/>
          </p:cNvCxnSpPr>
          <p:nvPr/>
        </p:nvCxnSpPr>
        <p:spPr>
          <a:xfrm>
            <a:off x="8072447" y="2206328"/>
            <a:ext cx="204313" cy="51"/>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0247C9E-CA24-AA12-EAB3-99FA09FDCD0B}"/>
              </a:ext>
            </a:extLst>
          </p:cNvPr>
          <p:cNvCxnSpPr>
            <a:stCxn id="62" idx="3"/>
            <a:endCxn id="49" idx="1"/>
          </p:cNvCxnSpPr>
          <p:nvPr/>
        </p:nvCxnSpPr>
        <p:spPr>
          <a:xfrm flipV="1">
            <a:off x="9162847" y="2204660"/>
            <a:ext cx="204315" cy="1720"/>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F5638B4-19E8-BB70-4E69-54561B760127}"/>
              </a:ext>
            </a:extLst>
          </p:cNvPr>
          <p:cNvSpPr/>
          <p:nvPr/>
        </p:nvSpPr>
        <p:spPr>
          <a:xfrm>
            <a:off x="9367164" y="1922535"/>
            <a:ext cx="886087" cy="564248"/>
          </a:xfrm>
          <a:prstGeom prst="rect">
            <a:avLst/>
          </a:prstGeom>
          <a:solidFill>
            <a:schemeClr val="accent1">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Validar</a:t>
            </a:r>
          </a:p>
        </p:txBody>
      </p:sp>
      <p:cxnSp>
        <p:nvCxnSpPr>
          <p:cNvPr id="50" name="Elbow Connector 17">
            <a:extLst>
              <a:ext uri="{FF2B5EF4-FFF2-40B4-BE49-F238E27FC236}">
                <a16:creationId xmlns:a16="http://schemas.microsoft.com/office/drawing/2014/main" id="{327B6473-8041-4934-F55C-9DDDB190C374}"/>
              </a:ext>
            </a:extLst>
          </p:cNvPr>
          <p:cNvCxnSpPr>
            <a:cxnSpLocks/>
            <a:stCxn id="49" idx="0"/>
            <a:endCxn id="59" idx="0"/>
          </p:cNvCxnSpPr>
          <p:nvPr/>
        </p:nvCxnSpPr>
        <p:spPr>
          <a:xfrm rot="16200000" flipH="1" flipV="1">
            <a:off x="7389974" y="-492978"/>
            <a:ext cx="4722" cy="4835747"/>
          </a:xfrm>
          <a:prstGeom prst="bentConnector3">
            <a:avLst>
              <a:gd name="adj1" fmla="val -728954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7F8559B-B57D-1345-C198-6BF36B6D6FE6}"/>
              </a:ext>
            </a:extLst>
          </p:cNvPr>
          <p:cNvSpPr txBox="1"/>
          <p:nvPr/>
        </p:nvSpPr>
        <p:spPr>
          <a:xfrm>
            <a:off x="6237682" y="1252302"/>
            <a:ext cx="1260519" cy="278077"/>
          </a:xfrm>
          <a:prstGeom prst="rect">
            <a:avLst/>
          </a:prstGeom>
          <a:noFill/>
          <a:ln w="3175">
            <a:noFill/>
          </a:ln>
        </p:spPr>
        <p:txBody>
          <a:bodyPr wrap="none" rtlCol="0">
            <a:noAutofit/>
          </a:bodyPr>
          <a:lstStyle/>
          <a:p>
            <a:pPr rtl="0"/>
            <a:r>
              <a:rPr lang="pt-BR" sz="1100" b="0" i="0" u="none" strike="noStrike" dirty="0">
                <a:highlight>
                  <a:srgbClr val="000000">
                    <a:alpha val="0"/>
                  </a:srgbClr>
                </a:highlight>
              </a:rPr>
              <a:t>Novas oportunidades</a:t>
            </a:r>
          </a:p>
        </p:txBody>
      </p:sp>
      <p:sp>
        <p:nvSpPr>
          <p:cNvPr id="52" name="Rectangle 51">
            <a:extLst>
              <a:ext uri="{FF2B5EF4-FFF2-40B4-BE49-F238E27FC236}">
                <a16:creationId xmlns:a16="http://schemas.microsoft.com/office/drawing/2014/main" id="{AE495C99-B8AB-DCA1-98BA-462CA1C4A1A7}"/>
              </a:ext>
            </a:extLst>
          </p:cNvPr>
          <p:cNvSpPr/>
          <p:nvPr/>
        </p:nvSpPr>
        <p:spPr>
          <a:xfrm>
            <a:off x="4041561" y="3272182"/>
            <a:ext cx="977520" cy="564248"/>
          </a:xfrm>
          <a:prstGeom prst="rect">
            <a:avLst/>
          </a:prstGeom>
          <a:solidFill>
            <a:schemeClr val="accent1">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a:t>
            </a:r>
          </a:p>
        </p:txBody>
      </p:sp>
      <p:cxnSp>
        <p:nvCxnSpPr>
          <p:cNvPr id="53" name="Straight Arrow Connector 52">
            <a:extLst>
              <a:ext uri="{FF2B5EF4-FFF2-40B4-BE49-F238E27FC236}">
                <a16:creationId xmlns:a16="http://schemas.microsoft.com/office/drawing/2014/main" id="{A2334097-98C9-3F89-C87B-F7A1416A5C12}"/>
              </a:ext>
            </a:extLst>
          </p:cNvPr>
          <p:cNvCxnSpPr>
            <a:stCxn id="52" idx="3"/>
            <a:endCxn id="28" idx="1"/>
          </p:cNvCxnSpPr>
          <p:nvPr/>
        </p:nvCxnSpPr>
        <p:spPr>
          <a:xfrm flipV="1">
            <a:off x="5019081" y="3553329"/>
            <a:ext cx="204313" cy="976"/>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9266139-B0F5-CB9A-1123-93963E8F118C}"/>
              </a:ext>
            </a:extLst>
          </p:cNvPr>
          <p:cNvSpPr/>
          <p:nvPr/>
        </p:nvSpPr>
        <p:spPr>
          <a:xfrm>
            <a:off x="3941271" y="2849804"/>
            <a:ext cx="2361801" cy="1118287"/>
          </a:xfrm>
          <a:prstGeom prst="rect">
            <a:avLst/>
          </a:prstGeom>
          <a:noFill/>
          <a:ln w="31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55" name="Rectangle 54">
            <a:extLst>
              <a:ext uri="{FF2B5EF4-FFF2-40B4-BE49-F238E27FC236}">
                <a16:creationId xmlns:a16="http://schemas.microsoft.com/office/drawing/2014/main" id="{D0C67BDC-858A-49FC-88E5-5E67AD21F646}"/>
              </a:ext>
            </a:extLst>
          </p:cNvPr>
          <p:cNvSpPr/>
          <p:nvPr/>
        </p:nvSpPr>
        <p:spPr>
          <a:xfrm>
            <a:off x="6278016" y="3469365"/>
            <a:ext cx="48077" cy="1726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cxnSp>
        <p:nvCxnSpPr>
          <p:cNvPr id="56" name="Straight Arrow Connector 6">
            <a:extLst>
              <a:ext uri="{FF2B5EF4-FFF2-40B4-BE49-F238E27FC236}">
                <a16:creationId xmlns:a16="http://schemas.microsoft.com/office/drawing/2014/main" id="{F8D124B5-539A-4710-7F45-D39DF308AF92}"/>
              </a:ext>
            </a:extLst>
          </p:cNvPr>
          <p:cNvCxnSpPr>
            <a:cxnSpLocks/>
            <a:stCxn id="28" idx="3"/>
            <a:endCxn id="29" idx="2"/>
          </p:cNvCxnSpPr>
          <p:nvPr/>
        </p:nvCxnSpPr>
        <p:spPr>
          <a:xfrm flipV="1">
            <a:off x="6200914" y="2488451"/>
            <a:ext cx="321987" cy="1064878"/>
          </a:xfrm>
          <a:prstGeom prst="bentConnector2">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349402C-977B-1F11-6497-75721B3501F8}"/>
              </a:ext>
            </a:extLst>
          </p:cNvPr>
          <p:cNvSpPr txBox="1"/>
          <p:nvPr/>
        </p:nvSpPr>
        <p:spPr>
          <a:xfrm>
            <a:off x="3939405" y="2829873"/>
            <a:ext cx="2361800" cy="417115"/>
          </a:xfrm>
          <a:prstGeom prst="rect">
            <a:avLst/>
          </a:prstGeom>
          <a:noFill/>
          <a:ln w="3175">
            <a:noFill/>
          </a:ln>
        </p:spPr>
        <p:txBody>
          <a:bodyPr wrap="square" rtlCol="0">
            <a:noAutofit/>
          </a:bodyPr>
          <a:lstStyle/>
          <a:p>
            <a:pPr algn="ctr" rtl="0"/>
            <a:r>
              <a:rPr lang="pt-BR" sz="1100" b="0" i="0" u="none" strike="noStrike" dirty="0">
                <a:highlight>
                  <a:srgbClr val="000000">
                    <a:alpha val="0"/>
                  </a:srgbClr>
                </a:highlight>
              </a:rPr>
              <a:t>Pode ser executado como parte do gerenciamento do escopo</a:t>
            </a:r>
          </a:p>
        </p:txBody>
      </p:sp>
      <p:sp>
        <p:nvSpPr>
          <p:cNvPr id="58" name="Right Arrow 35">
            <a:extLst>
              <a:ext uri="{FF2B5EF4-FFF2-40B4-BE49-F238E27FC236}">
                <a16:creationId xmlns:a16="http://schemas.microsoft.com/office/drawing/2014/main" id="{ECF93137-E4B4-B364-D62E-9D08EFEC2224}"/>
              </a:ext>
            </a:extLst>
          </p:cNvPr>
          <p:cNvSpPr/>
          <p:nvPr/>
        </p:nvSpPr>
        <p:spPr>
          <a:xfrm>
            <a:off x="5568294" y="2107494"/>
            <a:ext cx="429001" cy="208372"/>
          </a:xfrm>
          <a:prstGeom prst="rightArrow">
            <a:avLst/>
          </a:prstGeom>
          <a:solidFill>
            <a:schemeClr val="accent5">
              <a:lumMod val="60000"/>
              <a:lumOff val="4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59" name="Flowchart: Document 58">
            <a:extLst>
              <a:ext uri="{FF2B5EF4-FFF2-40B4-BE49-F238E27FC236}">
                <a16:creationId xmlns:a16="http://schemas.microsoft.com/office/drawing/2014/main" id="{C06BD16F-6FC4-0EEF-F5EE-142A83FAA7A1}"/>
              </a:ext>
            </a:extLst>
          </p:cNvPr>
          <p:cNvSpPr/>
          <p:nvPr/>
        </p:nvSpPr>
        <p:spPr>
          <a:xfrm>
            <a:off x="4447057" y="1927257"/>
            <a:ext cx="1054809" cy="568845"/>
          </a:xfrm>
          <a:prstGeom prst="flowChartDocument">
            <a:avLst/>
          </a:prstGeom>
          <a:solidFill>
            <a:schemeClr val="accent1">
              <a:lumMod val="20000"/>
              <a:lumOff val="80000"/>
            </a:schemeClr>
          </a:solidFill>
          <a:ln w="3175">
            <a:solidFill>
              <a:schemeClr val="accent5">
                <a:lumMod val="60000"/>
                <a:lumOff val="40000"/>
              </a:schemeClr>
            </a:solidFill>
            <a:prstDash val="dash"/>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solidFill>
                <a:schemeClr val="tx1"/>
              </a:solidFill>
            </a:endParaRPr>
          </a:p>
        </p:txBody>
      </p:sp>
      <p:cxnSp>
        <p:nvCxnSpPr>
          <p:cNvPr id="60" name="Straight Connector 59">
            <a:extLst>
              <a:ext uri="{FF2B5EF4-FFF2-40B4-BE49-F238E27FC236}">
                <a16:creationId xmlns:a16="http://schemas.microsoft.com/office/drawing/2014/main" id="{C0F33C27-BB58-DDFA-18D4-78C485B7094D}"/>
              </a:ext>
            </a:extLst>
          </p:cNvPr>
          <p:cNvCxnSpPr>
            <a:cxnSpLocks/>
          </p:cNvCxnSpPr>
          <p:nvPr/>
        </p:nvCxnSpPr>
        <p:spPr>
          <a:xfrm flipV="1">
            <a:off x="8719805" y="1580043"/>
            <a:ext cx="0" cy="381936"/>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E653FF90-3147-06C3-D020-E93FE7FA0D8E}"/>
              </a:ext>
            </a:extLst>
          </p:cNvPr>
          <p:cNvSpPr/>
          <p:nvPr/>
        </p:nvSpPr>
        <p:spPr>
          <a:xfrm>
            <a:off x="4399977" y="1931609"/>
            <a:ext cx="1153613" cy="556154"/>
          </a:xfrm>
          <a:prstGeom prst="rect">
            <a:avLst/>
          </a:prstGeom>
        </p:spPr>
        <p:txBody>
          <a:bodyPr wrap="square">
            <a:noAutofit/>
          </a:bodyPr>
          <a:lstStyle/>
          <a:p>
            <a:pPr algn="ctr" rtl="0"/>
            <a:r>
              <a:rPr lang="pt-BR" sz="1100" b="0" i="0" u="none" strike="noStrike" dirty="0">
                <a:highlight>
                  <a:srgbClr val="000000">
                    <a:alpha val="0"/>
                  </a:srgbClr>
                </a:highlight>
              </a:rPr>
              <a:t>Benefícios base dos requisitos</a:t>
            </a:r>
          </a:p>
        </p:txBody>
      </p:sp>
      <p:sp>
        <p:nvSpPr>
          <p:cNvPr id="62" name="Rectangle 61">
            <a:extLst>
              <a:ext uri="{FF2B5EF4-FFF2-40B4-BE49-F238E27FC236}">
                <a16:creationId xmlns:a16="http://schemas.microsoft.com/office/drawing/2014/main" id="{962E8CEF-906E-998D-F32A-3067C5C28809}"/>
              </a:ext>
            </a:extLst>
          </p:cNvPr>
          <p:cNvSpPr/>
          <p:nvPr/>
        </p:nvSpPr>
        <p:spPr>
          <a:xfrm>
            <a:off x="8276760" y="1924255"/>
            <a:ext cx="886087" cy="564248"/>
          </a:xfrm>
          <a:prstGeom prst="rect">
            <a:avLst/>
          </a:prstGeom>
          <a:solidFill>
            <a:schemeClr val="accent1">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 validação</a:t>
            </a:r>
          </a:p>
        </p:txBody>
      </p:sp>
    </p:spTree>
    <p:extLst>
      <p:ext uri="{BB962C8B-B14F-4D97-AF65-F5344CB8AC3E}">
        <p14:creationId xmlns:p14="http://schemas.microsoft.com/office/powerpoint/2010/main" val="55785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Gestão</a:t>
            </a:r>
            <a:r>
              <a:rPr lang="en-GB" dirty="0"/>
              <a:t> do </a:t>
            </a:r>
            <a:r>
              <a:rPr lang="en-GB" dirty="0" err="1"/>
              <a:t>cronograma</a:t>
            </a:r>
            <a:endParaRPr lang="en-GB" dirty="0"/>
          </a:p>
        </p:txBody>
      </p:sp>
      <p:cxnSp>
        <p:nvCxnSpPr>
          <p:cNvPr id="21" name="Straight Connector 20">
            <a:extLst>
              <a:ext uri="{FF2B5EF4-FFF2-40B4-BE49-F238E27FC236}">
                <a16:creationId xmlns:a16="http://schemas.microsoft.com/office/drawing/2014/main" id="{1817CC8D-DF87-4275-A23C-A1FFD5D972AA}"/>
              </a:ext>
            </a:extLst>
          </p:cNvPr>
          <p:cNvCxnSpPr/>
          <p:nvPr/>
        </p:nvCxnSpPr>
        <p:spPr>
          <a:xfrm>
            <a:off x="10664539" y="2983179"/>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72F292-1B9C-46FD-93F8-0419DDA91A7B}"/>
              </a:ext>
            </a:extLst>
          </p:cNvPr>
          <p:cNvSpPr txBox="1"/>
          <p:nvPr/>
        </p:nvSpPr>
        <p:spPr>
          <a:xfrm>
            <a:off x="10752023" y="3037741"/>
            <a:ext cx="1223668" cy="307777"/>
          </a:xfrm>
          <a:prstGeom prst="rect">
            <a:avLst/>
          </a:prstGeom>
          <a:noFill/>
        </p:spPr>
        <p:txBody>
          <a:bodyPr wrap="non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28" name="Rectangle 27">
            <a:extLst>
              <a:ext uri="{FF2B5EF4-FFF2-40B4-BE49-F238E27FC236}">
                <a16:creationId xmlns:a16="http://schemas.microsoft.com/office/drawing/2014/main" id="{BA104A34-1941-41EF-842D-9C1EEDA4A740}"/>
              </a:ext>
            </a:extLst>
          </p:cNvPr>
          <p:cNvSpPr/>
          <p:nvPr/>
        </p:nvSpPr>
        <p:spPr>
          <a:xfrm>
            <a:off x="136358" y="960046"/>
            <a:ext cx="3478113" cy="1468607"/>
          </a:xfrm>
          <a:prstGeom prst="rect">
            <a:avLst/>
          </a:prstGeom>
        </p:spPr>
        <p:txBody>
          <a:bodyPr wrap="square">
            <a:spAutoFit/>
          </a:bodyPr>
          <a:lstStyle/>
          <a:p>
            <a:pPr>
              <a:lnSpc>
                <a:spcPct val="115000"/>
              </a:lnSpc>
              <a:spcAft>
                <a:spcPts val="10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Objetivos</a:t>
            </a:r>
          </a:p>
          <a:p>
            <a:pPr marL="171450" indent="-171450">
              <a:spcAft>
                <a:spcPts val="300"/>
              </a:spcAft>
              <a:buFont typeface="Arial" panose="020B0604020202020204" pitchFamily="34" charset="0"/>
              <a:buChar char="•"/>
            </a:pPr>
            <a:r>
              <a:rPr lang="pt-BR" sz="1200" dirty="0"/>
              <a:t>determinar prazos para o trabalho;</a:t>
            </a:r>
          </a:p>
          <a:p>
            <a:pPr marL="171450" indent="-171450">
              <a:spcAft>
                <a:spcPts val="300"/>
              </a:spcAft>
              <a:buFont typeface="Arial" panose="020B0604020202020204" pitchFamily="34" charset="0"/>
              <a:buChar char="•"/>
            </a:pPr>
            <a:r>
              <a:rPr lang="pt-BR" sz="1200" dirty="0"/>
              <a:t>Estimar os perfis e demanda de recursos;</a:t>
            </a:r>
          </a:p>
          <a:p>
            <a:pPr marL="171450" indent="-171450">
              <a:spcAft>
                <a:spcPts val="300"/>
              </a:spcAft>
              <a:buFont typeface="Arial" panose="020B0604020202020204" pitchFamily="34" charset="0"/>
              <a:buChar char="•"/>
            </a:pPr>
            <a:r>
              <a:rPr lang="pt-BR" sz="1200" dirty="0"/>
              <a:t>apresentar relatórios de cronograma em um formato adequado para diferentes partes interessadas.</a:t>
            </a:r>
          </a:p>
        </p:txBody>
      </p:sp>
      <p:sp>
        <p:nvSpPr>
          <p:cNvPr id="29" name="Rectangle 28">
            <a:extLst>
              <a:ext uri="{FF2B5EF4-FFF2-40B4-BE49-F238E27FC236}">
                <a16:creationId xmlns:a16="http://schemas.microsoft.com/office/drawing/2014/main" id="{7CC855F8-82D8-44EE-BB1A-7B42B48C6DEA}"/>
              </a:ext>
            </a:extLst>
          </p:cNvPr>
          <p:cNvSpPr/>
          <p:nvPr/>
        </p:nvSpPr>
        <p:spPr>
          <a:xfrm>
            <a:off x="136358" y="2503719"/>
            <a:ext cx="4342877" cy="3607654"/>
          </a:xfrm>
          <a:prstGeom prst="rect">
            <a:avLst/>
          </a:prstGeom>
        </p:spPr>
        <p:txBody>
          <a:bodyPr wrap="square">
            <a:spAutoFit/>
          </a:bodyPr>
          <a:lstStyle/>
          <a:p>
            <a:pPr>
              <a:lnSpc>
                <a:spcPct val="115000"/>
              </a:lnSpc>
              <a:spcAft>
                <a:spcPts val="10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Visão Geral</a:t>
            </a:r>
          </a:p>
          <a:p>
            <a:r>
              <a:rPr lang="pt-BR" sz="1200" dirty="0"/>
              <a:t>Um cronograma é um calendário que mostra o trabalho envolvido em um projeto. É um documento dinâmico que é criado e mantido durante todo o </a:t>
            </a:r>
            <a:r>
              <a:rPr lang="pt-BR" sz="1200" dirty="0">
                <a:hlinkClick r:id="rId2"/>
              </a:rPr>
              <a:t>ciclo de vida</a:t>
            </a:r>
            <a:r>
              <a:rPr lang="pt-BR" sz="1200" dirty="0"/>
              <a:t>. Os cronogramas podem ser criados para diferentes aspectos do trabalho e são um importante meio de comunicação com todos os membros da equipe e partes interessadas.</a:t>
            </a:r>
          </a:p>
          <a:p>
            <a:endParaRPr lang="pt-BR" sz="1200" dirty="0"/>
          </a:p>
          <a:p>
            <a:r>
              <a:rPr lang="pt-BR" sz="1200" dirty="0"/>
              <a:t>Para serem realistas, os cronogramas devem refletir o impacto da disponibilidade de recursos, risco e estimativa de precisão no desempenho do trabalho.</a:t>
            </a:r>
          </a:p>
          <a:p>
            <a:r>
              <a:rPr lang="pt-BR" sz="1200" dirty="0"/>
              <a:t> </a:t>
            </a:r>
          </a:p>
          <a:p>
            <a:r>
              <a:rPr lang="pt-BR" sz="1200" dirty="0"/>
              <a:t>Os modelos mais detalhados descritos em escalonamento de tempo e escalonamento de recursos podem ser usados para testar diferentes cenários. Durante o </a:t>
            </a:r>
            <a:r>
              <a:rPr lang="pt-BR" sz="1200" dirty="0">
                <a:hlinkClick r:id="rId3" action="ppaction://hlinksldjump"/>
              </a:rPr>
              <a:t>processo de definição</a:t>
            </a:r>
            <a:r>
              <a:rPr lang="pt-BR" sz="1200" dirty="0"/>
              <a:t> estes podem estar relacionados a soluções alternativas, com o objetivo de entender as consequências do cronograma de atingir os objetivos de maneiras diferentes.</a:t>
            </a:r>
            <a:endParaRPr lang="pt-BR" sz="1200" dirty="0">
              <a:effectLst/>
            </a:endParaRPr>
          </a:p>
        </p:txBody>
      </p:sp>
      <p:sp>
        <p:nvSpPr>
          <p:cNvPr id="19" name="Rectangle 18">
            <a:extLst>
              <a:ext uri="{FF2B5EF4-FFF2-40B4-BE49-F238E27FC236}">
                <a16:creationId xmlns:a16="http://schemas.microsoft.com/office/drawing/2014/main" id="{DE8C9669-55D1-4859-9F8E-2CC52E97EA8E}"/>
              </a:ext>
            </a:extLst>
          </p:cNvPr>
          <p:cNvSpPr/>
          <p:nvPr/>
        </p:nvSpPr>
        <p:spPr>
          <a:xfrm>
            <a:off x="5112311" y="3364415"/>
            <a:ext cx="5111052" cy="2385268"/>
          </a:xfrm>
          <a:prstGeom prst="rect">
            <a:avLst/>
          </a:prstGeom>
        </p:spPr>
        <p:txBody>
          <a:bodyPr wrap="square">
            <a:spAutoFit/>
          </a:bodyPr>
          <a:lstStyle/>
          <a:p>
            <a:r>
              <a:rPr lang="pt-BR" sz="1200" dirty="0"/>
              <a:t>Durante o </a:t>
            </a:r>
            <a:r>
              <a:rPr lang="pt-BR" sz="1200" dirty="0">
                <a:hlinkClick r:id="rId4" action="ppaction://hlinksldjump"/>
              </a:rPr>
              <a:t>processo de definição</a:t>
            </a:r>
            <a:r>
              <a:rPr lang="pt-BR" sz="1200" dirty="0"/>
              <a:t> diferentes cenários podem testar formas alternativas de criar uma saída ou responder à ocorrência de um evento de risco. Testar cenários teóricos dessa maneira é comumente chamado de agendamento "e se?".</a:t>
            </a:r>
          </a:p>
          <a:p>
            <a:endParaRPr lang="pt-BR" sz="1200" dirty="0"/>
          </a:p>
          <a:p>
            <a:pPr>
              <a:spcAft>
                <a:spcPts val="600"/>
              </a:spcAft>
            </a:pPr>
            <a:r>
              <a:rPr lang="pt-BR" sz="1200" dirty="0"/>
              <a:t>Os fatores que afetam a forma como os cronogramas são apresentados normalmente incluem:</a:t>
            </a:r>
          </a:p>
          <a:p>
            <a:pPr marL="171450" indent="-171450">
              <a:buFont typeface="Arial" panose="020B0604020202020204" pitchFamily="34" charset="0"/>
              <a:buChar char="•"/>
            </a:pPr>
            <a:r>
              <a:rPr lang="pt-BR" sz="1200" dirty="0"/>
              <a:t>o nível de detalhamento do cronograma necessário;</a:t>
            </a:r>
          </a:p>
          <a:p>
            <a:pPr marL="171450" indent="-171450">
              <a:buFont typeface="Arial" panose="020B0604020202020204" pitchFamily="34" charset="0"/>
              <a:buChar char="•"/>
            </a:pPr>
            <a:r>
              <a:rPr lang="pt-BR" sz="1200" dirty="0"/>
              <a:t>se as informações de cronograma precisam ser combinadas com informações de recursos e/ou escopo;</a:t>
            </a:r>
          </a:p>
          <a:p>
            <a:pPr marL="171450" indent="-171450">
              <a:buFont typeface="Arial" panose="020B0604020202020204" pitchFamily="34" charset="0"/>
              <a:buChar char="•"/>
            </a:pPr>
            <a:r>
              <a:rPr lang="pt-BR" sz="1200" dirty="0"/>
              <a:t>o contexto do trabalho;</a:t>
            </a:r>
          </a:p>
          <a:p>
            <a:pPr marL="171450" indent="-171450">
              <a:buFont typeface="Arial" panose="020B0604020202020204" pitchFamily="34" charset="0"/>
              <a:buChar char="•"/>
            </a:pPr>
            <a:r>
              <a:rPr lang="pt-BR" sz="1200" dirty="0"/>
              <a:t>o público para as </a:t>
            </a:r>
            <a:r>
              <a:rPr lang="pt-BR" sz="1200" dirty="0" err="1"/>
              <a:t>informaçõeson</a:t>
            </a:r>
            <a:r>
              <a:rPr lang="pt-BR" sz="1200" dirty="0"/>
              <a:t>.</a:t>
            </a:r>
            <a:endParaRPr lang="pt-BR" sz="1200" dirty="0">
              <a:effectLst/>
            </a:endParaRPr>
          </a:p>
        </p:txBody>
      </p:sp>
      <p:sp>
        <p:nvSpPr>
          <p:cNvPr id="30" name="TextBox 29">
            <a:hlinkClick r:id="rId5"/>
            <a:extLst>
              <a:ext uri="{FF2B5EF4-FFF2-40B4-BE49-F238E27FC236}">
                <a16:creationId xmlns:a16="http://schemas.microsoft.com/office/drawing/2014/main" id="{2031BEBE-2354-494F-8E57-35F829EAD10D}"/>
              </a:ext>
            </a:extLst>
          </p:cNvPr>
          <p:cNvSpPr txBox="1"/>
          <p:nvPr/>
        </p:nvSpPr>
        <p:spPr>
          <a:xfrm>
            <a:off x="10707096" y="3330199"/>
            <a:ext cx="1463160" cy="461665"/>
          </a:xfrm>
          <a:prstGeom prst="rect">
            <a:avLst/>
          </a:prstGeom>
          <a:noFill/>
        </p:spPr>
        <p:txBody>
          <a:bodyPr wrap="square" rtlCol="0">
            <a:spAutoFit/>
          </a:bodyPr>
          <a:lstStyle/>
          <a:p>
            <a:r>
              <a:rPr lang="en-GB" sz="1200" dirty="0" err="1"/>
              <a:t>Programação</a:t>
            </a:r>
            <a:r>
              <a:rPr lang="en-GB" sz="1200" dirty="0"/>
              <a:t> do tempo</a:t>
            </a:r>
          </a:p>
        </p:txBody>
      </p:sp>
      <p:sp>
        <p:nvSpPr>
          <p:cNvPr id="31" name="TextBox 30">
            <a:hlinkClick r:id="rId6"/>
            <a:extLst>
              <a:ext uri="{FF2B5EF4-FFF2-40B4-BE49-F238E27FC236}">
                <a16:creationId xmlns:a16="http://schemas.microsoft.com/office/drawing/2014/main" id="{EE94B6AE-3174-4540-85A6-1A87FC902F10}"/>
              </a:ext>
            </a:extLst>
          </p:cNvPr>
          <p:cNvSpPr txBox="1"/>
          <p:nvPr/>
        </p:nvSpPr>
        <p:spPr>
          <a:xfrm>
            <a:off x="10705972" y="3731125"/>
            <a:ext cx="1452848" cy="461665"/>
          </a:xfrm>
          <a:prstGeom prst="rect">
            <a:avLst/>
          </a:prstGeom>
          <a:noFill/>
        </p:spPr>
        <p:txBody>
          <a:bodyPr wrap="square" rtlCol="0">
            <a:spAutoFit/>
          </a:bodyPr>
          <a:lstStyle/>
          <a:p>
            <a:r>
              <a:rPr lang="en-GB" sz="1200" dirty="0" err="1"/>
              <a:t>Programação</a:t>
            </a:r>
            <a:r>
              <a:rPr lang="en-GB" sz="1200" dirty="0"/>
              <a:t> de </a:t>
            </a:r>
            <a:r>
              <a:rPr lang="en-GB" sz="1200" dirty="0" err="1"/>
              <a:t>recursos</a:t>
            </a:r>
            <a:endParaRPr lang="en-GB" sz="1200" dirty="0"/>
          </a:p>
        </p:txBody>
      </p:sp>
      <p:sp>
        <p:nvSpPr>
          <p:cNvPr id="32" name="Rectangle 31">
            <a:hlinkClick r:id="rId7"/>
            <a:extLst>
              <a:ext uri="{FF2B5EF4-FFF2-40B4-BE49-F238E27FC236}">
                <a16:creationId xmlns:a16="http://schemas.microsoft.com/office/drawing/2014/main" id="{47428FD3-DF39-47B9-99D2-71F764D0B486}"/>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hlinkClick r:id="rId8"/>
            <a:extLst>
              <a:ext uri="{FF2B5EF4-FFF2-40B4-BE49-F238E27FC236}">
                <a16:creationId xmlns:a16="http://schemas.microsoft.com/office/drawing/2014/main" id="{BFF4A2BF-C4AB-4822-BFE0-8CED28C983B1}"/>
              </a:ext>
            </a:extLst>
          </p:cNvPr>
          <p:cNvSpPr txBox="1"/>
          <p:nvPr/>
        </p:nvSpPr>
        <p:spPr>
          <a:xfrm>
            <a:off x="10707096" y="2366850"/>
            <a:ext cx="1024511" cy="276999"/>
          </a:xfrm>
          <a:prstGeom prst="rect">
            <a:avLst/>
          </a:prstGeom>
          <a:noFill/>
        </p:spPr>
        <p:txBody>
          <a:bodyPr wrap="none" rtlCol="0">
            <a:spAutoFit/>
          </a:bodyPr>
          <a:lstStyle/>
          <a:p>
            <a:r>
              <a:rPr lang="en-GB" sz="1200" dirty="0"/>
              <a:t>Checklist (En)</a:t>
            </a:r>
          </a:p>
        </p:txBody>
      </p:sp>
      <p:sp>
        <p:nvSpPr>
          <p:cNvPr id="34" name="TextBox 33">
            <a:hlinkClick r:id="rId9"/>
            <a:extLst>
              <a:ext uri="{FF2B5EF4-FFF2-40B4-BE49-F238E27FC236}">
                <a16:creationId xmlns:a16="http://schemas.microsoft.com/office/drawing/2014/main" id="{9E50E5F9-E6CD-4410-9F80-978A259C1B52}"/>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35" name="TextBox 34">
            <a:hlinkClick r:id="rId10"/>
            <a:extLst>
              <a:ext uri="{FF2B5EF4-FFF2-40B4-BE49-F238E27FC236}">
                <a16:creationId xmlns:a16="http://schemas.microsoft.com/office/drawing/2014/main" id="{506CBD91-AE3C-4ABF-893C-FA02D2ABBF20}"/>
              </a:ext>
            </a:extLst>
          </p:cNvPr>
          <p:cNvSpPr txBox="1"/>
          <p:nvPr/>
        </p:nvSpPr>
        <p:spPr>
          <a:xfrm>
            <a:off x="10707097" y="1836894"/>
            <a:ext cx="1209177" cy="276999"/>
          </a:xfrm>
          <a:prstGeom prst="rect">
            <a:avLst/>
          </a:prstGeom>
          <a:noFill/>
        </p:spPr>
        <p:txBody>
          <a:bodyPr wrap="none" rtlCol="0">
            <a:spAutoFit/>
          </a:bodyPr>
          <a:lstStyle/>
          <a:p>
            <a:r>
              <a:rPr lang="en-GB" sz="1200" dirty="0"/>
              <a:t>Assessment (En)</a:t>
            </a:r>
          </a:p>
        </p:txBody>
      </p:sp>
      <p:sp>
        <p:nvSpPr>
          <p:cNvPr id="36" name="TextBox 35">
            <a:hlinkClick r:id="rId11"/>
            <a:extLst>
              <a:ext uri="{FF2B5EF4-FFF2-40B4-BE49-F238E27FC236}">
                <a16:creationId xmlns:a16="http://schemas.microsoft.com/office/drawing/2014/main" id="{ACBBB90F-DE11-4441-A271-EEFA0A304D51}"/>
              </a:ext>
            </a:extLst>
          </p:cNvPr>
          <p:cNvSpPr txBox="1"/>
          <p:nvPr/>
        </p:nvSpPr>
        <p:spPr>
          <a:xfrm>
            <a:off x="10707097" y="2101872"/>
            <a:ext cx="1103059" cy="276999"/>
          </a:xfrm>
          <a:prstGeom prst="rect">
            <a:avLst/>
          </a:prstGeom>
          <a:noFill/>
        </p:spPr>
        <p:txBody>
          <a:bodyPr wrap="none" rtlCol="0">
            <a:spAutoFit/>
          </a:bodyPr>
          <a:lstStyle/>
          <a:p>
            <a:r>
              <a:rPr lang="en-GB" sz="1200" dirty="0"/>
              <a:t>Resources (En)</a:t>
            </a:r>
          </a:p>
        </p:txBody>
      </p:sp>
      <p:sp>
        <p:nvSpPr>
          <p:cNvPr id="42" name="TextBox 41">
            <a:hlinkClick r:id="rId12"/>
            <a:extLst>
              <a:ext uri="{FF2B5EF4-FFF2-40B4-BE49-F238E27FC236}">
                <a16:creationId xmlns:a16="http://schemas.microsoft.com/office/drawing/2014/main" id="{ECCB1B95-23CD-423F-ACC7-67591364CB89}"/>
              </a:ext>
            </a:extLst>
          </p:cNvPr>
          <p:cNvSpPr txBox="1"/>
          <p:nvPr/>
        </p:nvSpPr>
        <p:spPr>
          <a:xfrm>
            <a:off x="10707096" y="1571916"/>
            <a:ext cx="919034" cy="276999"/>
          </a:xfrm>
          <a:prstGeom prst="rect">
            <a:avLst/>
          </a:prstGeom>
          <a:noFill/>
        </p:spPr>
        <p:txBody>
          <a:bodyPr wrap="none" rtlCol="0">
            <a:spAutoFit/>
          </a:bodyPr>
          <a:lstStyle/>
          <a:p>
            <a:r>
              <a:rPr lang="en-GB" sz="1200" dirty="0" err="1"/>
              <a:t>Maturidade</a:t>
            </a:r>
            <a:endParaRPr lang="en-GB" sz="1200" dirty="0"/>
          </a:p>
        </p:txBody>
      </p:sp>
      <p:sp>
        <p:nvSpPr>
          <p:cNvPr id="43" name="TextBox 42">
            <a:extLst>
              <a:ext uri="{FF2B5EF4-FFF2-40B4-BE49-F238E27FC236}">
                <a16:creationId xmlns:a16="http://schemas.microsoft.com/office/drawing/2014/main" id="{1AB06B32-54F0-48FF-9B42-CA7A98638E88}"/>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cxnSp>
        <p:nvCxnSpPr>
          <p:cNvPr id="37" name="Straight Connector 36">
            <a:extLst>
              <a:ext uri="{FF2B5EF4-FFF2-40B4-BE49-F238E27FC236}">
                <a16:creationId xmlns:a16="http://schemas.microsoft.com/office/drawing/2014/main" id="{3CB4DD96-21F2-4861-93F4-EECDA2726973}"/>
              </a:ext>
            </a:extLst>
          </p:cNvPr>
          <p:cNvCxnSpPr>
            <a:cxnSpLocks/>
          </p:cNvCxnSpPr>
          <p:nvPr/>
        </p:nvCxnSpPr>
        <p:spPr>
          <a:xfrm>
            <a:off x="10627277" y="4236681"/>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D10F6EC-F78A-452A-B30D-1C45C334688F}"/>
              </a:ext>
            </a:extLst>
          </p:cNvPr>
          <p:cNvSpPr txBox="1"/>
          <p:nvPr/>
        </p:nvSpPr>
        <p:spPr>
          <a:xfrm>
            <a:off x="10529939" y="4309439"/>
            <a:ext cx="1628931"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39" name="TextBox 38">
            <a:hlinkClick r:id="rId13"/>
            <a:extLst>
              <a:ext uri="{FF2B5EF4-FFF2-40B4-BE49-F238E27FC236}">
                <a16:creationId xmlns:a16="http://schemas.microsoft.com/office/drawing/2014/main" id="{37CB2106-6196-4EFA-B609-8F2FD31F03C7}"/>
              </a:ext>
            </a:extLst>
          </p:cNvPr>
          <p:cNvSpPr txBox="1"/>
          <p:nvPr/>
        </p:nvSpPr>
        <p:spPr>
          <a:xfrm>
            <a:off x="10700883" y="4840190"/>
            <a:ext cx="1491117" cy="276999"/>
          </a:xfrm>
          <a:prstGeom prst="rect">
            <a:avLst/>
          </a:prstGeom>
          <a:noFill/>
        </p:spPr>
        <p:txBody>
          <a:bodyPr wrap="square" rtlCol="0">
            <a:spAutoFit/>
          </a:bodyPr>
          <a:lstStyle/>
          <a:p>
            <a:r>
              <a:rPr lang="en-GB" sz="1200" dirty="0" err="1"/>
              <a:t>Caminho</a:t>
            </a:r>
            <a:r>
              <a:rPr lang="en-GB" sz="1200" dirty="0"/>
              <a:t> </a:t>
            </a:r>
            <a:r>
              <a:rPr lang="en-GB" sz="1200" dirty="0" err="1"/>
              <a:t>crítico</a:t>
            </a:r>
            <a:endParaRPr lang="en-GB" sz="1200" dirty="0"/>
          </a:p>
        </p:txBody>
      </p:sp>
      <p:sp>
        <p:nvSpPr>
          <p:cNvPr id="40" name="TextBox 39">
            <a:hlinkClick r:id="rId14"/>
            <a:extLst>
              <a:ext uri="{FF2B5EF4-FFF2-40B4-BE49-F238E27FC236}">
                <a16:creationId xmlns:a16="http://schemas.microsoft.com/office/drawing/2014/main" id="{1C886C44-F1E3-4A3B-9797-1DDC5025BC5F}"/>
              </a:ext>
            </a:extLst>
          </p:cNvPr>
          <p:cNvSpPr txBox="1"/>
          <p:nvPr/>
        </p:nvSpPr>
        <p:spPr>
          <a:xfrm>
            <a:off x="10700883" y="5109166"/>
            <a:ext cx="1486221" cy="276999"/>
          </a:xfrm>
          <a:prstGeom prst="rect">
            <a:avLst/>
          </a:prstGeom>
          <a:noFill/>
        </p:spPr>
        <p:txBody>
          <a:bodyPr wrap="square" rtlCol="0">
            <a:spAutoFit/>
          </a:bodyPr>
          <a:lstStyle/>
          <a:p>
            <a:r>
              <a:rPr lang="en-GB" sz="1200"/>
              <a:t>Gráfico de Gantt</a:t>
            </a:r>
            <a:endParaRPr lang="en-GB" sz="1200" dirty="0"/>
          </a:p>
        </p:txBody>
      </p:sp>
      <p:sp>
        <p:nvSpPr>
          <p:cNvPr id="41" name="TextBox 40">
            <a:hlinkClick r:id="rId15"/>
            <a:extLst>
              <a:ext uri="{FF2B5EF4-FFF2-40B4-BE49-F238E27FC236}">
                <a16:creationId xmlns:a16="http://schemas.microsoft.com/office/drawing/2014/main" id="{B2B4BCBE-7F7B-4B34-9A6C-55025449D462}"/>
              </a:ext>
            </a:extLst>
          </p:cNvPr>
          <p:cNvSpPr txBox="1"/>
          <p:nvPr/>
        </p:nvSpPr>
        <p:spPr>
          <a:xfrm>
            <a:off x="10700883" y="5350047"/>
            <a:ext cx="1486221" cy="461665"/>
          </a:xfrm>
          <a:prstGeom prst="rect">
            <a:avLst/>
          </a:prstGeom>
          <a:noFill/>
        </p:spPr>
        <p:txBody>
          <a:bodyPr wrap="square" rtlCol="0">
            <a:spAutoFit/>
          </a:bodyPr>
          <a:lstStyle/>
          <a:p>
            <a:r>
              <a:rPr lang="en-GB" sz="1200" dirty="0" err="1"/>
              <a:t>Programação</a:t>
            </a:r>
            <a:r>
              <a:rPr lang="en-GB" sz="1200" dirty="0"/>
              <a:t> com </a:t>
            </a:r>
            <a:r>
              <a:rPr lang="en-GB" sz="1200" dirty="0" err="1"/>
              <a:t>recursos</a:t>
            </a:r>
            <a:r>
              <a:rPr lang="en-GB" sz="1200" dirty="0"/>
              <a:t> </a:t>
            </a:r>
            <a:r>
              <a:rPr lang="en-GB" sz="1200" dirty="0" err="1"/>
              <a:t>limitados</a:t>
            </a:r>
            <a:endParaRPr lang="en-GB" sz="1200" dirty="0"/>
          </a:p>
        </p:txBody>
      </p:sp>
      <p:sp>
        <p:nvSpPr>
          <p:cNvPr id="44" name="TextBox 43">
            <a:hlinkClick r:id="rId16"/>
            <a:extLst>
              <a:ext uri="{FF2B5EF4-FFF2-40B4-BE49-F238E27FC236}">
                <a16:creationId xmlns:a16="http://schemas.microsoft.com/office/drawing/2014/main" id="{F9FC77AA-E8FF-4149-ABCE-9FD4032321E1}"/>
              </a:ext>
            </a:extLst>
          </p:cNvPr>
          <p:cNvSpPr txBox="1"/>
          <p:nvPr/>
        </p:nvSpPr>
        <p:spPr>
          <a:xfrm>
            <a:off x="10700883" y="5811712"/>
            <a:ext cx="1486221" cy="276999"/>
          </a:xfrm>
          <a:prstGeom prst="rect">
            <a:avLst/>
          </a:prstGeom>
          <a:noFill/>
        </p:spPr>
        <p:txBody>
          <a:bodyPr wrap="square" rtlCol="0">
            <a:spAutoFit/>
          </a:bodyPr>
          <a:lstStyle/>
          <a:p>
            <a:r>
              <a:rPr lang="en-GB" sz="1200" dirty="0" err="1"/>
              <a:t>Cadeia</a:t>
            </a:r>
            <a:r>
              <a:rPr lang="en-GB" sz="1200" dirty="0"/>
              <a:t> </a:t>
            </a:r>
            <a:r>
              <a:rPr lang="en-GB" sz="1200" dirty="0" err="1"/>
              <a:t>Crítica</a:t>
            </a:r>
            <a:endParaRPr lang="en-GB" sz="1200" dirty="0"/>
          </a:p>
        </p:txBody>
      </p:sp>
      <p:sp>
        <p:nvSpPr>
          <p:cNvPr id="46" name="TextBox 45">
            <a:hlinkClick r:id="rId17"/>
            <a:extLst>
              <a:ext uri="{FF2B5EF4-FFF2-40B4-BE49-F238E27FC236}">
                <a16:creationId xmlns:a16="http://schemas.microsoft.com/office/drawing/2014/main" id="{18070565-1B18-48C2-A1A3-364EFAAE9EC0}"/>
              </a:ext>
            </a:extLst>
          </p:cNvPr>
          <p:cNvSpPr txBox="1"/>
          <p:nvPr/>
        </p:nvSpPr>
        <p:spPr>
          <a:xfrm>
            <a:off x="10713906" y="4605012"/>
            <a:ext cx="1456350" cy="276999"/>
          </a:xfrm>
          <a:prstGeom prst="rect">
            <a:avLst/>
          </a:prstGeom>
          <a:noFill/>
        </p:spPr>
        <p:txBody>
          <a:bodyPr wrap="square" rtlCol="0">
            <a:spAutoFit/>
          </a:bodyPr>
          <a:lstStyle/>
          <a:p>
            <a:r>
              <a:rPr lang="en-GB" sz="1200" dirty="0" err="1"/>
              <a:t>Estrutura</a:t>
            </a:r>
            <a:r>
              <a:rPr lang="en-GB" sz="1200" dirty="0"/>
              <a:t> </a:t>
            </a:r>
            <a:r>
              <a:rPr lang="en-GB" sz="1200" dirty="0" err="1"/>
              <a:t>analítica</a:t>
            </a:r>
            <a:endParaRPr lang="en-GB" sz="1200" dirty="0"/>
          </a:p>
        </p:txBody>
      </p:sp>
      <p:sp>
        <p:nvSpPr>
          <p:cNvPr id="47" name="TextBox 46">
            <a:hlinkClick r:id="rId18"/>
            <a:extLst>
              <a:ext uri="{FF2B5EF4-FFF2-40B4-BE49-F238E27FC236}">
                <a16:creationId xmlns:a16="http://schemas.microsoft.com/office/drawing/2014/main" id="{B4F2A9C1-6575-4E29-BE91-88730D924454}"/>
              </a:ext>
            </a:extLst>
          </p:cNvPr>
          <p:cNvSpPr txBox="1"/>
          <p:nvPr/>
        </p:nvSpPr>
        <p:spPr>
          <a:xfrm>
            <a:off x="10707096" y="2631827"/>
            <a:ext cx="1205202" cy="276999"/>
          </a:xfrm>
          <a:prstGeom prst="rect">
            <a:avLst/>
          </a:prstGeom>
          <a:noFill/>
        </p:spPr>
        <p:txBody>
          <a:bodyPr wrap="none" rtlCol="0">
            <a:spAutoFit/>
          </a:bodyPr>
          <a:lstStyle/>
          <a:p>
            <a:r>
              <a:rPr lang="en-GB" sz="1200" dirty="0"/>
              <a:t>Team Praxis (En)</a:t>
            </a:r>
          </a:p>
        </p:txBody>
      </p:sp>
      <p:sp>
        <p:nvSpPr>
          <p:cNvPr id="20" name="Right Arrow 16">
            <a:hlinkClick r:id="rId19" action="ppaction://hlinksldjump"/>
            <a:extLst>
              <a:ext uri="{FF2B5EF4-FFF2-40B4-BE49-F238E27FC236}">
                <a16:creationId xmlns:a16="http://schemas.microsoft.com/office/drawing/2014/main" id="{25521AEB-699D-1BD7-9479-AA308764007C}"/>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14">
            <a:hlinkClick r:id="rId20" action="ppaction://hlinksldjump"/>
            <a:extLst>
              <a:ext uri="{FF2B5EF4-FFF2-40B4-BE49-F238E27FC236}">
                <a16:creationId xmlns:a16="http://schemas.microsoft.com/office/drawing/2014/main" id="{BA5752F7-F123-5CC7-D8EF-946E8980E38C}"/>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15">
            <a:hlinkClick r:id="rId21" action="ppaction://hlinksldjump"/>
            <a:extLst>
              <a:ext uri="{FF2B5EF4-FFF2-40B4-BE49-F238E27FC236}">
                <a16:creationId xmlns:a16="http://schemas.microsoft.com/office/drawing/2014/main" id="{A6B97173-F16C-D5A9-6B8D-E3BE13163D64}"/>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5D96A4EB-66D9-6BFC-B020-240DC098AA53}"/>
              </a:ext>
            </a:extLst>
          </p:cNvPr>
          <p:cNvCxnSpPr>
            <a:stCxn id="55" idx="3"/>
            <a:endCxn id="56" idx="1"/>
          </p:cNvCxnSpPr>
          <p:nvPr/>
        </p:nvCxnSpPr>
        <p:spPr>
          <a:xfrm>
            <a:off x="6279761" y="2090741"/>
            <a:ext cx="215477"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 name="Straight Arrow Connector 11">
            <a:extLst>
              <a:ext uri="{FF2B5EF4-FFF2-40B4-BE49-F238E27FC236}">
                <a16:creationId xmlns:a16="http://schemas.microsoft.com/office/drawing/2014/main" id="{1D92E070-575A-0471-402B-21708395E268}"/>
              </a:ext>
            </a:extLst>
          </p:cNvPr>
          <p:cNvCxnSpPr>
            <a:stCxn id="58" idx="3"/>
            <a:endCxn id="57" idx="1"/>
          </p:cNvCxnSpPr>
          <p:nvPr/>
        </p:nvCxnSpPr>
        <p:spPr>
          <a:xfrm>
            <a:off x="8756680" y="1571856"/>
            <a:ext cx="407256" cy="523470"/>
          </a:xfrm>
          <a:prstGeom prst="bentConnector3">
            <a:avLst>
              <a:gd name="adj1" fmla="val 50000"/>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13">
            <a:extLst>
              <a:ext uri="{FF2B5EF4-FFF2-40B4-BE49-F238E27FC236}">
                <a16:creationId xmlns:a16="http://schemas.microsoft.com/office/drawing/2014/main" id="{5657F0CC-D87D-12BC-2681-02D2AF8901D1}"/>
              </a:ext>
            </a:extLst>
          </p:cNvPr>
          <p:cNvCxnSpPr>
            <a:stCxn id="56" idx="3"/>
            <a:endCxn id="58" idx="1"/>
          </p:cNvCxnSpPr>
          <p:nvPr/>
        </p:nvCxnSpPr>
        <p:spPr>
          <a:xfrm flipV="1">
            <a:off x="7352545" y="1571856"/>
            <a:ext cx="386577" cy="518884"/>
          </a:xfrm>
          <a:prstGeom prst="bentConnector3">
            <a:avLst>
              <a:gd name="adj1" fmla="val 50000"/>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AA3D4D7-6640-E6BA-278B-264C7E000BE7}"/>
              </a:ext>
            </a:extLst>
          </p:cNvPr>
          <p:cNvCxnSpPr>
            <a:stCxn id="59" idx="3"/>
            <a:endCxn id="55" idx="1"/>
          </p:cNvCxnSpPr>
          <p:nvPr/>
        </p:nvCxnSpPr>
        <p:spPr>
          <a:xfrm>
            <a:off x="5213865" y="2090741"/>
            <a:ext cx="208590"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0" name="Elbow Connector 29">
            <a:extLst>
              <a:ext uri="{FF2B5EF4-FFF2-40B4-BE49-F238E27FC236}">
                <a16:creationId xmlns:a16="http://schemas.microsoft.com/office/drawing/2014/main" id="{F2F3EE41-25B8-8C8E-FCE3-A7C8E14D844A}"/>
              </a:ext>
            </a:extLst>
          </p:cNvPr>
          <p:cNvCxnSpPr>
            <a:stCxn id="58" idx="0"/>
            <a:endCxn id="56" idx="0"/>
          </p:cNvCxnSpPr>
          <p:nvPr/>
        </p:nvCxnSpPr>
        <p:spPr>
          <a:xfrm rot="16200000" flipH="1" flipV="1">
            <a:off x="7326455" y="898307"/>
            <a:ext cx="518884" cy="1324008"/>
          </a:xfrm>
          <a:prstGeom prst="bentConnector3">
            <a:avLst>
              <a:gd name="adj1" fmla="val -31810"/>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 name="Straight Arrow Connector 30">
            <a:extLst>
              <a:ext uri="{FF2B5EF4-FFF2-40B4-BE49-F238E27FC236}">
                <a16:creationId xmlns:a16="http://schemas.microsoft.com/office/drawing/2014/main" id="{C3B98A85-7D88-BB4F-0842-A3153A567E78}"/>
              </a:ext>
            </a:extLst>
          </p:cNvPr>
          <p:cNvCxnSpPr>
            <a:stCxn id="60" idx="2"/>
            <a:endCxn id="56" idx="2"/>
          </p:cNvCxnSpPr>
          <p:nvPr/>
        </p:nvCxnSpPr>
        <p:spPr>
          <a:xfrm rot="5400000" flipH="1">
            <a:off x="7382024" y="1903597"/>
            <a:ext cx="407747" cy="1324008"/>
          </a:xfrm>
          <a:prstGeom prst="bentConnector3">
            <a:avLst>
              <a:gd name="adj1" fmla="val -40480"/>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 name="Elbow Connector 22">
            <a:extLst>
              <a:ext uri="{FF2B5EF4-FFF2-40B4-BE49-F238E27FC236}">
                <a16:creationId xmlns:a16="http://schemas.microsoft.com/office/drawing/2014/main" id="{46C6ACC7-23B1-0CFC-F1EC-04F76D3F4B6C}"/>
              </a:ext>
            </a:extLst>
          </p:cNvPr>
          <p:cNvCxnSpPr>
            <a:stCxn id="56" idx="3"/>
            <a:endCxn id="60" idx="1"/>
          </p:cNvCxnSpPr>
          <p:nvPr/>
        </p:nvCxnSpPr>
        <p:spPr>
          <a:xfrm>
            <a:off x="7352545" y="2090741"/>
            <a:ext cx="386577" cy="407747"/>
          </a:xfrm>
          <a:prstGeom prst="bentConnector3">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 name="Elbow Connector 25">
            <a:extLst>
              <a:ext uri="{FF2B5EF4-FFF2-40B4-BE49-F238E27FC236}">
                <a16:creationId xmlns:a16="http://schemas.microsoft.com/office/drawing/2014/main" id="{AE14FF00-D9DA-46DF-2971-1ABFDD6F7263}"/>
              </a:ext>
            </a:extLst>
          </p:cNvPr>
          <p:cNvCxnSpPr>
            <a:stCxn id="60" idx="3"/>
            <a:endCxn id="57" idx="1"/>
          </p:cNvCxnSpPr>
          <p:nvPr/>
        </p:nvCxnSpPr>
        <p:spPr>
          <a:xfrm flipV="1">
            <a:off x="8756680" y="2095326"/>
            <a:ext cx="407256" cy="403162"/>
          </a:xfrm>
          <a:prstGeom prst="bentConnector3">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FDCD2D1-B229-6872-5834-DB2FF40E255B}"/>
              </a:ext>
            </a:extLst>
          </p:cNvPr>
          <p:cNvCxnSpPr>
            <a:stCxn id="58" idx="2"/>
            <a:endCxn id="60" idx="0"/>
          </p:cNvCxnSpPr>
          <p:nvPr/>
        </p:nvCxnSpPr>
        <p:spPr>
          <a:xfrm flipH="1">
            <a:off x="8247902" y="1842843"/>
            <a:ext cx="0" cy="384656"/>
          </a:xfrm>
          <a:prstGeom prst="straightConnector1">
            <a:avLst/>
          </a:prstGeom>
          <a:ln w="3175">
            <a:solidFill>
              <a:schemeClr val="accent5">
                <a:lumMod val="60000"/>
                <a:lumOff val="4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43FAA85A-5252-9C99-C7A1-060A1941F5FE}"/>
              </a:ext>
            </a:extLst>
          </p:cNvPr>
          <p:cNvSpPr/>
          <p:nvPr/>
        </p:nvSpPr>
        <p:spPr>
          <a:xfrm>
            <a:off x="5422454" y="1819752"/>
            <a:ext cx="857307" cy="541975"/>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Iniciar</a:t>
            </a:r>
          </a:p>
        </p:txBody>
      </p:sp>
      <p:sp>
        <p:nvSpPr>
          <p:cNvPr id="56" name="Rectangle 55">
            <a:extLst>
              <a:ext uri="{FF2B5EF4-FFF2-40B4-BE49-F238E27FC236}">
                <a16:creationId xmlns:a16="http://schemas.microsoft.com/office/drawing/2014/main" id="{13D7C7D0-F20C-3187-9458-02FA6142F0BF}"/>
              </a:ext>
            </a:extLst>
          </p:cNvPr>
          <p:cNvSpPr/>
          <p:nvPr/>
        </p:nvSpPr>
        <p:spPr>
          <a:xfrm>
            <a:off x="6495239" y="1819752"/>
            <a:ext cx="857307" cy="541975"/>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Identificar trabalho</a:t>
            </a:r>
          </a:p>
        </p:txBody>
      </p:sp>
      <p:sp>
        <p:nvSpPr>
          <p:cNvPr id="57" name="Rectangle 56">
            <a:extLst>
              <a:ext uri="{FF2B5EF4-FFF2-40B4-BE49-F238E27FC236}">
                <a16:creationId xmlns:a16="http://schemas.microsoft.com/office/drawing/2014/main" id="{929F5BC4-D81C-B8C3-24AE-1D17CCDA99D2}"/>
              </a:ext>
            </a:extLst>
          </p:cNvPr>
          <p:cNvSpPr/>
          <p:nvPr/>
        </p:nvSpPr>
        <p:spPr>
          <a:xfrm>
            <a:off x="9163936" y="1824338"/>
            <a:ext cx="857307" cy="541975"/>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Relatar</a:t>
            </a:r>
          </a:p>
        </p:txBody>
      </p:sp>
      <p:sp>
        <p:nvSpPr>
          <p:cNvPr id="58" name="Rectangle 57">
            <a:extLst>
              <a:ext uri="{FF2B5EF4-FFF2-40B4-BE49-F238E27FC236}">
                <a16:creationId xmlns:a16="http://schemas.microsoft.com/office/drawing/2014/main" id="{85AA4667-C203-ACEF-CDC4-A67929138F9D}"/>
              </a:ext>
            </a:extLst>
          </p:cNvPr>
          <p:cNvSpPr/>
          <p:nvPr/>
        </p:nvSpPr>
        <p:spPr>
          <a:xfrm>
            <a:off x="7739122" y="1300868"/>
            <a:ext cx="1017556" cy="541975"/>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Programar cronograma</a:t>
            </a:r>
          </a:p>
        </p:txBody>
      </p:sp>
      <p:sp>
        <p:nvSpPr>
          <p:cNvPr id="59" name="Rectangle 58">
            <a:extLst>
              <a:ext uri="{FF2B5EF4-FFF2-40B4-BE49-F238E27FC236}">
                <a16:creationId xmlns:a16="http://schemas.microsoft.com/office/drawing/2014/main" id="{DC4902D2-1309-E611-1E4A-FC4362B72AD1}"/>
              </a:ext>
            </a:extLst>
          </p:cNvPr>
          <p:cNvSpPr/>
          <p:nvPr/>
        </p:nvSpPr>
        <p:spPr>
          <a:xfrm>
            <a:off x="4356558" y="1819752"/>
            <a:ext cx="857307" cy="541975"/>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a:t>
            </a:r>
          </a:p>
        </p:txBody>
      </p:sp>
      <p:sp>
        <p:nvSpPr>
          <p:cNvPr id="60" name="Rectangle 59">
            <a:extLst>
              <a:ext uri="{FF2B5EF4-FFF2-40B4-BE49-F238E27FC236}">
                <a16:creationId xmlns:a16="http://schemas.microsoft.com/office/drawing/2014/main" id="{B130265C-9545-F62D-E731-788DCC026FAA}"/>
              </a:ext>
            </a:extLst>
          </p:cNvPr>
          <p:cNvSpPr/>
          <p:nvPr/>
        </p:nvSpPr>
        <p:spPr>
          <a:xfrm>
            <a:off x="7739122" y="2227500"/>
            <a:ext cx="1017556" cy="541975"/>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Programar recursos</a:t>
            </a:r>
          </a:p>
        </p:txBody>
      </p:sp>
    </p:spTree>
    <p:extLst>
      <p:ext uri="{BB962C8B-B14F-4D97-AF65-F5344CB8AC3E}">
        <p14:creationId xmlns:p14="http://schemas.microsoft.com/office/powerpoint/2010/main" val="1052208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a:t>Financial management</a:t>
            </a:r>
          </a:p>
        </p:txBody>
      </p:sp>
      <p:sp>
        <p:nvSpPr>
          <p:cNvPr id="28" name="Rectangle 27">
            <a:extLst>
              <a:ext uri="{FF2B5EF4-FFF2-40B4-BE49-F238E27FC236}">
                <a16:creationId xmlns:a16="http://schemas.microsoft.com/office/drawing/2014/main" id="{BD6719EF-4BA5-4D7F-BBF3-A3EA05E4E758}"/>
              </a:ext>
            </a:extLst>
          </p:cNvPr>
          <p:cNvSpPr/>
          <p:nvPr/>
        </p:nvSpPr>
        <p:spPr>
          <a:xfrm>
            <a:off x="136358" y="1040633"/>
            <a:ext cx="4601305" cy="2046714"/>
          </a:xfrm>
          <a:prstGeom prst="rect">
            <a:avLst/>
          </a:prstGeom>
        </p:spPr>
        <p:txBody>
          <a:bodyPr wrap="square">
            <a:spAutoFit/>
          </a:bodyPr>
          <a:lstStyle/>
          <a:p>
            <a:pPr>
              <a:spcAft>
                <a:spcPts val="300"/>
              </a:spcAft>
            </a:pPr>
            <a:r>
              <a:rPr lang="pt-BR" sz="1400" dirty="0">
                <a:solidFill>
                  <a:schemeClr val="accent1"/>
                </a:solidFill>
              </a:rPr>
              <a:t>Objetivos</a:t>
            </a:r>
          </a:p>
          <a:p>
            <a:r>
              <a:rPr lang="pt-BR" sz="1200" dirty="0"/>
              <a:t>A gestão financeira abrange todos os aspectos da obtenção, implantação e controle de recursos financeiros.</a:t>
            </a:r>
          </a:p>
          <a:p>
            <a:endParaRPr lang="pt-BR" sz="1200" dirty="0"/>
          </a:p>
          <a:p>
            <a:r>
              <a:rPr lang="pt-BR" sz="1200" dirty="0"/>
              <a:t>Os objetivos da gestão financeira são:</a:t>
            </a:r>
          </a:p>
          <a:p>
            <a:pPr marL="183600" indent="-183600">
              <a:buFont typeface="Arial" panose="020B0604020202020204" pitchFamily="34" charset="0"/>
              <a:buChar char="•"/>
            </a:pPr>
            <a:r>
              <a:rPr lang="pt-BR" sz="1200" dirty="0"/>
              <a:t>estimar o custo de atingir os objetivos;</a:t>
            </a:r>
          </a:p>
          <a:p>
            <a:pPr marL="183600" indent="-183600">
              <a:buFont typeface="Arial" panose="020B0604020202020204" pitchFamily="34" charset="0"/>
              <a:buChar char="•"/>
            </a:pPr>
            <a:r>
              <a:rPr lang="pt-BR" sz="1200" dirty="0"/>
              <a:t>avaliar a viabilidade de atingir os objetivos;</a:t>
            </a:r>
          </a:p>
          <a:p>
            <a:pPr marL="183600" indent="-183600">
              <a:buFont typeface="Arial" panose="020B0604020202020204" pitchFamily="34" charset="0"/>
              <a:buChar char="•"/>
            </a:pPr>
            <a:r>
              <a:rPr lang="pt-BR" sz="1200" dirty="0"/>
              <a:t>garantir fundos e gerenciar sua liberação em todo o </a:t>
            </a:r>
            <a:r>
              <a:rPr lang="pt-BR" sz="1200" dirty="0">
                <a:hlinkClick r:id="rId2" action="ppaction://hlinksldjump"/>
              </a:rPr>
              <a:t>ciclo de vida</a:t>
            </a:r>
            <a:r>
              <a:rPr lang="pt-BR" sz="1200" dirty="0"/>
              <a:t>;</a:t>
            </a:r>
          </a:p>
          <a:p>
            <a:pPr marL="183600" indent="-183600">
              <a:buFont typeface="Arial" panose="020B0604020202020204" pitchFamily="34" charset="0"/>
              <a:buChar char="•"/>
            </a:pPr>
            <a:r>
              <a:rPr lang="pt-BR" sz="1200" dirty="0"/>
              <a:t>estabelecer e administrar sistemas financeiros;</a:t>
            </a:r>
          </a:p>
          <a:p>
            <a:pPr marL="183600" indent="-183600">
              <a:buFont typeface="Arial" panose="020B0604020202020204" pitchFamily="34" charset="0"/>
              <a:buChar char="•"/>
            </a:pPr>
            <a:r>
              <a:rPr lang="pt-BR" sz="1200" dirty="0"/>
              <a:t>acompanhar e controlar as despesas.</a:t>
            </a:r>
          </a:p>
        </p:txBody>
      </p:sp>
      <p:sp>
        <p:nvSpPr>
          <p:cNvPr id="29" name="Rectangle 28">
            <a:extLst>
              <a:ext uri="{FF2B5EF4-FFF2-40B4-BE49-F238E27FC236}">
                <a16:creationId xmlns:a16="http://schemas.microsoft.com/office/drawing/2014/main" id="{E5F437CF-ED8B-4ED5-88C6-5E05655D9DAA}"/>
              </a:ext>
            </a:extLst>
          </p:cNvPr>
          <p:cNvSpPr/>
          <p:nvPr/>
        </p:nvSpPr>
        <p:spPr>
          <a:xfrm>
            <a:off x="125087" y="3255879"/>
            <a:ext cx="5015250" cy="3454792"/>
          </a:xfrm>
          <a:prstGeom prst="rect">
            <a:avLst/>
          </a:prstGeom>
        </p:spPr>
        <p:txBody>
          <a:bodyPr wrap="square">
            <a:spAutoFit/>
          </a:bodyPr>
          <a:lstStyle/>
          <a:p>
            <a:r>
              <a:rPr lang="pt-BR" sz="1400" dirty="0">
                <a:solidFill>
                  <a:schemeClr val="accent1"/>
                </a:solidFill>
              </a:rPr>
              <a:t>Visão Geral</a:t>
            </a:r>
          </a:p>
          <a:p>
            <a:endParaRPr lang="pt-BR" sz="1200" dirty="0"/>
          </a:p>
          <a:p>
            <a:pPr>
              <a:spcAft>
                <a:spcPts val="300"/>
              </a:spcAft>
            </a:pPr>
            <a:r>
              <a:rPr lang="pt-BR" sz="1200" dirty="0"/>
              <a:t>A gestão financeira é composta por três áreas principais:</a:t>
            </a:r>
          </a:p>
          <a:p>
            <a:pPr marL="179388" indent="-179388">
              <a:spcAft>
                <a:spcPts val="300"/>
              </a:spcAft>
              <a:buFont typeface="Arial" panose="020B0604020202020204" pitchFamily="34" charset="0"/>
              <a:buChar char="•"/>
            </a:pPr>
            <a:r>
              <a:rPr lang="pt-BR" sz="1200" dirty="0"/>
              <a:t>A </a:t>
            </a:r>
            <a:r>
              <a:rPr lang="pt-BR" sz="1200" b="1" dirty="0"/>
              <a:t>avaliação de investimentos</a:t>
            </a:r>
            <a:r>
              <a:rPr lang="pt-BR" sz="1200" dirty="0"/>
              <a:t> é o procedimento pelo qual se avalia a viabilidade dos trabalhos. Esta é uma das principais entradas para o </a:t>
            </a:r>
            <a:r>
              <a:rPr lang="pt-BR" sz="1200" dirty="0">
                <a:hlinkClick r:id="rId3" action="ppaction://hlinksldjump"/>
              </a:rPr>
              <a:t>caso de negócios</a:t>
            </a:r>
            <a:r>
              <a:rPr lang="pt-BR" sz="1200" dirty="0"/>
              <a:t>. </a:t>
            </a:r>
          </a:p>
          <a:p>
            <a:pPr marL="179388" indent="-179388">
              <a:spcAft>
                <a:spcPts val="300"/>
              </a:spcAft>
              <a:buFont typeface="Arial" panose="020B0604020202020204" pitchFamily="34" charset="0"/>
              <a:buChar char="•"/>
            </a:pPr>
            <a:r>
              <a:rPr lang="pt-BR" sz="1200" dirty="0"/>
              <a:t>O </a:t>
            </a:r>
            <a:r>
              <a:rPr lang="pt-BR" sz="1200" b="1" dirty="0"/>
              <a:t>financiamento</a:t>
            </a:r>
            <a:r>
              <a:rPr lang="pt-BR" sz="1200" dirty="0"/>
              <a:t> está preocupado em garantir o investimento necessário para concluir o trabalho e garantir que ele suporte o fluxo de caixa.</a:t>
            </a:r>
          </a:p>
          <a:p>
            <a:pPr marL="179388" indent="-179388">
              <a:spcAft>
                <a:spcPts val="300"/>
              </a:spcAft>
              <a:buFont typeface="Arial" panose="020B0604020202020204" pitchFamily="34" charset="0"/>
              <a:buChar char="•"/>
            </a:pPr>
            <a:r>
              <a:rPr lang="pt-BR" sz="1200" b="1" dirty="0"/>
              <a:t>Orçamento e controle de custos </a:t>
            </a:r>
            <a:r>
              <a:rPr lang="pt-BR" sz="1200" dirty="0"/>
              <a:t>estima custos, prevê o fluxo de caixa e aplica controles para monitorar o fluxo de caixa.</a:t>
            </a:r>
          </a:p>
          <a:p>
            <a:pPr>
              <a:spcAft>
                <a:spcPts val="300"/>
              </a:spcAft>
            </a:pPr>
            <a:endParaRPr lang="pt-BR" sz="1200" dirty="0">
              <a:effectLst/>
            </a:endParaRPr>
          </a:p>
          <a:p>
            <a:pPr>
              <a:spcAft>
                <a:spcPts val="300"/>
              </a:spcAft>
            </a:pPr>
            <a:r>
              <a:rPr lang="pt-BR" sz="1200" dirty="0"/>
              <a:t>Os custos estimados são contrabalançados com o valor dos benefícios (conforme calculado no procedimento de </a:t>
            </a:r>
            <a:r>
              <a:rPr lang="pt-BR" sz="1200" dirty="0">
                <a:hlinkClick r:id="rId4" action="ppaction://hlinksldjump"/>
              </a:rPr>
              <a:t>gerenciamento de benefícios</a:t>
            </a:r>
            <a:r>
              <a:rPr lang="pt-BR" sz="1200" dirty="0"/>
              <a:t>) em uma avaliação de investimento e documentado no caso de negócios. O trabalho é aprovado se puder ser demonstrado não apenas que os benefícios superam os custos, mas também que a organização não pode obter um retorno melhor investindo os mesmos fundos em outro lugar.</a:t>
            </a:r>
            <a:endParaRPr lang="pt-BR" sz="1200" dirty="0">
              <a:effectLst/>
            </a:endParaRPr>
          </a:p>
        </p:txBody>
      </p:sp>
      <p:sp>
        <p:nvSpPr>
          <p:cNvPr id="30" name="Rectangle 29">
            <a:extLst>
              <a:ext uri="{FF2B5EF4-FFF2-40B4-BE49-F238E27FC236}">
                <a16:creationId xmlns:a16="http://schemas.microsoft.com/office/drawing/2014/main" id="{35B869E8-D82E-4DEA-A108-B42A6F7946EB}"/>
              </a:ext>
            </a:extLst>
          </p:cNvPr>
          <p:cNvSpPr/>
          <p:nvPr/>
        </p:nvSpPr>
        <p:spPr>
          <a:xfrm>
            <a:off x="5330893" y="3729398"/>
            <a:ext cx="5075260" cy="3046988"/>
          </a:xfrm>
          <a:prstGeom prst="rect">
            <a:avLst/>
          </a:prstGeom>
        </p:spPr>
        <p:txBody>
          <a:bodyPr wrap="square">
            <a:spAutoFit/>
          </a:bodyPr>
          <a:lstStyle/>
          <a:p>
            <a:r>
              <a:rPr lang="pt-BR" sz="1200" dirty="0"/>
              <a:t>Os custos estimados serão agrupados em orçamentos para diferentes aspectos do trabalho. Estes são combinados com a programação de entrega para criar informações de fluxo de caixa. Orçamentos adicionais podem ser criados para fazer face à contingência e uma reserva a ser mantida pelo patrocinador.</a:t>
            </a:r>
          </a:p>
          <a:p>
            <a:endParaRPr lang="pt-BR" sz="1200" dirty="0"/>
          </a:p>
          <a:p>
            <a:r>
              <a:rPr lang="pt-BR" sz="1200" dirty="0"/>
              <a:t>O exercício de captação de recursos continua em paralelo com essas etapas e com as diferentes fases do ciclo de vida. Por exemplo, quando um mandato desencadeia a fase de identificação de um projeto, deve vir com financiamento suficiente para concluir o processo de identificação.</a:t>
            </a:r>
          </a:p>
          <a:p>
            <a:endParaRPr lang="pt-BR" sz="1200" dirty="0"/>
          </a:p>
          <a:p>
            <a:r>
              <a:rPr lang="pt-BR" sz="1200" dirty="0"/>
              <a:t>À medida que o trabalho avança e a quantidade de dinheiro envolvida aumenta, sistemas de controle financeiro precisam ser implementados de acordo com o volume e a natureza das transações financeiras. Esses sistemas funcionarão em conjunto com os sistemas de gerenciamento de cronograma para prever o fluxo de caixa e rastrear as despesas reais em relação ao orçamento.</a:t>
            </a:r>
            <a:endParaRPr lang="pt-BR" sz="1200" dirty="0">
              <a:effectLst/>
            </a:endParaRPr>
          </a:p>
        </p:txBody>
      </p:sp>
      <p:sp>
        <p:nvSpPr>
          <p:cNvPr id="31" name="TextBox 30">
            <a:hlinkClick r:id="rId5"/>
            <a:extLst>
              <a:ext uri="{FF2B5EF4-FFF2-40B4-BE49-F238E27FC236}">
                <a16:creationId xmlns:a16="http://schemas.microsoft.com/office/drawing/2014/main" id="{399D1799-3B13-4420-8C5A-A4B125AEE278}"/>
              </a:ext>
            </a:extLst>
          </p:cNvPr>
          <p:cNvSpPr txBox="1"/>
          <p:nvPr/>
        </p:nvSpPr>
        <p:spPr>
          <a:xfrm>
            <a:off x="10637622" y="3417667"/>
            <a:ext cx="1554378" cy="461665"/>
          </a:xfrm>
          <a:prstGeom prst="rect">
            <a:avLst/>
          </a:prstGeom>
          <a:noFill/>
        </p:spPr>
        <p:txBody>
          <a:bodyPr wrap="square" rtlCol="0">
            <a:spAutoFit/>
          </a:bodyPr>
          <a:lstStyle/>
          <a:p>
            <a:r>
              <a:rPr lang="en-GB" sz="1200"/>
              <a:t>Análise de investimento</a:t>
            </a:r>
            <a:endParaRPr lang="en-GB" sz="1200" dirty="0"/>
          </a:p>
        </p:txBody>
      </p:sp>
      <p:sp>
        <p:nvSpPr>
          <p:cNvPr id="32" name="TextBox 31">
            <a:hlinkClick r:id="rId6"/>
            <a:extLst>
              <a:ext uri="{FF2B5EF4-FFF2-40B4-BE49-F238E27FC236}">
                <a16:creationId xmlns:a16="http://schemas.microsoft.com/office/drawing/2014/main" id="{CEF9319C-0E99-438E-9F5A-64ABF85025E3}"/>
              </a:ext>
            </a:extLst>
          </p:cNvPr>
          <p:cNvSpPr txBox="1"/>
          <p:nvPr/>
        </p:nvSpPr>
        <p:spPr>
          <a:xfrm>
            <a:off x="10636498" y="3837902"/>
            <a:ext cx="1166113" cy="276999"/>
          </a:xfrm>
          <a:prstGeom prst="rect">
            <a:avLst/>
          </a:prstGeom>
          <a:noFill/>
        </p:spPr>
        <p:txBody>
          <a:bodyPr wrap="square" rtlCol="0">
            <a:spAutoFit/>
          </a:bodyPr>
          <a:lstStyle/>
          <a:p>
            <a:r>
              <a:rPr lang="en-GB" sz="1200" dirty="0" err="1"/>
              <a:t>Financiamento</a:t>
            </a:r>
            <a:endParaRPr lang="en-GB" sz="1200" dirty="0"/>
          </a:p>
        </p:txBody>
      </p:sp>
      <p:sp>
        <p:nvSpPr>
          <p:cNvPr id="33" name="TextBox 32">
            <a:hlinkClick r:id="rId7"/>
            <a:extLst>
              <a:ext uri="{FF2B5EF4-FFF2-40B4-BE49-F238E27FC236}">
                <a16:creationId xmlns:a16="http://schemas.microsoft.com/office/drawing/2014/main" id="{69E77A72-0C1F-4EDA-AA4D-A7F6751EC74D}"/>
              </a:ext>
            </a:extLst>
          </p:cNvPr>
          <p:cNvSpPr txBox="1"/>
          <p:nvPr/>
        </p:nvSpPr>
        <p:spPr>
          <a:xfrm>
            <a:off x="10636498" y="4103883"/>
            <a:ext cx="1533758" cy="461665"/>
          </a:xfrm>
          <a:prstGeom prst="rect">
            <a:avLst/>
          </a:prstGeom>
          <a:noFill/>
        </p:spPr>
        <p:txBody>
          <a:bodyPr wrap="square" rtlCol="0">
            <a:spAutoFit/>
          </a:bodyPr>
          <a:lstStyle/>
          <a:p>
            <a:r>
              <a:rPr lang="pt-BR" sz="1200"/>
              <a:t>Orçamento e controle dos custos</a:t>
            </a:r>
            <a:endParaRPr lang="en-GB" sz="1200" dirty="0"/>
          </a:p>
        </p:txBody>
      </p:sp>
      <p:sp>
        <p:nvSpPr>
          <p:cNvPr id="34" name="Rectangle 33">
            <a:hlinkClick r:id="rId8"/>
            <a:extLst>
              <a:ext uri="{FF2B5EF4-FFF2-40B4-BE49-F238E27FC236}">
                <a16:creationId xmlns:a16="http://schemas.microsoft.com/office/drawing/2014/main" id="{491FA3A7-B723-4099-B3EC-9E2C9E309ABC}"/>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hlinkClick r:id="rId9"/>
            <a:extLst>
              <a:ext uri="{FF2B5EF4-FFF2-40B4-BE49-F238E27FC236}">
                <a16:creationId xmlns:a16="http://schemas.microsoft.com/office/drawing/2014/main" id="{8DDBDF0A-1DBD-48D8-B04F-97DD0EEE5BDA}"/>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36" name="TextBox 35">
            <a:hlinkClick r:id="rId10"/>
            <a:extLst>
              <a:ext uri="{FF2B5EF4-FFF2-40B4-BE49-F238E27FC236}">
                <a16:creationId xmlns:a16="http://schemas.microsoft.com/office/drawing/2014/main" id="{7A563D10-8EA0-4A48-B003-CFDD0978CC86}"/>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37" name="TextBox 36">
            <a:hlinkClick r:id="rId11"/>
            <a:extLst>
              <a:ext uri="{FF2B5EF4-FFF2-40B4-BE49-F238E27FC236}">
                <a16:creationId xmlns:a16="http://schemas.microsoft.com/office/drawing/2014/main" id="{04044659-DD22-4F72-85FB-F3CD6E8DF781}"/>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38" name="TextBox 37">
            <a:hlinkClick r:id="rId12"/>
            <a:extLst>
              <a:ext uri="{FF2B5EF4-FFF2-40B4-BE49-F238E27FC236}">
                <a16:creationId xmlns:a16="http://schemas.microsoft.com/office/drawing/2014/main" id="{EC3D4618-02E4-4401-BE04-D05EFBF5C881}"/>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4" name="TextBox 43">
            <a:hlinkClick r:id="rId13"/>
            <a:extLst>
              <a:ext uri="{FF2B5EF4-FFF2-40B4-BE49-F238E27FC236}">
                <a16:creationId xmlns:a16="http://schemas.microsoft.com/office/drawing/2014/main" id="{3150A50E-2AEE-44E5-989A-9955CC09AE27}"/>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5" name="TextBox 44">
            <a:extLst>
              <a:ext uri="{FF2B5EF4-FFF2-40B4-BE49-F238E27FC236}">
                <a16:creationId xmlns:a16="http://schemas.microsoft.com/office/drawing/2014/main" id="{A4E041B7-1E7A-44D8-95F4-0B5F8AA9C5D0}"/>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cxnSp>
        <p:nvCxnSpPr>
          <p:cNvPr id="39" name="Straight Connector 38">
            <a:extLst>
              <a:ext uri="{FF2B5EF4-FFF2-40B4-BE49-F238E27FC236}">
                <a16:creationId xmlns:a16="http://schemas.microsoft.com/office/drawing/2014/main" id="{F44625D0-E5DD-4EE5-81DB-B6E1841A485E}"/>
              </a:ext>
            </a:extLst>
          </p:cNvPr>
          <p:cNvCxnSpPr>
            <a:cxnSpLocks/>
          </p:cNvCxnSpPr>
          <p:nvPr/>
        </p:nvCxnSpPr>
        <p:spPr>
          <a:xfrm>
            <a:off x="10627277" y="4631765"/>
            <a:ext cx="1461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A15B089-7F42-4E48-8D8E-E09EB1A7001A}"/>
              </a:ext>
            </a:extLst>
          </p:cNvPr>
          <p:cNvSpPr txBox="1"/>
          <p:nvPr/>
        </p:nvSpPr>
        <p:spPr>
          <a:xfrm>
            <a:off x="10529939" y="4771109"/>
            <a:ext cx="1628931"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41" name="TextBox 40">
            <a:hlinkClick r:id="rId14"/>
            <a:extLst>
              <a:ext uri="{FF2B5EF4-FFF2-40B4-BE49-F238E27FC236}">
                <a16:creationId xmlns:a16="http://schemas.microsoft.com/office/drawing/2014/main" id="{DA8E3FDB-5AD5-461C-B9CE-0E30C2A5B5D7}"/>
              </a:ext>
            </a:extLst>
          </p:cNvPr>
          <p:cNvSpPr txBox="1"/>
          <p:nvPr/>
        </p:nvSpPr>
        <p:spPr>
          <a:xfrm>
            <a:off x="10639443" y="5093821"/>
            <a:ext cx="1486221" cy="276999"/>
          </a:xfrm>
          <a:prstGeom prst="rect">
            <a:avLst/>
          </a:prstGeom>
          <a:noFill/>
        </p:spPr>
        <p:txBody>
          <a:bodyPr wrap="square" rtlCol="0">
            <a:spAutoFit/>
          </a:bodyPr>
          <a:lstStyle/>
          <a:p>
            <a:r>
              <a:rPr lang="en-GB" sz="1200" dirty="0" err="1"/>
              <a:t>Kurva</a:t>
            </a:r>
            <a:r>
              <a:rPr lang="en-GB" sz="1200" dirty="0"/>
              <a:t>-S</a:t>
            </a:r>
          </a:p>
        </p:txBody>
      </p:sp>
      <p:cxnSp>
        <p:nvCxnSpPr>
          <p:cNvPr id="42" name="Straight Connector 41">
            <a:extLst>
              <a:ext uri="{FF2B5EF4-FFF2-40B4-BE49-F238E27FC236}">
                <a16:creationId xmlns:a16="http://schemas.microsoft.com/office/drawing/2014/main" id="{3FF94B23-F4C6-4014-8EDA-B91E44434105}"/>
              </a:ext>
            </a:extLst>
          </p:cNvPr>
          <p:cNvCxnSpPr/>
          <p:nvPr/>
        </p:nvCxnSpPr>
        <p:spPr>
          <a:xfrm>
            <a:off x="10664539" y="3037239"/>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706C48E-4950-41F7-9E3A-4E0643B552A5}"/>
              </a:ext>
            </a:extLst>
          </p:cNvPr>
          <p:cNvSpPr txBox="1"/>
          <p:nvPr/>
        </p:nvSpPr>
        <p:spPr>
          <a:xfrm>
            <a:off x="10752023" y="3094701"/>
            <a:ext cx="1223668" cy="307777"/>
          </a:xfrm>
          <a:prstGeom prst="rect">
            <a:avLst/>
          </a:prstGeom>
          <a:noFill/>
        </p:spPr>
        <p:txBody>
          <a:bodyPr wrap="non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46" name="TextBox 45">
            <a:hlinkClick r:id="rId15"/>
            <a:extLst>
              <a:ext uri="{FF2B5EF4-FFF2-40B4-BE49-F238E27FC236}">
                <a16:creationId xmlns:a16="http://schemas.microsoft.com/office/drawing/2014/main" id="{6E181856-581A-4B21-9F6D-E58D873813D0}"/>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21" name="Right Arrow 16">
            <a:hlinkClick r:id="rId16" action="ppaction://hlinksldjump"/>
            <a:extLst>
              <a:ext uri="{FF2B5EF4-FFF2-40B4-BE49-F238E27FC236}">
                <a16:creationId xmlns:a16="http://schemas.microsoft.com/office/drawing/2014/main" id="{25D7B2D9-86A5-9B6B-6F1C-5CF80E570DCA}"/>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14">
            <a:hlinkClick r:id="rId17" action="ppaction://hlinksldjump"/>
            <a:extLst>
              <a:ext uri="{FF2B5EF4-FFF2-40B4-BE49-F238E27FC236}">
                <a16:creationId xmlns:a16="http://schemas.microsoft.com/office/drawing/2014/main" id="{463CA3C7-4EC7-1516-0DE7-15F8130C3B3B}"/>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15">
            <a:hlinkClick r:id="rId18" action="ppaction://hlinksldjump"/>
            <a:extLst>
              <a:ext uri="{FF2B5EF4-FFF2-40B4-BE49-F238E27FC236}">
                <a16:creationId xmlns:a16="http://schemas.microsoft.com/office/drawing/2014/main" id="{44147D67-97D0-E9A6-BD05-D5846343E38B}"/>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48118EB-B7AF-5A16-2BE0-15F1464116D1}"/>
              </a:ext>
            </a:extLst>
          </p:cNvPr>
          <p:cNvSpPr/>
          <p:nvPr/>
        </p:nvSpPr>
        <p:spPr>
          <a:xfrm>
            <a:off x="6168282" y="1763120"/>
            <a:ext cx="1000387" cy="63242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Iniciar</a:t>
            </a:r>
          </a:p>
        </p:txBody>
      </p:sp>
      <p:sp>
        <p:nvSpPr>
          <p:cNvPr id="26" name="Rectangle 25">
            <a:extLst>
              <a:ext uri="{FF2B5EF4-FFF2-40B4-BE49-F238E27FC236}">
                <a16:creationId xmlns:a16="http://schemas.microsoft.com/office/drawing/2014/main" id="{E927B15E-3E17-CD61-6984-5350DB194A3D}"/>
              </a:ext>
            </a:extLst>
          </p:cNvPr>
          <p:cNvSpPr/>
          <p:nvPr/>
        </p:nvSpPr>
        <p:spPr>
          <a:xfrm>
            <a:off x="6606972" y="2815657"/>
            <a:ext cx="1000387" cy="63242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Identificar fontes</a:t>
            </a:r>
          </a:p>
        </p:txBody>
      </p:sp>
      <p:sp>
        <p:nvSpPr>
          <p:cNvPr id="27" name="Rectangle 26">
            <a:extLst>
              <a:ext uri="{FF2B5EF4-FFF2-40B4-BE49-F238E27FC236}">
                <a16:creationId xmlns:a16="http://schemas.microsoft.com/office/drawing/2014/main" id="{5C2D6085-7AC9-C077-B5E8-557375866D6F}"/>
              </a:ext>
            </a:extLst>
          </p:cNvPr>
          <p:cNvSpPr/>
          <p:nvPr/>
        </p:nvSpPr>
        <p:spPr>
          <a:xfrm>
            <a:off x="9110624" y="2815657"/>
            <a:ext cx="1187381" cy="63242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dirty="0">
                <a:solidFill>
                  <a:srgbClr val="000000"/>
                </a:solidFill>
                <a:highlight>
                  <a:srgbClr val="000000">
                    <a:alpha val="0"/>
                  </a:srgbClr>
                </a:highlight>
              </a:rPr>
              <a:t>Administrar fundos</a:t>
            </a:r>
          </a:p>
        </p:txBody>
      </p:sp>
      <p:sp>
        <p:nvSpPr>
          <p:cNvPr id="47" name="Rectangle 46">
            <a:extLst>
              <a:ext uri="{FF2B5EF4-FFF2-40B4-BE49-F238E27FC236}">
                <a16:creationId xmlns:a16="http://schemas.microsoft.com/office/drawing/2014/main" id="{B9E27F5E-13CB-501C-7E85-27FEC8C51534}"/>
              </a:ext>
            </a:extLst>
          </p:cNvPr>
          <p:cNvSpPr/>
          <p:nvPr/>
        </p:nvSpPr>
        <p:spPr>
          <a:xfrm>
            <a:off x="7858798" y="2815657"/>
            <a:ext cx="1000387" cy="63242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Negociar termos</a:t>
            </a:r>
          </a:p>
        </p:txBody>
      </p:sp>
      <p:cxnSp>
        <p:nvCxnSpPr>
          <p:cNvPr id="48" name="Straight Arrow Connector 47">
            <a:extLst>
              <a:ext uri="{FF2B5EF4-FFF2-40B4-BE49-F238E27FC236}">
                <a16:creationId xmlns:a16="http://schemas.microsoft.com/office/drawing/2014/main" id="{49A6D14B-64C9-3402-8684-B97582115D3F}"/>
              </a:ext>
            </a:extLst>
          </p:cNvPr>
          <p:cNvCxnSpPr>
            <a:stCxn id="47" idx="3"/>
            <a:endCxn id="27" idx="1"/>
          </p:cNvCxnSpPr>
          <p:nvPr/>
        </p:nvCxnSpPr>
        <p:spPr>
          <a:xfrm>
            <a:off x="8859185" y="3131872"/>
            <a:ext cx="251439"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446D601-C868-EF1D-AA7C-BB2BC81AAEE1}"/>
              </a:ext>
            </a:extLst>
          </p:cNvPr>
          <p:cNvCxnSpPr>
            <a:stCxn id="26" idx="3"/>
            <a:endCxn id="47" idx="1"/>
          </p:cNvCxnSpPr>
          <p:nvPr/>
        </p:nvCxnSpPr>
        <p:spPr>
          <a:xfrm>
            <a:off x="7607359" y="3131872"/>
            <a:ext cx="251439"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AF54056-9148-0912-7994-E90C57C6F7AC}"/>
              </a:ext>
            </a:extLst>
          </p:cNvPr>
          <p:cNvSpPr/>
          <p:nvPr/>
        </p:nvSpPr>
        <p:spPr>
          <a:xfrm>
            <a:off x="4924494" y="1763120"/>
            <a:ext cx="1000387" cy="63242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a:t>
            </a:r>
          </a:p>
        </p:txBody>
      </p:sp>
      <p:cxnSp>
        <p:nvCxnSpPr>
          <p:cNvPr id="51" name="Straight Arrow Connector 50">
            <a:extLst>
              <a:ext uri="{FF2B5EF4-FFF2-40B4-BE49-F238E27FC236}">
                <a16:creationId xmlns:a16="http://schemas.microsoft.com/office/drawing/2014/main" id="{DB6574FA-D9CB-959B-9305-B60371CEA4EB}"/>
              </a:ext>
            </a:extLst>
          </p:cNvPr>
          <p:cNvCxnSpPr>
            <a:stCxn id="50" idx="3"/>
            <a:endCxn id="25" idx="1"/>
          </p:cNvCxnSpPr>
          <p:nvPr/>
        </p:nvCxnSpPr>
        <p:spPr>
          <a:xfrm>
            <a:off x="5924881" y="2079334"/>
            <a:ext cx="243401"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5883068C-E9DF-3528-B8F4-04A33BEEBEF7}"/>
              </a:ext>
            </a:extLst>
          </p:cNvPr>
          <p:cNvSpPr/>
          <p:nvPr/>
        </p:nvSpPr>
        <p:spPr>
          <a:xfrm>
            <a:off x="4737663" y="1305248"/>
            <a:ext cx="2655953" cy="1160270"/>
          </a:xfrm>
          <a:prstGeom prst="rect">
            <a:avLst/>
          </a:prstGeom>
          <a:noFill/>
          <a:ln w="31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53" name="TextBox 52">
            <a:extLst>
              <a:ext uri="{FF2B5EF4-FFF2-40B4-BE49-F238E27FC236}">
                <a16:creationId xmlns:a16="http://schemas.microsoft.com/office/drawing/2014/main" id="{9C3680DE-10DF-7399-3DE7-E3D1E920B3F6}"/>
              </a:ext>
            </a:extLst>
          </p:cNvPr>
          <p:cNvSpPr txBox="1"/>
          <p:nvPr/>
        </p:nvSpPr>
        <p:spPr>
          <a:xfrm>
            <a:off x="4924494" y="1305248"/>
            <a:ext cx="2381605" cy="340400"/>
          </a:xfrm>
          <a:prstGeom prst="rect">
            <a:avLst/>
          </a:prstGeom>
          <a:noFill/>
          <a:ln w="3175">
            <a:noFill/>
          </a:ln>
        </p:spPr>
        <p:txBody>
          <a:bodyPr wrap="square" rtlCol="0">
            <a:noAutofit/>
          </a:bodyPr>
          <a:lstStyle/>
          <a:p>
            <a:pPr algn="ctr" rtl="0"/>
            <a:r>
              <a:rPr lang="pt-BR" sz="1100" b="0" i="0" u="none" strike="noStrike" dirty="0">
                <a:highlight>
                  <a:srgbClr val="000000">
                    <a:alpha val="0"/>
                  </a:srgbClr>
                </a:highlight>
              </a:rPr>
              <a:t>Geralmente executado como parte do gerenciamento de custos</a:t>
            </a:r>
          </a:p>
        </p:txBody>
      </p:sp>
      <p:sp>
        <p:nvSpPr>
          <p:cNvPr id="54" name="Rectangle 53">
            <a:extLst>
              <a:ext uri="{FF2B5EF4-FFF2-40B4-BE49-F238E27FC236}">
                <a16:creationId xmlns:a16="http://schemas.microsoft.com/office/drawing/2014/main" id="{D4A849DF-9C3D-1728-C53A-570876CCF841}"/>
              </a:ext>
            </a:extLst>
          </p:cNvPr>
          <p:cNvSpPr/>
          <p:nvPr/>
        </p:nvSpPr>
        <p:spPr>
          <a:xfrm>
            <a:off x="9110624" y="1763120"/>
            <a:ext cx="1187381" cy="632429"/>
          </a:xfrm>
          <a:prstGeom prst="rect">
            <a:avLst/>
          </a:prstGeom>
          <a:solidFill>
            <a:schemeClr val="accent5">
              <a:lumMod val="20000"/>
              <a:lumOff val="80000"/>
            </a:schemeClr>
          </a:solidFill>
          <a:ln w="3175">
            <a:solidFill>
              <a:schemeClr val="accent5">
                <a:lumMod val="60000"/>
                <a:lumOff val="40000"/>
              </a:schemeClr>
            </a:solidFill>
            <a:prstDash val="lgDash"/>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4A452A"/>
                </a:solidFill>
                <a:highlight>
                  <a:srgbClr val="000000">
                    <a:alpha val="0"/>
                  </a:srgbClr>
                </a:highlight>
              </a:rPr>
              <a:t>Controle contábil</a:t>
            </a:r>
          </a:p>
        </p:txBody>
      </p:sp>
      <p:cxnSp>
        <p:nvCxnSpPr>
          <p:cNvPr id="55" name="Straight Arrow Connector 54">
            <a:extLst>
              <a:ext uri="{FF2B5EF4-FFF2-40B4-BE49-F238E27FC236}">
                <a16:creationId xmlns:a16="http://schemas.microsoft.com/office/drawing/2014/main" id="{E596747F-B28A-B700-62C1-297E800A1FD9}"/>
              </a:ext>
            </a:extLst>
          </p:cNvPr>
          <p:cNvCxnSpPr>
            <a:stCxn id="27" idx="0"/>
            <a:endCxn id="54" idx="2"/>
          </p:cNvCxnSpPr>
          <p:nvPr/>
        </p:nvCxnSpPr>
        <p:spPr>
          <a:xfrm flipH="1" flipV="1">
            <a:off x="9704314" y="2395548"/>
            <a:ext cx="0" cy="420109"/>
          </a:xfrm>
          <a:prstGeom prst="straightConnector1">
            <a:avLst/>
          </a:prstGeom>
          <a:ln w="3175">
            <a:solidFill>
              <a:schemeClr val="accent5">
                <a:lumMod val="60000"/>
                <a:lumOff val="4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6" name="Elbow Connector 2">
            <a:extLst>
              <a:ext uri="{FF2B5EF4-FFF2-40B4-BE49-F238E27FC236}">
                <a16:creationId xmlns:a16="http://schemas.microsoft.com/office/drawing/2014/main" id="{737EA03F-E410-6626-8999-A8C4E61DB286}"/>
              </a:ext>
            </a:extLst>
          </p:cNvPr>
          <p:cNvCxnSpPr>
            <a:cxnSpLocks/>
            <a:stCxn id="52" idx="2"/>
            <a:endCxn id="26" idx="1"/>
          </p:cNvCxnSpPr>
          <p:nvPr/>
        </p:nvCxnSpPr>
        <p:spPr>
          <a:xfrm rot="16200000" flipH="1">
            <a:off x="6003130" y="2528028"/>
            <a:ext cx="666353" cy="541333"/>
          </a:xfrm>
          <a:prstGeom prst="bentConnector2">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51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Gerenciamento</a:t>
            </a:r>
            <a:r>
              <a:rPr lang="en-GB" dirty="0"/>
              <a:t> de </a:t>
            </a:r>
            <a:r>
              <a:rPr lang="en-GB" dirty="0" err="1"/>
              <a:t>risco</a:t>
            </a:r>
            <a:endParaRPr lang="en-GB" dirty="0"/>
          </a:p>
        </p:txBody>
      </p:sp>
      <p:cxnSp>
        <p:nvCxnSpPr>
          <p:cNvPr id="20" name="Straight Connector 19">
            <a:extLst>
              <a:ext uri="{FF2B5EF4-FFF2-40B4-BE49-F238E27FC236}">
                <a16:creationId xmlns:a16="http://schemas.microsoft.com/office/drawing/2014/main" id="{F7CB4691-E9E4-4D98-AD7D-984CEB11B51E}"/>
              </a:ext>
            </a:extLst>
          </p:cNvPr>
          <p:cNvCxnSpPr/>
          <p:nvPr/>
        </p:nvCxnSpPr>
        <p:spPr>
          <a:xfrm>
            <a:off x="10735554" y="2997164"/>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68A2EA-160C-4AFF-8855-388FA5514DEA}"/>
              </a:ext>
            </a:extLst>
          </p:cNvPr>
          <p:cNvSpPr txBox="1"/>
          <p:nvPr/>
        </p:nvSpPr>
        <p:spPr>
          <a:xfrm>
            <a:off x="10561983" y="3073560"/>
            <a:ext cx="1621991" cy="307777"/>
          </a:xfrm>
          <a:prstGeom prst="rect">
            <a:avLst/>
          </a:prstGeom>
          <a:noFill/>
        </p:spPr>
        <p:txBody>
          <a:bodyPr wrap="squar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32" name="Rectangle 31">
            <a:extLst>
              <a:ext uri="{FF2B5EF4-FFF2-40B4-BE49-F238E27FC236}">
                <a16:creationId xmlns:a16="http://schemas.microsoft.com/office/drawing/2014/main" id="{BADAC45C-07CB-4572-BD02-D326B479CBBB}"/>
              </a:ext>
            </a:extLst>
          </p:cNvPr>
          <p:cNvSpPr/>
          <p:nvPr/>
        </p:nvSpPr>
        <p:spPr>
          <a:xfrm>
            <a:off x="136359" y="1040633"/>
            <a:ext cx="4187148" cy="2685351"/>
          </a:xfrm>
          <a:prstGeom prst="rect">
            <a:avLst/>
          </a:prstGeom>
        </p:spPr>
        <p:txBody>
          <a:bodyPr wrap="square">
            <a:spAutoFit/>
          </a:bodyPr>
          <a:lstStyle/>
          <a:p>
            <a:pPr>
              <a:spcAft>
                <a:spcPts val="300"/>
              </a:spcAft>
            </a:pPr>
            <a:r>
              <a:rPr lang="pt-BR" sz="1400" dirty="0">
                <a:solidFill>
                  <a:schemeClr val="accent1"/>
                </a:solidFill>
              </a:rPr>
              <a:t>Objetivos</a:t>
            </a:r>
          </a:p>
          <a:p>
            <a:pPr>
              <a:spcAft>
                <a:spcPts val="600"/>
              </a:spcAft>
            </a:pPr>
            <a:r>
              <a:rPr lang="pt-BR" sz="1200" dirty="0"/>
              <a:t>O gerenciamento de riscos permite que eventos de risco individuais e riscos gerais sejam compreendidos e gerenciados de forma proativa, otimizando o sucesso ao minimizar as ameaças e maximizar as oportunidades. Seus objetivos são :</a:t>
            </a:r>
          </a:p>
          <a:p>
            <a:pPr marL="183600" indent="-183600">
              <a:spcAft>
                <a:spcPts val="600"/>
              </a:spcAft>
              <a:buFont typeface="Arial" panose="020B0604020202020204" pitchFamily="34" charset="0"/>
              <a:buChar char="•"/>
            </a:pPr>
            <a:r>
              <a:rPr lang="pt-BR" sz="1200" dirty="0"/>
              <a:t>garantir que os níveis de risco geral dentro de um projeto, programa ou portfólio sejam compatíveis com os objetivos organizacionais;</a:t>
            </a:r>
          </a:p>
          <a:p>
            <a:pPr marL="183600" indent="-183600">
              <a:spcAft>
                <a:spcPts val="600"/>
              </a:spcAft>
              <a:buFont typeface="Arial" panose="020B0604020202020204" pitchFamily="34" charset="0"/>
              <a:buChar char="•"/>
            </a:pPr>
            <a:r>
              <a:rPr lang="pt-BR" sz="1200" dirty="0"/>
              <a:t>assegurar que riscos e respostas individuais sejam identificados;</a:t>
            </a:r>
          </a:p>
          <a:p>
            <a:pPr marL="183600" indent="-183600">
              <a:spcAft>
                <a:spcPts val="600"/>
              </a:spcAft>
              <a:buFont typeface="Arial" panose="020B0604020202020204" pitchFamily="34" charset="0"/>
              <a:buChar char="•"/>
            </a:pPr>
            <a:r>
              <a:rPr lang="pt-BR" sz="1200" dirty="0"/>
              <a:t>minimizar o impacto das ameaças aos objetivos;</a:t>
            </a:r>
          </a:p>
          <a:p>
            <a:pPr marL="183600" indent="-183600">
              <a:spcAft>
                <a:spcPts val="600"/>
              </a:spcAft>
              <a:buFont typeface="Arial" panose="020B0604020202020204" pitchFamily="34" charset="0"/>
              <a:buChar char="•"/>
            </a:pPr>
            <a:r>
              <a:rPr lang="pt-BR" sz="1200" dirty="0"/>
              <a:t>otimizar oportunidades dentro do escopo de trabalho</a:t>
            </a:r>
            <a:endParaRPr lang="pt-BR" sz="1200" dirty="0">
              <a:effectLst/>
            </a:endParaRPr>
          </a:p>
        </p:txBody>
      </p:sp>
      <p:sp>
        <p:nvSpPr>
          <p:cNvPr id="33" name="Rectangle 32">
            <a:extLst>
              <a:ext uri="{FF2B5EF4-FFF2-40B4-BE49-F238E27FC236}">
                <a16:creationId xmlns:a16="http://schemas.microsoft.com/office/drawing/2014/main" id="{7591C887-21E8-4871-BBEE-4A692B4629E0}"/>
              </a:ext>
            </a:extLst>
          </p:cNvPr>
          <p:cNvSpPr/>
          <p:nvPr/>
        </p:nvSpPr>
        <p:spPr>
          <a:xfrm>
            <a:off x="136358" y="3754844"/>
            <a:ext cx="5106006" cy="2754600"/>
          </a:xfrm>
          <a:prstGeom prst="rect">
            <a:avLst/>
          </a:prstGeom>
        </p:spPr>
        <p:txBody>
          <a:bodyPr wrap="square">
            <a:spAutoFit/>
          </a:bodyPr>
          <a:lstStyle/>
          <a:p>
            <a:pPr>
              <a:spcAft>
                <a:spcPts val="600"/>
              </a:spcAft>
            </a:pPr>
            <a:r>
              <a:rPr lang="pt-BR" sz="1400" dirty="0">
                <a:solidFill>
                  <a:schemeClr val="accent1"/>
                </a:solidFill>
              </a:rPr>
              <a:t>Visão Geral</a:t>
            </a:r>
            <a:endParaRPr lang="pt-BR" sz="1100" dirty="0"/>
          </a:p>
          <a:p>
            <a:pPr>
              <a:spcAft>
                <a:spcPts val="600"/>
              </a:spcAft>
            </a:pPr>
            <a:r>
              <a:rPr lang="pt-BR" sz="1200" dirty="0"/>
              <a:t>O risco é inerente a todos os projetos, programas e portfólios porque cada um é uma combinação única de objetivos, soluções, pessoas e contexto. Cada projeto, programa e portfólio terá um nível inerente de risco geral. Este risco global tem dois componentes: eventos de risco e incerteza.</a:t>
            </a:r>
          </a:p>
          <a:p>
            <a:pPr>
              <a:spcAft>
                <a:spcPts val="600"/>
              </a:spcAft>
            </a:pPr>
            <a:r>
              <a:rPr lang="pt-BR" sz="1200" dirty="0"/>
              <a:t>Um evento de risco é um evento identificável que, se ocorrer, terá impacto nos objetivos. A frase-chave aqui é “se ocorrer”. O gerenciamento de riscos trata de lidar com coisas que podem ou não acontecer.</a:t>
            </a:r>
          </a:p>
          <a:p>
            <a:pPr>
              <a:spcAft>
                <a:spcPts val="600"/>
              </a:spcAft>
            </a:pPr>
            <a:r>
              <a:rPr lang="pt-BR" sz="1200" dirty="0"/>
              <a:t>A incerteza refere-se a uma forma de risco que não pode ser identificada como um evento de risco específico. Por exemplo, no uso de tecnologia inovadora pode haver incerteza sobre o desempenho ou a confiabilidade de alguns componentes. Em um nível mais mundano, todo conjunto de planos tem um grau de incerteza porque se baseia em estimativas de precisão variável.</a:t>
            </a:r>
          </a:p>
        </p:txBody>
      </p:sp>
      <p:sp>
        <p:nvSpPr>
          <p:cNvPr id="34" name="Rectangle 33">
            <a:extLst>
              <a:ext uri="{FF2B5EF4-FFF2-40B4-BE49-F238E27FC236}">
                <a16:creationId xmlns:a16="http://schemas.microsoft.com/office/drawing/2014/main" id="{A938FB9D-AC31-4026-8C12-44B10ACE1287}"/>
              </a:ext>
            </a:extLst>
          </p:cNvPr>
          <p:cNvSpPr/>
          <p:nvPr/>
        </p:nvSpPr>
        <p:spPr>
          <a:xfrm>
            <a:off x="5326793" y="4033140"/>
            <a:ext cx="5106006" cy="2354491"/>
          </a:xfrm>
          <a:prstGeom prst="rect">
            <a:avLst/>
          </a:prstGeom>
        </p:spPr>
        <p:txBody>
          <a:bodyPr wrap="square">
            <a:spAutoFit/>
          </a:bodyPr>
          <a:lstStyle/>
          <a:p>
            <a:pPr>
              <a:spcAft>
                <a:spcPts val="600"/>
              </a:spcAft>
            </a:pPr>
            <a:r>
              <a:rPr lang="pt-BR" sz="1200" dirty="0"/>
              <a:t>Os eventos de risco são vistos como positivos ou negativos. Um risco negativo (ameaça) é aquele com o qual a maioria das pessoas está mais familiarizada. É algo que terá um efeito adverso nos objetivos se ocorrer. Um risco positivo (oportunidade) é algo que pode aumentar o valor do trabalho se ocorrer.</a:t>
            </a:r>
          </a:p>
          <a:p>
            <a:pPr>
              <a:spcAft>
                <a:spcPts val="600"/>
              </a:spcAft>
            </a:pPr>
            <a:r>
              <a:rPr lang="pt-BR" sz="1200" dirty="0"/>
              <a:t>Uma vez identificados os eventos de risco, eles são avaliados quanto à sua probabilidade e impacto. As respostas serão identificadas e registradas em um </a:t>
            </a:r>
            <a:r>
              <a:rPr lang="pt-BR" sz="1200" dirty="0">
                <a:hlinkClick r:id="rId2" action="ppaction://hlinksldjump"/>
              </a:rPr>
              <a:t>registro de riscos</a:t>
            </a:r>
            <a:r>
              <a:rPr lang="pt-BR" sz="1200" dirty="0"/>
              <a:t>.</a:t>
            </a:r>
          </a:p>
          <a:p>
            <a:pPr>
              <a:spcAft>
                <a:spcPts val="600"/>
              </a:spcAft>
            </a:pPr>
            <a:r>
              <a:rPr lang="pt-BR" sz="1200" dirty="0"/>
              <a:t>As respostas planejadas serão implementadas ao longo do </a:t>
            </a:r>
            <a:r>
              <a:rPr lang="pt-BR" sz="1200" dirty="0">
                <a:hlinkClick r:id="rId3" action="ppaction://hlinksldjump"/>
              </a:rPr>
              <a:t>processo de entrega</a:t>
            </a:r>
            <a:r>
              <a:rPr lang="pt-BR" sz="1200" dirty="0"/>
              <a:t>.</a:t>
            </a:r>
          </a:p>
          <a:p>
            <a:pPr>
              <a:spcAft>
                <a:spcPts val="600"/>
              </a:spcAft>
            </a:pPr>
            <a:r>
              <a:rPr lang="pt-BR" sz="1200" dirty="0"/>
              <a:t>O procedimento mantém todos os riscos sob revisão e se repete regularmente para identificar novos eventos de risco e respostas planejadas.</a:t>
            </a:r>
          </a:p>
        </p:txBody>
      </p:sp>
      <p:sp>
        <p:nvSpPr>
          <p:cNvPr id="30" name="Rectangle 29">
            <a:hlinkClick r:id="rId4"/>
            <a:extLst>
              <a:ext uri="{FF2B5EF4-FFF2-40B4-BE49-F238E27FC236}">
                <a16:creationId xmlns:a16="http://schemas.microsoft.com/office/drawing/2014/main" id="{1A8AE1A7-2DD6-48EB-A255-AC162A5C47F8}"/>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hlinkClick r:id="rId5"/>
            <a:extLst>
              <a:ext uri="{FF2B5EF4-FFF2-40B4-BE49-F238E27FC236}">
                <a16:creationId xmlns:a16="http://schemas.microsoft.com/office/drawing/2014/main" id="{70DFF93D-54EF-4A20-B4E2-61968DF02558}"/>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40" name="TextBox 39">
            <a:hlinkClick r:id="rId6"/>
            <a:extLst>
              <a:ext uri="{FF2B5EF4-FFF2-40B4-BE49-F238E27FC236}">
                <a16:creationId xmlns:a16="http://schemas.microsoft.com/office/drawing/2014/main" id="{5CC0AA11-7D12-4C4F-A636-CDF212957AC6}"/>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41" name="TextBox 40">
            <a:hlinkClick r:id="rId7"/>
            <a:extLst>
              <a:ext uri="{FF2B5EF4-FFF2-40B4-BE49-F238E27FC236}">
                <a16:creationId xmlns:a16="http://schemas.microsoft.com/office/drawing/2014/main" id="{F0C0C841-DA4A-47EF-8A43-9466DF3455F7}"/>
              </a:ext>
            </a:extLst>
          </p:cNvPr>
          <p:cNvSpPr txBox="1"/>
          <p:nvPr/>
        </p:nvSpPr>
        <p:spPr>
          <a:xfrm>
            <a:off x="10707096" y="1841802"/>
            <a:ext cx="1209177" cy="276999"/>
          </a:xfrm>
          <a:prstGeom prst="rect">
            <a:avLst/>
          </a:prstGeom>
          <a:noFill/>
        </p:spPr>
        <p:txBody>
          <a:bodyPr wrap="none" rtlCol="0">
            <a:spAutoFit/>
          </a:bodyPr>
          <a:lstStyle/>
          <a:p>
            <a:r>
              <a:rPr lang="en-GB" sz="1200" dirty="0"/>
              <a:t>Assessment (En)</a:t>
            </a:r>
          </a:p>
        </p:txBody>
      </p:sp>
      <p:sp>
        <p:nvSpPr>
          <p:cNvPr id="42" name="TextBox 41">
            <a:hlinkClick r:id="rId8"/>
            <a:extLst>
              <a:ext uri="{FF2B5EF4-FFF2-40B4-BE49-F238E27FC236}">
                <a16:creationId xmlns:a16="http://schemas.microsoft.com/office/drawing/2014/main" id="{0FEB601D-A29C-4085-B52B-9DF671DCD99B}"/>
              </a:ext>
            </a:extLst>
          </p:cNvPr>
          <p:cNvSpPr txBox="1"/>
          <p:nvPr/>
        </p:nvSpPr>
        <p:spPr>
          <a:xfrm>
            <a:off x="10707096" y="2109234"/>
            <a:ext cx="1103059" cy="276999"/>
          </a:xfrm>
          <a:prstGeom prst="rect">
            <a:avLst/>
          </a:prstGeom>
          <a:noFill/>
        </p:spPr>
        <p:txBody>
          <a:bodyPr wrap="none" rtlCol="0">
            <a:spAutoFit/>
          </a:bodyPr>
          <a:lstStyle/>
          <a:p>
            <a:r>
              <a:rPr lang="en-GB" sz="1200" dirty="0"/>
              <a:t>Resources (En)</a:t>
            </a:r>
          </a:p>
        </p:txBody>
      </p:sp>
      <p:sp>
        <p:nvSpPr>
          <p:cNvPr id="43" name="TextBox 42">
            <a:hlinkClick r:id="rId9"/>
            <a:extLst>
              <a:ext uri="{FF2B5EF4-FFF2-40B4-BE49-F238E27FC236}">
                <a16:creationId xmlns:a16="http://schemas.microsoft.com/office/drawing/2014/main" id="{DA91B08A-3C18-4A5B-89FE-934FB6EBBD25}"/>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4" name="TextBox 43">
            <a:hlinkClick r:id="rId10"/>
            <a:extLst>
              <a:ext uri="{FF2B5EF4-FFF2-40B4-BE49-F238E27FC236}">
                <a16:creationId xmlns:a16="http://schemas.microsoft.com/office/drawing/2014/main" id="{F7312D93-6671-40BA-9DFC-8214F1EB6410}"/>
              </a:ext>
            </a:extLst>
          </p:cNvPr>
          <p:cNvSpPr txBox="1"/>
          <p:nvPr/>
        </p:nvSpPr>
        <p:spPr>
          <a:xfrm>
            <a:off x="10707096" y="3660960"/>
            <a:ext cx="1226426" cy="276999"/>
          </a:xfrm>
          <a:prstGeom prst="rect">
            <a:avLst/>
          </a:prstGeom>
          <a:noFill/>
        </p:spPr>
        <p:txBody>
          <a:bodyPr wrap="none" rtlCol="0">
            <a:spAutoFit/>
          </a:bodyPr>
          <a:lstStyle/>
          <a:p>
            <a:r>
              <a:rPr lang="en-GB" sz="1200" dirty="0" err="1"/>
              <a:t>Técnicas</a:t>
            </a:r>
            <a:r>
              <a:rPr lang="en-GB" sz="1200" dirty="0"/>
              <a:t> de </a:t>
            </a:r>
            <a:r>
              <a:rPr lang="en-GB" sz="1200" dirty="0" err="1"/>
              <a:t>risco</a:t>
            </a:r>
            <a:endParaRPr lang="en-GB" sz="1200" dirty="0"/>
          </a:p>
        </p:txBody>
      </p:sp>
      <p:sp>
        <p:nvSpPr>
          <p:cNvPr id="45" name="TextBox 44">
            <a:hlinkClick r:id="rId11"/>
            <a:extLst>
              <a:ext uri="{FF2B5EF4-FFF2-40B4-BE49-F238E27FC236}">
                <a16:creationId xmlns:a16="http://schemas.microsoft.com/office/drawing/2014/main" id="{ED782053-E62C-4ED7-8842-2139CA071E37}"/>
              </a:ext>
            </a:extLst>
          </p:cNvPr>
          <p:cNvSpPr txBox="1"/>
          <p:nvPr/>
        </p:nvSpPr>
        <p:spPr>
          <a:xfrm>
            <a:off x="10707096" y="3393527"/>
            <a:ext cx="1193275" cy="276999"/>
          </a:xfrm>
          <a:prstGeom prst="rect">
            <a:avLst/>
          </a:prstGeom>
          <a:noFill/>
        </p:spPr>
        <p:txBody>
          <a:bodyPr wrap="none" rtlCol="0">
            <a:spAutoFit/>
          </a:bodyPr>
          <a:lstStyle/>
          <a:p>
            <a:r>
              <a:rPr lang="en-GB" sz="1200"/>
              <a:t>Contexto e risco</a:t>
            </a:r>
            <a:endParaRPr lang="en-GB" sz="1200" dirty="0"/>
          </a:p>
        </p:txBody>
      </p:sp>
      <p:cxnSp>
        <p:nvCxnSpPr>
          <p:cNvPr id="46" name="Straight Connector 45">
            <a:extLst>
              <a:ext uri="{FF2B5EF4-FFF2-40B4-BE49-F238E27FC236}">
                <a16:creationId xmlns:a16="http://schemas.microsoft.com/office/drawing/2014/main" id="{2AA0FA1E-9833-4FA3-90FA-EC1E6CB0D2E0}"/>
              </a:ext>
            </a:extLst>
          </p:cNvPr>
          <p:cNvCxnSpPr/>
          <p:nvPr/>
        </p:nvCxnSpPr>
        <p:spPr>
          <a:xfrm>
            <a:off x="10735554" y="4089017"/>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B1518F4-E914-4A40-B97D-20BABBC8AC5C}"/>
              </a:ext>
            </a:extLst>
          </p:cNvPr>
          <p:cNvSpPr txBox="1"/>
          <p:nvPr/>
        </p:nvSpPr>
        <p:spPr>
          <a:xfrm>
            <a:off x="10561983" y="4165413"/>
            <a:ext cx="1621991"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50" name="TextBox 49">
            <a:hlinkClick r:id="rId12"/>
            <a:extLst>
              <a:ext uri="{FF2B5EF4-FFF2-40B4-BE49-F238E27FC236}">
                <a16:creationId xmlns:a16="http://schemas.microsoft.com/office/drawing/2014/main" id="{B7740D77-EC21-45C5-82D6-E662EB591E40}"/>
              </a:ext>
            </a:extLst>
          </p:cNvPr>
          <p:cNvSpPr txBox="1"/>
          <p:nvPr/>
        </p:nvSpPr>
        <p:spPr>
          <a:xfrm>
            <a:off x="10707096" y="5196496"/>
            <a:ext cx="1307922" cy="276999"/>
          </a:xfrm>
          <a:prstGeom prst="rect">
            <a:avLst/>
          </a:prstGeom>
          <a:noFill/>
        </p:spPr>
        <p:txBody>
          <a:bodyPr wrap="none" rtlCol="0">
            <a:spAutoFit/>
          </a:bodyPr>
          <a:lstStyle/>
          <a:p>
            <a:r>
              <a:rPr lang="en-GB" sz="1200" dirty="0" err="1"/>
              <a:t>Árvore</a:t>
            </a:r>
            <a:r>
              <a:rPr lang="en-GB" sz="1200" dirty="0"/>
              <a:t> de </a:t>
            </a:r>
            <a:r>
              <a:rPr lang="en-GB" sz="1200" dirty="0" err="1"/>
              <a:t>decisão</a:t>
            </a:r>
            <a:endParaRPr lang="en-GB" sz="1200" dirty="0"/>
          </a:p>
        </p:txBody>
      </p:sp>
      <p:sp>
        <p:nvSpPr>
          <p:cNvPr id="52" name="TextBox 51">
            <a:hlinkClick r:id="rId13"/>
            <a:extLst>
              <a:ext uri="{FF2B5EF4-FFF2-40B4-BE49-F238E27FC236}">
                <a16:creationId xmlns:a16="http://schemas.microsoft.com/office/drawing/2014/main" id="{BBE5295E-9E05-43B6-871D-096444D4F350}"/>
              </a:ext>
            </a:extLst>
          </p:cNvPr>
          <p:cNvSpPr txBox="1"/>
          <p:nvPr/>
        </p:nvSpPr>
        <p:spPr>
          <a:xfrm>
            <a:off x="10710623" y="4486788"/>
            <a:ext cx="1329659" cy="276999"/>
          </a:xfrm>
          <a:prstGeom prst="rect">
            <a:avLst/>
          </a:prstGeom>
          <a:noFill/>
        </p:spPr>
        <p:txBody>
          <a:bodyPr wrap="none" rtlCol="0">
            <a:spAutoFit/>
          </a:bodyPr>
          <a:lstStyle/>
          <a:p>
            <a:r>
              <a:rPr lang="en-GB" sz="1200" dirty="0" err="1"/>
              <a:t>Respostas</a:t>
            </a:r>
            <a:r>
              <a:rPr lang="en-GB" sz="1200" dirty="0"/>
              <a:t> </a:t>
            </a:r>
            <a:r>
              <a:rPr lang="en-GB" sz="1200" dirty="0" err="1"/>
              <a:t>ao</a:t>
            </a:r>
            <a:r>
              <a:rPr lang="en-GB" sz="1200" dirty="0"/>
              <a:t> </a:t>
            </a:r>
            <a:r>
              <a:rPr lang="en-GB" sz="1200" dirty="0" err="1"/>
              <a:t>risco</a:t>
            </a:r>
            <a:endParaRPr lang="en-GB" sz="1200" dirty="0"/>
          </a:p>
        </p:txBody>
      </p:sp>
      <p:sp>
        <p:nvSpPr>
          <p:cNvPr id="53" name="TextBox 52">
            <a:hlinkClick r:id="rId14"/>
            <a:extLst>
              <a:ext uri="{FF2B5EF4-FFF2-40B4-BE49-F238E27FC236}">
                <a16:creationId xmlns:a16="http://schemas.microsoft.com/office/drawing/2014/main" id="{578155EE-7842-4020-8403-19E58E74E6F9}"/>
              </a:ext>
            </a:extLst>
          </p:cNvPr>
          <p:cNvSpPr txBox="1"/>
          <p:nvPr/>
        </p:nvSpPr>
        <p:spPr>
          <a:xfrm>
            <a:off x="10710623" y="4754220"/>
            <a:ext cx="1481377" cy="461665"/>
          </a:xfrm>
          <a:prstGeom prst="rect">
            <a:avLst/>
          </a:prstGeom>
          <a:noFill/>
        </p:spPr>
        <p:txBody>
          <a:bodyPr wrap="square" rtlCol="0">
            <a:spAutoFit/>
          </a:bodyPr>
          <a:lstStyle/>
          <a:p>
            <a:r>
              <a:rPr lang="en-GB" sz="1200" dirty="0" err="1"/>
              <a:t>Análise</a:t>
            </a:r>
            <a:r>
              <a:rPr lang="en-GB" sz="1200" dirty="0"/>
              <a:t> de Monte Carlo</a:t>
            </a:r>
          </a:p>
        </p:txBody>
      </p:sp>
      <p:sp>
        <p:nvSpPr>
          <p:cNvPr id="55" name="TextBox 54">
            <a:extLst>
              <a:ext uri="{FF2B5EF4-FFF2-40B4-BE49-F238E27FC236}">
                <a16:creationId xmlns:a16="http://schemas.microsoft.com/office/drawing/2014/main" id="{0B9ED185-3DE5-4262-846A-A9C62AA283E9}"/>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48" name="TextBox 47">
            <a:hlinkClick r:id="rId15"/>
            <a:extLst>
              <a:ext uri="{FF2B5EF4-FFF2-40B4-BE49-F238E27FC236}">
                <a16:creationId xmlns:a16="http://schemas.microsoft.com/office/drawing/2014/main" id="{1D2D0ACC-AD3B-4F46-A338-360F1B8D2586}"/>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22" name="Right Arrow 16">
            <a:hlinkClick r:id="rId16" action="ppaction://hlinksldjump"/>
            <a:extLst>
              <a:ext uri="{FF2B5EF4-FFF2-40B4-BE49-F238E27FC236}">
                <a16:creationId xmlns:a16="http://schemas.microsoft.com/office/drawing/2014/main" id="{0177C9E9-334B-1994-1119-D3A30A7E9EBB}"/>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14">
            <a:hlinkClick r:id="rId17" action="ppaction://hlinksldjump"/>
            <a:extLst>
              <a:ext uri="{FF2B5EF4-FFF2-40B4-BE49-F238E27FC236}">
                <a16:creationId xmlns:a16="http://schemas.microsoft.com/office/drawing/2014/main" id="{25BC70CC-E37B-DF28-E041-54CF017DAD8E}"/>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15">
            <a:hlinkClick r:id="rId18" action="ppaction://hlinksldjump"/>
            <a:extLst>
              <a:ext uri="{FF2B5EF4-FFF2-40B4-BE49-F238E27FC236}">
                <a16:creationId xmlns:a16="http://schemas.microsoft.com/office/drawing/2014/main" id="{78450967-4B01-AAC4-F675-C8EB81639BF5}"/>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9BDCEAF-A06F-1CD5-D9F7-A61ED15CCBB4}"/>
              </a:ext>
            </a:extLst>
          </p:cNvPr>
          <p:cNvSpPr/>
          <p:nvPr/>
        </p:nvSpPr>
        <p:spPr>
          <a:xfrm>
            <a:off x="5380100" y="1625138"/>
            <a:ext cx="775650" cy="522712"/>
          </a:xfrm>
          <a:prstGeom prst="rect">
            <a:avLst/>
          </a:prstGeom>
          <a:solidFill>
            <a:schemeClr val="accent5">
              <a:lumMod val="20000"/>
              <a:lumOff val="80000"/>
            </a:schemeClr>
          </a:solidFill>
          <a:ln w="3175">
            <a:solidFill>
              <a:schemeClr val="accent5">
                <a:lumMod val="60000"/>
                <a:lumOff val="40000"/>
              </a:schemeClr>
            </a:solidFill>
          </a:ln>
          <a:effectLst>
            <a:outerShdw blurRad="127000" dist="762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Iniciar</a:t>
            </a:r>
          </a:p>
        </p:txBody>
      </p:sp>
      <p:sp>
        <p:nvSpPr>
          <p:cNvPr id="27" name="Rectangle 26">
            <a:extLst>
              <a:ext uri="{FF2B5EF4-FFF2-40B4-BE49-F238E27FC236}">
                <a16:creationId xmlns:a16="http://schemas.microsoft.com/office/drawing/2014/main" id="{8FB50F0F-3F01-8410-C6BF-0E5A8DCED02E}"/>
              </a:ext>
            </a:extLst>
          </p:cNvPr>
          <p:cNvSpPr/>
          <p:nvPr/>
        </p:nvSpPr>
        <p:spPr>
          <a:xfrm>
            <a:off x="6138930" y="2675410"/>
            <a:ext cx="775650" cy="522711"/>
          </a:xfrm>
          <a:prstGeom prst="rect">
            <a:avLst/>
          </a:prstGeom>
          <a:solidFill>
            <a:schemeClr val="accent5">
              <a:lumMod val="20000"/>
              <a:lumOff val="80000"/>
            </a:schemeClr>
          </a:solidFill>
          <a:ln w="3175">
            <a:solidFill>
              <a:schemeClr val="accent5">
                <a:lumMod val="60000"/>
                <a:lumOff val="40000"/>
              </a:schemeClr>
            </a:solidFill>
          </a:ln>
          <a:effectLst>
            <a:outerShdw blurRad="127000" dist="762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Identificar</a:t>
            </a:r>
          </a:p>
        </p:txBody>
      </p:sp>
      <p:sp>
        <p:nvSpPr>
          <p:cNvPr id="28" name="Rectangle 27">
            <a:extLst>
              <a:ext uri="{FF2B5EF4-FFF2-40B4-BE49-F238E27FC236}">
                <a16:creationId xmlns:a16="http://schemas.microsoft.com/office/drawing/2014/main" id="{46202B9A-BBC2-3909-4CBB-0C20C364B7CA}"/>
              </a:ext>
            </a:extLst>
          </p:cNvPr>
          <p:cNvSpPr/>
          <p:nvPr/>
        </p:nvSpPr>
        <p:spPr>
          <a:xfrm>
            <a:off x="9050738" y="2675410"/>
            <a:ext cx="775650" cy="522711"/>
          </a:xfrm>
          <a:prstGeom prst="rect">
            <a:avLst/>
          </a:prstGeom>
          <a:solidFill>
            <a:schemeClr val="accent5">
              <a:lumMod val="20000"/>
              <a:lumOff val="80000"/>
            </a:schemeClr>
          </a:solidFill>
          <a:ln w="3175">
            <a:solidFill>
              <a:schemeClr val="accent5">
                <a:lumMod val="60000"/>
                <a:lumOff val="40000"/>
              </a:schemeClr>
            </a:solidFill>
          </a:ln>
          <a:effectLst>
            <a:outerShdw blurRad="127000" dist="762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Implantar respostas</a:t>
            </a:r>
          </a:p>
        </p:txBody>
      </p:sp>
      <p:sp>
        <p:nvSpPr>
          <p:cNvPr id="29" name="Rectangle 28">
            <a:extLst>
              <a:ext uri="{FF2B5EF4-FFF2-40B4-BE49-F238E27FC236}">
                <a16:creationId xmlns:a16="http://schemas.microsoft.com/office/drawing/2014/main" id="{B994A60A-9FE8-925A-37A3-EFA0E0891ECB}"/>
              </a:ext>
            </a:extLst>
          </p:cNvPr>
          <p:cNvSpPr/>
          <p:nvPr/>
        </p:nvSpPr>
        <p:spPr>
          <a:xfrm>
            <a:off x="8080135" y="2675410"/>
            <a:ext cx="775650" cy="522711"/>
          </a:xfrm>
          <a:prstGeom prst="rect">
            <a:avLst/>
          </a:prstGeom>
          <a:solidFill>
            <a:schemeClr val="accent5">
              <a:lumMod val="20000"/>
              <a:lumOff val="80000"/>
            </a:schemeClr>
          </a:solidFill>
          <a:ln w="3175">
            <a:solidFill>
              <a:schemeClr val="accent5">
                <a:lumMod val="60000"/>
                <a:lumOff val="40000"/>
              </a:schemeClr>
            </a:solidFill>
          </a:ln>
          <a:effectLst>
            <a:outerShdw blurRad="127000" dist="762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 respostas</a:t>
            </a:r>
          </a:p>
        </p:txBody>
      </p:sp>
      <p:sp>
        <p:nvSpPr>
          <p:cNvPr id="35" name="Rectangle 34">
            <a:extLst>
              <a:ext uri="{FF2B5EF4-FFF2-40B4-BE49-F238E27FC236}">
                <a16:creationId xmlns:a16="http://schemas.microsoft.com/office/drawing/2014/main" id="{ADD3B546-AD1B-1370-D286-C897BD83807F}"/>
              </a:ext>
            </a:extLst>
          </p:cNvPr>
          <p:cNvSpPr/>
          <p:nvPr/>
        </p:nvSpPr>
        <p:spPr>
          <a:xfrm>
            <a:off x="7109533" y="2675410"/>
            <a:ext cx="775650" cy="522711"/>
          </a:xfrm>
          <a:prstGeom prst="rect">
            <a:avLst/>
          </a:prstGeom>
          <a:solidFill>
            <a:schemeClr val="accent5">
              <a:lumMod val="20000"/>
              <a:lumOff val="80000"/>
            </a:schemeClr>
          </a:solidFill>
          <a:ln w="3175">
            <a:solidFill>
              <a:schemeClr val="accent5">
                <a:lumMod val="60000"/>
                <a:lumOff val="40000"/>
              </a:schemeClr>
            </a:solidFill>
          </a:ln>
          <a:effectLst>
            <a:outerShdw blurRad="127000" dist="762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Avaliar</a:t>
            </a:r>
          </a:p>
        </p:txBody>
      </p:sp>
      <p:cxnSp>
        <p:nvCxnSpPr>
          <p:cNvPr id="36" name="Straight Arrow Connector 35">
            <a:extLst>
              <a:ext uri="{FF2B5EF4-FFF2-40B4-BE49-F238E27FC236}">
                <a16:creationId xmlns:a16="http://schemas.microsoft.com/office/drawing/2014/main" id="{BC486E97-942B-0D64-565A-5BE84264B472}"/>
              </a:ext>
            </a:extLst>
          </p:cNvPr>
          <p:cNvCxnSpPr>
            <a:cxnSpLocks/>
            <a:stCxn id="26" idx="3"/>
            <a:endCxn id="27" idx="1"/>
          </p:cNvCxnSpPr>
          <p:nvPr/>
        </p:nvCxnSpPr>
        <p:spPr>
          <a:xfrm flipH="1">
            <a:off x="6138930" y="1886495"/>
            <a:ext cx="16820" cy="1050271"/>
          </a:xfrm>
          <a:prstGeom prst="bentConnector5">
            <a:avLst>
              <a:gd name="adj1" fmla="val -1362499"/>
              <a:gd name="adj2" fmla="val 50000"/>
              <a:gd name="adj3" fmla="val 1462499"/>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A66AF05-025B-02B1-3E68-3146982F3D65}"/>
              </a:ext>
            </a:extLst>
          </p:cNvPr>
          <p:cNvCxnSpPr>
            <a:cxnSpLocks/>
          </p:cNvCxnSpPr>
          <p:nvPr/>
        </p:nvCxnSpPr>
        <p:spPr>
          <a:xfrm>
            <a:off x="7885183" y="2936765"/>
            <a:ext cx="194953"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B4B358A-76DA-D515-F5DE-6B9F5B3295D7}"/>
              </a:ext>
            </a:extLst>
          </p:cNvPr>
          <p:cNvCxnSpPr>
            <a:cxnSpLocks/>
          </p:cNvCxnSpPr>
          <p:nvPr/>
        </p:nvCxnSpPr>
        <p:spPr>
          <a:xfrm>
            <a:off x="8855785" y="2936765"/>
            <a:ext cx="194953"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E5420D6-1601-4CAE-45B7-7367F38BB1A2}"/>
              </a:ext>
            </a:extLst>
          </p:cNvPr>
          <p:cNvCxnSpPr>
            <a:cxnSpLocks/>
          </p:cNvCxnSpPr>
          <p:nvPr/>
        </p:nvCxnSpPr>
        <p:spPr>
          <a:xfrm>
            <a:off x="6914580" y="2936765"/>
            <a:ext cx="194953" cy="0"/>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9" name="Elbow Connector 15">
            <a:extLst>
              <a:ext uri="{FF2B5EF4-FFF2-40B4-BE49-F238E27FC236}">
                <a16:creationId xmlns:a16="http://schemas.microsoft.com/office/drawing/2014/main" id="{B097455D-B78F-3655-0460-C7C308AD52ED}"/>
              </a:ext>
            </a:extLst>
          </p:cNvPr>
          <p:cNvCxnSpPr>
            <a:stCxn id="28" idx="0"/>
            <a:endCxn id="27" idx="0"/>
          </p:cNvCxnSpPr>
          <p:nvPr/>
        </p:nvCxnSpPr>
        <p:spPr>
          <a:xfrm rot="16200000" flipV="1">
            <a:off x="7982386" y="1219505"/>
            <a:ext cx="8843" cy="2911808"/>
          </a:xfrm>
          <a:prstGeom prst="bentConnector3">
            <a:avLst>
              <a:gd name="adj1" fmla="val 474544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879C0EC-E9A9-9707-693D-947DB21CC56D}"/>
              </a:ext>
            </a:extLst>
          </p:cNvPr>
          <p:cNvCxnSpPr>
            <a:cxnSpLocks/>
          </p:cNvCxnSpPr>
          <p:nvPr/>
        </p:nvCxnSpPr>
        <p:spPr>
          <a:xfrm flipH="1">
            <a:off x="7599373" y="2256562"/>
            <a:ext cx="0" cy="417039"/>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9F0CBE0-1F92-0E88-46B4-3ADAE0221923}"/>
              </a:ext>
            </a:extLst>
          </p:cNvPr>
          <p:cNvCxnSpPr>
            <a:cxnSpLocks/>
          </p:cNvCxnSpPr>
          <p:nvPr/>
        </p:nvCxnSpPr>
        <p:spPr>
          <a:xfrm flipH="1">
            <a:off x="7426458" y="2254235"/>
            <a:ext cx="0" cy="417039"/>
          </a:xfrm>
          <a:prstGeom prst="straightConnector1">
            <a:avLst/>
          </a:prstGeom>
          <a:ln w="3175">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D30D490-6C95-2CA0-A36C-44AEE8DA3EFC}"/>
              </a:ext>
            </a:extLst>
          </p:cNvPr>
          <p:cNvCxnSpPr>
            <a:cxnSpLocks/>
          </p:cNvCxnSpPr>
          <p:nvPr/>
        </p:nvCxnSpPr>
        <p:spPr>
          <a:xfrm flipH="1">
            <a:off x="8558259" y="2260984"/>
            <a:ext cx="0" cy="417039"/>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84BD4FB-0589-FEDA-C466-797C93BFDCCB}"/>
              </a:ext>
            </a:extLst>
          </p:cNvPr>
          <p:cNvCxnSpPr>
            <a:cxnSpLocks/>
          </p:cNvCxnSpPr>
          <p:nvPr/>
        </p:nvCxnSpPr>
        <p:spPr>
          <a:xfrm flipH="1">
            <a:off x="8385346" y="2258657"/>
            <a:ext cx="0" cy="417039"/>
          </a:xfrm>
          <a:prstGeom prst="straightConnector1">
            <a:avLst/>
          </a:prstGeom>
          <a:ln w="3175">
            <a:solidFill>
              <a:schemeClr val="accent5">
                <a:lumMod val="60000"/>
                <a:lumOff val="40000"/>
              </a:schemeClr>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C55D50D1-6159-F0A4-C700-A48C4B2F01A6}"/>
              </a:ext>
            </a:extLst>
          </p:cNvPr>
          <p:cNvSpPr/>
          <p:nvPr/>
        </p:nvSpPr>
        <p:spPr>
          <a:xfrm>
            <a:off x="4415730" y="1629998"/>
            <a:ext cx="775650" cy="522711"/>
          </a:xfrm>
          <a:prstGeom prst="rect">
            <a:avLst/>
          </a:prstGeom>
          <a:solidFill>
            <a:schemeClr val="accent5">
              <a:lumMod val="20000"/>
              <a:lumOff val="80000"/>
            </a:schemeClr>
          </a:solidFill>
          <a:ln w="3175">
            <a:solidFill>
              <a:schemeClr val="accent5">
                <a:lumMod val="60000"/>
                <a:lumOff val="40000"/>
              </a:schemeClr>
            </a:solidFill>
          </a:ln>
          <a:effectLst>
            <a:outerShdw blurRad="127000" dist="762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a:t>
            </a:r>
          </a:p>
        </p:txBody>
      </p:sp>
      <p:cxnSp>
        <p:nvCxnSpPr>
          <p:cNvPr id="60" name="Straight Arrow Connector 59">
            <a:extLst>
              <a:ext uri="{FF2B5EF4-FFF2-40B4-BE49-F238E27FC236}">
                <a16:creationId xmlns:a16="http://schemas.microsoft.com/office/drawing/2014/main" id="{3F1E65AB-0E81-85B9-0754-18BDED7D950B}"/>
              </a:ext>
            </a:extLst>
          </p:cNvPr>
          <p:cNvCxnSpPr>
            <a:cxnSpLocks/>
            <a:stCxn id="59" idx="3"/>
            <a:endCxn id="26" idx="1"/>
          </p:cNvCxnSpPr>
          <p:nvPr/>
        </p:nvCxnSpPr>
        <p:spPr>
          <a:xfrm flipV="1">
            <a:off x="5191380" y="1886495"/>
            <a:ext cx="188721" cy="4859"/>
          </a:xfrm>
          <a:prstGeom prst="straightConnector1">
            <a:avLst/>
          </a:prstGeom>
          <a:ln w="3175">
            <a:solidFill>
              <a:schemeClr val="accent5">
                <a:lumMod val="60000"/>
                <a:lumOff val="4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1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AAC7-0846-45C3-BCAE-0D9C7DE88555}"/>
              </a:ext>
            </a:extLst>
          </p:cNvPr>
          <p:cNvSpPr>
            <a:spLocks noGrp="1"/>
          </p:cNvSpPr>
          <p:nvPr>
            <p:ph type="title"/>
          </p:nvPr>
        </p:nvSpPr>
        <p:spPr>
          <a:xfrm>
            <a:off x="136358" y="24064"/>
            <a:ext cx="6798577" cy="826167"/>
          </a:xfrm>
        </p:spPr>
        <p:txBody>
          <a:bodyPr/>
          <a:lstStyle/>
          <a:p>
            <a:r>
              <a:rPr lang="en-GB" dirty="0" err="1"/>
              <a:t>Gestão</a:t>
            </a:r>
            <a:r>
              <a:rPr lang="en-GB" dirty="0"/>
              <a:t> de </a:t>
            </a:r>
            <a:r>
              <a:rPr lang="en-GB" dirty="0" err="1"/>
              <a:t>mudanças</a:t>
            </a:r>
            <a:endParaRPr lang="en-GB" dirty="0"/>
          </a:p>
        </p:txBody>
      </p:sp>
      <p:sp>
        <p:nvSpPr>
          <p:cNvPr id="17" name="Rectangle 16">
            <a:extLst>
              <a:ext uri="{FF2B5EF4-FFF2-40B4-BE49-F238E27FC236}">
                <a16:creationId xmlns:a16="http://schemas.microsoft.com/office/drawing/2014/main" id="{5E45930A-FED5-45BD-8376-BF705498F1C2}"/>
              </a:ext>
            </a:extLst>
          </p:cNvPr>
          <p:cNvSpPr/>
          <p:nvPr/>
        </p:nvSpPr>
        <p:spPr>
          <a:xfrm>
            <a:off x="136358" y="1059939"/>
            <a:ext cx="4094610" cy="3500958"/>
          </a:xfrm>
          <a:prstGeom prst="rect">
            <a:avLst/>
          </a:prstGeom>
        </p:spPr>
        <p:txBody>
          <a:bodyPr wrap="square">
            <a:spAutoFit/>
          </a:bodyPr>
          <a:lstStyle/>
          <a:p>
            <a:pPr lvl="0">
              <a:spcAft>
                <a:spcPts val="300"/>
              </a:spcAft>
            </a:pPr>
            <a:r>
              <a:rPr lang="pt-BR" sz="1400" dirty="0">
                <a:solidFill>
                  <a:srgbClr val="7193C7"/>
                </a:solidFill>
              </a:rPr>
              <a:t>Objetivos</a:t>
            </a:r>
          </a:p>
          <a:p>
            <a:pPr>
              <a:spcAft>
                <a:spcPts val="600"/>
              </a:spcAft>
            </a:pPr>
            <a:r>
              <a:rPr lang="pt-BR" sz="1200" dirty="0">
                <a:solidFill>
                  <a:srgbClr val="212125"/>
                </a:solidFill>
              </a:rPr>
              <a:t>A alcance dos benefícios do </a:t>
            </a:r>
            <a:r>
              <a:rPr lang="pt-BR" sz="1200" dirty="0">
                <a:solidFill>
                  <a:srgbClr val="008CBA"/>
                </a:solidFill>
                <a:hlinkClick r:id="rId2"/>
              </a:rPr>
              <a:t>caso de negócios</a:t>
            </a:r>
            <a:r>
              <a:rPr lang="pt-BR" sz="1200" dirty="0">
                <a:solidFill>
                  <a:srgbClr val="212125"/>
                </a:solidFill>
              </a:rPr>
              <a:t> muitas vezes requer mudanças nas práticas de trabalho da organização anfitriã. Essas práticas alteradas são conhecidas como resultados e a mudança da prática atual para o resultado desejado é alcançada por meio do gerenciamento de mudanças.</a:t>
            </a:r>
          </a:p>
          <a:p>
            <a:pPr>
              <a:spcAft>
                <a:spcPts val="600"/>
              </a:spcAft>
            </a:pPr>
            <a:r>
              <a:rPr lang="pt-BR" sz="1200" dirty="0">
                <a:solidFill>
                  <a:srgbClr val="212125"/>
                </a:solidFill>
              </a:rPr>
              <a:t>Os resultados geralmente incluem uma seção da organização adotando e utilizando os resultados de um ou mais projetos.</a:t>
            </a:r>
          </a:p>
          <a:p>
            <a:pPr>
              <a:spcAft>
                <a:spcPts val="600"/>
              </a:spcAft>
            </a:pPr>
            <a:r>
              <a:rPr lang="pt-BR" sz="1200" dirty="0">
                <a:solidFill>
                  <a:srgbClr val="212125"/>
                </a:solidFill>
              </a:rPr>
              <a:t>Os objetivos da gestão de mudanças são:</a:t>
            </a:r>
          </a:p>
          <a:p>
            <a:pPr marL="183600" indent="-183600">
              <a:spcAft>
                <a:spcPts val="600"/>
              </a:spcAft>
              <a:buFont typeface="Arial" panose="020B0604020202020204" pitchFamily="34" charset="0"/>
              <a:buChar char="•"/>
            </a:pPr>
            <a:r>
              <a:rPr lang="pt-BR" sz="1200" dirty="0">
                <a:solidFill>
                  <a:srgbClr val="212125"/>
                </a:solidFill>
              </a:rPr>
              <a:t>definir a mudança organizacional necessária para converter resultados em benefícios;</a:t>
            </a:r>
          </a:p>
          <a:p>
            <a:pPr marL="183600" indent="-183600">
              <a:spcAft>
                <a:spcPts val="600"/>
              </a:spcAft>
              <a:buFont typeface="Arial" panose="020B0604020202020204" pitchFamily="34" charset="0"/>
              <a:buChar char="•"/>
            </a:pPr>
            <a:r>
              <a:rPr lang="pt-BR" sz="1200" dirty="0">
                <a:solidFill>
                  <a:srgbClr val="212125"/>
                </a:solidFill>
              </a:rPr>
              <a:t>garantir que a organização esteja preparada para implementar a mudança;</a:t>
            </a:r>
          </a:p>
          <a:p>
            <a:pPr marL="183600" indent="-183600">
              <a:spcAft>
                <a:spcPts val="600"/>
              </a:spcAft>
              <a:buFont typeface="Arial" panose="020B0604020202020204" pitchFamily="34" charset="0"/>
              <a:buChar char="•"/>
            </a:pPr>
            <a:r>
              <a:rPr lang="pt-BR" sz="1200" dirty="0">
                <a:solidFill>
                  <a:srgbClr val="212125"/>
                </a:solidFill>
              </a:rPr>
              <a:t>implementar a mudança e incorporá-la na prática organizacional.</a:t>
            </a:r>
          </a:p>
        </p:txBody>
      </p:sp>
      <p:sp>
        <p:nvSpPr>
          <p:cNvPr id="18" name="Rectangle 17">
            <a:extLst>
              <a:ext uri="{FF2B5EF4-FFF2-40B4-BE49-F238E27FC236}">
                <a16:creationId xmlns:a16="http://schemas.microsoft.com/office/drawing/2014/main" id="{E9C6D8B2-65AB-4168-820E-E7FFE6DC4097}"/>
              </a:ext>
            </a:extLst>
          </p:cNvPr>
          <p:cNvSpPr/>
          <p:nvPr/>
        </p:nvSpPr>
        <p:spPr>
          <a:xfrm>
            <a:off x="136359" y="4528179"/>
            <a:ext cx="5078371" cy="1938992"/>
          </a:xfrm>
          <a:prstGeom prst="rect">
            <a:avLst/>
          </a:prstGeom>
        </p:spPr>
        <p:txBody>
          <a:bodyPr wrap="square">
            <a:spAutoFit/>
          </a:bodyPr>
          <a:lstStyle/>
          <a:p>
            <a:pPr lvl="0">
              <a:spcAft>
                <a:spcPts val="600"/>
              </a:spcAft>
            </a:pPr>
            <a:r>
              <a:rPr lang="pt-BR" sz="1400" dirty="0">
                <a:solidFill>
                  <a:srgbClr val="7193C7"/>
                </a:solidFill>
              </a:rPr>
              <a:t>Visão Geral</a:t>
            </a:r>
          </a:p>
          <a:p>
            <a:pPr>
              <a:spcAft>
                <a:spcPts val="600"/>
              </a:spcAft>
            </a:pPr>
            <a:r>
              <a:rPr lang="pt-BR" sz="1200" dirty="0"/>
              <a:t>Organizações e indivíduos respondem à mudança de muitas maneiras diferentes. A resistência à mudança é um fenômeno natural e gerenciar a mudança de maneira controlada é essencial para que os benefícios em um caso de negócios sejam percebidos.</a:t>
            </a:r>
          </a:p>
          <a:p>
            <a:pPr>
              <a:spcAft>
                <a:spcPts val="600"/>
              </a:spcAft>
            </a:pPr>
            <a:r>
              <a:rPr lang="pt-BR" sz="1200" dirty="0"/>
              <a:t>A mudança necessária para alcançar os benefícios estabelecidos no caso de negócios será avaliada. Isso geralmente envolve muitas pessoas diferentes com perspectivas e consequências diferentes. A preparação completa é essencial para minimizar a oposição e desenvolver apoio para a mudança.</a:t>
            </a:r>
          </a:p>
        </p:txBody>
      </p:sp>
      <p:sp>
        <p:nvSpPr>
          <p:cNvPr id="19" name="Rectangle 18">
            <a:extLst>
              <a:ext uri="{FF2B5EF4-FFF2-40B4-BE49-F238E27FC236}">
                <a16:creationId xmlns:a16="http://schemas.microsoft.com/office/drawing/2014/main" id="{275EE555-8790-4C47-96D5-59526BEEF3E5}"/>
              </a:ext>
            </a:extLst>
          </p:cNvPr>
          <p:cNvSpPr/>
          <p:nvPr/>
        </p:nvSpPr>
        <p:spPr>
          <a:xfrm>
            <a:off x="5299450" y="4804018"/>
            <a:ext cx="5268741" cy="1723549"/>
          </a:xfrm>
          <a:prstGeom prst="rect">
            <a:avLst/>
          </a:prstGeom>
        </p:spPr>
        <p:txBody>
          <a:bodyPr wrap="square">
            <a:spAutoFit/>
          </a:bodyPr>
          <a:lstStyle/>
          <a:p>
            <a:pPr>
              <a:spcAft>
                <a:spcPts val="600"/>
              </a:spcAft>
            </a:pPr>
            <a:r>
              <a:rPr lang="pt-BR" sz="1200" dirty="0"/>
              <a:t>Os planos serão constantemente revisados enquanto a mudança é implementada e, finalmente, as ações devem garantir que a mudança seja incorporada e sustentada para que se torne uma parte natural dos negócios como sempre.</a:t>
            </a:r>
          </a:p>
          <a:p>
            <a:pPr>
              <a:spcAft>
                <a:spcPts val="600"/>
              </a:spcAft>
            </a:pPr>
            <a:r>
              <a:rPr lang="pt-BR" sz="1200" dirty="0"/>
              <a:t>Existem muitos modelos diferentes de gerenciamento de mudanças, como os desenvolvidos por </a:t>
            </a:r>
            <a:r>
              <a:rPr lang="pt-BR" sz="1200" dirty="0" err="1"/>
              <a:t>Kotter</a:t>
            </a:r>
            <a:r>
              <a:rPr lang="pt-BR" sz="1200" dirty="0"/>
              <a:t>, </a:t>
            </a:r>
            <a:r>
              <a:rPr lang="pt-BR" sz="1200" dirty="0" err="1"/>
              <a:t>Carnall</a:t>
            </a:r>
            <a:r>
              <a:rPr lang="pt-BR" sz="1200" dirty="0"/>
              <a:t> e Lewin. A maioria delas pode ser identificada como apropriada para uma ou mais metáforas (como mostrado por Morgan).</a:t>
            </a:r>
          </a:p>
          <a:p>
            <a:pPr>
              <a:spcAft>
                <a:spcPts val="600"/>
              </a:spcAft>
            </a:pPr>
            <a:r>
              <a:rPr lang="pt-BR" sz="1200" dirty="0"/>
              <a:t>Gestão de mudanças e </a:t>
            </a:r>
            <a:r>
              <a:rPr lang="pt-BR" sz="1200" dirty="0">
                <a:hlinkClick r:id="rId3" action="ppaction://hlinksldjump"/>
              </a:rPr>
              <a:t>gestão de benefícios</a:t>
            </a:r>
            <a:r>
              <a:rPr lang="pt-BR" sz="1200" dirty="0"/>
              <a:t> são reunidos no </a:t>
            </a:r>
            <a:r>
              <a:rPr lang="pt-BR" sz="1200" dirty="0">
                <a:hlinkClick r:id="rId4" action="ppaction://hlinksldjump"/>
              </a:rPr>
              <a:t>processo de realização de benefícios</a:t>
            </a:r>
            <a:r>
              <a:rPr lang="pt-BR" sz="1200" dirty="0"/>
              <a:t>.</a:t>
            </a:r>
          </a:p>
        </p:txBody>
      </p:sp>
      <p:cxnSp>
        <p:nvCxnSpPr>
          <p:cNvPr id="25" name="Straight Connector 24">
            <a:extLst>
              <a:ext uri="{FF2B5EF4-FFF2-40B4-BE49-F238E27FC236}">
                <a16:creationId xmlns:a16="http://schemas.microsoft.com/office/drawing/2014/main" id="{D88C2063-9A30-4CD6-83E6-6582ABC217C2}"/>
              </a:ext>
            </a:extLst>
          </p:cNvPr>
          <p:cNvCxnSpPr/>
          <p:nvPr/>
        </p:nvCxnSpPr>
        <p:spPr>
          <a:xfrm>
            <a:off x="10725120" y="3028781"/>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3C1F633-FE1C-400D-BEBD-D9C675ECDFC1}"/>
              </a:ext>
            </a:extLst>
          </p:cNvPr>
          <p:cNvSpPr txBox="1"/>
          <p:nvPr/>
        </p:nvSpPr>
        <p:spPr>
          <a:xfrm>
            <a:off x="10568192" y="3128369"/>
            <a:ext cx="1602064" cy="307777"/>
          </a:xfrm>
          <a:prstGeom prst="rect">
            <a:avLst/>
          </a:prstGeom>
          <a:noFill/>
        </p:spPr>
        <p:txBody>
          <a:bodyPr wrap="square" rtlCol="0">
            <a:spAutoFit/>
          </a:bodyPr>
          <a:lstStyle/>
          <a:p>
            <a:pPr algn="ctr"/>
            <a:r>
              <a:rPr lang="en-GB" sz="1400" b="1" dirty="0" err="1">
                <a:solidFill>
                  <a:schemeClr val="accent1"/>
                </a:solidFill>
              </a:rPr>
              <a:t>Biblioteca</a:t>
            </a:r>
            <a:endParaRPr lang="en-GB" sz="1400" b="1" dirty="0">
              <a:solidFill>
                <a:schemeClr val="accent1"/>
              </a:solidFill>
            </a:endParaRPr>
          </a:p>
        </p:txBody>
      </p:sp>
      <p:sp>
        <p:nvSpPr>
          <p:cNvPr id="32" name="TextBox 31">
            <a:hlinkClick r:id="rId5"/>
            <a:extLst>
              <a:ext uri="{FF2B5EF4-FFF2-40B4-BE49-F238E27FC236}">
                <a16:creationId xmlns:a16="http://schemas.microsoft.com/office/drawing/2014/main" id="{6FB7EE53-B1FF-4165-B07A-4CDB68031E51}"/>
              </a:ext>
            </a:extLst>
          </p:cNvPr>
          <p:cNvSpPr txBox="1"/>
          <p:nvPr/>
        </p:nvSpPr>
        <p:spPr>
          <a:xfrm>
            <a:off x="10707096" y="3433139"/>
            <a:ext cx="1433265" cy="276999"/>
          </a:xfrm>
          <a:prstGeom prst="rect">
            <a:avLst/>
          </a:prstGeom>
          <a:noFill/>
        </p:spPr>
        <p:txBody>
          <a:bodyPr wrap="square" rtlCol="0">
            <a:spAutoFit/>
          </a:bodyPr>
          <a:lstStyle/>
          <a:p>
            <a:r>
              <a:rPr lang="en-GB" sz="1200" dirty="0"/>
              <a:t>Morgan</a:t>
            </a:r>
          </a:p>
        </p:txBody>
      </p:sp>
      <p:sp>
        <p:nvSpPr>
          <p:cNvPr id="33" name="TextBox 32">
            <a:hlinkClick r:id="rId6"/>
            <a:extLst>
              <a:ext uri="{FF2B5EF4-FFF2-40B4-BE49-F238E27FC236}">
                <a16:creationId xmlns:a16="http://schemas.microsoft.com/office/drawing/2014/main" id="{2E5BCF8F-4A4F-4B12-BD19-F62F6B157458}"/>
              </a:ext>
            </a:extLst>
          </p:cNvPr>
          <p:cNvSpPr txBox="1"/>
          <p:nvPr/>
        </p:nvSpPr>
        <p:spPr>
          <a:xfrm>
            <a:off x="10705972" y="3689764"/>
            <a:ext cx="1433265" cy="276999"/>
          </a:xfrm>
          <a:prstGeom prst="rect">
            <a:avLst/>
          </a:prstGeom>
          <a:noFill/>
        </p:spPr>
        <p:txBody>
          <a:bodyPr wrap="square" rtlCol="0">
            <a:spAutoFit/>
          </a:bodyPr>
          <a:lstStyle/>
          <a:p>
            <a:r>
              <a:rPr lang="en-GB" sz="1200" dirty="0"/>
              <a:t>Kotter</a:t>
            </a:r>
          </a:p>
        </p:txBody>
      </p:sp>
      <p:sp>
        <p:nvSpPr>
          <p:cNvPr id="34" name="TextBox 33">
            <a:hlinkClick r:id="rId7"/>
            <a:extLst>
              <a:ext uri="{FF2B5EF4-FFF2-40B4-BE49-F238E27FC236}">
                <a16:creationId xmlns:a16="http://schemas.microsoft.com/office/drawing/2014/main" id="{56E1A0B7-970C-4B45-8669-6422427AD256}"/>
              </a:ext>
            </a:extLst>
          </p:cNvPr>
          <p:cNvSpPr txBox="1"/>
          <p:nvPr/>
        </p:nvSpPr>
        <p:spPr>
          <a:xfrm>
            <a:off x="10704848" y="3946389"/>
            <a:ext cx="1433265" cy="276999"/>
          </a:xfrm>
          <a:prstGeom prst="rect">
            <a:avLst/>
          </a:prstGeom>
          <a:noFill/>
        </p:spPr>
        <p:txBody>
          <a:bodyPr wrap="square" rtlCol="0">
            <a:spAutoFit/>
          </a:bodyPr>
          <a:lstStyle/>
          <a:p>
            <a:r>
              <a:rPr lang="en-GB" sz="1200" dirty="0"/>
              <a:t>Carnall</a:t>
            </a:r>
          </a:p>
        </p:txBody>
      </p:sp>
      <p:sp>
        <p:nvSpPr>
          <p:cNvPr id="35" name="TextBox 34">
            <a:hlinkClick r:id="rId8"/>
            <a:extLst>
              <a:ext uri="{FF2B5EF4-FFF2-40B4-BE49-F238E27FC236}">
                <a16:creationId xmlns:a16="http://schemas.microsoft.com/office/drawing/2014/main" id="{8786E301-EDC3-4708-940E-0677F39A1603}"/>
              </a:ext>
            </a:extLst>
          </p:cNvPr>
          <p:cNvSpPr txBox="1"/>
          <p:nvPr/>
        </p:nvSpPr>
        <p:spPr>
          <a:xfrm>
            <a:off x="10704848" y="4203015"/>
            <a:ext cx="1433265" cy="276999"/>
          </a:xfrm>
          <a:prstGeom prst="rect">
            <a:avLst/>
          </a:prstGeom>
          <a:noFill/>
        </p:spPr>
        <p:txBody>
          <a:bodyPr wrap="square" rtlCol="0">
            <a:spAutoFit/>
          </a:bodyPr>
          <a:lstStyle/>
          <a:p>
            <a:r>
              <a:rPr lang="en-GB" sz="1200" dirty="0"/>
              <a:t>Lewin</a:t>
            </a:r>
          </a:p>
        </p:txBody>
      </p:sp>
      <p:sp>
        <p:nvSpPr>
          <p:cNvPr id="36" name="Rectangle 35">
            <a:hlinkClick r:id="rId9"/>
            <a:extLst>
              <a:ext uri="{FF2B5EF4-FFF2-40B4-BE49-F238E27FC236}">
                <a16:creationId xmlns:a16="http://schemas.microsoft.com/office/drawing/2014/main" id="{E1156AAC-91BB-4DE2-BF32-9F6AA121DC3D}"/>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hlinkClick r:id="rId10"/>
            <a:extLst>
              <a:ext uri="{FF2B5EF4-FFF2-40B4-BE49-F238E27FC236}">
                <a16:creationId xmlns:a16="http://schemas.microsoft.com/office/drawing/2014/main" id="{6ABF18AD-C20A-4789-BC26-3344AAE4F3B4}"/>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38" name="TextBox 37">
            <a:hlinkClick r:id="rId11"/>
            <a:extLst>
              <a:ext uri="{FF2B5EF4-FFF2-40B4-BE49-F238E27FC236}">
                <a16:creationId xmlns:a16="http://schemas.microsoft.com/office/drawing/2014/main" id="{E071E84F-191E-404D-8B3F-9464A3338053}"/>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39" name="TextBox 38">
            <a:hlinkClick r:id="rId12"/>
            <a:extLst>
              <a:ext uri="{FF2B5EF4-FFF2-40B4-BE49-F238E27FC236}">
                <a16:creationId xmlns:a16="http://schemas.microsoft.com/office/drawing/2014/main" id="{122D0E98-27A1-413D-BA03-43DBEEB9DC04}"/>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40" name="TextBox 39">
            <a:hlinkClick r:id="rId13"/>
            <a:extLst>
              <a:ext uri="{FF2B5EF4-FFF2-40B4-BE49-F238E27FC236}">
                <a16:creationId xmlns:a16="http://schemas.microsoft.com/office/drawing/2014/main" id="{1C953644-8D0A-4205-8566-81F243A6FA9B}"/>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1" name="TextBox 40">
            <a:hlinkClick r:id="rId14"/>
            <a:extLst>
              <a:ext uri="{FF2B5EF4-FFF2-40B4-BE49-F238E27FC236}">
                <a16:creationId xmlns:a16="http://schemas.microsoft.com/office/drawing/2014/main" id="{AB742483-FCFA-4DC1-8B78-4F9D126EB357}"/>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2" name="TextBox 41">
            <a:extLst>
              <a:ext uri="{FF2B5EF4-FFF2-40B4-BE49-F238E27FC236}">
                <a16:creationId xmlns:a16="http://schemas.microsoft.com/office/drawing/2014/main" id="{3FA987C6-0C1A-4997-A004-0F2AAA645F6D}"/>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43" name="TextBox 42">
            <a:hlinkClick r:id="rId15"/>
            <a:extLst>
              <a:ext uri="{FF2B5EF4-FFF2-40B4-BE49-F238E27FC236}">
                <a16:creationId xmlns:a16="http://schemas.microsoft.com/office/drawing/2014/main" id="{D48FD28A-48AF-4184-B76E-2E4B2686522E}"/>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20" name="Right Arrow 16">
            <a:hlinkClick r:id="rId16" action="ppaction://hlinksldjump"/>
            <a:extLst>
              <a:ext uri="{FF2B5EF4-FFF2-40B4-BE49-F238E27FC236}">
                <a16:creationId xmlns:a16="http://schemas.microsoft.com/office/drawing/2014/main" id="{C71327BB-0090-CE85-417D-8BDF4EC4355D}"/>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14">
            <a:hlinkClick r:id="rId17" action="ppaction://hlinksldjump"/>
            <a:extLst>
              <a:ext uri="{FF2B5EF4-FFF2-40B4-BE49-F238E27FC236}">
                <a16:creationId xmlns:a16="http://schemas.microsoft.com/office/drawing/2014/main" id="{037BFCDE-85FE-B189-04DE-04BFA8B2DF00}"/>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15">
            <a:hlinkClick r:id="rId18" action="ppaction://hlinksldjump"/>
            <a:extLst>
              <a:ext uri="{FF2B5EF4-FFF2-40B4-BE49-F238E27FC236}">
                <a16:creationId xmlns:a16="http://schemas.microsoft.com/office/drawing/2014/main" id="{C1463DB9-9D12-464D-B1C6-DF6165BC3548}"/>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2891F66-6C94-C717-FFBE-40EB20026AA8}"/>
              </a:ext>
            </a:extLst>
          </p:cNvPr>
          <p:cNvSpPr/>
          <p:nvPr/>
        </p:nvSpPr>
        <p:spPr>
          <a:xfrm>
            <a:off x="5653485" y="2132815"/>
            <a:ext cx="898588" cy="549724"/>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Iniciar</a:t>
            </a:r>
          </a:p>
        </p:txBody>
      </p:sp>
      <p:sp>
        <p:nvSpPr>
          <p:cNvPr id="27" name="Rectangle 26">
            <a:extLst>
              <a:ext uri="{FF2B5EF4-FFF2-40B4-BE49-F238E27FC236}">
                <a16:creationId xmlns:a16="http://schemas.microsoft.com/office/drawing/2014/main" id="{2D9C24BE-F0AE-0BE3-FBE3-153425C79B6E}"/>
              </a:ext>
            </a:extLst>
          </p:cNvPr>
          <p:cNvSpPr/>
          <p:nvPr/>
        </p:nvSpPr>
        <p:spPr>
          <a:xfrm>
            <a:off x="5894823" y="3003233"/>
            <a:ext cx="898588" cy="549724"/>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Avaliar</a:t>
            </a:r>
          </a:p>
        </p:txBody>
      </p:sp>
      <p:sp>
        <p:nvSpPr>
          <p:cNvPr id="28" name="Rectangle 27">
            <a:extLst>
              <a:ext uri="{FF2B5EF4-FFF2-40B4-BE49-F238E27FC236}">
                <a16:creationId xmlns:a16="http://schemas.microsoft.com/office/drawing/2014/main" id="{AA04A49B-7A2C-D0BC-5FAC-B103250FFC17}"/>
              </a:ext>
            </a:extLst>
          </p:cNvPr>
          <p:cNvSpPr/>
          <p:nvPr/>
        </p:nvSpPr>
        <p:spPr>
          <a:xfrm>
            <a:off x="9456884" y="3003233"/>
            <a:ext cx="898588" cy="549724"/>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Manter</a:t>
            </a:r>
          </a:p>
        </p:txBody>
      </p:sp>
      <p:sp>
        <p:nvSpPr>
          <p:cNvPr id="29" name="Rectangle 28">
            <a:extLst>
              <a:ext uri="{FF2B5EF4-FFF2-40B4-BE49-F238E27FC236}">
                <a16:creationId xmlns:a16="http://schemas.microsoft.com/office/drawing/2014/main" id="{C45289C5-C334-BC25-AC81-5C4C85FABCB1}"/>
              </a:ext>
            </a:extLst>
          </p:cNvPr>
          <p:cNvSpPr/>
          <p:nvPr/>
        </p:nvSpPr>
        <p:spPr>
          <a:xfrm>
            <a:off x="8143705" y="3003233"/>
            <a:ext cx="1066555" cy="549724"/>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Implantar</a:t>
            </a:r>
          </a:p>
        </p:txBody>
      </p:sp>
      <p:sp>
        <p:nvSpPr>
          <p:cNvPr id="30" name="Rectangle 29">
            <a:extLst>
              <a:ext uri="{FF2B5EF4-FFF2-40B4-BE49-F238E27FC236}">
                <a16:creationId xmlns:a16="http://schemas.microsoft.com/office/drawing/2014/main" id="{1E00B54B-871B-FDF3-AE37-B23336250F29}"/>
              </a:ext>
            </a:extLst>
          </p:cNvPr>
          <p:cNvSpPr/>
          <p:nvPr/>
        </p:nvSpPr>
        <p:spPr>
          <a:xfrm>
            <a:off x="7019265" y="3003233"/>
            <a:ext cx="898588" cy="549724"/>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Preparar</a:t>
            </a:r>
          </a:p>
        </p:txBody>
      </p:sp>
      <p:cxnSp>
        <p:nvCxnSpPr>
          <p:cNvPr id="31" name="Straight Arrow Connector 9">
            <a:extLst>
              <a:ext uri="{FF2B5EF4-FFF2-40B4-BE49-F238E27FC236}">
                <a16:creationId xmlns:a16="http://schemas.microsoft.com/office/drawing/2014/main" id="{2A21ED87-C747-8030-616F-324AE646ED9E}"/>
              </a:ext>
            </a:extLst>
          </p:cNvPr>
          <p:cNvCxnSpPr>
            <a:cxnSpLocks/>
            <a:stCxn id="49" idx="2"/>
            <a:endCxn id="27" idx="1"/>
          </p:cNvCxnSpPr>
          <p:nvPr/>
        </p:nvCxnSpPr>
        <p:spPr>
          <a:xfrm rot="16200000" flipH="1">
            <a:off x="5499493" y="2882764"/>
            <a:ext cx="471135" cy="319526"/>
          </a:xfrm>
          <a:prstGeom prst="bentConnector2">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C8B5369-8D40-FE73-A4BA-6F907B31C514}"/>
              </a:ext>
            </a:extLst>
          </p:cNvPr>
          <p:cNvCxnSpPr>
            <a:stCxn id="30" idx="3"/>
            <a:endCxn id="29" idx="1"/>
          </p:cNvCxnSpPr>
          <p:nvPr/>
        </p:nvCxnSpPr>
        <p:spPr>
          <a:xfrm>
            <a:off x="7917853" y="3278096"/>
            <a:ext cx="225852"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7BA9BDE-5779-BD73-6913-867B0DBC949F}"/>
              </a:ext>
            </a:extLst>
          </p:cNvPr>
          <p:cNvCxnSpPr>
            <a:stCxn id="29" idx="3"/>
            <a:endCxn id="28" idx="1"/>
          </p:cNvCxnSpPr>
          <p:nvPr/>
        </p:nvCxnSpPr>
        <p:spPr>
          <a:xfrm>
            <a:off x="9210260" y="3278096"/>
            <a:ext cx="246624"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10A063E-B04A-ED24-7F85-FFA7C2F0EA52}"/>
              </a:ext>
            </a:extLst>
          </p:cNvPr>
          <p:cNvCxnSpPr>
            <a:stCxn id="27" idx="3"/>
            <a:endCxn id="30" idx="1"/>
          </p:cNvCxnSpPr>
          <p:nvPr/>
        </p:nvCxnSpPr>
        <p:spPr>
          <a:xfrm>
            <a:off x="6793411" y="3278096"/>
            <a:ext cx="225852"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6E88BF3-479D-6AD5-9229-A0556F8D01EC}"/>
              </a:ext>
            </a:extLst>
          </p:cNvPr>
          <p:cNvSpPr/>
          <p:nvPr/>
        </p:nvSpPr>
        <p:spPr>
          <a:xfrm>
            <a:off x="4536264" y="2132815"/>
            <a:ext cx="898588" cy="549724"/>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a:t>
            </a:r>
          </a:p>
        </p:txBody>
      </p:sp>
      <p:cxnSp>
        <p:nvCxnSpPr>
          <p:cNvPr id="48" name="Straight Arrow Connector 47">
            <a:extLst>
              <a:ext uri="{FF2B5EF4-FFF2-40B4-BE49-F238E27FC236}">
                <a16:creationId xmlns:a16="http://schemas.microsoft.com/office/drawing/2014/main" id="{26C8AC5D-8900-7384-CD86-E97B764D762F}"/>
              </a:ext>
            </a:extLst>
          </p:cNvPr>
          <p:cNvCxnSpPr>
            <a:stCxn id="47" idx="3"/>
            <a:endCxn id="24" idx="1"/>
          </p:cNvCxnSpPr>
          <p:nvPr/>
        </p:nvCxnSpPr>
        <p:spPr>
          <a:xfrm>
            <a:off x="5434852" y="2407678"/>
            <a:ext cx="218633" cy="0"/>
          </a:xfrm>
          <a:prstGeom prst="straightConnector1">
            <a:avLst/>
          </a:prstGeom>
          <a:ln>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1C74F7BF-C714-839E-3730-E12FBDB4FEB6}"/>
              </a:ext>
            </a:extLst>
          </p:cNvPr>
          <p:cNvSpPr/>
          <p:nvPr/>
        </p:nvSpPr>
        <p:spPr>
          <a:xfrm>
            <a:off x="4357182" y="1442114"/>
            <a:ext cx="2436229" cy="1364846"/>
          </a:xfrm>
          <a:prstGeom prst="rect">
            <a:avLst/>
          </a:prstGeom>
          <a:noFill/>
          <a:ln w="31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100"/>
          </a:p>
        </p:txBody>
      </p:sp>
      <p:sp>
        <p:nvSpPr>
          <p:cNvPr id="50" name="TextBox 49">
            <a:extLst>
              <a:ext uri="{FF2B5EF4-FFF2-40B4-BE49-F238E27FC236}">
                <a16:creationId xmlns:a16="http://schemas.microsoft.com/office/drawing/2014/main" id="{67D5C0A3-52A4-DDFD-E271-66309B0D140F}"/>
              </a:ext>
            </a:extLst>
          </p:cNvPr>
          <p:cNvSpPr txBox="1"/>
          <p:nvPr/>
        </p:nvSpPr>
        <p:spPr>
          <a:xfrm>
            <a:off x="4357182" y="1476184"/>
            <a:ext cx="2436229" cy="369384"/>
          </a:xfrm>
          <a:prstGeom prst="rect">
            <a:avLst/>
          </a:prstGeom>
          <a:noFill/>
          <a:ln>
            <a:noFill/>
          </a:ln>
        </p:spPr>
        <p:txBody>
          <a:bodyPr wrap="square" rtlCol="0">
            <a:noAutofit/>
          </a:bodyPr>
          <a:lstStyle/>
          <a:p>
            <a:pPr algn="ctr" rtl="0"/>
            <a:r>
              <a:rPr lang="pt-BR" sz="1100" b="0" i="0" u="none" strike="noStrike" dirty="0">
                <a:highlight>
                  <a:srgbClr val="000000">
                    <a:alpha val="0"/>
                  </a:srgbClr>
                </a:highlight>
              </a:rPr>
              <a:t>Pode ser combinado com as etapas correspondentes do procedimento de gerenciamento dos benefícios</a:t>
            </a:r>
          </a:p>
        </p:txBody>
      </p:sp>
    </p:spTree>
    <p:extLst>
      <p:ext uri="{BB962C8B-B14F-4D97-AF65-F5344CB8AC3E}">
        <p14:creationId xmlns:p14="http://schemas.microsoft.com/office/powerpoint/2010/main" val="3081620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Gerenciamento</a:t>
            </a:r>
            <a:r>
              <a:rPr lang="en-GB" dirty="0"/>
              <a:t> dos </a:t>
            </a:r>
            <a:r>
              <a:rPr lang="en-GB" dirty="0" err="1"/>
              <a:t>recursos</a:t>
            </a:r>
            <a:endParaRPr lang="en-GB" dirty="0"/>
          </a:p>
        </p:txBody>
      </p:sp>
      <p:sp>
        <p:nvSpPr>
          <p:cNvPr id="17" name="Rectangle 16">
            <a:extLst>
              <a:ext uri="{FF2B5EF4-FFF2-40B4-BE49-F238E27FC236}">
                <a16:creationId xmlns:a16="http://schemas.microsoft.com/office/drawing/2014/main" id="{11C2B401-5C67-4ABA-A9A5-754E143D2B4E}"/>
              </a:ext>
            </a:extLst>
          </p:cNvPr>
          <p:cNvSpPr/>
          <p:nvPr/>
        </p:nvSpPr>
        <p:spPr>
          <a:xfrm>
            <a:off x="136358" y="1011810"/>
            <a:ext cx="4300748" cy="2246769"/>
          </a:xfrm>
          <a:prstGeom prst="rect">
            <a:avLst/>
          </a:prstGeom>
        </p:spPr>
        <p:txBody>
          <a:bodyPr wrap="square">
            <a:spAutoFit/>
          </a:bodyPr>
          <a:lstStyle/>
          <a:p>
            <a:pPr>
              <a:spcAft>
                <a:spcPts val="600"/>
              </a:spcAft>
            </a:pPr>
            <a:r>
              <a:rPr lang="pt-BR" sz="1400" dirty="0">
                <a:solidFill>
                  <a:srgbClr val="7193C7"/>
                </a:solidFill>
              </a:rPr>
              <a:t>Objetivos</a:t>
            </a:r>
            <a:r>
              <a:rPr lang="pt-BR" sz="1200" dirty="0">
                <a:solidFill>
                  <a:srgbClr val="7193C7"/>
                </a:solidFill>
              </a:rPr>
              <a:t> </a:t>
            </a:r>
          </a:p>
          <a:p>
            <a:pPr>
              <a:spcAft>
                <a:spcPts val="600"/>
              </a:spcAft>
            </a:pPr>
            <a:r>
              <a:rPr lang="pt-BR" sz="1200" dirty="0">
                <a:solidFill>
                  <a:srgbClr val="212125"/>
                </a:solidFill>
                <a:latin typeface="&amp;quot"/>
              </a:rPr>
              <a:t>O gerenciamento de recursos abrange todos os aspectos da implantação de recursos que entregam o projeto, programa ou portfólio. Seus objetivos são:</a:t>
            </a:r>
          </a:p>
          <a:p>
            <a:pPr marL="183600" indent="-183600">
              <a:spcAft>
                <a:spcPts val="600"/>
              </a:spcAft>
              <a:buFont typeface="Arial" panose="020B0604020202020204" pitchFamily="34" charset="0"/>
              <a:buChar char="•"/>
            </a:pPr>
            <a:r>
              <a:rPr lang="pt-BR" sz="1200" dirty="0">
                <a:solidFill>
                  <a:srgbClr val="212125"/>
                </a:solidFill>
                <a:latin typeface="&amp;quot"/>
              </a:rPr>
              <a:t>determinar a melhor forma de recursos para o trabalho;</a:t>
            </a:r>
          </a:p>
          <a:p>
            <a:pPr marL="183600" indent="-183600">
              <a:spcAft>
                <a:spcPts val="600"/>
              </a:spcAft>
              <a:buFont typeface="Arial" panose="020B0604020202020204" pitchFamily="34" charset="0"/>
              <a:buChar char="•"/>
            </a:pPr>
            <a:r>
              <a:rPr lang="pt-BR" sz="1200" dirty="0">
                <a:solidFill>
                  <a:srgbClr val="212125"/>
                </a:solidFill>
                <a:latin typeface="&amp;quot"/>
              </a:rPr>
              <a:t>adquirir e mobilizar os recursos necessários;</a:t>
            </a:r>
          </a:p>
          <a:p>
            <a:pPr marL="183600" indent="-183600">
              <a:spcAft>
                <a:spcPts val="600"/>
              </a:spcAft>
              <a:buFont typeface="Arial" panose="020B0604020202020204" pitchFamily="34" charset="0"/>
              <a:buChar char="•"/>
            </a:pPr>
            <a:r>
              <a:rPr lang="pt-BR" sz="1200" dirty="0">
                <a:solidFill>
                  <a:srgbClr val="212125"/>
                </a:solidFill>
                <a:latin typeface="&amp;quot"/>
              </a:rPr>
              <a:t>controlar os recursos em todo o </a:t>
            </a:r>
            <a:r>
              <a:rPr lang="pt-BR" sz="1200" dirty="0">
                <a:solidFill>
                  <a:srgbClr val="008CBA"/>
                </a:solidFill>
                <a:latin typeface="&amp;quot"/>
                <a:hlinkClick r:id="rId2"/>
              </a:rPr>
              <a:t>ciclo de vida</a:t>
            </a:r>
            <a:r>
              <a:rPr lang="pt-BR" sz="1200" dirty="0">
                <a:solidFill>
                  <a:srgbClr val="212125"/>
                </a:solidFill>
                <a:latin typeface="&amp;quot"/>
              </a:rPr>
              <a:t>; </a:t>
            </a:r>
          </a:p>
          <a:p>
            <a:pPr marL="183600" indent="-183600">
              <a:spcAft>
                <a:spcPts val="600"/>
              </a:spcAft>
              <a:buFont typeface="Arial" panose="020B0604020202020204" pitchFamily="34" charset="0"/>
              <a:buChar char="•"/>
            </a:pPr>
            <a:r>
              <a:rPr lang="pt-BR" sz="1200" dirty="0">
                <a:solidFill>
                  <a:srgbClr val="212125"/>
                </a:solidFill>
                <a:latin typeface="&amp;quot"/>
              </a:rPr>
              <a:t>desmobilizar recursos no final do ciclo de vida;</a:t>
            </a:r>
          </a:p>
          <a:p>
            <a:pPr marL="183600" indent="-183600">
              <a:spcAft>
                <a:spcPts val="600"/>
              </a:spcAft>
              <a:buFont typeface="Arial" panose="020B0604020202020204" pitchFamily="34" charset="0"/>
              <a:buChar char="•"/>
            </a:pPr>
            <a:r>
              <a:rPr lang="pt-BR" sz="1200" dirty="0">
                <a:solidFill>
                  <a:srgbClr val="212125"/>
                </a:solidFill>
                <a:latin typeface="&amp;quot"/>
              </a:rPr>
              <a:t>finalizar todos os acordos contratuais.</a:t>
            </a:r>
            <a:endParaRPr lang="pt-BR" sz="1200" b="0" i="0" u="none" strike="noStrike" dirty="0">
              <a:solidFill>
                <a:srgbClr val="212125"/>
              </a:solidFill>
              <a:effectLst/>
              <a:latin typeface="&amp;quot"/>
            </a:endParaRPr>
          </a:p>
        </p:txBody>
      </p:sp>
      <p:sp>
        <p:nvSpPr>
          <p:cNvPr id="18" name="Rectangle 17">
            <a:extLst>
              <a:ext uri="{FF2B5EF4-FFF2-40B4-BE49-F238E27FC236}">
                <a16:creationId xmlns:a16="http://schemas.microsoft.com/office/drawing/2014/main" id="{E332DF9E-4BCC-4F30-8E2D-97E279DB5946}"/>
              </a:ext>
            </a:extLst>
          </p:cNvPr>
          <p:cNvSpPr/>
          <p:nvPr/>
        </p:nvSpPr>
        <p:spPr>
          <a:xfrm>
            <a:off x="136358" y="3535335"/>
            <a:ext cx="5210894" cy="3016210"/>
          </a:xfrm>
          <a:prstGeom prst="rect">
            <a:avLst/>
          </a:prstGeom>
        </p:spPr>
        <p:txBody>
          <a:bodyPr wrap="square">
            <a:spAutoFit/>
          </a:bodyPr>
          <a:lstStyle/>
          <a:p>
            <a:pPr>
              <a:spcAft>
                <a:spcPts val="600"/>
              </a:spcAft>
            </a:pPr>
            <a:r>
              <a:rPr lang="pt-BR" sz="1400" dirty="0">
                <a:solidFill>
                  <a:schemeClr val="accent1"/>
                </a:solidFill>
              </a:rPr>
              <a:t>Visão Geral</a:t>
            </a:r>
            <a:r>
              <a:rPr lang="pt-BR" sz="1200" dirty="0">
                <a:solidFill>
                  <a:schemeClr val="accent1"/>
                </a:solidFill>
              </a:rPr>
              <a:t> </a:t>
            </a:r>
          </a:p>
          <a:p>
            <a:pPr>
              <a:spcAft>
                <a:spcPts val="600"/>
              </a:spcAft>
            </a:pPr>
            <a:r>
              <a:rPr lang="pt-BR" sz="1200" dirty="0">
                <a:latin typeface="&amp;quot"/>
              </a:rPr>
              <a:t>Os recursos necessários em um projeto, programa ou portfólio incluem pessoas, máquinas, materiais, tecnologia, propriedade e qualquer outra coisa necessária para entregar o trabalho. Os recursos podem ser obtidos internamente da organização anfitriã ou adquiridos de fontes externas.</a:t>
            </a:r>
          </a:p>
          <a:p>
            <a:pPr>
              <a:spcAft>
                <a:spcPts val="600"/>
              </a:spcAft>
            </a:pPr>
            <a:r>
              <a:rPr lang="pt-BR" sz="1200" dirty="0">
                <a:latin typeface="&amp;quot"/>
              </a:rPr>
              <a:t>Os três principais componentes do gerenciamento de recursos são :</a:t>
            </a:r>
          </a:p>
          <a:p>
            <a:pPr marL="171450" indent="-171450">
              <a:spcAft>
                <a:spcPts val="600"/>
              </a:spcAft>
              <a:buFont typeface="Arial" panose="020B0604020202020204" pitchFamily="34" charset="0"/>
              <a:buChar char="•"/>
            </a:pPr>
            <a:r>
              <a:rPr lang="pt-BR" sz="1200" b="1" dirty="0">
                <a:latin typeface="&amp;quot"/>
              </a:rPr>
              <a:t>Aquisições</a:t>
            </a:r>
            <a:r>
              <a:rPr lang="pt-BR" sz="1200" dirty="0">
                <a:latin typeface="&amp;quot"/>
              </a:rPr>
              <a:t> preocupa-se principalmente com a identificação e seleção de fornecedores externos, mas muitos dos princípios podem ser aplicados para garantir fornecedores internos. O grau de formalidade exigido dependerá da complexidade da cadeia de abastecimento e do risco associado.</a:t>
            </a:r>
          </a:p>
          <a:p>
            <a:pPr marL="171450" indent="-171450">
              <a:spcAft>
                <a:spcPts val="600"/>
              </a:spcAft>
              <a:buFont typeface="Arial" panose="020B0604020202020204" pitchFamily="34" charset="0"/>
              <a:buChar char="•"/>
            </a:pPr>
            <a:r>
              <a:rPr lang="pt-BR" sz="1200" b="1" dirty="0">
                <a:latin typeface="&amp;quot"/>
              </a:rPr>
              <a:t>Gestão de contratos </a:t>
            </a:r>
            <a:r>
              <a:rPr lang="pt-BR" sz="1200" dirty="0">
                <a:latin typeface="&amp;quot"/>
              </a:rPr>
              <a:t>lida com o relacionamento contínuo entre a equipe de gerenciamento e os fornecedores. Isso pode girar em torno dos termos de um contrato legal, um acordo de nível de serviço interno ou talvez simples acordos documentados para fornecimento.</a:t>
            </a:r>
          </a:p>
        </p:txBody>
      </p:sp>
      <p:sp>
        <p:nvSpPr>
          <p:cNvPr id="19" name="Rectangle 18">
            <a:extLst>
              <a:ext uri="{FF2B5EF4-FFF2-40B4-BE49-F238E27FC236}">
                <a16:creationId xmlns:a16="http://schemas.microsoft.com/office/drawing/2014/main" id="{2A9CD934-0918-485D-9185-313EA4A4BB20}"/>
              </a:ext>
            </a:extLst>
          </p:cNvPr>
          <p:cNvSpPr/>
          <p:nvPr/>
        </p:nvSpPr>
        <p:spPr>
          <a:xfrm>
            <a:off x="5432844" y="3803229"/>
            <a:ext cx="4920978" cy="1723549"/>
          </a:xfrm>
          <a:prstGeom prst="rect">
            <a:avLst/>
          </a:prstGeom>
        </p:spPr>
        <p:txBody>
          <a:bodyPr wrap="square">
            <a:spAutoFit/>
          </a:bodyPr>
          <a:lstStyle/>
          <a:p>
            <a:pPr marL="179388" indent="-179388">
              <a:spcAft>
                <a:spcPts val="600"/>
              </a:spcAft>
              <a:buFont typeface="Arial" panose="020B0604020202020204" pitchFamily="34" charset="0"/>
              <a:buChar char="•"/>
            </a:pPr>
            <a:r>
              <a:rPr lang="pt-BR" sz="1200" b="1">
                <a:latin typeface="&amp;quot"/>
              </a:rPr>
              <a:t>Mobilização</a:t>
            </a:r>
            <a:r>
              <a:rPr lang="pt-BR" sz="1200">
                <a:latin typeface="&amp;quot"/>
              </a:rPr>
              <a:t> </a:t>
            </a:r>
            <a:r>
              <a:rPr lang="pt-BR" sz="1200" dirty="0">
                <a:latin typeface="&amp;quot"/>
              </a:rPr>
              <a:t>é colocar os recursos certos no lugar certo na hora certa. Abrange também o exercício inverso da desmobilização quando os recursos não são mais necessários.</a:t>
            </a:r>
          </a:p>
          <a:p>
            <a:pPr>
              <a:spcAft>
                <a:spcPts val="600"/>
              </a:spcAft>
            </a:pPr>
            <a:r>
              <a:rPr lang="pt-BR" sz="1200" dirty="0">
                <a:latin typeface="&amp;quot"/>
              </a:rPr>
              <a:t>Uma vez que os recursos tenham sido adquiridos e mobilizados, sua contribuição para a criação de produtos e benefícios será monitorada e coordenada ao longo do processo de entrega.</a:t>
            </a:r>
          </a:p>
          <a:p>
            <a:pPr>
              <a:spcAft>
                <a:spcPts val="600"/>
              </a:spcAft>
            </a:pPr>
            <a:r>
              <a:rPr lang="pt-BR" sz="1200" dirty="0">
                <a:latin typeface="&amp;quot"/>
              </a:rPr>
              <a:t>À medida que o trabalho chega ao fim, os contratos precisarão ser fechados e os recursos desmobilizados.</a:t>
            </a:r>
          </a:p>
        </p:txBody>
      </p:sp>
      <p:cxnSp>
        <p:nvCxnSpPr>
          <p:cNvPr id="25" name="Straight Connector 24">
            <a:extLst>
              <a:ext uri="{FF2B5EF4-FFF2-40B4-BE49-F238E27FC236}">
                <a16:creationId xmlns:a16="http://schemas.microsoft.com/office/drawing/2014/main" id="{DD452752-5D34-4C6F-A799-D734A735439D}"/>
              </a:ext>
            </a:extLst>
          </p:cNvPr>
          <p:cNvCxnSpPr/>
          <p:nvPr/>
        </p:nvCxnSpPr>
        <p:spPr>
          <a:xfrm>
            <a:off x="10729854" y="3071550"/>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99DBB97-8598-4833-B77D-41428055890F}"/>
              </a:ext>
            </a:extLst>
          </p:cNvPr>
          <p:cNvSpPr txBox="1"/>
          <p:nvPr/>
        </p:nvSpPr>
        <p:spPr>
          <a:xfrm>
            <a:off x="10568608" y="3210894"/>
            <a:ext cx="1623391" cy="307777"/>
          </a:xfrm>
          <a:prstGeom prst="rect">
            <a:avLst/>
          </a:prstGeom>
          <a:noFill/>
        </p:spPr>
        <p:txBody>
          <a:bodyPr wrap="squar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32" name="TextBox 31">
            <a:hlinkClick r:id="rId3"/>
            <a:extLst>
              <a:ext uri="{FF2B5EF4-FFF2-40B4-BE49-F238E27FC236}">
                <a16:creationId xmlns:a16="http://schemas.microsoft.com/office/drawing/2014/main" id="{9DDFA577-5996-4222-965F-7143D17EEF88}"/>
              </a:ext>
            </a:extLst>
          </p:cNvPr>
          <p:cNvSpPr txBox="1"/>
          <p:nvPr/>
        </p:nvSpPr>
        <p:spPr>
          <a:xfrm>
            <a:off x="10637622" y="3530100"/>
            <a:ext cx="1521248" cy="276999"/>
          </a:xfrm>
          <a:prstGeom prst="rect">
            <a:avLst/>
          </a:prstGeom>
          <a:noFill/>
        </p:spPr>
        <p:txBody>
          <a:bodyPr wrap="square" rtlCol="0">
            <a:spAutoFit/>
          </a:bodyPr>
          <a:lstStyle/>
          <a:p>
            <a:r>
              <a:rPr lang="en-GB" sz="1200" dirty="0" err="1"/>
              <a:t>Aquisição</a:t>
            </a:r>
            <a:endParaRPr lang="en-GB" sz="1200" dirty="0"/>
          </a:p>
        </p:txBody>
      </p:sp>
      <p:sp>
        <p:nvSpPr>
          <p:cNvPr id="34" name="TextBox 33">
            <a:hlinkClick r:id="rId4"/>
            <a:extLst>
              <a:ext uri="{FF2B5EF4-FFF2-40B4-BE49-F238E27FC236}">
                <a16:creationId xmlns:a16="http://schemas.microsoft.com/office/drawing/2014/main" id="{D4D0EB56-4EF0-4317-83DF-0932EBF05766}"/>
              </a:ext>
            </a:extLst>
          </p:cNvPr>
          <p:cNvSpPr txBox="1"/>
          <p:nvPr/>
        </p:nvSpPr>
        <p:spPr>
          <a:xfrm>
            <a:off x="10637622" y="3804127"/>
            <a:ext cx="1166113" cy="461665"/>
          </a:xfrm>
          <a:prstGeom prst="rect">
            <a:avLst/>
          </a:prstGeom>
          <a:noFill/>
        </p:spPr>
        <p:txBody>
          <a:bodyPr wrap="square" rtlCol="0">
            <a:spAutoFit/>
          </a:bodyPr>
          <a:lstStyle/>
          <a:p>
            <a:r>
              <a:rPr lang="en-GB" sz="1200" dirty="0" err="1"/>
              <a:t>Gerenciamento</a:t>
            </a:r>
            <a:r>
              <a:rPr lang="en-GB" sz="1200" dirty="0"/>
              <a:t> de </a:t>
            </a:r>
            <a:r>
              <a:rPr lang="en-GB" sz="1200" dirty="0" err="1"/>
              <a:t>Contratos</a:t>
            </a:r>
            <a:endParaRPr lang="en-GB" sz="1200" dirty="0"/>
          </a:p>
        </p:txBody>
      </p:sp>
      <p:sp>
        <p:nvSpPr>
          <p:cNvPr id="35" name="TextBox 34">
            <a:hlinkClick r:id="rId5"/>
            <a:extLst>
              <a:ext uri="{FF2B5EF4-FFF2-40B4-BE49-F238E27FC236}">
                <a16:creationId xmlns:a16="http://schemas.microsoft.com/office/drawing/2014/main" id="{0F4DCC21-888F-4240-BDE8-FA9EF45870F7}"/>
              </a:ext>
            </a:extLst>
          </p:cNvPr>
          <p:cNvSpPr txBox="1"/>
          <p:nvPr/>
        </p:nvSpPr>
        <p:spPr>
          <a:xfrm>
            <a:off x="10637621" y="4265792"/>
            <a:ext cx="1166113" cy="276999"/>
          </a:xfrm>
          <a:prstGeom prst="rect">
            <a:avLst/>
          </a:prstGeom>
          <a:noFill/>
        </p:spPr>
        <p:txBody>
          <a:bodyPr wrap="square" rtlCol="0">
            <a:spAutoFit/>
          </a:bodyPr>
          <a:lstStyle/>
          <a:p>
            <a:r>
              <a:rPr lang="en-GB" sz="1200" dirty="0" err="1"/>
              <a:t>Mobilização</a:t>
            </a:r>
            <a:endParaRPr lang="en-GB" sz="1200" dirty="0"/>
          </a:p>
        </p:txBody>
      </p:sp>
      <p:sp>
        <p:nvSpPr>
          <p:cNvPr id="36" name="Rectangle 35">
            <a:hlinkClick r:id="rId6"/>
            <a:extLst>
              <a:ext uri="{FF2B5EF4-FFF2-40B4-BE49-F238E27FC236}">
                <a16:creationId xmlns:a16="http://schemas.microsoft.com/office/drawing/2014/main" id="{A47EF941-849A-4032-8AEA-718507EBEC2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hlinkClick r:id="rId7"/>
            <a:extLst>
              <a:ext uri="{FF2B5EF4-FFF2-40B4-BE49-F238E27FC236}">
                <a16:creationId xmlns:a16="http://schemas.microsoft.com/office/drawing/2014/main" id="{3B4B316F-A357-4890-86C7-2932975C5DC6}"/>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38" name="TextBox 37">
            <a:hlinkClick r:id="rId8"/>
            <a:extLst>
              <a:ext uri="{FF2B5EF4-FFF2-40B4-BE49-F238E27FC236}">
                <a16:creationId xmlns:a16="http://schemas.microsoft.com/office/drawing/2014/main" id="{9B0A6AA6-98EC-452F-A4C9-4CCEC41A82E8}"/>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39" name="TextBox 38">
            <a:hlinkClick r:id="rId9"/>
            <a:extLst>
              <a:ext uri="{FF2B5EF4-FFF2-40B4-BE49-F238E27FC236}">
                <a16:creationId xmlns:a16="http://schemas.microsoft.com/office/drawing/2014/main" id="{26864D02-3B05-496E-8921-9F82953F2203}"/>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40" name="TextBox 39">
            <a:hlinkClick r:id="rId10"/>
            <a:extLst>
              <a:ext uri="{FF2B5EF4-FFF2-40B4-BE49-F238E27FC236}">
                <a16:creationId xmlns:a16="http://schemas.microsoft.com/office/drawing/2014/main" id="{0977C098-E5BC-41D2-B1AD-4DC1625B681F}"/>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1" name="TextBox 40">
            <a:hlinkClick r:id="rId11"/>
            <a:extLst>
              <a:ext uri="{FF2B5EF4-FFF2-40B4-BE49-F238E27FC236}">
                <a16:creationId xmlns:a16="http://schemas.microsoft.com/office/drawing/2014/main" id="{9362DB56-0AA6-4D7A-8AFD-B144F22B6484}"/>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2" name="TextBox 41">
            <a:extLst>
              <a:ext uri="{FF2B5EF4-FFF2-40B4-BE49-F238E27FC236}">
                <a16:creationId xmlns:a16="http://schemas.microsoft.com/office/drawing/2014/main" id="{64F4AD97-109D-488A-9405-0B6BF27A59C6}"/>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30" name="TextBox 29">
            <a:hlinkClick r:id="rId12"/>
            <a:extLst>
              <a:ext uri="{FF2B5EF4-FFF2-40B4-BE49-F238E27FC236}">
                <a16:creationId xmlns:a16="http://schemas.microsoft.com/office/drawing/2014/main" id="{0FDB46FE-9127-4C04-8281-C4F220A80707}"/>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15" name="Right Arrow 16">
            <a:hlinkClick r:id="rId13" action="ppaction://hlinksldjump"/>
            <a:extLst>
              <a:ext uri="{FF2B5EF4-FFF2-40B4-BE49-F238E27FC236}">
                <a16:creationId xmlns:a16="http://schemas.microsoft.com/office/drawing/2014/main" id="{7CCB139F-DDAD-9D1C-385D-4833098BEE8D}"/>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4">
            <a:hlinkClick r:id="rId14" action="ppaction://hlinksldjump"/>
            <a:extLst>
              <a:ext uri="{FF2B5EF4-FFF2-40B4-BE49-F238E27FC236}">
                <a16:creationId xmlns:a16="http://schemas.microsoft.com/office/drawing/2014/main" id="{C57BF01F-0F27-11FA-4F86-795ED96DB3CE}"/>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5">
            <a:hlinkClick r:id="rId15" action="ppaction://hlinksldjump"/>
            <a:extLst>
              <a:ext uri="{FF2B5EF4-FFF2-40B4-BE49-F238E27FC236}">
                <a16:creationId xmlns:a16="http://schemas.microsoft.com/office/drawing/2014/main" id="{D3C007DD-4429-E9BB-FECA-D8D4E665D4D3}"/>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151EF44D-D82D-695F-F82A-6E43212CC8FA}"/>
              </a:ext>
            </a:extLst>
          </p:cNvPr>
          <p:cNvSpPr/>
          <p:nvPr/>
        </p:nvSpPr>
        <p:spPr>
          <a:xfrm>
            <a:off x="5909766" y="2767946"/>
            <a:ext cx="877462" cy="55471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Adquirir</a:t>
            </a:r>
          </a:p>
        </p:txBody>
      </p:sp>
      <p:sp>
        <p:nvSpPr>
          <p:cNvPr id="54" name="Rectangle 53">
            <a:extLst>
              <a:ext uri="{FF2B5EF4-FFF2-40B4-BE49-F238E27FC236}">
                <a16:creationId xmlns:a16="http://schemas.microsoft.com/office/drawing/2014/main" id="{B6B3E961-26F1-352B-5487-ED5A9763BD7A}"/>
              </a:ext>
            </a:extLst>
          </p:cNvPr>
          <p:cNvSpPr/>
          <p:nvPr/>
        </p:nvSpPr>
        <p:spPr>
          <a:xfrm>
            <a:off x="9269550" y="2767946"/>
            <a:ext cx="877462" cy="55471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Encerrar</a:t>
            </a:r>
          </a:p>
        </p:txBody>
      </p:sp>
      <p:sp>
        <p:nvSpPr>
          <p:cNvPr id="55" name="Rectangle 54">
            <a:extLst>
              <a:ext uri="{FF2B5EF4-FFF2-40B4-BE49-F238E27FC236}">
                <a16:creationId xmlns:a16="http://schemas.microsoft.com/office/drawing/2014/main" id="{92010DC0-0644-0223-48B7-C0F581525DAE}"/>
              </a:ext>
            </a:extLst>
          </p:cNvPr>
          <p:cNvSpPr/>
          <p:nvPr/>
        </p:nvSpPr>
        <p:spPr>
          <a:xfrm>
            <a:off x="8149623" y="2767946"/>
            <a:ext cx="877462" cy="55471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Controlar</a:t>
            </a:r>
          </a:p>
        </p:txBody>
      </p:sp>
      <p:cxnSp>
        <p:nvCxnSpPr>
          <p:cNvPr id="56" name="Straight Arrow Connector 55">
            <a:extLst>
              <a:ext uri="{FF2B5EF4-FFF2-40B4-BE49-F238E27FC236}">
                <a16:creationId xmlns:a16="http://schemas.microsoft.com/office/drawing/2014/main" id="{DF312915-FA13-8755-FEAA-0EA8266D6DEC}"/>
              </a:ext>
            </a:extLst>
          </p:cNvPr>
          <p:cNvCxnSpPr>
            <a:stCxn id="55" idx="3"/>
            <a:endCxn id="54" idx="1"/>
          </p:cNvCxnSpPr>
          <p:nvPr/>
        </p:nvCxnSpPr>
        <p:spPr>
          <a:xfrm>
            <a:off x="9027085" y="3045305"/>
            <a:ext cx="242463"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99AC5427-504E-E872-DECF-2515C555BDBC}"/>
              </a:ext>
            </a:extLst>
          </p:cNvPr>
          <p:cNvSpPr/>
          <p:nvPr/>
        </p:nvSpPr>
        <p:spPr>
          <a:xfrm>
            <a:off x="5350440" y="1702874"/>
            <a:ext cx="776802" cy="55471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dirty="0">
                <a:solidFill>
                  <a:srgbClr val="000000"/>
                </a:solidFill>
                <a:highlight>
                  <a:srgbClr val="000000">
                    <a:alpha val="0"/>
                  </a:srgbClr>
                </a:highlight>
              </a:rPr>
              <a:t>Iniciar</a:t>
            </a:r>
          </a:p>
        </p:txBody>
      </p:sp>
      <p:sp>
        <p:nvSpPr>
          <p:cNvPr id="58" name="Rectangle 57">
            <a:extLst>
              <a:ext uri="{FF2B5EF4-FFF2-40B4-BE49-F238E27FC236}">
                <a16:creationId xmlns:a16="http://schemas.microsoft.com/office/drawing/2014/main" id="{97CD4488-2110-F830-112F-A1A4F77081D2}"/>
              </a:ext>
            </a:extLst>
          </p:cNvPr>
          <p:cNvSpPr/>
          <p:nvPr/>
        </p:nvSpPr>
        <p:spPr>
          <a:xfrm>
            <a:off x="4319661" y="1702874"/>
            <a:ext cx="788315" cy="55471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Planejar</a:t>
            </a:r>
          </a:p>
        </p:txBody>
      </p:sp>
      <p:cxnSp>
        <p:nvCxnSpPr>
          <p:cNvPr id="59" name="Straight Arrow Connector 58">
            <a:extLst>
              <a:ext uri="{FF2B5EF4-FFF2-40B4-BE49-F238E27FC236}">
                <a16:creationId xmlns:a16="http://schemas.microsoft.com/office/drawing/2014/main" id="{87021EBD-2C70-B237-DA65-F87C269F4C27}"/>
              </a:ext>
            </a:extLst>
          </p:cNvPr>
          <p:cNvCxnSpPr>
            <a:stCxn id="58" idx="3"/>
            <a:endCxn id="57" idx="1"/>
          </p:cNvCxnSpPr>
          <p:nvPr/>
        </p:nvCxnSpPr>
        <p:spPr>
          <a:xfrm>
            <a:off x="5107976" y="1980234"/>
            <a:ext cx="242464" cy="0"/>
          </a:xfrm>
          <a:prstGeom prst="straightConnector1">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28591CE-F6BF-8C96-13F1-3D0E724B40FE}"/>
              </a:ext>
            </a:extLst>
          </p:cNvPr>
          <p:cNvCxnSpPr>
            <a:cxnSpLocks/>
            <a:stCxn id="57" idx="3"/>
            <a:endCxn id="53" idx="1"/>
          </p:cNvCxnSpPr>
          <p:nvPr/>
        </p:nvCxnSpPr>
        <p:spPr>
          <a:xfrm flipH="1">
            <a:off x="5909766" y="1980234"/>
            <a:ext cx="217476" cy="1065072"/>
          </a:xfrm>
          <a:prstGeom prst="bentConnector5">
            <a:avLst>
              <a:gd name="adj1" fmla="val -159597"/>
              <a:gd name="adj2" fmla="val 50000"/>
              <a:gd name="adj3" fmla="val 259597"/>
            </a:avLst>
          </a:prstGeom>
          <a:ln w="3175">
            <a:solidFill>
              <a:schemeClr val="accent5">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18AFD9C-329F-1FD9-7E23-6FA643DE1C36}"/>
              </a:ext>
            </a:extLst>
          </p:cNvPr>
          <p:cNvSpPr/>
          <p:nvPr/>
        </p:nvSpPr>
        <p:spPr>
          <a:xfrm>
            <a:off x="7029694" y="2767946"/>
            <a:ext cx="877462" cy="554719"/>
          </a:xfrm>
          <a:prstGeom prst="rect">
            <a:avLst/>
          </a:prstGeom>
          <a:solidFill>
            <a:schemeClr val="accent5">
              <a:lumMod val="20000"/>
              <a:lumOff val="80000"/>
            </a:schemeClr>
          </a:solidFill>
          <a:ln w="3175">
            <a:solidFill>
              <a:schemeClr val="accent5">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pt-BR" sz="1100" b="0" i="0" u="none" strike="noStrike">
                <a:solidFill>
                  <a:srgbClr val="000000"/>
                </a:solidFill>
                <a:highlight>
                  <a:srgbClr val="000000">
                    <a:alpha val="0"/>
                  </a:srgbClr>
                </a:highlight>
              </a:rPr>
              <a:t>Mobilizar</a:t>
            </a:r>
          </a:p>
        </p:txBody>
      </p:sp>
      <p:cxnSp>
        <p:nvCxnSpPr>
          <p:cNvPr id="62" name="Elbow Connector 31">
            <a:extLst>
              <a:ext uri="{FF2B5EF4-FFF2-40B4-BE49-F238E27FC236}">
                <a16:creationId xmlns:a16="http://schemas.microsoft.com/office/drawing/2014/main" id="{DE13D90D-E843-0832-93C2-3B073EE22BE6}"/>
              </a:ext>
            </a:extLst>
          </p:cNvPr>
          <p:cNvCxnSpPr>
            <a:stCxn id="61" idx="3"/>
            <a:endCxn id="55" idx="1"/>
          </p:cNvCxnSpPr>
          <p:nvPr/>
        </p:nvCxnSpPr>
        <p:spPr>
          <a:xfrm>
            <a:off x="7907157" y="3045305"/>
            <a:ext cx="242464" cy="0"/>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3" name="Elbow Connector 31">
            <a:extLst>
              <a:ext uri="{FF2B5EF4-FFF2-40B4-BE49-F238E27FC236}">
                <a16:creationId xmlns:a16="http://schemas.microsoft.com/office/drawing/2014/main" id="{0E90A73E-FC9D-60A0-9833-5EA30E5BFFFF}"/>
              </a:ext>
            </a:extLst>
          </p:cNvPr>
          <p:cNvCxnSpPr>
            <a:stCxn id="53" idx="3"/>
            <a:endCxn id="61" idx="1"/>
          </p:cNvCxnSpPr>
          <p:nvPr/>
        </p:nvCxnSpPr>
        <p:spPr>
          <a:xfrm>
            <a:off x="6787230" y="3045305"/>
            <a:ext cx="242464" cy="0"/>
          </a:xfrm>
          <a:prstGeom prst="straightConnector1">
            <a:avLst/>
          </a:prstGeom>
          <a:ln w="3175">
            <a:solidFill>
              <a:schemeClr val="accent5">
                <a:lumMod val="60000"/>
                <a:lumOff val="4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92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43044" y="5025388"/>
            <a:ext cx="5718655" cy="1434228"/>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2"/>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35" name="TextBox 34">
            <a:hlinkClick r:id="rId3"/>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36" name="TextBox 35">
            <a:hlinkClick r:id="rId4"/>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37" name="TextBox 36">
            <a:hlinkClick r:id="rId5"/>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 name="Rectangle 3"/>
          <p:cNvSpPr/>
          <p:nvPr/>
        </p:nvSpPr>
        <p:spPr>
          <a:xfrm>
            <a:off x="136460" y="887987"/>
            <a:ext cx="3624264" cy="2092881"/>
          </a:xfrm>
          <a:prstGeom prst="rect">
            <a:avLst/>
          </a:prstGeom>
        </p:spPr>
        <p:txBody>
          <a:bodyPr wrap="square">
            <a:spAutoFit/>
          </a:bodyPr>
          <a:lstStyle/>
          <a:p>
            <a:pPr>
              <a:spcAft>
                <a:spcPts val="600"/>
              </a:spcAft>
            </a:pPr>
            <a:r>
              <a:rPr lang="pt-BR" sz="1400" dirty="0">
                <a:solidFill>
                  <a:schemeClr val="accent5"/>
                </a:solidFill>
              </a:rPr>
              <a:t>Objetivos</a:t>
            </a:r>
            <a:endParaRPr lang="pt-BR" sz="1200" dirty="0">
              <a:solidFill>
                <a:schemeClr val="accent5"/>
              </a:solidFill>
            </a:endParaRPr>
          </a:p>
          <a:p>
            <a:pPr>
              <a:spcAft>
                <a:spcPts val="600"/>
              </a:spcAft>
            </a:pPr>
            <a:r>
              <a:rPr lang="pt-BR" sz="1200" dirty="0"/>
              <a:t>Este processo gerencia a primeira fase do </a:t>
            </a:r>
            <a:r>
              <a:rPr lang="pt-BR" sz="1200" dirty="0">
                <a:hlinkClick r:id="rId6" action="ppaction://hlinksldjump"/>
              </a:rPr>
              <a:t>ciclo de vida</a:t>
            </a:r>
            <a:r>
              <a:rPr lang="pt-BR" sz="1200" dirty="0"/>
              <a:t>. Seus objetivos são:</a:t>
            </a:r>
          </a:p>
          <a:p>
            <a:pPr marL="177800" indent="-177800">
              <a:spcAft>
                <a:spcPts val="600"/>
              </a:spcAft>
            </a:pPr>
            <a:r>
              <a:rPr lang="pt-BR" sz="1200" dirty="0"/>
              <a:t>•	desenvolver um esboço do projeto ou programa e avaliar se é provável que seja justificável;</a:t>
            </a:r>
          </a:p>
          <a:p>
            <a:pPr marL="177800" indent="-177800">
              <a:spcAft>
                <a:spcPts val="600"/>
              </a:spcAft>
            </a:pPr>
            <a:r>
              <a:rPr lang="pt-BR" sz="1200" dirty="0"/>
              <a:t>•	determinar qual esforço e investimento é necessário para definir o trabalho em detalhes;</a:t>
            </a:r>
          </a:p>
          <a:p>
            <a:pPr marL="177800" indent="-177800">
              <a:spcAft>
                <a:spcPts val="600"/>
              </a:spcAft>
            </a:pPr>
            <a:r>
              <a:rPr lang="pt-BR" sz="1200" dirty="0"/>
              <a:t>•	obter a autorização do patrocinador para a fase de definição.</a:t>
            </a:r>
          </a:p>
        </p:txBody>
      </p:sp>
      <p:sp>
        <p:nvSpPr>
          <p:cNvPr id="5" name="Rectangle 4"/>
          <p:cNvSpPr/>
          <p:nvPr/>
        </p:nvSpPr>
        <p:spPr>
          <a:xfrm>
            <a:off x="105733" y="3085613"/>
            <a:ext cx="4313615" cy="3754874"/>
          </a:xfrm>
          <a:prstGeom prst="rect">
            <a:avLst/>
          </a:prstGeom>
        </p:spPr>
        <p:txBody>
          <a:bodyPr wrap="square">
            <a:spAutoFit/>
          </a:bodyPr>
          <a:lstStyle/>
          <a:p>
            <a:pPr>
              <a:spcAft>
                <a:spcPts val="600"/>
              </a:spcAft>
            </a:pPr>
            <a:r>
              <a:rPr lang="pt-BR" sz="1400" dirty="0">
                <a:solidFill>
                  <a:schemeClr val="accent5"/>
                </a:solidFill>
              </a:rPr>
              <a:t>Visão geral</a:t>
            </a:r>
          </a:p>
          <a:p>
            <a:pPr>
              <a:spcAft>
                <a:spcPts val="600"/>
              </a:spcAft>
            </a:pPr>
            <a:r>
              <a:rPr lang="pt-BR" sz="1200" dirty="0"/>
              <a:t>Este processo será acionado por uma </a:t>
            </a:r>
            <a:r>
              <a:rPr lang="pt-BR" sz="1200" dirty="0">
                <a:hlinkClick r:id="rId7" action="ppaction://hlinksldjump"/>
              </a:rPr>
              <a:t>autorização</a:t>
            </a:r>
            <a:r>
              <a:rPr lang="pt-BR" sz="1200" dirty="0"/>
              <a:t>. O primeiro objetivo é tratado na forma do </a:t>
            </a:r>
            <a:r>
              <a:rPr lang="pt-BR" sz="1200" dirty="0">
                <a:hlinkClick r:id="rId7" action="ppaction://hlinksldjump"/>
              </a:rPr>
              <a:t>resumo</a:t>
            </a:r>
            <a:r>
              <a:rPr lang="pt-BR" sz="1200" dirty="0"/>
              <a:t> e o segundo na forma do plano de definição (uma forma de </a:t>
            </a:r>
            <a:r>
              <a:rPr lang="pt-BR" sz="1200" dirty="0">
                <a:hlinkClick r:id="rId8" action="ppaction://hlinksldjump"/>
              </a:rPr>
              <a:t>plano de entrega</a:t>
            </a:r>
            <a:r>
              <a:rPr lang="pt-BR" sz="1200" dirty="0"/>
              <a:t>). Ao final do processo esses dois documentos serão apresentados ao patrocinador com pedido de autorização para o </a:t>
            </a:r>
            <a:r>
              <a:rPr lang="pt-BR" sz="1200" dirty="0">
                <a:hlinkClick r:id="rId9" action="ppaction://hlinksldjump"/>
              </a:rPr>
              <a:t>processo de definição</a:t>
            </a:r>
            <a:r>
              <a:rPr lang="pt-BR" sz="1200" dirty="0"/>
              <a:t>.</a:t>
            </a:r>
          </a:p>
          <a:p>
            <a:pPr>
              <a:spcAft>
                <a:spcPts val="600"/>
              </a:spcAft>
            </a:pPr>
            <a:r>
              <a:rPr lang="pt-BR" sz="1200" dirty="0"/>
              <a:t>A primeira atividade é a designar uma equipe de identificação. Isso incluirá no mínimo um gerente e patrocinador, além de tantos especialistas quantos forem necessários para corresponder ao escopo e complexidade do trabalho.</a:t>
            </a:r>
          </a:p>
          <a:p>
            <a:pPr>
              <a:spcAft>
                <a:spcPts val="600"/>
              </a:spcAft>
            </a:pPr>
            <a:r>
              <a:rPr lang="pt-BR" sz="1200" dirty="0"/>
              <a:t>A equipe de identificação deve identificar quaisquer lições aprendidas que possam ser aplicadas de forma benéfica ao projeto ou programa atual.</a:t>
            </a:r>
          </a:p>
          <a:p>
            <a:pPr>
              <a:spcAft>
                <a:spcPts val="600"/>
              </a:spcAft>
            </a:pPr>
            <a:r>
              <a:rPr lang="pt-BR" sz="1200" dirty="0"/>
              <a:t>A parte principal deste processo é então a preparação do resumo e do plano para completar a fase de definição. Esses dois documentos serão encaminhados ao patrocinador que decidirá se vale a pena investir na fase de definição.</a:t>
            </a:r>
          </a:p>
        </p:txBody>
      </p:sp>
      <p:sp>
        <p:nvSpPr>
          <p:cNvPr id="3" name="Title 2"/>
          <p:cNvSpPr>
            <a:spLocks noGrp="1"/>
          </p:cNvSpPr>
          <p:nvPr>
            <p:ph type="title"/>
          </p:nvPr>
        </p:nvSpPr>
        <p:spPr/>
        <p:txBody>
          <a:bodyPr/>
          <a:lstStyle/>
          <a:p>
            <a:r>
              <a:rPr lang="en-GB" dirty="0" err="1"/>
              <a:t>Processo</a:t>
            </a:r>
            <a:r>
              <a:rPr lang="en-GB" dirty="0"/>
              <a:t> de </a:t>
            </a:r>
            <a:r>
              <a:rPr lang="en-GB" dirty="0" err="1"/>
              <a:t>identificação</a:t>
            </a:r>
            <a:endParaRPr lang="en-GB" dirty="0"/>
          </a:p>
        </p:txBody>
      </p:sp>
      <p:sp>
        <p:nvSpPr>
          <p:cNvPr id="51" name="TextBox 50">
            <a:hlinkClick r:id="rId10"/>
          </p:cNvPr>
          <p:cNvSpPr txBox="1"/>
          <p:nvPr/>
        </p:nvSpPr>
        <p:spPr>
          <a:xfrm>
            <a:off x="10707096" y="1574370"/>
            <a:ext cx="954300" cy="276999"/>
          </a:xfrm>
          <a:prstGeom prst="rect">
            <a:avLst/>
          </a:prstGeom>
          <a:noFill/>
        </p:spPr>
        <p:txBody>
          <a:bodyPr wrap="none" rtlCol="0">
            <a:spAutoFit/>
          </a:bodyPr>
          <a:lstStyle/>
          <a:p>
            <a:r>
              <a:rPr lang="en-GB" sz="1200" dirty="0" err="1"/>
              <a:t>Maturidade</a:t>
            </a:r>
            <a:r>
              <a:rPr lang="en-GB" sz="1200" dirty="0"/>
              <a:t> </a:t>
            </a:r>
          </a:p>
        </p:txBody>
      </p:sp>
      <p:sp>
        <p:nvSpPr>
          <p:cNvPr id="8" name="Rectangle 7">
            <a:hlinkClick r:id="rId11" tooltip="Praxis web site - Identifcation process"/>
          </p:cNvPr>
          <p:cNvSpPr/>
          <p:nvPr/>
        </p:nvSpPr>
        <p:spPr>
          <a:xfrm>
            <a:off x="10707096" y="103157"/>
            <a:ext cx="1335188" cy="63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a:hlinkClick r:id="rId12"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7">
            <a:hlinkClick r:id="rId13"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35368" y="5857156"/>
            <a:ext cx="2331394" cy="500137"/>
          </a:xfrm>
          <a:prstGeom prst="rect">
            <a:avLst/>
          </a:prstGeom>
        </p:spPr>
        <p:txBody>
          <a:bodyPr wrap="square">
            <a:spAutoFit/>
          </a:bodyPr>
          <a:lstStyle/>
          <a:p>
            <a:pPr marL="177800" indent="-177800">
              <a:spcAft>
                <a:spcPts val="300"/>
              </a:spcAft>
              <a:buFont typeface="Arial" panose="020B0604020202020204" pitchFamily="34" charset="0"/>
              <a:buChar char="•"/>
            </a:pPr>
            <a:r>
              <a:rPr lang="en-GB" sz="1200" dirty="0" err="1">
                <a:hlinkClick r:id="rId14" action="ppaction://hlinksldjump"/>
              </a:rPr>
              <a:t>Gestão</a:t>
            </a:r>
            <a:r>
              <a:rPr lang="en-GB" sz="1200" dirty="0">
                <a:hlinkClick r:id="rId14" action="ppaction://hlinksldjump"/>
              </a:rPr>
              <a:t> da </a:t>
            </a:r>
            <a:r>
              <a:rPr lang="en-GB" sz="1200" dirty="0" err="1">
                <a:hlinkClick r:id="rId14" action="ppaction://hlinksldjump"/>
              </a:rPr>
              <a:t>organização</a:t>
            </a:r>
            <a:endParaRPr lang="en-GB" sz="1200" dirty="0"/>
          </a:p>
          <a:p>
            <a:pPr marL="177800" indent="-177800">
              <a:spcAft>
                <a:spcPts val="300"/>
              </a:spcAft>
              <a:buFont typeface="Arial" panose="020B0604020202020204" pitchFamily="34" charset="0"/>
              <a:buChar char="•"/>
            </a:pPr>
            <a:r>
              <a:rPr lang="en-GB" sz="1200" dirty="0" err="1">
                <a:hlinkClick r:id="rId15" action="ppaction://hlinksldjump"/>
              </a:rPr>
              <a:t>Gestão</a:t>
            </a:r>
            <a:r>
              <a:rPr lang="en-GB" sz="1200" dirty="0">
                <a:hlinkClick r:id="rId15" action="ppaction://hlinksldjump"/>
              </a:rPr>
              <a:t> das partes </a:t>
            </a:r>
            <a:r>
              <a:rPr lang="en-GB" sz="1200" dirty="0" err="1">
                <a:hlinkClick r:id="rId15" action="ppaction://hlinksldjump"/>
              </a:rPr>
              <a:t>interessadas</a:t>
            </a:r>
            <a:endParaRPr lang="en-GB" sz="1200" dirty="0"/>
          </a:p>
        </p:txBody>
      </p:sp>
      <p:sp>
        <p:nvSpPr>
          <p:cNvPr id="10" name="Rectangle 9"/>
          <p:cNvSpPr/>
          <p:nvPr/>
        </p:nvSpPr>
        <p:spPr>
          <a:xfrm>
            <a:off x="4661873" y="5857156"/>
            <a:ext cx="1813573" cy="500137"/>
          </a:xfrm>
          <a:prstGeom prst="rect">
            <a:avLst/>
          </a:prstGeom>
        </p:spPr>
        <p:txBody>
          <a:bodyPr wrap="none">
            <a:spAutoFit/>
          </a:bodyPr>
          <a:lstStyle/>
          <a:p>
            <a:pPr marL="177800" indent="-177800">
              <a:spcAft>
                <a:spcPts val="300"/>
              </a:spcAft>
              <a:buFont typeface="Arial" panose="020B0604020202020204" pitchFamily="34" charset="0"/>
              <a:buChar char="•"/>
            </a:pPr>
            <a:r>
              <a:rPr lang="en-GB" sz="1200" dirty="0" err="1">
                <a:hlinkClick r:id="rId16" action="ppaction://hlinksldjump"/>
              </a:rPr>
              <a:t>Gestão</a:t>
            </a:r>
            <a:r>
              <a:rPr lang="en-GB" sz="1200" dirty="0">
                <a:hlinkClick r:id="rId16" action="ppaction://hlinksldjump"/>
              </a:rPr>
              <a:t> do </a:t>
            </a:r>
            <a:r>
              <a:rPr lang="en-GB" sz="1200" dirty="0" err="1">
                <a:hlinkClick r:id="rId16" action="ppaction://hlinksldjump"/>
              </a:rPr>
              <a:t>cronograma</a:t>
            </a:r>
            <a:endParaRPr lang="en-GB" sz="1200" dirty="0"/>
          </a:p>
          <a:p>
            <a:pPr marL="177800" indent="-177800">
              <a:spcAft>
                <a:spcPts val="300"/>
              </a:spcAft>
              <a:buFont typeface="Arial" panose="020B0604020202020204" pitchFamily="34" charset="0"/>
              <a:buChar char="•"/>
            </a:pPr>
            <a:r>
              <a:rPr lang="en-GB" sz="1200" dirty="0" err="1">
                <a:hlinkClick r:id="rId17" action="ppaction://hlinksldjump"/>
              </a:rPr>
              <a:t>Gestão</a:t>
            </a:r>
            <a:r>
              <a:rPr lang="en-GB" sz="1200" dirty="0">
                <a:hlinkClick r:id="rId17" action="ppaction://hlinksldjump"/>
              </a:rPr>
              <a:t> de </a:t>
            </a:r>
            <a:r>
              <a:rPr lang="en-GB" sz="1200" dirty="0" err="1">
                <a:hlinkClick r:id="rId17" action="ppaction://hlinksldjump"/>
              </a:rPr>
              <a:t>risco</a:t>
            </a:r>
            <a:endParaRPr lang="en-GB" sz="1200" dirty="0"/>
          </a:p>
        </p:txBody>
      </p:sp>
      <p:sp>
        <p:nvSpPr>
          <p:cNvPr id="11" name="Rectangle 10"/>
          <p:cNvSpPr/>
          <p:nvPr/>
        </p:nvSpPr>
        <p:spPr>
          <a:xfrm>
            <a:off x="4643043" y="5025388"/>
            <a:ext cx="5718655" cy="754053"/>
          </a:xfrm>
          <a:prstGeom prst="rect">
            <a:avLst/>
          </a:prstGeom>
        </p:spPr>
        <p:txBody>
          <a:bodyPr wrap="square">
            <a:spAutoFit/>
          </a:bodyPr>
          <a:lstStyle/>
          <a:p>
            <a:pPr>
              <a:spcAft>
                <a:spcPts val="600"/>
              </a:spcAft>
            </a:pPr>
            <a:r>
              <a:rPr lang="en-GB" sz="1400" dirty="0" err="1">
                <a:solidFill>
                  <a:schemeClr val="accent5"/>
                </a:solidFill>
              </a:rPr>
              <a:t>Principais</a:t>
            </a:r>
            <a:r>
              <a:rPr lang="en-GB" sz="1400" dirty="0">
                <a:solidFill>
                  <a:schemeClr val="accent5"/>
                </a:solidFill>
              </a:rPr>
              <a:t> </a:t>
            </a:r>
            <a:r>
              <a:rPr lang="en-GB" sz="1400" dirty="0" err="1">
                <a:solidFill>
                  <a:schemeClr val="accent5"/>
                </a:solidFill>
              </a:rPr>
              <a:t>funções</a:t>
            </a:r>
            <a:endParaRPr lang="en-GB" sz="1400" dirty="0">
              <a:solidFill>
                <a:schemeClr val="accent5"/>
              </a:solidFill>
            </a:endParaRPr>
          </a:p>
          <a:p>
            <a:pPr>
              <a:spcAft>
                <a:spcPts val="600"/>
              </a:spcAft>
            </a:pPr>
            <a:r>
              <a:rPr lang="pt-BR" sz="1200" dirty="0"/>
              <a:t>A maioria das funções será usada em um nível relativamente alto para produzir o briefing e o plano de definição. As principais funções utilizadas serão:</a:t>
            </a:r>
            <a:endParaRPr lang="en-GB" sz="1200" dirty="0"/>
          </a:p>
        </p:txBody>
      </p:sp>
      <p:sp>
        <p:nvSpPr>
          <p:cNvPr id="14" name="Rectangle 13"/>
          <p:cNvSpPr/>
          <p:nvPr/>
        </p:nvSpPr>
        <p:spPr>
          <a:xfrm>
            <a:off x="8645378" y="5857156"/>
            <a:ext cx="1561581" cy="276999"/>
          </a:xfrm>
          <a:prstGeom prst="rect">
            <a:avLst/>
          </a:prstGeom>
        </p:spPr>
        <p:txBody>
          <a:bodyPr wrap="none">
            <a:spAutoFit/>
          </a:bodyPr>
          <a:lstStyle/>
          <a:p>
            <a:pPr marL="171450" indent="-171450" algn="ctr">
              <a:buFont typeface="Arial" panose="020B0604020202020204" pitchFamily="34" charset="0"/>
              <a:buChar char="•"/>
            </a:pPr>
            <a:r>
              <a:rPr lang="en-GB" sz="1200" dirty="0" err="1">
                <a:hlinkClick r:id="rId18" action="ppaction://hlinksldjump"/>
              </a:rPr>
              <a:t>Gestão</a:t>
            </a:r>
            <a:r>
              <a:rPr lang="en-GB" sz="1200" dirty="0">
                <a:hlinkClick r:id="rId18" action="ppaction://hlinksldjump"/>
              </a:rPr>
              <a:t> do </a:t>
            </a:r>
            <a:r>
              <a:rPr lang="en-GB" sz="1200" dirty="0" err="1">
                <a:hlinkClick r:id="rId18" action="ppaction://hlinksldjump"/>
              </a:rPr>
              <a:t>escopo</a:t>
            </a:r>
            <a:r>
              <a:rPr lang="en-GB" sz="1200" dirty="0">
                <a:hlinkClick r:id="rId18" action="ppaction://hlinksldjump"/>
              </a:rPr>
              <a:t> </a:t>
            </a:r>
            <a:endParaRPr lang="en-GB" sz="1200" dirty="0"/>
          </a:p>
        </p:txBody>
      </p:sp>
      <p:sp>
        <p:nvSpPr>
          <p:cNvPr id="20" name="TextBox 19"/>
          <p:cNvSpPr txBox="1"/>
          <p:nvPr/>
        </p:nvSpPr>
        <p:spPr>
          <a:xfrm>
            <a:off x="4810960" y="1248689"/>
            <a:ext cx="141256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rPr>
              <a:t>Identification process</a:t>
            </a:r>
          </a:p>
        </p:txBody>
      </p:sp>
      <p:sp>
        <p:nvSpPr>
          <p:cNvPr id="39" name="TextBox 38">
            <a:extLst>
              <a:ext uri="{FF2B5EF4-FFF2-40B4-BE49-F238E27FC236}">
                <a16:creationId xmlns:a16="http://schemas.microsoft.com/office/drawing/2014/main" id="{0C12F504-95FC-4E88-BFDB-75747484D33A}"/>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err="1">
                <a:solidFill>
                  <a:schemeClr val="accent3"/>
                </a:solidFill>
              </a:rPr>
              <a:t>Aplicativo</a:t>
            </a:r>
            <a:endParaRPr lang="en-GB" sz="1400" b="1" dirty="0">
              <a:solidFill>
                <a:schemeClr val="accent3"/>
              </a:solidFill>
            </a:endParaRPr>
          </a:p>
        </p:txBody>
      </p:sp>
      <p:sp>
        <p:nvSpPr>
          <p:cNvPr id="15" name="Rectangle 14">
            <a:extLst>
              <a:ext uri="{FF2B5EF4-FFF2-40B4-BE49-F238E27FC236}">
                <a16:creationId xmlns:a16="http://schemas.microsoft.com/office/drawing/2014/main" id="{429AE954-AB08-4433-A15E-A4EF508D202E}"/>
              </a:ext>
            </a:extLst>
          </p:cNvPr>
          <p:cNvSpPr/>
          <p:nvPr/>
        </p:nvSpPr>
        <p:spPr>
          <a:xfrm>
            <a:off x="3994141" y="2442905"/>
            <a:ext cx="704039" cy="261610"/>
          </a:xfrm>
          <a:prstGeom prst="rect">
            <a:avLst/>
          </a:prstGeom>
        </p:spPr>
        <p:txBody>
          <a:bodyPr wrap="none">
            <a:spAutoFit/>
          </a:bodyPr>
          <a:lstStyle/>
          <a:p>
            <a:pPr lvl="0" algn="ctr">
              <a:defRPr/>
            </a:pPr>
            <a:r>
              <a:rPr lang="en-GB" sz="1100" kern="0" dirty="0">
                <a:solidFill>
                  <a:prstClr val="white"/>
                </a:solidFill>
              </a:rPr>
              <a:t>Mandate</a:t>
            </a:r>
          </a:p>
        </p:txBody>
      </p:sp>
      <p:sp>
        <p:nvSpPr>
          <p:cNvPr id="17" name="Rectangle 16">
            <a:extLst>
              <a:ext uri="{FF2B5EF4-FFF2-40B4-BE49-F238E27FC236}">
                <a16:creationId xmlns:a16="http://schemas.microsoft.com/office/drawing/2014/main" id="{0AEEC1EF-4F57-1675-3603-53C3821399E2}"/>
              </a:ext>
            </a:extLst>
          </p:cNvPr>
          <p:cNvSpPr/>
          <p:nvPr/>
        </p:nvSpPr>
        <p:spPr>
          <a:xfrm>
            <a:off x="4805175" y="1397851"/>
            <a:ext cx="4201140" cy="2264637"/>
          </a:xfrm>
          <a:prstGeom prst="rect">
            <a:avLst/>
          </a:prstGeom>
          <a:solidFill>
            <a:schemeClr val="accent3"/>
          </a:solidFill>
          <a:ln w="3175">
            <a:noFill/>
          </a:ln>
          <a:effectLst>
            <a:outerShdw blurRad="127000" dist="38100" dir="3000000" sx="102000" sy="102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8" name="TextBox 17">
            <a:extLst>
              <a:ext uri="{FF2B5EF4-FFF2-40B4-BE49-F238E27FC236}">
                <a16:creationId xmlns:a16="http://schemas.microsoft.com/office/drawing/2014/main" id="{C378F7DF-6834-21E4-B21E-C2A79961806F}"/>
              </a:ext>
            </a:extLst>
          </p:cNvPr>
          <p:cNvSpPr txBox="1"/>
          <p:nvPr/>
        </p:nvSpPr>
        <p:spPr>
          <a:xfrm>
            <a:off x="4821294" y="1481783"/>
            <a:ext cx="1958241" cy="313872"/>
          </a:xfrm>
          <a:prstGeom prst="rect">
            <a:avLst/>
          </a:prstGeom>
          <a:noFill/>
        </p:spPr>
        <p:txBody>
          <a:bodyPr wrap="none" rtlCol="0">
            <a:spAutoFit/>
          </a:bodyPr>
          <a:lstStyle/>
          <a:p>
            <a:r>
              <a:rPr lang="en-GB" sz="1100" dirty="0">
                <a:solidFill>
                  <a:schemeClr val="bg1"/>
                </a:solidFill>
              </a:rPr>
              <a:t>Processo de identificação</a:t>
            </a:r>
          </a:p>
        </p:txBody>
      </p:sp>
      <p:sp>
        <p:nvSpPr>
          <p:cNvPr id="41" name="Rectangle 40">
            <a:extLst>
              <a:ext uri="{FF2B5EF4-FFF2-40B4-BE49-F238E27FC236}">
                <a16:creationId xmlns:a16="http://schemas.microsoft.com/office/drawing/2014/main" id="{C9A6E75E-D530-83BA-4769-CC6C8E4D30E6}"/>
              </a:ext>
            </a:extLst>
          </p:cNvPr>
          <p:cNvSpPr/>
          <p:nvPr/>
        </p:nvSpPr>
        <p:spPr>
          <a:xfrm>
            <a:off x="4878745" y="2237836"/>
            <a:ext cx="1076615" cy="657595"/>
          </a:xfrm>
          <a:prstGeom prst="rect">
            <a:avLst/>
          </a:prstGeom>
          <a:solidFill>
            <a:schemeClr val="accent3">
              <a:lumMod val="20000"/>
              <a:lumOff val="80000"/>
            </a:schemeClr>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Designar equipe de identificação</a:t>
            </a:r>
          </a:p>
        </p:txBody>
      </p:sp>
      <p:sp>
        <p:nvSpPr>
          <p:cNvPr id="42" name="Rectangle 41">
            <a:extLst>
              <a:ext uri="{FF2B5EF4-FFF2-40B4-BE49-F238E27FC236}">
                <a16:creationId xmlns:a16="http://schemas.microsoft.com/office/drawing/2014/main" id="{22B53255-A474-365C-25A8-69E27D175B9C}"/>
              </a:ext>
            </a:extLst>
          </p:cNvPr>
          <p:cNvSpPr/>
          <p:nvPr/>
        </p:nvSpPr>
        <p:spPr>
          <a:xfrm>
            <a:off x="6378534" y="2237836"/>
            <a:ext cx="1016282" cy="657595"/>
          </a:xfrm>
          <a:prstGeom prst="rect">
            <a:avLst/>
          </a:prstGeom>
          <a:solidFill>
            <a:schemeClr val="accent3">
              <a:lumMod val="20000"/>
              <a:lumOff val="80000"/>
            </a:schemeClr>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Revisar lições pregressas</a:t>
            </a:r>
          </a:p>
        </p:txBody>
      </p:sp>
      <p:sp>
        <p:nvSpPr>
          <p:cNvPr id="43" name="Rectangle 42">
            <a:extLst>
              <a:ext uri="{FF2B5EF4-FFF2-40B4-BE49-F238E27FC236}">
                <a16:creationId xmlns:a16="http://schemas.microsoft.com/office/drawing/2014/main" id="{407A05B7-B54D-150A-A0FD-46696FF573EB}"/>
              </a:ext>
            </a:extLst>
          </p:cNvPr>
          <p:cNvSpPr/>
          <p:nvPr/>
        </p:nvSpPr>
        <p:spPr>
          <a:xfrm>
            <a:off x="7945152" y="1847821"/>
            <a:ext cx="865019" cy="657595"/>
          </a:xfrm>
          <a:prstGeom prst="rect">
            <a:avLst/>
          </a:prstGeom>
          <a:solidFill>
            <a:schemeClr val="accent3">
              <a:lumMod val="20000"/>
              <a:lumOff val="80000"/>
            </a:schemeClr>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Preparar resumo</a:t>
            </a:r>
          </a:p>
        </p:txBody>
      </p:sp>
      <p:sp>
        <p:nvSpPr>
          <p:cNvPr id="44" name="Rectangle 43">
            <a:extLst>
              <a:ext uri="{FF2B5EF4-FFF2-40B4-BE49-F238E27FC236}">
                <a16:creationId xmlns:a16="http://schemas.microsoft.com/office/drawing/2014/main" id="{9C2C9F6B-1B2D-CF29-175C-0C290575A25C}"/>
              </a:ext>
            </a:extLst>
          </p:cNvPr>
          <p:cNvSpPr/>
          <p:nvPr/>
        </p:nvSpPr>
        <p:spPr>
          <a:xfrm>
            <a:off x="7945152" y="2626067"/>
            <a:ext cx="865019" cy="657595"/>
          </a:xfrm>
          <a:prstGeom prst="rect">
            <a:avLst/>
          </a:prstGeom>
          <a:solidFill>
            <a:schemeClr val="accent3">
              <a:lumMod val="20000"/>
              <a:lumOff val="80000"/>
            </a:schemeClr>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Preparar plano de definição</a:t>
            </a:r>
          </a:p>
        </p:txBody>
      </p:sp>
      <p:cxnSp>
        <p:nvCxnSpPr>
          <p:cNvPr id="45" name="Straight Arrow Connector 44">
            <a:extLst>
              <a:ext uri="{FF2B5EF4-FFF2-40B4-BE49-F238E27FC236}">
                <a16:creationId xmlns:a16="http://schemas.microsoft.com/office/drawing/2014/main" id="{D0FBD087-7901-BFA3-EB57-CB8014FF0509}"/>
              </a:ext>
            </a:extLst>
          </p:cNvPr>
          <p:cNvCxnSpPr>
            <a:stCxn id="41" idx="3"/>
            <a:endCxn id="42" idx="1"/>
          </p:cNvCxnSpPr>
          <p:nvPr/>
        </p:nvCxnSpPr>
        <p:spPr>
          <a:xfrm>
            <a:off x="5955361" y="2566635"/>
            <a:ext cx="423174" cy="0"/>
          </a:xfrm>
          <a:prstGeom prst="straightConnector1">
            <a:avLst/>
          </a:prstGeom>
          <a:ln w="3175">
            <a:solidFill>
              <a:schemeClr val="accent3">
                <a:lumMod val="20000"/>
                <a:lumOff val="8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6" name="Elbow Connector 10">
            <a:extLst>
              <a:ext uri="{FF2B5EF4-FFF2-40B4-BE49-F238E27FC236}">
                <a16:creationId xmlns:a16="http://schemas.microsoft.com/office/drawing/2014/main" id="{377DD565-5952-A2EA-0C2B-B857F045CF1A}"/>
              </a:ext>
            </a:extLst>
          </p:cNvPr>
          <p:cNvCxnSpPr>
            <a:cxnSpLocks/>
            <a:stCxn id="42" idx="3"/>
            <a:endCxn id="43" idx="1"/>
          </p:cNvCxnSpPr>
          <p:nvPr/>
        </p:nvCxnSpPr>
        <p:spPr>
          <a:xfrm flipV="1">
            <a:off x="7394816" y="2176619"/>
            <a:ext cx="550336" cy="390015"/>
          </a:xfrm>
          <a:prstGeom prst="bentConnector3">
            <a:avLst/>
          </a:prstGeom>
          <a:ln w="3175">
            <a:solidFill>
              <a:schemeClr val="accent3">
                <a:lumMod val="20000"/>
                <a:lumOff val="8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7" name="Elbow Connector 12">
            <a:extLst>
              <a:ext uri="{FF2B5EF4-FFF2-40B4-BE49-F238E27FC236}">
                <a16:creationId xmlns:a16="http://schemas.microsoft.com/office/drawing/2014/main" id="{9A0E2368-7373-8956-7730-7CD20BF17FD0}"/>
              </a:ext>
            </a:extLst>
          </p:cNvPr>
          <p:cNvCxnSpPr>
            <a:cxnSpLocks/>
            <a:stCxn id="42" idx="3"/>
            <a:endCxn id="44" idx="1"/>
          </p:cNvCxnSpPr>
          <p:nvPr/>
        </p:nvCxnSpPr>
        <p:spPr>
          <a:xfrm>
            <a:off x="7394816" y="2566634"/>
            <a:ext cx="550336" cy="388231"/>
          </a:xfrm>
          <a:prstGeom prst="bentConnector3">
            <a:avLst/>
          </a:prstGeom>
          <a:ln w="3175">
            <a:solidFill>
              <a:schemeClr val="accent3">
                <a:lumMod val="20000"/>
                <a:lumOff val="8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48" name="Rounded Rectangle 14">
            <a:extLst>
              <a:ext uri="{FF2B5EF4-FFF2-40B4-BE49-F238E27FC236}">
                <a16:creationId xmlns:a16="http://schemas.microsoft.com/office/drawing/2014/main" id="{90C700AB-961B-23A5-B56F-88F03D2DE872}"/>
              </a:ext>
            </a:extLst>
          </p:cNvPr>
          <p:cNvSpPr/>
          <p:nvPr/>
        </p:nvSpPr>
        <p:spPr>
          <a:xfrm>
            <a:off x="9452052" y="2336740"/>
            <a:ext cx="909646" cy="644128"/>
          </a:xfrm>
          <a:prstGeom prst="roundRect">
            <a:avLst/>
          </a:prstGeom>
          <a:solidFill>
            <a:schemeClr val="accent3"/>
          </a:solidFill>
          <a:ln w="3175">
            <a:noFill/>
          </a:ln>
          <a:effectLst>
            <a:outerShdw blurRad="127000" dist="38100" dir="30000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Solicitar autorização</a:t>
            </a:r>
          </a:p>
        </p:txBody>
      </p:sp>
      <p:sp>
        <p:nvSpPr>
          <p:cNvPr id="49" name="Right Arrow 15">
            <a:extLst>
              <a:ext uri="{FF2B5EF4-FFF2-40B4-BE49-F238E27FC236}">
                <a16:creationId xmlns:a16="http://schemas.microsoft.com/office/drawing/2014/main" id="{D5BE8DCE-417C-BE3A-3BD3-871F8DCF5E48}"/>
              </a:ext>
            </a:extLst>
          </p:cNvPr>
          <p:cNvSpPr/>
          <p:nvPr/>
        </p:nvSpPr>
        <p:spPr>
          <a:xfrm>
            <a:off x="3910928" y="2221713"/>
            <a:ext cx="855475" cy="754053"/>
          </a:xfrm>
          <a:prstGeom prst="rightArrow">
            <a:avLst/>
          </a:prstGeom>
          <a:solidFill>
            <a:schemeClr val="accent3"/>
          </a:solidFill>
          <a:ln>
            <a:noFill/>
          </a:ln>
          <a:effectLst>
            <a:outerShdw blurRad="127000" dist="38100" dir="30000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52" name="Right Arrow 16">
            <a:extLst>
              <a:ext uri="{FF2B5EF4-FFF2-40B4-BE49-F238E27FC236}">
                <a16:creationId xmlns:a16="http://schemas.microsoft.com/office/drawing/2014/main" id="{EF739A12-DD8B-DA6E-5D64-28032B504977}"/>
              </a:ext>
            </a:extLst>
          </p:cNvPr>
          <p:cNvSpPr/>
          <p:nvPr/>
        </p:nvSpPr>
        <p:spPr>
          <a:xfrm>
            <a:off x="9089629" y="2435299"/>
            <a:ext cx="308281" cy="460132"/>
          </a:xfrm>
          <a:prstGeom prst="rightArrow">
            <a:avLst/>
          </a:prstGeom>
          <a:solidFill>
            <a:schemeClr val="accent3"/>
          </a:solidFill>
          <a:ln w="3175">
            <a:noFill/>
          </a:ln>
          <a:effectLst>
            <a:outerShdw blurRad="50800" dist="381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53" name="Rectangle 52">
            <a:extLst>
              <a:ext uri="{FF2B5EF4-FFF2-40B4-BE49-F238E27FC236}">
                <a16:creationId xmlns:a16="http://schemas.microsoft.com/office/drawing/2014/main" id="{239D94B0-629E-2050-54A4-2E1B687C35D6}"/>
              </a:ext>
            </a:extLst>
          </p:cNvPr>
          <p:cNvSpPr/>
          <p:nvPr/>
        </p:nvSpPr>
        <p:spPr>
          <a:xfrm>
            <a:off x="6466297" y="4047288"/>
            <a:ext cx="1884255" cy="524712"/>
          </a:xfrm>
          <a:prstGeom prst="rect">
            <a:avLst/>
          </a:prstGeom>
          <a:solidFill>
            <a:schemeClr val="accent3"/>
          </a:solidFill>
          <a:ln w="3175">
            <a:noFill/>
          </a:ln>
          <a:effectLst>
            <a:outerShdw blurRad="127000" dist="38100" dir="30000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a:solidFill>
                  <a:schemeClr val="bg1"/>
                </a:solidFill>
              </a:rPr>
              <a:t>Processo</a:t>
            </a:r>
            <a:r>
              <a:rPr lang="en-GB" sz="1100" dirty="0">
                <a:solidFill>
                  <a:schemeClr val="bg1"/>
                </a:solidFill>
              </a:rPr>
              <a:t> de </a:t>
            </a:r>
            <a:r>
              <a:rPr lang="en-GB" sz="1100" dirty="0" err="1">
                <a:solidFill>
                  <a:schemeClr val="bg1"/>
                </a:solidFill>
              </a:rPr>
              <a:t>Patrocínio</a:t>
            </a:r>
            <a:endParaRPr lang="en-GB" sz="1100" dirty="0">
              <a:solidFill>
                <a:schemeClr val="bg1"/>
              </a:solidFill>
            </a:endParaRPr>
          </a:p>
        </p:txBody>
      </p:sp>
      <p:cxnSp>
        <p:nvCxnSpPr>
          <p:cNvPr id="54" name="Elbow Connector 27">
            <a:extLst>
              <a:ext uri="{FF2B5EF4-FFF2-40B4-BE49-F238E27FC236}">
                <a16:creationId xmlns:a16="http://schemas.microsoft.com/office/drawing/2014/main" id="{933A5790-0188-4720-8E39-E6FEB1DB05EF}"/>
              </a:ext>
            </a:extLst>
          </p:cNvPr>
          <p:cNvCxnSpPr/>
          <p:nvPr/>
        </p:nvCxnSpPr>
        <p:spPr>
          <a:xfrm rot="16200000" flipH="1">
            <a:off x="5610285" y="3105826"/>
            <a:ext cx="901738" cy="211587"/>
          </a:xfrm>
          <a:prstGeom prst="bentConnector3">
            <a:avLst>
              <a:gd name="adj1" fmla="val -1598"/>
            </a:avLst>
          </a:prstGeom>
          <a:ln w="3175">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32">
            <a:extLst>
              <a:ext uri="{FF2B5EF4-FFF2-40B4-BE49-F238E27FC236}">
                <a16:creationId xmlns:a16="http://schemas.microsoft.com/office/drawing/2014/main" id="{79F98EF3-CDB1-258D-5198-9581B70AF165}"/>
              </a:ext>
            </a:extLst>
          </p:cNvPr>
          <p:cNvCxnSpPr>
            <a:cxnSpLocks/>
            <a:endCxn id="53" idx="1"/>
          </p:cNvCxnSpPr>
          <p:nvPr/>
        </p:nvCxnSpPr>
        <p:spPr>
          <a:xfrm rot="16200000" flipH="1">
            <a:off x="5993044" y="3836391"/>
            <a:ext cx="647156" cy="299350"/>
          </a:xfrm>
          <a:prstGeom prst="bentConnector2">
            <a:avLst/>
          </a:prstGeom>
          <a:ln w="3175">
            <a:solidFill>
              <a:schemeClr val="accent3"/>
            </a:solidFill>
            <a:tailEnd type="triangle" w="sm"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EE90185-ED53-D7D0-E879-F8FE6F48D439}"/>
              </a:ext>
            </a:extLst>
          </p:cNvPr>
          <p:cNvSpPr txBox="1"/>
          <p:nvPr/>
        </p:nvSpPr>
        <p:spPr>
          <a:xfrm>
            <a:off x="3887153" y="2455255"/>
            <a:ext cx="923807" cy="261610"/>
          </a:xfrm>
          <a:prstGeom prst="rect">
            <a:avLst/>
          </a:prstGeom>
          <a:noFill/>
        </p:spPr>
        <p:txBody>
          <a:bodyPr wrap="square">
            <a:spAutoFit/>
          </a:bodyPr>
          <a:lstStyle/>
          <a:p>
            <a:r>
              <a:rPr lang="en-GB" sz="1100" dirty="0" err="1">
                <a:solidFill>
                  <a:schemeClr val="bg1"/>
                </a:solidFill>
              </a:rPr>
              <a:t>Autorização</a:t>
            </a:r>
            <a:endParaRPr lang="en-GB" sz="1100" dirty="0">
              <a:solidFill>
                <a:schemeClr val="bg1"/>
              </a:solidFill>
            </a:endParaRPr>
          </a:p>
        </p:txBody>
      </p:sp>
      <p:sp>
        <p:nvSpPr>
          <p:cNvPr id="56" name="Right Arrow 16">
            <a:extLst>
              <a:ext uri="{FF2B5EF4-FFF2-40B4-BE49-F238E27FC236}">
                <a16:creationId xmlns:a16="http://schemas.microsoft.com/office/drawing/2014/main" id="{A806767F-99C0-E772-7EA9-EEF70C58EBDF}"/>
              </a:ext>
            </a:extLst>
          </p:cNvPr>
          <p:cNvSpPr/>
          <p:nvPr/>
        </p:nvSpPr>
        <p:spPr>
          <a:xfrm rot="5400000">
            <a:off x="9625804" y="3169935"/>
            <a:ext cx="754053" cy="546986"/>
          </a:xfrm>
          <a:prstGeom prst="rightArrow">
            <a:avLst/>
          </a:prstGeom>
          <a:solidFill>
            <a:schemeClr val="accent3"/>
          </a:solidFill>
          <a:ln w="3175">
            <a:noFill/>
          </a:ln>
          <a:effectLst>
            <a:outerShdw blurRad="127000" dist="38100" dir="3000000" sx="102000" sy="102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58" name="TextBox 57">
            <a:extLst>
              <a:ext uri="{FF2B5EF4-FFF2-40B4-BE49-F238E27FC236}">
                <a16:creationId xmlns:a16="http://schemas.microsoft.com/office/drawing/2014/main" id="{AED0C6C1-EB91-2B46-8AC9-BA6D46CE9187}"/>
              </a:ext>
            </a:extLst>
          </p:cNvPr>
          <p:cNvSpPr txBox="1"/>
          <p:nvPr/>
        </p:nvSpPr>
        <p:spPr>
          <a:xfrm>
            <a:off x="9045087" y="3177908"/>
            <a:ext cx="909647" cy="261610"/>
          </a:xfrm>
          <a:prstGeom prst="rect">
            <a:avLst/>
          </a:prstGeom>
          <a:noFill/>
        </p:spPr>
        <p:txBody>
          <a:bodyPr wrap="square">
            <a:spAutoFit/>
          </a:bodyPr>
          <a:lstStyle/>
          <a:p>
            <a:r>
              <a:rPr lang="en-GB" sz="1100" dirty="0" err="1"/>
              <a:t>Autorização</a:t>
            </a:r>
            <a:endParaRPr lang="en-GB" sz="1100" dirty="0"/>
          </a:p>
        </p:txBody>
      </p:sp>
      <p:sp>
        <p:nvSpPr>
          <p:cNvPr id="61" name="Rectangle 60">
            <a:hlinkClick r:id="rId9" action="ppaction://hlinksldjump"/>
            <a:extLst>
              <a:ext uri="{FF2B5EF4-FFF2-40B4-BE49-F238E27FC236}">
                <a16:creationId xmlns:a16="http://schemas.microsoft.com/office/drawing/2014/main" id="{3FAA9CBF-FC0C-5603-3E2C-98171FD6D871}"/>
              </a:ext>
            </a:extLst>
          </p:cNvPr>
          <p:cNvSpPr/>
          <p:nvPr/>
        </p:nvSpPr>
        <p:spPr>
          <a:xfrm>
            <a:off x="9122189" y="3898169"/>
            <a:ext cx="1293845" cy="629143"/>
          </a:xfrm>
          <a:prstGeom prst="rect">
            <a:avLst/>
          </a:prstGeom>
          <a:solidFill>
            <a:srgbClr val="6D9982"/>
          </a:solidFill>
          <a:ln w="3175" cap="flat" cmpd="sng" algn="ctr">
            <a:noFill/>
            <a:prstDash val="solid"/>
          </a:ln>
          <a:effectLst>
            <a:outerShdw blurRad="127000" dist="38100" dir="3000000" sx="102000" sy="102000" algn="ctr"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white"/>
                </a:solidFill>
                <a:effectLst/>
                <a:uLnTx/>
                <a:uFillTx/>
                <a:ea typeface="+mn-ea"/>
                <a:cs typeface="+mn-cs"/>
              </a:rPr>
              <a:t>Processo</a:t>
            </a:r>
            <a:r>
              <a:rPr kumimoji="0" lang="en-GB" sz="1100" b="0" i="0" u="none" strike="noStrike" kern="0" cap="none" spc="0" normalizeH="0" baseline="0" noProof="0" dirty="0">
                <a:ln>
                  <a:noFill/>
                </a:ln>
                <a:solidFill>
                  <a:prstClr val="white"/>
                </a:solidFill>
                <a:effectLst/>
                <a:uLnTx/>
                <a:uFillTx/>
                <a:ea typeface="+mn-ea"/>
                <a:cs typeface="+mn-cs"/>
              </a:rPr>
              <a:t> de </a:t>
            </a:r>
            <a:r>
              <a:rPr kumimoji="0" lang="en-GB" sz="1100" b="0" i="0" u="none" strike="noStrike" kern="0" cap="none" spc="0" normalizeH="0" baseline="0" noProof="0" dirty="0" err="1">
                <a:ln>
                  <a:noFill/>
                </a:ln>
                <a:solidFill>
                  <a:prstClr val="white"/>
                </a:solidFill>
                <a:effectLst/>
                <a:uLnTx/>
                <a:uFillTx/>
                <a:ea typeface="+mn-ea"/>
                <a:cs typeface="+mn-cs"/>
              </a:rPr>
              <a:t>definição</a:t>
            </a:r>
            <a:endParaRPr kumimoji="0" lang="en-GB" sz="1100" b="0" i="0" u="none" strike="noStrike" kern="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42427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8577" cy="826167"/>
          </a:xfrm>
        </p:spPr>
        <p:txBody>
          <a:bodyPr/>
          <a:lstStyle/>
          <a:p>
            <a:r>
              <a:rPr lang="en-GB" dirty="0" err="1"/>
              <a:t>Validação</a:t>
            </a:r>
            <a:endParaRPr lang="en-GB" dirty="0"/>
          </a:p>
        </p:txBody>
      </p:sp>
      <p:sp>
        <p:nvSpPr>
          <p:cNvPr id="3" name="Rectangle 2"/>
          <p:cNvSpPr/>
          <p:nvPr/>
        </p:nvSpPr>
        <p:spPr>
          <a:xfrm>
            <a:off x="136358" y="1057373"/>
            <a:ext cx="4927349" cy="2257349"/>
          </a:xfrm>
          <a:prstGeom prst="rect">
            <a:avLst/>
          </a:prstGeom>
        </p:spPr>
        <p:txBody>
          <a:bodyPr wrap="square">
            <a:spAutoFit/>
          </a:bodyPr>
          <a:lstStyle/>
          <a:p>
            <a:pPr>
              <a:lnSpc>
                <a:spcPct val="115000"/>
              </a:lnSpc>
              <a:spcAft>
                <a:spcPts val="600"/>
              </a:spcAft>
            </a:pPr>
            <a:r>
              <a:rPr lang="pt-BR" sz="14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Objetivos</a:t>
            </a:r>
          </a:p>
          <a:p>
            <a:pPr>
              <a:lnSpc>
                <a:spcPct val="115000"/>
              </a:lnSpc>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Validação é o conjunto de atividades sistemáticas destinadas a garantir que os objetivos e processos de gerenciamento de um projeto sejam adequados ao propósito.</a:t>
            </a:r>
          </a:p>
          <a:p>
            <a:pPr>
              <a:lnSpc>
                <a:spcPct val="115000"/>
              </a:lnSpc>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Os objetivos da garantia são: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revisar o planejamento do gerenciamento;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monitorar a eficácia das funções e processos;</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dar às partes interessadas a confiança de que o trabalho está sendo gerenciado de forma eficaz e eficiente.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36359" y="3423215"/>
            <a:ext cx="4927348" cy="2754600"/>
          </a:xfrm>
          <a:prstGeom prst="rect">
            <a:avLst/>
          </a:prstGeom>
        </p:spPr>
        <p:txBody>
          <a:bodyPr wrap="square">
            <a:spAutoFit/>
          </a:bodyPr>
          <a:lstStyle/>
          <a:p>
            <a:pPr>
              <a:spcAft>
                <a:spcPts val="600"/>
              </a:spcAft>
            </a:pPr>
            <a:r>
              <a:rPr lang="pt-BR" sz="1400" dirty="0">
                <a:solidFill>
                  <a:schemeClr val="accent5"/>
                </a:solidFill>
              </a:rPr>
              <a:t>Visão Geral</a:t>
            </a:r>
          </a:p>
          <a:p>
            <a:pPr>
              <a:spcAft>
                <a:spcPts val="600"/>
              </a:spcAft>
            </a:pPr>
            <a:r>
              <a:rPr lang="pt-BR" sz="1200" dirty="0"/>
              <a:t>As metas de validação podem ser divididas em duas categorias simples: os objetivos do trabalho (produtos, resultados ou benefícios) e os processos (projeto) concebidos para alcançá-los.</a:t>
            </a:r>
          </a:p>
          <a:p>
            <a:pPr>
              <a:spcAft>
                <a:spcPts val="600"/>
              </a:spcAft>
            </a:pPr>
            <a:r>
              <a:rPr lang="pt-BR" sz="1200" dirty="0"/>
              <a:t>Os objetivos serão geralmente objeto de técnicas de controle de qualidade, que serão definidas nos documentos </a:t>
            </a:r>
            <a:r>
              <a:rPr lang="pt-BR" sz="1200" dirty="0">
                <a:hlinkClick r:id="rId2" action="ppaction://hlinksldjump"/>
              </a:rPr>
              <a:t>planos de gerenciamento</a:t>
            </a:r>
            <a:r>
              <a:rPr lang="pt-BR" sz="1200" dirty="0"/>
              <a:t> apropriados. A função da garantia é auditar os planos de gestão para garantir que foram estabelecidos padrões apropriados e verificar se os resultados do controlo de qualidade foram aplicados.</a:t>
            </a:r>
          </a:p>
          <a:p>
            <a:pPr>
              <a:spcAft>
                <a:spcPts val="600"/>
              </a:spcAft>
            </a:pPr>
            <a:r>
              <a:rPr lang="pt-BR" sz="1200" dirty="0"/>
              <a:t>Os processos e procedimentos também devem ser definidos nos planos de gestão. A função de garantia deve verificar se os planos de gestão adequados estão implementados, se os processos e procedimentos são adequados à finalidade e se os recursos competentes os estão a aplicar.</a:t>
            </a:r>
          </a:p>
        </p:txBody>
      </p:sp>
      <p:sp>
        <p:nvSpPr>
          <p:cNvPr id="5" name="Rectangle 4"/>
          <p:cNvSpPr/>
          <p:nvPr/>
        </p:nvSpPr>
        <p:spPr>
          <a:xfrm>
            <a:off x="5581291" y="1413135"/>
            <a:ext cx="4856672" cy="1461939"/>
          </a:xfrm>
          <a:prstGeom prst="rect">
            <a:avLst/>
          </a:prstGeom>
        </p:spPr>
        <p:txBody>
          <a:bodyPr wrap="square">
            <a:spAutoFit/>
          </a:bodyPr>
          <a:lstStyle/>
          <a:p>
            <a:pPr>
              <a:spcAft>
                <a:spcPts val="600"/>
              </a:spcAft>
            </a:pPr>
            <a:r>
              <a:rPr lang="pt-BR" sz="1200" dirty="0"/>
              <a:t>A validação é de responsabilidade do patrocinador P3. Qualquer pessoa que realize a garantia deve ser independente das equipes de gestão e entrega e reportar-se diretamente ao patrocinador.</a:t>
            </a:r>
          </a:p>
          <a:p>
            <a:pPr>
              <a:spcAft>
                <a:spcPts val="600"/>
              </a:spcAft>
            </a:pPr>
            <a:r>
              <a:rPr lang="pt-BR" sz="1200" dirty="0"/>
              <a:t>Os recursos de validação geralmente virão de uma organização de suporte dedicada ou de um escritório de gerenciamento de projetos (PMO). É responsabilidade do patrocinador usar os resultados da garantia para resolver quaisquer problemas e inspirar confiança na equipe de gestão.</a:t>
            </a:r>
          </a:p>
        </p:txBody>
      </p:sp>
      <p:sp>
        <p:nvSpPr>
          <p:cNvPr id="6" name="Rectangle 5"/>
          <p:cNvSpPr/>
          <p:nvPr/>
        </p:nvSpPr>
        <p:spPr>
          <a:xfrm>
            <a:off x="5581291" y="2875074"/>
            <a:ext cx="4856672" cy="1985159"/>
          </a:xfrm>
          <a:prstGeom prst="rect">
            <a:avLst/>
          </a:prstGeom>
        </p:spPr>
        <p:txBody>
          <a:bodyPr wrap="square">
            <a:spAutoFit/>
          </a:bodyPr>
          <a:lstStyle/>
          <a:p>
            <a:pPr>
              <a:spcAft>
                <a:spcPts val="600"/>
              </a:spcAft>
            </a:pPr>
            <a:r>
              <a:rPr lang="pt-BR" sz="1200" dirty="0">
                <a:latin typeface="Calibri" panose="020F0502020204030204" pitchFamily="34" charset="0"/>
                <a:ea typeface="Calibri" panose="020F0502020204030204" pitchFamily="34" charset="0"/>
                <a:cs typeface="Times New Roman" panose="02020603050405020304" pitchFamily="18" charset="0"/>
              </a:rPr>
              <a:t>O patrocinador tem a responsabilidade não apenas de garantir que a garantia aconteça, mas também de que ela dê uma contribuição positiva visivelmente. Por exemplo:</a:t>
            </a:r>
          </a:p>
          <a:p>
            <a:pPr marL="171450" indent="-171450">
              <a:spcAft>
                <a:spcPts val="600"/>
              </a:spcAft>
              <a:buFont typeface="Arial" panose="020B0604020202020204" pitchFamily="34" charset="0"/>
              <a:buChar char="•"/>
            </a:pPr>
            <a:r>
              <a:rPr lang="pt-BR" sz="1200" dirty="0">
                <a:latin typeface="Calibri" panose="020F0502020204030204" pitchFamily="34" charset="0"/>
                <a:ea typeface="Calibri" panose="020F0502020204030204" pitchFamily="34" charset="0"/>
                <a:cs typeface="Times New Roman" panose="02020603050405020304" pitchFamily="18" charset="0"/>
              </a:rPr>
              <a:t>A garantia deve ser baseada no risco. Isto significa que se concentra nas áreas mais arriscadas do que está sendo assegurado.</a:t>
            </a:r>
          </a:p>
          <a:p>
            <a:pPr marL="171450" indent="-171450">
              <a:spcAft>
                <a:spcPts val="600"/>
              </a:spcAft>
              <a:buFont typeface="Arial" panose="020B0604020202020204" pitchFamily="34" charset="0"/>
              <a:buChar char="•"/>
            </a:pPr>
            <a:r>
              <a:rPr lang="pt-BR" sz="1200" dirty="0">
                <a:latin typeface="Calibri" panose="020F0502020204030204" pitchFamily="34" charset="0"/>
                <a:ea typeface="Calibri" panose="020F0502020204030204" pitchFamily="34" charset="0"/>
                <a:cs typeface="Times New Roman" panose="02020603050405020304" pitchFamily="18" charset="0"/>
              </a:rPr>
              <a:t>A garantia deve ajudar e também verificar. A função de garantia deve ser de assistência e aconselhamento, bem como de revisão.</a:t>
            </a:r>
          </a:p>
          <a:p>
            <a:pPr marL="171450" indent="-171450">
              <a:spcAft>
                <a:spcPts val="600"/>
              </a:spcAft>
              <a:buFont typeface="Arial" panose="020B0604020202020204" pitchFamily="34" charset="0"/>
              <a:buChar char="•"/>
            </a:pPr>
            <a:r>
              <a:rPr lang="pt-BR" sz="1200" dirty="0">
                <a:latin typeface="Calibri" panose="020F0502020204030204" pitchFamily="34" charset="0"/>
                <a:ea typeface="Calibri" panose="020F0502020204030204" pitchFamily="34" charset="0"/>
                <a:cs typeface="Times New Roman" panose="02020603050405020304" pitchFamily="18" charset="0"/>
              </a:rPr>
              <a:t>A garantia deve ser vista como um sinal do compromisso da organização em desenvolver a disciplina e a profissão de gestão P3.</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5849591" y="5384947"/>
            <a:ext cx="4320071" cy="1015663"/>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spcAft>
                <a:spcPts val="600"/>
              </a:spcAft>
            </a:pPr>
            <a:r>
              <a:rPr lang="en-GB" sz="1400" dirty="0">
                <a:solidFill>
                  <a:srgbClr val="516B93"/>
                </a:solidFill>
              </a:rPr>
              <a:t>See also</a:t>
            </a:r>
          </a:p>
          <a:p>
            <a:pPr marL="171450" lvl="0" indent="-171450">
              <a:spcAft>
                <a:spcPts val="600"/>
              </a:spcAft>
              <a:buFont typeface="Arial" panose="020B0604020202020204" pitchFamily="34" charset="0"/>
              <a:buChar char="•"/>
            </a:pPr>
            <a:r>
              <a:rPr lang="en-GB" sz="1200" dirty="0" err="1">
                <a:hlinkClick r:id="rId3" action="ppaction://hlinksldjump"/>
              </a:rPr>
              <a:t>Patrocínio</a:t>
            </a:r>
            <a:endParaRPr lang="en-GB" sz="1200" dirty="0"/>
          </a:p>
          <a:p>
            <a:pPr marL="171450" lvl="0" indent="-171450">
              <a:buFont typeface="Arial" panose="020B0604020202020204" pitchFamily="34" charset="0"/>
              <a:buChar char="•"/>
            </a:pPr>
            <a:r>
              <a:rPr lang="en-GB" sz="1200" dirty="0" err="1">
                <a:hlinkClick r:id="rId4" action="ppaction://hlinksldjump"/>
              </a:rPr>
              <a:t>Gestão</a:t>
            </a:r>
            <a:r>
              <a:rPr lang="en-GB" sz="1200" dirty="0">
                <a:hlinkClick r:id="rId4" action="ppaction://hlinksldjump"/>
              </a:rPr>
              <a:t> da </a:t>
            </a:r>
            <a:r>
              <a:rPr lang="en-GB" sz="1200" dirty="0" err="1">
                <a:hlinkClick r:id="rId4" action="ppaction://hlinksldjump"/>
              </a:rPr>
              <a:t>organização</a:t>
            </a:r>
            <a:endParaRPr lang="en-GB" sz="1200" dirty="0"/>
          </a:p>
          <a:p>
            <a:pPr marL="171450" lvl="0" indent="-171450">
              <a:buFont typeface="Arial" panose="020B0604020202020204" pitchFamily="34" charset="0"/>
              <a:buChar char="•"/>
            </a:pPr>
            <a:endParaRPr lang="en-GB" sz="1200" dirty="0"/>
          </a:p>
        </p:txBody>
      </p:sp>
      <p:sp>
        <p:nvSpPr>
          <p:cNvPr id="13" name="Rectangle 12">
            <a:hlinkClick r:id="rId5"/>
            <a:extLst>
              <a:ext uri="{FF2B5EF4-FFF2-40B4-BE49-F238E27FC236}">
                <a16:creationId xmlns:a16="http://schemas.microsoft.com/office/drawing/2014/main" id="{DB89A032-D212-412B-8A7F-FCC17554E0BB}"/>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6"/>
            <a:extLst>
              <a:ext uri="{FF2B5EF4-FFF2-40B4-BE49-F238E27FC236}">
                <a16:creationId xmlns:a16="http://schemas.microsoft.com/office/drawing/2014/main" id="{90C09ADC-C113-4386-95A0-386E02D90D6A}"/>
              </a:ext>
            </a:extLst>
          </p:cNvPr>
          <p:cNvSpPr txBox="1"/>
          <p:nvPr/>
        </p:nvSpPr>
        <p:spPr>
          <a:xfrm>
            <a:off x="10707096" y="2399602"/>
            <a:ext cx="1024511" cy="276999"/>
          </a:xfrm>
          <a:prstGeom prst="rect">
            <a:avLst/>
          </a:prstGeom>
          <a:noFill/>
        </p:spPr>
        <p:txBody>
          <a:bodyPr wrap="none" rtlCol="0">
            <a:spAutoFit/>
          </a:bodyPr>
          <a:lstStyle/>
          <a:p>
            <a:r>
              <a:rPr lang="en-GB" sz="1200" dirty="0"/>
              <a:t>Checklist (En)</a:t>
            </a:r>
          </a:p>
        </p:txBody>
      </p:sp>
      <p:sp>
        <p:nvSpPr>
          <p:cNvPr id="15" name="TextBox 14">
            <a:hlinkClick r:id="rId7"/>
            <a:extLst>
              <a:ext uri="{FF2B5EF4-FFF2-40B4-BE49-F238E27FC236}">
                <a16:creationId xmlns:a16="http://schemas.microsoft.com/office/drawing/2014/main" id="{CADE0995-9802-4089-B4CC-9FB738D49508}"/>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16" name="TextBox 15">
            <a:hlinkClick r:id="rId8"/>
            <a:extLst>
              <a:ext uri="{FF2B5EF4-FFF2-40B4-BE49-F238E27FC236}">
                <a16:creationId xmlns:a16="http://schemas.microsoft.com/office/drawing/2014/main" id="{8150C9D5-8BC5-4984-A955-6972D580DBFF}"/>
              </a:ext>
            </a:extLst>
          </p:cNvPr>
          <p:cNvSpPr txBox="1"/>
          <p:nvPr/>
        </p:nvSpPr>
        <p:spPr>
          <a:xfrm>
            <a:off x="10707097" y="1853270"/>
            <a:ext cx="1209177" cy="276999"/>
          </a:xfrm>
          <a:prstGeom prst="rect">
            <a:avLst/>
          </a:prstGeom>
          <a:noFill/>
        </p:spPr>
        <p:txBody>
          <a:bodyPr wrap="none" rtlCol="0">
            <a:spAutoFit/>
          </a:bodyPr>
          <a:lstStyle/>
          <a:p>
            <a:r>
              <a:rPr lang="en-GB" sz="1200" dirty="0"/>
              <a:t>Assessment (En)</a:t>
            </a:r>
          </a:p>
        </p:txBody>
      </p:sp>
      <p:sp>
        <p:nvSpPr>
          <p:cNvPr id="17" name="TextBox 16">
            <a:hlinkClick r:id="rId9"/>
            <a:extLst>
              <a:ext uri="{FF2B5EF4-FFF2-40B4-BE49-F238E27FC236}">
                <a16:creationId xmlns:a16="http://schemas.microsoft.com/office/drawing/2014/main" id="{2FD12E7E-8F9E-4C20-9B44-68D1531D2C00}"/>
              </a:ext>
            </a:extLst>
          </p:cNvPr>
          <p:cNvSpPr txBox="1"/>
          <p:nvPr/>
        </p:nvSpPr>
        <p:spPr>
          <a:xfrm>
            <a:off x="10707097" y="2126436"/>
            <a:ext cx="1103059" cy="276999"/>
          </a:xfrm>
          <a:prstGeom prst="rect">
            <a:avLst/>
          </a:prstGeom>
          <a:noFill/>
        </p:spPr>
        <p:txBody>
          <a:bodyPr wrap="none" rtlCol="0">
            <a:spAutoFit/>
          </a:bodyPr>
          <a:lstStyle/>
          <a:p>
            <a:r>
              <a:rPr lang="en-GB" sz="1200" dirty="0"/>
              <a:t>Resources (En)</a:t>
            </a:r>
          </a:p>
        </p:txBody>
      </p:sp>
      <p:sp>
        <p:nvSpPr>
          <p:cNvPr id="23" name="TextBox 22">
            <a:hlinkClick r:id="rId10"/>
            <a:extLst>
              <a:ext uri="{FF2B5EF4-FFF2-40B4-BE49-F238E27FC236}">
                <a16:creationId xmlns:a16="http://schemas.microsoft.com/office/drawing/2014/main" id="{5B0A3E46-1B29-49AB-9158-570E14D06791}"/>
              </a:ext>
            </a:extLst>
          </p:cNvPr>
          <p:cNvSpPr txBox="1"/>
          <p:nvPr/>
        </p:nvSpPr>
        <p:spPr>
          <a:xfrm>
            <a:off x="10707096" y="1580104"/>
            <a:ext cx="919034" cy="276999"/>
          </a:xfrm>
          <a:prstGeom prst="rect">
            <a:avLst/>
          </a:prstGeom>
          <a:noFill/>
        </p:spPr>
        <p:txBody>
          <a:bodyPr wrap="none" rtlCol="0">
            <a:spAutoFit/>
          </a:bodyPr>
          <a:lstStyle/>
          <a:p>
            <a:r>
              <a:rPr lang="en-GB" sz="1200" dirty="0" err="1"/>
              <a:t>Maturidade</a:t>
            </a:r>
            <a:endParaRPr lang="en-GB" sz="1200" dirty="0"/>
          </a:p>
        </p:txBody>
      </p:sp>
      <p:sp>
        <p:nvSpPr>
          <p:cNvPr id="24" name="TextBox 23">
            <a:extLst>
              <a:ext uri="{FF2B5EF4-FFF2-40B4-BE49-F238E27FC236}">
                <a16:creationId xmlns:a16="http://schemas.microsoft.com/office/drawing/2014/main" id="{F8780346-F63A-46A5-A1F3-E6B9120DED9C}"/>
              </a:ext>
            </a:extLst>
          </p:cNvPr>
          <p:cNvSpPr txBox="1"/>
          <p:nvPr/>
        </p:nvSpPr>
        <p:spPr>
          <a:xfrm>
            <a:off x="10580882" y="1017186"/>
            <a:ext cx="1589374" cy="307777"/>
          </a:xfrm>
          <a:prstGeom prst="rect">
            <a:avLst/>
          </a:prstGeom>
          <a:noFill/>
        </p:spPr>
        <p:txBody>
          <a:bodyPr wrap="square" rtlCol="0">
            <a:spAutoFit/>
          </a:bodyPr>
          <a:lstStyle/>
          <a:p>
            <a:pPr algn="ctr"/>
            <a:r>
              <a:rPr lang="en-GB" sz="1400" b="1" dirty="0" err="1">
                <a:solidFill>
                  <a:schemeClr val="accent1"/>
                </a:solidFill>
              </a:rPr>
              <a:t>Aplicativo</a:t>
            </a:r>
            <a:endParaRPr lang="en-GB" sz="1400" b="1" dirty="0">
              <a:solidFill>
                <a:schemeClr val="accent1"/>
              </a:solidFill>
            </a:endParaRPr>
          </a:p>
        </p:txBody>
      </p:sp>
      <p:sp>
        <p:nvSpPr>
          <p:cNvPr id="18" name="TextBox 17">
            <a:hlinkClick r:id="rId11"/>
            <a:extLst>
              <a:ext uri="{FF2B5EF4-FFF2-40B4-BE49-F238E27FC236}">
                <a16:creationId xmlns:a16="http://schemas.microsoft.com/office/drawing/2014/main" id="{089C53CD-692A-4541-A9AE-5297622F673B}"/>
              </a:ext>
            </a:extLst>
          </p:cNvPr>
          <p:cNvSpPr txBox="1"/>
          <p:nvPr/>
        </p:nvSpPr>
        <p:spPr>
          <a:xfrm>
            <a:off x="10707096" y="2672768"/>
            <a:ext cx="1205202" cy="276999"/>
          </a:xfrm>
          <a:prstGeom prst="rect">
            <a:avLst/>
          </a:prstGeom>
          <a:noFill/>
        </p:spPr>
        <p:txBody>
          <a:bodyPr wrap="none" rtlCol="0">
            <a:spAutoFit/>
          </a:bodyPr>
          <a:lstStyle/>
          <a:p>
            <a:r>
              <a:rPr lang="en-GB" sz="1200" dirty="0"/>
              <a:t>Team Praxis (En)</a:t>
            </a:r>
          </a:p>
        </p:txBody>
      </p:sp>
      <p:sp>
        <p:nvSpPr>
          <p:cNvPr id="8" name="Right Arrow 16">
            <a:hlinkClick r:id="rId12" action="ppaction://hlinksldjump"/>
            <a:extLst>
              <a:ext uri="{FF2B5EF4-FFF2-40B4-BE49-F238E27FC236}">
                <a16:creationId xmlns:a16="http://schemas.microsoft.com/office/drawing/2014/main" id="{494444F3-9EC8-9213-3A0B-89FEFAFEB9DF}"/>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14">
            <a:hlinkClick r:id="rId13" action="ppaction://hlinksldjump"/>
            <a:extLst>
              <a:ext uri="{FF2B5EF4-FFF2-40B4-BE49-F238E27FC236}">
                <a16:creationId xmlns:a16="http://schemas.microsoft.com/office/drawing/2014/main" id="{3316D8C3-C3B9-8DF3-6EE9-7BF8BDB25CBF}"/>
              </a:ext>
            </a:extLst>
          </p:cNvPr>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15">
            <a:hlinkClick r:id="rId14" action="ppaction://hlinksldjump"/>
            <a:extLst>
              <a:ext uri="{FF2B5EF4-FFF2-40B4-BE49-F238E27FC236}">
                <a16:creationId xmlns:a16="http://schemas.microsoft.com/office/drawing/2014/main" id="{F3587F78-1350-07C5-C8D3-605474393B2A}"/>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0477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9DD2-A1FC-472E-AD0E-5B7C32C87770}"/>
              </a:ext>
            </a:extLst>
          </p:cNvPr>
          <p:cNvSpPr>
            <a:spLocks noGrp="1"/>
          </p:cNvSpPr>
          <p:nvPr>
            <p:ph type="title"/>
          </p:nvPr>
        </p:nvSpPr>
        <p:spPr>
          <a:xfrm>
            <a:off x="136358" y="24064"/>
            <a:ext cx="6798577" cy="826167"/>
          </a:xfrm>
        </p:spPr>
        <p:txBody>
          <a:bodyPr/>
          <a:lstStyle/>
          <a:p>
            <a:r>
              <a:rPr lang="en-GB" dirty="0"/>
              <a:t>Interpersonal skills</a:t>
            </a:r>
          </a:p>
        </p:txBody>
      </p:sp>
      <p:sp>
        <p:nvSpPr>
          <p:cNvPr id="17" name="Rectangle 16">
            <a:extLst>
              <a:ext uri="{FF2B5EF4-FFF2-40B4-BE49-F238E27FC236}">
                <a16:creationId xmlns:a16="http://schemas.microsoft.com/office/drawing/2014/main" id="{0EE0DB93-4759-4175-9880-62BB9D96D087}"/>
              </a:ext>
            </a:extLst>
          </p:cNvPr>
          <p:cNvSpPr/>
          <p:nvPr/>
        </p:nvSpPr>
        <p:spPr>
          <a:xfrm>
            <a:off x="179568" y="1065097"/>
            <a:ext cx="3414024" cy="2954655"/>
          </a:xfrm>
          <a:prstGeom prst="rect">
            <a:avLst/>
          </a:prstGeom>
        </p:spPr>
        <p:txBody>
          <a:bodyPr wrap="square" lIns="72000" tIns="0" rIns="72000" bIns="0">
            <a:spAutoFit/>
          </a:bodyPr>
          <a:lstStyle/>
          <a:p>
            <a:r>
              <a:rPr lang="pt-BR" sz="1200" dirty="0"/>
              <a:t>Quando as complexidades do comportamento humano são subdivididas em funções distintas, ele pode inevitavelmente tornar-se um tanto artificial e teórico. Mas os patronos, gestores e membros da equipa P3 precisam de compreender os mecanismos pelos quais as pessoas se relacionam e interagem com outras pessoas. Modelos simples como os mencionados nesta seção são um ponto de partida útil para cada indivíduo à medida que ele constrói seu próprio conjunto de habilidades interpessoais.</a:t>
            </a:r>
          </a:p>
          <a:p>
            <a:endParaRPr lang="pt-BR" sz="1200" dirty="0"/>
          </a:p>
          <a:p>
            <a:r>
              <a:rPr lang="pt-BR" sz="1200" dirty="0"/>
              <a:t>O círculo as 7 habilidades interpessoais abordadas pelo </a:t>
            </a:r>
            <a:r>
              <a:rPr lang="pt-BR" sz="1200" dirty="0" err="1"/>
              <a:t>Praxis</a:t>
            </a:r>
            <a:r>
              <a:rPr lang="pt-BR" sz="1200" dirty="0"/>
              <a:t>. Eles podem ser organizados livremente entre aqueles que são principalmente orientados para a equipe e aqueles que são principalmente orientados para as partes interessadas.</a:t>
            </a:r>
          </a:p>
        </p:txBody>
      </p:sp>
      <p:sp>
        <p:nvSpPr>
          <p:cNvPr id="18" name="Rectangle 17">
            <a:extLst>
              <a:ext uri="{FF2B5EF4-FFF2-40B4-BE49-F238E27FC236}">
                <a16:creationId xmlns:a16="http://schemas.microsoft.com/office/drawing/2014/main" id="{938A2826-0B08-4FC8-87E8-D44A43C75811}"/>
              </a:ext>
            </a:extLst>
          </p:cNvPr>
          <p:cNvSpPr/>
          <p:nvPr/>
        </p:nvSpPr>
        <p:spPr>
          <a:xfrm>
            <a:off x="216145" y="4355650"/>
            <a:ext cx="3244230" cy="1836400"/>
          </a:xfrm>
          <a:prstGeom prst="rect">
            <a:avLst/>
          </a:prstGeom>
        </p:spPr>
        <p:txBody>
          <a:bodyPr wrap="square" lIns="72000" rIns="72000" bIns="0">
            <a:spAutoFit/>
          </a:bodyPr>
          <a:lstStyle/>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 círculo tem como ponto de partida o gestor P3, daí a liderança aparecer no topo.</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Um gerente precisa liderar e motivar sua equipe de gestão e equipes de entrega. Isto será feito através de liderança visionária (garantir que as pessoas estejam comprometidas com os objetivos do trabalho) e liderança gerencial (delegar trabalho e desenvolver trabalho em equipe).</a:t>
            </a:r>
          </a:p>
        </p:txBody>
      </p:sp>
      <p:sp>
        <p:nvSpPr>
          <p:cNvPr id="20" name="Rectangle 19">
            <a:extLst>
              <a:ext uri="{FF2B5EF4-FFF2-40B4-BE49-F238E27FC236}">
                <a16:creationId xmlns:a16="http://schemas.microsoft.com/office/drawing/2014/main" id="{850EF80A-1DCC-43E4-B0B2-9A90CDD32812}"/>
              </a:ext>
            </a:extLst>
          </p:cNvPr>
          <p:cNvSpPr/>
          <p:nvPr/>
        </p:nvSpPr>
        <p:spPr>
          <a:xfrm>
            <a:off x="3620116" y="1065097"/>
            <a:ext cx="3290428" cy="4852610"/>
          </a:xfrm>
          <a:prstGeom prst="rect">
            <a:avLst/>
          </a:prstGeom>
        </p:spPr>
        <p:txBody>
          <a:bodyPr wrap="square">
            <a:spAutoFit/>
          </a:bodyPr>
          <a:lstStyle/>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 gestor também deve liderar a comunidade de partes interessadas, que não formam coletivamente uma equipe e para quem a delegação raramente é apropriada.</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Ao lidar com as partes interessadas, a influência e a negociação são mais relevantes. Se as partes interessadas forem particularmente seniores ou vitais para a consecução dos </a:t>
            </a:r>
            <a:r>
              <a:rPr lang="pt-BR" sz="1200" dirty="0" err="1">
                <a:latin typeface="Calibri" panose="020F0502020204030204" pitchFamily="34" charset="0"/>
                <a:ea typeface="Calibri" panose="020F0502020204030204" pitchFamily="34" charset="0"/>
                <a:cs typeface="Times New Roman" panose="02020603050405020304" pitchFamily="18" charset="0"/>
              </a:rPr>
              <a:t>objectivos</a:t>
            </a:r>
            <a:r>
              <a:rPr lang="pt-BR" sz="1200" dirty="0">
                <a:latin typeface="Calibri" panose="020F0502020204030204" pitchFamily="34" charset="0"/>
                <a:ea typeface="Calibri" panose="020F0502020204030204" pitchFamily="34" charset="0"/>
                <a:cs typeface="Times New Roman" panose="02020603050405020304" pitchFamily="18" charset="0"/>
              </a:rPr>
              <a:t>, o gestor P3 irá inevitavelmente recorrer ao apoio do patrocinador.</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Seja delegando trabalho a uma equipe ou influenciando as partes interessadas, o conflito surgirá inevitavelmente de alguma forma. O gerente precisará ter habilidades de gerenciamento de conflitos, não importa quão bem aprimoradas estejam suas outras habilidades interpessoais.</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Naturalmente, no centro de todas as interações humanas está a comunicação.</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Se um gestor conseguir aplicar estas competências com profissionalismo e dentro de um quadro ético, elas gerarão confiança e respeito.</a:t>
            </a:r>
          </a:p>
        </p:txBody>
      </p:sp>
      <p:sp>
        <p:nvSpPr>
          <p:cNvPr id="21" name="TextBox 20">
            <a:hlinkClick r:id="rId2"/>
            <a:extLst>
              <a:ext uri="{FF2B5EF4-FFF2-40B4-BE49-F238E27FC236}">
                <a16:creationId xmlns:a16="http://schemas.microsoft.com/office/drawing/2014/main" id="{AC20D5E2-2F51-4E9F-9992-03DF7918ABD3}"/>
              </a:ext>
            </a:extLst>
          </p:cNvPr>
          <p:cNvSpPr txBox="1"/>
          <p:nvPr/>
        </p:nvSpPr>
        <p:spPr>
          <a:xfrm>
            <a:off x="10679210" y="1375260"/>
            <a:ext cx="782971" cy="276999"/>
          </a:xfrm>
          <a:prstGeom prst="rect">
            <a:avLst/>
          </a:prstGeom>
          <a:noFill/>
        </p:spPr>
        <p:txBody>
          <a:bodyPr wrap="none" rtlCol="0">
            <a:spAutoFit/>
          </a:bodyPr>
          <a:lstStyle/>
          <a:p>
            <a:r>
              <a:rPr lang="en-GB" sz="1200" dirty="0" err="1"/>
              <a:t>Liderança</a:t>
            </a:r>
            <a:endParaRPr lang="en-GB" sz="1200" dirty="0"/>
          </a:p>
        </p:txBody>
      </p:sp>
      <p:sp>
        <p:nvSpPr>
          <p:cNvPr id="22" name="Rectangle 21">
            <a:extLst>
              <a:ext uri="{FF2B5EF4-FFF2-40B4-BE49-F238E27FC236}">
                <a16:creationId xmlns:a16="http://schemas.microsoft.com/office/drawing/2014/main" id="{07128170-3104-4471-8A50-E33499EE7987}"/>
              </a:ext>
            </a:extLst>
          </p:cNvPr>
          <p:cNvSpPr/>
          <p:nvPr/>
        </p:nvSpPr>
        <p:spPr>
          <a:xfrm>
            <a:off x="6969723" y="1065097"/>
            <a:ext cx="3290428" cy="1143903"/>
          </a:xfrm>
          <a:prstGeom prst="rect">
            <a:avLst/>
          </a:prstGeom>
        </p:spPr>
        <p:txBody>
          <a:bodyPr wrap="square">
            <a:spAutoFit/>
          </a:bodyPr>
          <a:lstStyle/>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princípios fundamentais das habilidades interpessoais não variam entre os projetos.</a:t>
            </a:r>
          </a:p>
          <a:p>
            <a:pPr>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No entanto, o contexto e as estruturas organizacionais mudam e isto leva a diferentes desafios e diferentes ênfases na sua aplicação.</a:t>
            </a:r>
            <a:endParaRPr lang="pt-BR" sz="1200" dirty="0"/>
          </a:p>
        </p:txBody>
      </p:sp>
      <p:sp>
        <p:nvSpPr>
          <p:cNvPr id="23" name="TextBox 22">
            <a:hlinkClick r:id="rId3"/>
            <a:extLst>
              <a:ext uri="{FF2B5EF4-FFF2-40B4-BE49-F238E27FC236}">
                <a16:creationId xmlns:a16="http://schemas.microsoft.com/office/drawing/2014/main" id="{C4504930-53E5-4255-B29D-A0C6CB81CE1F}"/>
              </a:ext>
            </a:extLst>
          </p:cNvPr>
          <p:cNvSpPr txBox="1"/>
          <p:nvPr/>
        </p:nvSpPr>
        <p:spPr>
          <a:xfrm>
            <a:off x="10679210" y="1627178"/>
            <a:ext cx="820161" cy="276999"/>
          </a:xfrm>
          <a:prstGeom prst="rect">
            <a:avLst/>
          </a:prstGeom>
          <a:noFill/>
        </p:spPr>
        <p:txBody>
          <a:bodyPr wrap="none" rtlCol="0">
            <a:spAutoFit/>
          </a:bodyPr>
          <a:lstStyle/>
          <a:p>
            <a:r>
              <a:rPr lang="en-GB" sz="1200" dirty="0" err="1"/>
              <a:t>Persuasão</a:t>
            </a:r>
            <a:endParaRPr lang="en-GB" sz="1200" dirty="0"/>
          </a:p>
        </p:txBody>
      </p:sp>
      <p:sp>
        <p:nvSpPr>
          <p:cNvPr id="24" name="TextBox 23">
            <a:hlinkClick r:id="rId4"/>
            <a:extLst>
              <a:ext uri="{FF2B5EF4-FFF2-40B4-BE49-F238E27FC236}">
                <a16:creationId xmlns:a16="http://schemas.microsoft.com/office/drawing/2014/main" id="{70ED7B21-1C32-40A9-A352-904E6FC74787}"/>
              </a:ext>
            </a:extLst>
          </p:cNvPr>
          <p:cNvSpPr txBox="1"/>
          <p:nvPr/>
        </p:nvSpPr>
        <p:spPr>
          <a:xfrm>
            <a:off x="10679210" y="1879096"/>
            <a:ext cx="858440" cy="276999"/>
          </a:xfrm>
          <a:prstGeom prst="rect">
            <a:avLst/>
          </a:prstGeom>
          <a:noFill/>
        </p:spPr>
        <p:txBody>
          <a:bodyPr wrap="none" rtlCol="0">
            <a:spAutoFit/>
          </a:bodyPr>
          <a:lstStyle/>
          <a:p>
            <a:r>
              <a:rPr lang="en-GB" sz="1200" dirty="0" err="1"/>
              <a:t>Delegação</a:t>
            </a:r>
            <a:endParaRPr lang="en-GB" sz="1200" dirty="0"/>
          </a:p>
        </p:txBody>
      </p:sp>
      <p:sp>
        <p:nvSpPr>
          <p:cNvPr id="25" name="TextBox 24">
            <a:hlinkClick r:id="rId5"/>
            <a:extLst>
              <a:ext uri="{FF2B5EF4-FFF2-40B4-BE49-F238E27FC236}">
                <a16:creationId xmlns:a16="http://schemas.microsoft.com/office/drawing/2014/main" id="{0FDF82FB-E71E-4AB6-8DBF-7B8689CA1F43}"/>
              </a:ext>
            </a:extLst>
          </p:cNvPr>
          <p:cNvSpPr txBox="1"/>
          <p:nvPr/>
        </p:nvSpPr>
        <p:spPr>
          <a:xfrm>
            <a:off x="10679210" y="2131014"/>
            <a:ext cx="1025281" cy="276999"/>
          </a:xfrm>
          <a:prstGeom prst="rect">
            <a:avLst/>
          </a:prstGeom>
          <a:noFill/>
        </p:spPr>
        <p:txBody>
          <a:bodyPr wrap="none" rtlCol="0">
            <a:spAutoFit/>
          </a:bodyPr>
          <a:lstStyle/>
          <a:p>
            <a:r>
              <a:rPr lang="en-GB" sz="1200" dirty="0" err="1"/>
              <a:t>Comunicação</a:t>
            </a:r>
            <a:endParaRPr lang="en-GB" sz="1200" dirty="0"/>
          </a:p>
        </p:txBody>
      </p:sp>
      <p:sp>
        <p:nvSpPr>
          <p:cNvPr id="26" name="TextBox 25">
            <a:hlinkClick r:id="rId6"/>
            <a:extLst>
              <a:ext uri="{FF2B5EF4-FFF2-40B4-BE49-F238E27FC236}">
                <a16:creationId xmlns:a16="http://schemas.microsoft.com/office/drawing/2014/main" id="{7E144959-423B-4984-A2B3-AA135F19C78D}"/>
              </a:ext>
            </a:extLst>
          </p:cNvPr>
          <p:cNvSpPr txBox="1"/>
          <p:nvPr/>
        </p:nvSpPr>
        <p:spPr>
          <a:xfrm>
            <a:off x="10679210" y="2382932"/>
            <a:ext cx="921214" cy="276999"/>
          </a:xfrm>
          <a:prstGeom prst="rect">
            <a:avLst/>
          </a:prstGeom>
          <a:noFill/>
        </p:spPr>
        <p:txBody>
          <a:bodyPr wrap="none" rtlCol="0">
            <a:spAutoFit/>
          </a:bodyPr>
          <a:lstStyle/>
          <a:p>
            <a:r>
              <a:rPr lang="en-GB" sz="1200" dirty="0" err="1"/>
              <a:t>Negociação</a:t>
            </a:r>
            <a:endParaRPr lang="en-GB" sz="1200" dirty="0"/>
          </a:p>
        </p:txBody>
      </p:sp>
      <p:sp>
        <p:nvSpPr>
          <p:cNvPr id="27" name="TextBox 26">
            <a:hlinkClick r:id="rId7"/>
            <a:extLst>
              <a:ext uri="{FF2B5EF4-FFF2-40B4-BE49-F238E27FC236}">
                <a16:creationId xmlns:a16="http://schemas.microsoft.com/office/drawing/2014/main" id="{784C9923-1E04-4DE8-928F-53431F926BAE}"/>
              </a:ext>
            </a:extLst>
          </p:cNvPr>
          <p:cNvSpPr txBox="1"/>
          <p:nvPr/>
        </p:nvSpPr>
        <p:spPr>
          <a:xfrm>
            <a:off x="10679209" y="2634850"/>
            <a:ext cx="1507175" cy="461665"/>
          </a:xfrm>
          <a:prstGeom prst="rect">
            <a:avLst/>
          </a:prstGeom>
          <a:noFill/>
        </p:spPr>
        <p:txBody>
          <a:bodyPr wrap="square" rtlCol="0">
            <a:spAutoFit/>
          </a:bodyPr>
          <a:lstStyle/>
          <a:p>
            <a:r>
              <a:rPr lang="en-GB" sz="1200" dirty="0" err="1"/>
              <a:t>Trabalho</a:t>
            </a:r>
            <a:r>
              <a:rPr lang="en-GB" sz="1200" dirty="0"/>
              <a:t> </a:t>
            </a:r>
            <a:r>
              <a:rPr lang="en-GB" sz="1200" dirty="0" err="1"/>
              <a:t>em</a:t>
            </a:r>
            <a:endParaRPr lang="en-GB" sz="1200" dirty="0"/>
          </a:p>
          <a:p>
            <a:r>
              <a:rPr lang="en-GB" sz="1200" dirty="0"/>
              <a:t>equipe</a:t>
            </a:r>
          </a:p>
        </p:txBody>
      </p:sp>
      <p:sp>
        <p:nvSpPr>
          <p:cNvPr id="28" name="TextBox 27">
            <a:hlinkClick r:id="rId8"/>
            <a:extLst>
              <a:ext uri="{FF2B5EF4-FFF2-40B4-BE49-F238E27FC236}">
                <a16:creationId xmlns:a16="http://schemas.microsoft.com/office/drawing/2014/main" id="{14FA8972-02F4-4B40-8C09-47FF54DBF40C}"/>
              </a:ext>
            </a:extLst>
          </p:cNvPr>
          <p:cNvSpPr txBox="1"/>
          <p:nvPr/>
        </p:nvSpPr>
        <p:spPr>
          <a:xfrm>
            <a:off x="10673518" y="3071434"/>
            <a:ext cx="1398106" cy="276999"/>
          </a:xfrm>
          <a:prstGeom prst="rect">
            <a:avLst/>
          </a:prstGeom>
          <a:noFill/>
        </p:spPr>
        <p:txBody>
          <a:bodyPr wrap="square" rtlCol="0">
            <a:spAutoFit/>
          </a:bodyPr>
          <a:lstStyle/>
          <a:p>
            <a:r>
              <a:rPr lang="en-GB" sz="1200" dirty="0" err="1"/>
              <a:t>Gestão</a:t>
            </a:r>
            <a:r>
              <a:rPr lang="en-GB" sz="1200" dirty="0"/>
              <a:t> de </a:t>
            </a:r>
            <a:r>
              <a:rPr lang="en-GB" sz="1200" dirty="0" err="1"/>
              <a:t>conflitos</a:t>
            </a:r>
            <a:endParaRPr lang="en-GB" sz="1200" dirty="0"/>
          </a:p>
        </p:txBody>
      </p:sp>
      <p:sp>
        <p:nvSpPr>
          <p:cNvPr id="29" name="Rectangle 28">
            <a:hlinkClick r:id="rId9"/>
            <a:extLst>
              <a:ext uri="{FF2B5EF4-FFF2-40B4-BE49-F238E27FC236}">
                <a16:creationId xmlns:a16="http://schemas.microsoft.com/office/drawing/2014/main" id="{4D3D06F7-E3D7-418C-B021-9D841243275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B5E4FD4-8953-4774-804A-01FFA0E22E98}"/>
              </a:ext>
            </a:extLst>
          </p:cNvPr>
          <p:cNvSpPr/>
          <p:nvPr/>
        </p:nvSpPr>
        <p:spPr>
          <a:xfrm>
            <a:off x="10707096" y="103157"/>
            <a:ext cx="1335188" cy="63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A33A5C2-AA35-44B4-B1B7-A6F8FDBE28C4}"/>
              </a:ext>
            </a:extLst>
          </p:cNvPr>
          <p:cNvSpPr txBox="1"/>
          <p:nvPr/>
        </p:nvSpPr>
        <p:spPr>
          <a:xfrm>
            <a:off x="10562994" y="1019745"/>
            <a:ext cx="1623391" cy="307777"/>
          </a:xfrm>
          <a:prstGeom prst="rect">
            <a:avLst/>
          </a:prstGeom>
          <a:noFill/>
        </p:spPr>
        <p:txBody>
          <a:bodyPr wrap="square" rtlCol="0">
            <a:spAutoFit/>
          </a:bodyPr>
          <a:lstStyle/>
          <a:p>
            <a:pPr algn="ctr"/>
            <a:r>
              <a:rPr lang="en-GB" sz="1400" b="1" dirty="0">
                <a:solidFill>
                  <a:schemeClr val="accent1"/>
                </a:solidFill>
              </a:rPr>
              <a:t>Mais </a:t>
            </a:r>
            <a:r>
              <a:rPr lang="en-GB" sz="1400" b="1" dirty="0" err="1">
                <a:solidFill>
                  <a:schemeClr val="accent1"/>
                </a:solidFill>
              </a:rPr>
              <a:t>detalhes</a:t>
            </a:r>
            <a:endParaRPr lang="en-GB" sz="1400" b="1" dirty="0">
              <a:solidFill>
                <a:schemeClr val="accent1"/>
              </a:solidFill>
            </a:endParaRPr>
          </a:p>
        </p:txBody>
      </p:sp>
      <p:sp>
        <p:nvSpPr>
          <p:cNvPr id="33" name="TextBox 32">
            <a:hlinkClick r:id="rId10"/>
            <a:extLst>
              <a:ext uri="{FF2B5EF4-FFF2-40B4-BE49-F238E27FC236}">
                <a16:creationId xmlns:a16="http://schemas.microsoft.com/office/drawing/2014/main" id="{9DA85F8F-F05B-452C-8D9C-8BA684B684C0}"/>
              </a:ext>
            </a:extLst>
          </p:cNvPr>
          <p:cNvSpPr txBox="1"/>
          <p:nvPr/>
        </p:nvSpPr>
        <p:spPr>
          <a:xfrm>
            <a:off x="10673518" y="3323352"/>
            <a:ext cx="1208088" cy="276999"/>
          </a:xfrm>
          <a:prstGeom prst="rect">
            <a:avLst/>
          </a:prstGeom>
          <a:noFill/>
        </p:spPr>
        <p:txBody>
          <a:bodyPr wrap="none" rtlCol="0">
            <a:spAutoFit/>
          </a:bodyPr>
          <a:lstStyle/>
          <a:p>
            <a:r>
              <a:rPr lang="en-GB" sz="1200" dirty="0" err="1"/>
              <a:t>Profissionalismo</a:t>
            </a:r>
            <a:endParaRPr lang="en-GB" sz="1200" dirty="0"/>
          </a:p>
        </p:txBody>
      </p:sp>
      <p:sp>
        <p:nvSpPr>
          <p:cNvPr id="32" name="TextBox 31">
            <a:hlinkClick r:id="rId11"/>
            <a:extLst>
              <a:ext uri="{FF2B5EF4-FFF2-40B4-BE49-F238E27FC236}">
                <a16:creationId xmlns:a16="http://schemas.microsoft.com/office/drawing/2014/main" id="{83293023-168F-4A6F-BCCF-8233F3596316}"/>
              </a:ext>
            </a:extLst>
          </p:cNvPr>
          <p:cNvSpPr txBox="1"/>
          <p:nvPr/>
        </p:nvSpPr>
        <p:spPr>
          <a:xfrm>
            <a:off x="10674961" y="3575270"/>
            <a:ext cx="1205202" cy="276999"/>
          </a:xfrm>
          <a:prstGeom prst="rect">
            <a:avLst/>
          </a:prstGeom>
          <a:noFill/>
        </p:spPr>
        <p:txBody>
          <a:bodyPr wrap="none" rtlCol="0">
            <a:spAutoFit/>
          </a:bodyPr>
          <a:lstStyle/>
          <a:p>
            <a:r>
              <a:rPr lang="en-GB" sz="1200" dirty="0"/>
              <a:t>Team Praxis (En)</a:t>
            </a:r>
          </a:p>
        </p:txBody>
      </p:sp>
      <p:sp>
        <p:nvSpPr>
          <p:cNvPr id="19" name="Right Arrow 16">
            <a:hlinkClick r:id="rId12" action="ppaction://hlinksldjump"/>
            <a:extLst>
              <a:ext uri="{FF2B5EF4-FFF2-40B4-BE49-F238E27FC236}">
                <a16:creationId xmlns:a16="http://schemas.microsoft.com/office/drawing/2014/main" id="{D5EB7E99-5ECA-8902-8D50-10619205747E}"/>
              </a:ext>
            </a:extLst>
          </p:cNvPr>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15">
            <a:hlinkClick r:id="rId13" action="ppaction://hlinksldjump"/>
            <a:extLst>
              <a:ext uri="{FF2B5EF4-FFF2-40B4-BE49-F238E27FC236}">
                <a16:creationId xmlns:a16="http://schemas.microsoft.com/office/drawing/2014/main" id="{1E83466B-6E52-4764-D276-7AF5989702A8}"/>
              </a:ext>
            </a:extLst>
          </p:cNvPr>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588E57BB-4055-2687-11CB-FA7BABB22C5C}"/>
              </a:ext>
            </a:extLst>
          </p:cNvPr>
          <p:cNvGrpSpPr/>
          <p:nvPr/>
        </p:nvGrpSpPr>
        <p:grpSpPr>
          <a:xfrm>
            <a:off x="7229041" y="2798882"/>
            <a:ext cx="2885881" cy="2805799"/>
            <a:chOff x="3453866" y="2560029"/>
            <a:chExt cx="1961137" cy="1890591"/>
          </a:xfrm>
        </p:grpSpPr>
        <p:sp>
          <p:nvSpPr>
            <p:cNvPr id="36" name="Oval 35">
              <a:extLst>
                <a:ext uri="{FF2B5EF4-FFF2-40B4-BE49-F238E27FC236}">
                  <a16:creationId xmlns:a16="http://schemas.microsoft.com/office/drawing/2014/main" id="{0511491D-E9D5-DDB6-968C-D81F5DEF8337}"/>
                </a:ext>
              </a:extLst>
            </p:cNvPr>
            <p:cNvSpPr/>
            <p:nvPr/>
          </p:nvSpPr>
          <p:spPr>
            <a:xfrm>
              <a:off x="3498412" y="2579407"/>
              <a:ext cx="1871213" cy="1871213"/>
            </a:xfrm>
            <a:prstGeom prst="ellipse">
              <a:avLst/>
            </a:prstGeom>
            <a:solidFill>
              <a:schemeClr val="accent5">
                <a:lumMod val="20000"/>
                <a:lumOff val="80000"/>
              </a:schemeClr>
            </a:solidFill>
            <a:ln w="3175">
              <a:solidFill>
                <a:schemeClr val="accent4">
                  <a:lumMod val="60000"/>
                  <a:lumOff val="40000"/>
                </a:schemeClr>
              </a:solidFill>
            </a:ln>
            <a:effectLst>
              <a:outerShdw blurRad="127000" dist="635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800"/>
            </a:p>
          </p:txBody>
        </p:sp>
        <p:cxnSp>
          <p:nvCxnSpPr>
            <p:cNvPr id="37" name="Straight Connector 36">
              <a:extLst>
                <a:ext uri="{FF2B5EF4-FFF2-40B4-BE49-F238E27FC236}">
                  <a16:creationId xmlns:a16="http://schemas.microsoft.com/office/drawing/2014/main" id="{E39CFA54-8178-8150-F179-3DFC3571BE3B}"/>
                </a:ext>
              </a:extLst>
            </p:cNvPr>
            <p:cNvCxnSpPr>
              <a:stCxn id="36" idx="2"/>
            </p:cNvCxnSpPr>
            <p:nvPr/>
          </p:nvCxnSpPr>
          <p:spPr>
            <a:xfrm flipV="1">
              <a:off x="3498412" y="3515013"/>
              <a:ext cx="1871213" cy="1"/>
            </a:xfrm>
            <a:prstGeom prst="line">
              <a:avLst/>
            </a:prstGeom>
            <a:ln w="3175">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ABBDF87-0634-5EC3-2374-AC76E4F92107}"/>
                </a:ext>
              </a:extLst>
            </p:cNvPr>
            <p:cNvCxnSpPr/>
            <p:nvPr/>
          </p:nvCxnSpPr>
          <p:spPr>
            <a:xfrm>
              <a:off x="3937930" y="2723012"/>
              <a:ext cx="970420" cy="1601410"/>
            </a:xfrm>
            <a:prstGeom prst="line">
              <a:avLst/>
            </a:prstGeom>
            <a:ln>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835F06-86C6-B7FE-29F6-0603C3DC3A73}"/>
                </a:ext>
              </a:extLst>
            </p:cNvPr>
            <p:cNvCxnSpPr/>
            <p:nvPr/>
          </p:nvCxnSpPr>
          <p:spPr>
            <a:xfrm flipH="1">
              <a:off x="3937930" y="2705606"/>
              <a:ext cx="970420" cy="1601410"/>
            </a:xfrm>
            <a:prstGeom prst="line">
              <a:avLst/>
            </a:prstGeom>
            <a:ln>
              <a:solidFill>
                <a:schemeClr val="accent4">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9A88229-1FF6-EBE5-DA5D-BE239BC94526}"/>
                </a:ext>
              </a:extLst>
            </p:cNvPr>
            <p:cNvSpPr txBox="1"/>
            <p:nvPr/>
          </p:nvSpPr>
          <p:spPr>
            <a:xfrm>
              <a:off x="4059075" y="3431524"/>
              <a:ext cx="732893" cy="184666"/>
            </a:xfrm>
            <a:prstGeom prst="rect">
              <a:avLst/>
            </a:prstGeom>
            <a:solidFill>
              <a:schemeClr val="accent5">
                <a:lumMod val="20000"/>
                <a:lumOff val="80000"/>
              </a:schemeClr>
            </a:solidFill>
          </p:spPr>
          <p:txBody>
            <a:bodyPr wrap="none" rtlCol="0">
              <a:noAutofit/>
            </a:bodyPr>
            <a:lstStyle/>
            <a:p>
              <a:pPr algn="ctr" rtl="0"/>
              <a:r>
                <a:rPr lang="pt-BR" sz="1100" b="0" i="0" u="none" strike="noStrike" dirty="0">
                  <a:highlight>
                    <a:srgbClr val="000000">
                      <a:alpha val="0"/>
                    </a:srgbClr>
                  </a:highlight>
                </a:rPr>
                <a:t>Comunicação</a:t>
              </a:r>
            </a:p>
          </p:txBody>
        </p:sp>
        <p:sp>
          <p:nvSpPr>
            <p:cNvPr id="41" name="TextBox 40">
              <a:extLst>
                <a:ext uri="{FF2B5EF4-FFF2-40B4-BE49-F238E27FC236}">
                  <a16:creationId xmlns:a16="http://schemas.microsoft.com/office/drawing/2014/main" id="{D466682E-5EB9-A23F-AB11-EE83F2F27E18}"/>
                </a:ext>
              </a:extLst>
            </p:cNvPr>
            <p:cNvSpPr txBox="1"/>
            <p:nvPr/>
          </p:nvSpPr>
          <p:spPr>
            <a:xfrm>
              <a:off x="4167775" y="2770880"/>
              <a:ext cx="567784" cy="184666"/>
            </a:xfrm>
            <a:prstGeom prst="rect">
              <a:avLst/>
            </a:prstGeom>
            <a:noFill/>
          </p:spPr>
          <p:txBody>
            <a:bodyPr wrap="none" rtlCol="0">
              <a:noAutofit/>
            </a:bodyPr>
            <a:lstStyle/>
            <a:p>
              <a:pPr rtl="0"/>
              <a:r>
                <a:rPr lang="pt-BR" sz="1100" b="0" i="0" u="none" strike="noStrike" dirty="0">
                  <a:highlight>
                    <a:srgbClr val="000000">
                      <a:alpha val="0"/>
                    </a:srgbClr>
                  </a:highlight>
                </a:rPr>
                <a:t>Liderança</a:t>
              </a:r>
            </a:p>
          </p:txBody>
        </p:sp>
        <p:sp>
          <p:nvSpPr>
            <p:cNvPr id="42" name="TextBox 41">
              <a:extLst>
                <a:ext uri="{FF2B5EF4-FFF2-40B4-BE49-F238E27FC236}">
                  <a16:creationId xmlns:a16="http://schemas.microsoft.com/office/drawing/2014/main" id="{AD9E41CC-3697-3F76-0517-18438C16693A}"/>
                </a:ext>
              </a:extLst>
            </p:cNvPr>
            <p:cNvSpPr txBox="1"/>
            <p:nvPr/>
          </p:nvSpPr>
          <p:spPr>
            <a:xfrm>
              <a:off x="4081849" y="4018802"/>
              <a:ext cx="682581" cy="276999"/>
            </a:xfrm>
            <a:prstGeom prst="rect">
              <a:avLst/>
            </a:prstGeom>
            <a:noFill/>
          </p:spPr>
          <p:txBody>
            <a:bodyPr wrap="square" rtlCol="0">
              <a:noAutofit/>
            </a:bodyPr>
            <a:lstStyle/>
            <a:p>
              <a:pPr algn="ctr" rtl="0"/>
              <a:r>
                <a:rPr lang="pt-BR" sz="1100" b="0" i="0" u="none" strike="noStrike" dirty="0">
                  <a:highlight>
                    <a:srgbClr val="000000">
                      <a:alpha val="0"/>
                    </a:srgbClr>
                  </a:highlight>
                </a:rPr>
                <a:t>Gestão de conflitos</a:t>
              </a:r>
            </a:p>
          </p:txBody>
        </p:sp>
        <p:sp>
          <p:nvSpPr>
            <p:cNvPr id="43" name="TextBox 42">
              <a:extLst>
                <a:ext uri="{FF2B5EF4-FFF2-40B4-BE49-F238E27FC236}">
                  <a16:creationId xmlns:a16="http://schemas.microsoft.com/office/drawing/2014/main" id="{2346C8F1-297E-7E33-6BFF-B53781BE3BF6}"/>
                </a:ext>
              </a:extLst>
            </p:cNvPr>
            <p:cNvSpPr txBox="1"/>
            <p:nvPr/>
          </p:nvSpPr>
          <p:spPr>
            <a:xfrm>
              <a:off x="4734283" y="3189445"/>
              <a:ext cx="570990" cy="184666"/>
            </a:xfrm>
            <a:prstGeom prst="rect">
              <a:avLst/>
            </a:prstGeom>
            <a:noFill/>
          </p:spPr>
          <p:txBody>
            <a:bodyPr wrap="none" rtlCol="0">
              <a:noAutofit/>
            </a:bodyPr>
            <a:lstStyle/>
            <a:p>
              <a:pPr rtl="0"/>
              <a:r>
                <a:rPr lang="pt-BR" sz="1100" b="0" i="0" u="none" strike="noStrike" dirty="0">
                  <a:highlight>
                    <a:srgbClr val="000000">
                      <a:alpha val="0"/>
                    </a:srgbClr>
                  </a:highlight>
                </a:rPr>
                <a:t>Delegação</a:t>
              </a:r>
            </a:p>
          </p:txBody>
        </p:sp>
        <p:sp>
          <p:nvSpPr>
            <p:cNvPr id="44" name="TextBox 43">
              <a:extLst>
                <a:ext uri="{FF2B5EF4-FFF2-40B4-BE49-F238E27FC236}">
                  <a16:creationId xmlns:a16="http://schemas.microsoft.com/office/drawing/2014/main" id="{1831C10C-017E-5D2E-775A-94A6C2A3D3A3}"/>
                </a:ext>
              </a:extLst>
            </p:cNvPr>
            <p:cNvSpPr txBox="1"/>
            <p:nvPr/>
          </p:nvSpPr>
          <p:spPr>
            <a:xfrm>
              <a:off x="3628089" y="3189445"/>
              <a:ext cx="579005" cy="184666"/>
            </a:xfrm>
            <a:prstGeom prst="rect">
              <a:avLst/>
            </a:prstGeom>
            <a:noFill/>
          </p:spPr>
          <p:txBody>
            <a:bodyPr wrap="none" rtlCol="0">
              <a:noAutofit/>
            </a:bodyPr>
            <a:lstStyle/>
            <a:p>
              <a:pPr rtl="0"/>
              <a:r>
                <a:rPr lang="pt-BR" sz="1100" b="0" i="0" u="none" strike="noStrike" dirty="0">
                  <a:highlight>
                    <a:srgbClr val="000000">
                      <a:alpha val="0"/>
                    </a:srgbClr>
                  </a:highlight>
                </a:rPr>
                <a:t>Persuasão</a:t>
              </a:r>
            </a:p>
          </p:txBody>
        </p:sp>
        <p:sp>
          <p:nvSpPr>
            <p:cNvPr id="45" name="TextBox 44">
              <a:extLst>
                <a:ext uri="{FF2B5EF4-FFF2-40B4-BE49-F238E27FC236}">
                  <a16:creationId xmlns:a16="http://schemas.microsoft.com/office/drawing/2014/main" id="{645B14D8-7B9E-4F97-BA43-4E813D70E200}"/>
                </a:ext>
              </a:extLst>
            </p:cNvPr>
            <p:cNvSpPr txBox="1"/>
            <p:nvPr/>
          </p:nvSpPr>
          <p:spPr>
            <a:xfrm>
              <a:off x="3613808" y="3703522"/>
              <a:ext cx="603050" cy="184666"/>
            </a:xfrm>
            <a:prstGeom prst="rect">
              <a:avLst/>
            </a:prstGeom>
            <a:noFill/>
          </p:spPr>
          <p:txBody>
            <a:bodyPr wrap="none" rtlCol="0">
              <a:noAutofit/>
            </a:bodyPr>
            <a:lstStyle/>
            <a:p>
              <a:pPr rtl="0"/>
              <a:r>
                <a:rPr lang="pt-BR" sz="1100" b="0" i="0" u="none" strike="noStrike" dirty="0">
                  <a:highlight>
                    <a:srgbClr val="000000">
                      <a:alpha val="0"/>
                    </a:srgbClr>
                  </a:highlight>
                </a:rPr>
                <a:t>Negociação</a:t>
              </a:r>
            </a:p>
          </p:txBody>
        </p:sp>
        <p:sp>
          <p:nvSpPr>
            <p:cNvPr id="46" name="TextBox 45">
              <a:extLst>
                <a:ext uri="{FF2B5EF4-FFF2-40B4-BE49-F238E27FC236}">
                  <a16:creationId xmlns:a16="http://schemas.microsoft.com/office/drawing/2014/main" id="{823C072B-4E21-3A0D-8326-9CCB91C21DA7}"/>
                </a:ext>
              </a:extLst>
            </p:cNvPr>
            <p:cNvSpPr txBox="1"/>
            <p:nvPr/>
          </p:nvSpPr>
          <p:spPr>
            <a:xfrm>
              <a:off x="4734283" y="3703522"/>
              <a:ext cx="498189" cy="276999"/>
            </a:xfrm>
            <a:prstGeom prst="rect">
              <a:avLst/>
            </a:prstGeom>
            <a:noFill/>
          </p:spPr>
          <p:txBody>
            <a:bodyPr wrap="none" rtlCol="0">
              <a:noAutofit/>
            </a:bodyPr>
            <a:lstStyle/>
            <a:p>
              <a:pPr rtl="0"/>
              <a:r>
                <a:rPr lang="pt-BR" sz="1100" b="0" i="0" u="none" strike="noStrike" dirty="0">
                  <a:highlight>
                    <a:srgbClr val="000000">
                      <a:alpha val="0"/>
                    </a:srgbClr>
                  </a:highlight>
                </a:rPr>
                <a:t>Trabalho em</a:t>
              </a:r>
            </a:p>
            <a:p>
              <a:pPr rtl="0"/>
              <a:r>
                <a:rPr lang="pt-BR" sz="1100" b="0" i="0" u="none" strike="noStrike" dirty="0">
                  <a:highlight>
                    <a:srgbClr val="000000">
                      <a:alpha val="0"/>
                    </a:srgbClr>
                  </a:highlight>
                </a:rPr>
                <a:t>equipe</a:t>
              </a:r>
            </a:p>
          </p:txBody>
        </p:sp>
        <p:sp>
          <p:nvSpPr>
            <p:cNvPr id="47" name="Rectangle 46">
              <a:extLst>
                <a:ext uri="{FF2B5EF4-FFF2-40B4-BE49-F238E27FC236}">
                  <a16:creationId xmlns:a16="http://schemas.microsoft.com/office/drawing/2014/main" id="{BB0DA039-7529-0675-4978-5739DF195839}"/>
                </a:ext>
              </a:extLst>
            </p:cNvPr>
            <p:cNvSpPr/>
            <p:nvPr/>
          </p:nvSpPr>
          <p:spPr>
            <a:xfrm rot="4125175">
              <a:off x="4188220" y="2836671"/>
              <a:ext cx="1469559" cy="984007"/>
            </a:xfrm>
            <a:prstGeom prst="rect">
              <a:avLst/>
            </a:prstGeom>
            <a:noFill/>
            <a:effectLst>
              <a:outerShdw blurRad="50800" dist="38100" dir="2700000" algn="tl" rotWithShape="0">
                <a:prstClr val="black">
                  <a:alpha val="40000"/>
                </a:prstClr>
              </a:outerShdw>
            </a:effectLst>
          </p:spPr>
          <p:txBody>
            <a:bodyPr wrap="none" lIns="91440" tIns="45720" rIns="91440" bIns="45720">
              <a:prstTxWarp prst="textArchUp">
                <a:avLst>
                  <a:gd name="adj" fmla="val 11032858"/>
                </a:avLst>
              </a:prstTxWarp>
              <a:noAutofit/>
            </a:bodyPr>
            <a:lstStyle/>
            <a:p>
              <a:pPr algn="ctr" rtl="0"/>
              <a:r>
                <a:rPr lang="pt-BR" sz="1000" b="1" i="0" u="none" strike="noStrike" cap="none" spc="0">
                  <a:solidFill>
                    <a:srgbClr val="516B93"/>
                  </a:solidFill>
                  <a:highlight>
                    <a:srgbClr val="000000">
                      <a:alpha val="0"/>
                    </a:srgbClr>
                  </a:highlight>
                  <a:latin typeface="Ubuntu"/>
                </a:rPr>
                <a:t>Foco na equipe</a:t>
              </a:r>
            </a:p>
          </p:txBody>
        </p:sp>
        <p:sp>
          <p:nvSpPr>
            <p:cNvPr id="48" name="Rectangle 47">
              <a:extLst>
                <a:ext uri="{FF2B5EF4-FFF2-40B4-BE49-F238E27FC236}">
                  <a16:creationId xmlns:a16="http://schemas.microsoft.com/office/drawing/2014/main" id="{4BAB048B-E50C-10CF-CD03-F906ABD9CB1B}"/>
                </a:ext>
              </a:extLst>
            </p:cNvPr>
            <p:cNvSpPr/>
            <p:nvPr/>
          </p:nvSpPr>
          <p:spPr>
            <a:xfrm rot="17498244">
              <a:off x="3174416" y="2839479"/>
              <a:ext cx="1469559" cy="910660"/>
            </a:xfrm>
            <a:prstGeom prst="rect">
              <a:avLst/>
            </a:prstGeom>
            <a:noFill/>
            <a:effectLst>
              <a:outerShdw blurRad="50800" dist="38100" dir="2700000" algn="tl" rotWithShape="0">
                <a:prstClr val="black">
                  <a:alpha val="40000"/>
                </a:prstClr>
              </a:outerShdw>
            </a:effectLst>
          </p:spPr>
          <p:txBody>
            <a:bodyPr wrap="none" lIns="91440" tIns="45720" rIns="91440" bIns="45720">
              <a:prstTxWarp prst="textArchUp">
                <a:avLst>
                  <a:gd name="adj" fmla="val 11032858"/>
                </a:avLst>
              </a:prstTxWarp>
              <a:noAutofit/>
            </a:bodyPr>
            <a:lstStyle/>
            <a:p>
              <a:pPr algn="ctr" rtl="0"/>
              <a:r>
                <a:rPr lang="pt-BR" sz="1000" b="1" i="0" u="none" strike="noStrike" cap="none" spc="0" dirty="0">
                  <a:solidFill>
                    <a:srgbClr val="516B93"/>
                  </a:solidFill>
                  <a:highlight>
                    <a:srgbClr val="000000">
                      <a:alpha val="0"/>
                    </a:srgbClr>
                  </a:highlight>
                  <a:latin typeface="Ubuntu"/>
                </a:rPr>
                <a:t>Foco nas partes interessadas</a:t>
              </a:r>
            </a:p>
          </p:txBody>
        </p:sp>
      </p:grpSp>
    </p:spTree>
    <p:extLst>
      <p:ext uri="{BB962C8B-B14F-4D97-AF65-F5344CB8AC3E}">
        <p14:creationId xmlns:p14="http://schemas.microsoft.com/office/powerpoint/2010/main" val="1909072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8" y="24064"/>
            <a:ext cx="6791998" cy="826167"/>
          </a:xfrm>
        </p:spPr>
        <p:txBody>
          <a:bodyPr>
            <a:normAutofit/>
          </a:bodyPr>
          <a:lstStyle/>
          <a:p>
            <a:r>
              <a:rPr lang="en-GB" dirty="0" err="1"/>
              <a:t>Navegando</a:t>
            </a:r>
            <a:r>
              <a:rPr lang="en-GB" dirty="0"/>
              <a:t> no Praxis Local</a:t>
            </a:r>
          </a:p>
        </p:txBody>
      </p:sp>
      <p:sp>
        <p:nvSpPr>
          <p:cNvPr id="7" name="Rectangle 6"/>
          <p:cNvSpPr/>
          <p:nvPr/>
        </p:nvSpPr>
        <p:spPr>
          <a:xfrm>
            <a:off x="1231429" y="1123336"/>
            <a:ext cx="3362168" cy="1461939"/>
          </a:xfrm>
          <a:prstGeom prst="rect">
            <a:avLst/>
          </a:prstGeom>
        </p:spPr>
        <p:txBody>
          <a:bodyPr wrap="square">
            <a:spAutoFit/>
          </a:bodyPr>
          <a:lstStyle/>
          <a:p>
            <a:pPr>
              <a:spcAft>
                <a:spcPts val="600"/>
              </a:spcAft>
            </a:pPr>
            <a:r>
              <a:rPr lang="pt-BR" sz="1200" dirty="0"/>
              <a:t>Clicar no logotipo da </a:t>
            </a:r>
            <a:r>
              <a:rPr lang="pt-BR" sz="1200" dirty="0" err="1"/>
              <a:t>Praxis</a:t>
            </a:r>
            <a:r>
              <a:rPr lang="pt-BR" sz="1200" dirty="0"/>
              <a:t> no canto superior direito leva você à página correspondente no site da </a:t>
            </a:r>
            <a:r>
              <a:rPr lang="pt-BR" sz="1200" dirty="0" err="1"/>
              <a:t>Praxis</a:t>
            </a:r>
            <a:r>
              <a:rPr lang="pt-BR" sz="1200" dirty="0"/>
              <a:t>.</a:t>
            </a:r>
          </a:p>
          <a:p>
            <a:pPr>
              <a:spcAft>
                <a:spcPts val="600"/>
              </a:spcAft>
            </a:pPr>
            <a:r>
              <a:rPr lang="pt-BR" sz="1200" dirty="0"/>
              <a:t>Se você é novo em um tópico, recomendamos sempre que verifique a página da web – depois disso, o </a:t>
            </a:r>
            <a:r>
              <a:rPr lang="pt-BR" sz="1200" dirty="0" err="1"/>
              <a:t>Praxis</a:t>
            </a:r>
            <a:r>
              <a:rPr lang="pt-BR" sz="1200" dirty="0"/>
              <a:t> Local atua como um lembrete útil dos pontos principais.</a:t>
            </a:r>
          </a:p>
        </p:txBody>
      </p:sp>
      <p:sp>
        <p:nvSpPr>
          <p:cNvPr id="12" name="Line Callout 2 (Border and Accent Bar) 11"/>
          <p:cNvSpPr/>
          <p:nvPr/>
        </p:nvSpPr>
        <p:spPr>
          <a:xfrm>
            <a:off x="4972335" y="1145786"/>
            <a:ext cx="1123665" cy="682822"/>
          </a:xfrm>
          <a:prstGeom prst="accentBorderCallout2">
            <a:avLst>
              <a:gd name="adj1" fmla="val 27940"/>
              <a:gd name="adj2" fmla="val 105392"/>
              <a:gd name="adj3" fmla="val 27378"/>
              <a:gd name="adj4" fmla="val 140436"/>
              <a:gd name="adj5" fmla="val -52077"/>
              <a:gd name="adj6" fmla="val 165114"/>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Ir para a página inicial do Praxis Local</a:t>
            </a:r>
          </a:p>
        </p:txBody>
      </p:sp>
      <p:sp>
        <p:nvSpPr>
          <p:cNvPr id="15" name="Right Arrow 14"/>
          <p:cNvSpPr/>
          <p:nvPr/>
        </p:nvSpPr>
        <p:spPr>
          <a:xfrm>
            <a:off x="11722917"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flipH="1">
            <a:off x="10650475"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flipH="1">
            <a:off x="11186696" y="6183203"/>
            <a:ext cx="344496" cy="3805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ne Callout 2 (Border and Accent Bar) 17"/>
          <p:cNvSpPr/>
          <p:nvPr/>
        </p:nvSpPr>
        <p:spPr>
          <a:xfrm>
            <a:off x="6928356" y="5537006"/>
            <a:ext cx="2498832" cy="913571"/>
          </a:xfrm>
          <a:prstGeom prst="accentBorderCallout2">
            <a:avLst>
              <a:gd name="adj1" fmla="val 25765"/>
              <a:gd name="adj2" fmla="val 104862"/>
              <a:gd name="adj3" fmla="val 26297"/>
              <a:gd name="adj4" fmla="val 137142"/>
              <a:gd name="adj5" fmla="val 61166"/>
              <a:gd name="adj6" fmla="val 176425"/>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Ir para a página seguinte ou anterior - ou retornar ao nível acima.</a:t>
            </a:r>
          </a:p>
        </p:txBody>
      </p:sp>
      <p:sp>
        <p:nvSpPr>
          <p:cNvPr id="19" name="TextBox 18"/>
          <p:cNvSpPr txBox="1"/>
          <p:nvPr/>
        </p:nvSpPr>
        <p:spPr>
          <a:xfrm>
            <a:off x="1231429" y="2984306"/>
            <a:ext cx="2400121" cy="1015663"/>
          </a:xfrm>
          <a:prstGeom prst="rect">
            <a:avLst/>
          </a:prstGeom>
          <a:noFill/>
        </p:spPr>
        <p:txBody>
          <a:bodyPr wrap="square" rtlCol="0">
            <a:spAutoFit/>
          </a:bodyPr>
          <a:lstStyle/>
          <a:p>
            <a:r>
              <a:rPr lang="pt-BR" sz="1200" dirty="0"/>
              <a:t>Salvo indicação em contrário (por exemplo, em documentos), qualquer </a:t>
            </a:r>
            <a:r>
              <a:rPr lang="pt-BR" sz="1200" u="sng" dirty="0">
                <a:solidFill>
                  <a:schemeClr val="accent1">
                    <a:lumMod val="75000"/>
                  </a:schemeClr>
                </a:solidFill>
              </a:rPr>
              <a:t>hiperlink</a:t>
            </a:r>
            <a:r>
              <a:rPr lang="pt-BR" sz="1200" dirty="0"/>
              <a:t> dentro da área branca de uma página é interno ao </a:t>
            </a:r>
            <a:r>
              <a:rPr lang="pt-BR" sz="1200" dirty="0" err="1"/>
              <a:t>Praxis</a:t>
            </a:r>
            <a:r>
              <a:rPr lang="pt-BR" sz="1200" dirty="0"/>
              <a:t> Local.</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36" y="1584116"/>
            <a:ext cx="665413" cy="351018"/>
          </a:xfrm>
          <a:prstGeom prst="rect">
            <a:avLst/>
          </a:prstGeom>
        </p:spPr>
      </p:pic>
      <p:sp>
        <p:nvSpPr>
          <p:cNvPr id="22" name="Line Callout 2 (Border and Accent Bar) 11">
            <a:extLst>
              <a:ext uri="{FF2B5EF4-FFF2-40B4-BE49-F238E27FC236}">
                <a16:creationId xmlns:a16="http://schemas.microsoft.com/office/drawing/2014/main" id="{45B79718-7D95-4400-A366-F8C1729367B3}"/>
              </a:ext>
            </a:extLst>
          </p:cNvPr>
          <p:cNvSpPr/>
          <p:nvPr/>
        </p:nvSpPr>
        <p:spPr>
          <a:xfrm>
            <a:off x="5627427" y="3271052"/>
            <a:ext cx="1131016" cy="682822"/>
          </a:xfrm>
          <a:prstGeom prst="accentBorderCallout2">
            <a:avLst>
              <a:gd name="adj1" fmla="val 27940"/>
              <a:gd name="adj2" fmla="val 105392"/>
              <a:gd name="adj3" fmla="val 26408"/>
              <a:gd name="adj4" fmla="val 139215"/>
              <a:gd name="adj5" fmla="val -284244"/>
              <a:gd name="adj6" fmla="val 231771"/>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Ir para as páginas iniciais das seções</a:t>
            </a:r>
          </a:p>
        </p:txBody>
      </p:sp>
      <p:sp>
        <p:nvSpPr>
          <p:cNvPr id="26" name="Freeform: Shape 25">
            <a:extLst>
              <a:ext uri="{FF2B5EF4-FFF2-40B4-BE49-F238E27FC236}">
                <a16:creationId xmlns:a16="http://schemas.microsoft.com/office/drawing/2014/main" id="{1EC15F7B-B7F0-48AD-A64D-AB93B331439F}"/>
              </a:ext>
            </a:extLst>
          </p:cNvPr>
          <p:cNvSpPr/>
          <p:nvPr/>
        </p:nvSpPr>
        <p:spPr>
          <a:xfrm>
            <a:off x="8177772" y="795130"/>
            <a:ext cx="2079411" cy="543340"/>
          </a:xfrm>
          <a:custGeom>
            <a:avLst/>
            <a:gdLst>
              <a:gd name="connsiteX0" fmla="*/ 0 w 2816087"/>
              <a:gd name="connsiteY0" fmla="*/ 26505 h 556592"/>
              <a:gd name="connsiteX1" fmla="*/ 6626 w 2816087"/>
              <a:gd name="connsiteY1" fmla="*/ 556592 h 556592"/>
              <a:gd name="connsiteX2" fmla="*/ 2763079 w 2816087"/>
              <a:gd name="connsiteY2" fmla="*/ 556592 h 556592"/>
              <a:gd name="connsiteX3" fmla="*/ 2816087 w 2816087"/>
              <a:gd name="connsiteY3" fmla="*/ 0 h 556592"/>
              <a:gd name="connsiteX0" fmla="*/ 0 w 2763079"/>
              <a:gd name="connsiteY0" fmla="*/ 13253 h 543340"/>
              <a:gd name="connsiteX1" fmla="*/ 6626 w 2763079"/>
              <a:gd name="connsiteY1" fmla="*/ 543340 h 543340"/>
              <a:gd name="connsiteX2" fmla="*/ 2763079 w 2763079"/>
              <a:gd name="connsiteY2" fmla="*/ 543340 h 543340"/>
              <a:gd name="connsiteX3" fmla="*/ 2763079 w 2763079"/>
              <a:gd name="connsiteY3" fmla="*/ 0 h 543340"/>
              <a:gd name="connsiteX0" fmla="*/ 639 w 2757091"/>
              <a:gd name="connsiteY0" fmla="*/ 13253 h 543340"/>
              <a:gd name="connsiteX1" fmla="*/ 638 w 2757091"/>
              <a:gd name="connsiteY1" fmla="*/ 543340 h 543340"/>
              <a:gd name="connsiteX2" fmla="*/ 2757091 w 2757091"/>
              <a:gd name="connsiteY2" fmla="*/ 543340 h 543340"/>
              <a:gd name="connsiteX3" fmla="*/ 2757091 w 2757091"/>
              <a:gd name="connsiteY3" fmla="*/ 0 h 543340"/>
            </a:gdLst>
            <a:ahLst/>
            <a:cxnLst>
              <a:cxn ang="0">
                <a:pos x="connsiteX0" y="connsiteY0"/>
              </a:cxn>
              <a:cxn ang="0">
                <a:pos x="connsiteX1" y="connsiteY1"/>
              </a:cxn>
              <a:cxn ang="0">
                <a:pos x="connsiteX2" y="connsiteY2"/>
              </a:cxn>
              <a:cxn ang="0">
                <a:pos x="connsiteX3" y="connsiteY3"/>
              </a:cxn>
            </a:cxnLst>
            <a:rect l="l" t="t" r="r" b="b"/>
            <a:pathLst>
              <a:path w="2757091" h="543340">
                <a:moveTo>
                  <a:pt x="639" y="13253"/>
                </a:moveTo>
                <a:cubicBezTo>
                  <a:pt x="2848" y="189949"/>
                  <a:pt x="-1571" y="366644"/>
                  <a:pt x="638" y="543340"/>
                </a:cubicBezTo>
                <a:lnTo>
                  <a:pt x="2757091" y="543340"/>
                </a:lnTo>
                <a:lnTo>
                  <a:pt x="2757091" y="0"/>
                </a:lnTo>
              </a:path>
            </a:pathLst>
          </a:custGeom>
          <a:noFill/>
          <a:ln>
            <a:solidFill>
              <a:schemeClr val="accent1"/>
            </a:solidFill>
          </a:ln>
          <a:effectLst>
            <a:outerShdw blurRad="127000" dist="635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5048D7C2-F6DF-449B-96B6-2F7103EEFCB4}"/>
              </a:ext>
            </a:extLst>
          </p:cNvPr>
          <p:cNvCxnSpPr/>
          <p:nvPr/>
        </p:nvCxnSpPr>
        <p:spPr>
          <a:xfrm flipV="1">
            <a:off x="8878637" y="795129"/>
            <a:ext cx="0" cy="543340"/>
          </a:xfrm>
          <a:prstGeom prst="line">
            <a:avLst/>
          </a:prstGeom>
          <a:ln w="12700"/>
          <a:effectLst>
            <a:outerShdw blurRad="127000" dist="63500" dir="36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DFBE76-6D9A-4535-A50D-B17E047852F0}"/>
              </a:ext>
            </a:extLst>
          </p:cNvPr>
          <p:cNvCxnSpPr/>
          <p:nvPr/>
        </p:nvCxnSpPr>
        <p:spPr>
          <a:xfrm flipV="1">
            <a:off x="9569251" y="801756"/>
            <a:ext cx="0" cy="543340"/>
          </a:xfrm>
          <a:prstGeom prst="line">
            <a:avLst/>
          </a:prstGeom>
          <a:ln w="12700"/>
          <a:effectLst>
            <a:outerShdw blurRad="127000" dist="63500" dir="36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8A6E819-C42D-4FA0-8074-2B26DB975489}"/>
              </a:ext>
            </a:extLst>
          </p:cNvPr>
          <p:cNvSpPr txBox="1"/>
          <p:nvPr/>
        </p:nvSpPr>
        <p:spPr>
          <a:xfrm>
            <a:off x="10766349" y="2746043"/>
            <a:ext cx="1223668" cy="307777"/>
          </a:xfrm>
          <a:prstGeom prst="rect">
            <a:avLst/>
          </a:prstGeom>
          <a:noFill/>
        </p:spPr>
        <p:txBody>
          <a:bodyPr wrap="none" rtlCol="0">
            <a:spAutoFit/>
          </a:bodyPr>
          <a:lstStyle/>
          <a:p>
            <a:r>
              <a:rPr lang="en-GB" sz="1400" b="1" dirty="0">
                <a:solidFill>
                  <a:schemeClr val="accent4"/>
                </a:solidFill>
              </a:rPr>
              <a:t>Mais </a:t>
            </a:r>
            <a:r>
              <a:rPr lang="en-GB" sz="1400" b="1" dirty="0" err="1">
                <a:solidFill>
                  <a:schemeClr val="accent4"/>
                </a:solidFill>
              </a:rPr>
              <a:t>detalhes</a:t>
            </a:r>
            <a:endParaRPr lang="en-GB" sz="1400" b="1" dirty="0">
              <a:solidFill>
                <a:schemeClr val="accent4"/>
              </a:solidFill>
            </a:endParaRPr>
          </a:p>
        </p:txBody>
      </p:sp>
      <p:sp>
        <p:nvSpPr>
          <p:cNvPr id="32" name="TextBox 31">
            <a:extLst>
              <a:ext uri="{FF2B5EF4-FFF2-40B4-BE49-F238E27FC236}">
                <a16:creationId xmlns:a16="http://schemas.microsoft.com/office/drawing/2014/main" id="{38456A8C-F274-40D9-B162-C98C5D48ABD9}"/>
              </a:ext>
            </a:extLst>
          </p:cNvPr>
          <p:cNvSpPr txBox="1"/>
          <p:nvPr/>
        </p:nvSpPr>
        <p:spPr>
          <a:xfrm>
            <a:off x="10584244" y="4075434"/>
            <a:ext cx="1415015" cy="307777"/>
          </a:xfrm>
          <a:prstGeom prst="rect">
            <a:avLst/>
          </a:prstGeom>
          <a:noFill/>
        </p:spPr>
        <p:txBody>
          <a:bodyPr wrap="square" rtlCol="0">
            <a:spAutoFit/>
          </a:bodyPr>
          <a:lstStyle/>
          <a:p>
            <a:pPr algn="ctr"/>
            <a:r>
              <a:rPr lang="en-GB" sz="1400" b="1" dirty="0" err="1">
                <a:solidFill>
                  <a:schemeClr val="accent4"/>
                </a:solidFill>
              </a:rPr>
              <a:t>Biblioteca</a:t>
            </a:r>
            <a:endParaRPr lang="en-GB" sz="1400" b="1" dirty="0">
              <a:solidFill>
                <a:schemeClr val="accent4"/>
              </a:solidFill>
            </a:endParaRPr>
          </a:p>
        </p:txBody>
      </p:sp>
      <p:sp>
        <p:nvSpPr>
          <p:cNvPr id="33" name="TextBox 32">
            <a:extLst>
              <a:ext uri="{FF2B5EF4-FFF2-40B4-BE49-F238E27FC236}">
                <a16:creationId xmlns:a16="http://schemas.microsoft.com/office/drawing/2014/main" id="{51B190E1-B350-4C09-816B-F15CCC39C9E9}"/>
              </a:ext>
            </a:extLst>
          </p:cNvPr>
          <p:cNvSpPr txBox="1"/>
          <p:nvPr/>
        </p:nvSpPr>
        <p:spPr>
          <a:xfrm>
            <a:off x="10584244" y="1345096"/>
            <a:ext cx="1587878" cy="1277273"/>
          </a:xfrm>
          <a:prstGeom prst="rect">
            <a:avLst/>
          </a:prstGeom>
          <a:noFill/>
        </p:spPr>
        <p:txBody>
          <a:bodyPr wrap="square" rtlCol="0">
            <a:spAutoFit/>
          </a:bodyPr>
          <a:lstStyle/>
          <a:p>
            <a:r>
              <a:rPr lang="pt-BR" sz="1100" dirty="0"/>
              <a:t>Esses links são para seções relacionadas do site do Praxis que ajudam na aplicação prática de conhecimentos e processos.</a:t>
            </a:r>
          </a:p>
        </p:txBody>
      </p:sp>
      <p:sp>
        <p:nvSpPr>
          <p:cNvPr id="34" name="TextBox 33">
            <a:extLst>
              <a:ext uri="{FF2B5EF4-FFF2-40B4-BE49-F238E27FC236}">
                <a16:creationId xmlns:a16="http://schemas.microsoft.com/office/drawing/2014/main" id="{3D308837-73D9-4C55-A0FA-78168268A163}"/>
              </a:ext>
            </a:extLst>
          </p:cNvPr>
          <p:cNvSpPr txBox="1"/>
          <p:nvPr/>
        </p:nvSpPr>
        <p:spPr>
          <a:xfrm>
            <a:off x="10584244" y="3072876"/>
            <a:ext cx="1567998" cy="938719"/>
          </a:xfrm>
          <a:prstGeom prst="rect">
            <a:avLst/>
          </a:prstGeom>
          <a:noFill/>
        </p:spPr>
        <p:txBody>
          <a:bodyPr wrap="square" rtlCol="0">
            <a:spAutoFit/>
          </a:bodyPr>
          <a:lstStyle/>
          <a:p>
            <a:r>
              <a:rPr lang="pt-BR" sz="1100" dirty="0"/>
              <a:t>Os links aqui levam a tópicos que são componentes mais detalhados do tópico atual.</a:t>
            </a:r>
            <a:endParaRPr lang="en-GB" sz="1100" dirty="0"/>
          </a:p>
        </p:txBody>
      </p:sp>
      <p:sp>
        <p:nvSpPr>
          <p:cNvPr id="35" name="TextBox 34">
            <a:extLst>
              <a:ext uri="{FF2B5EF4-FFF2-40B4-BE49-F238E27FC236}">
                <a16:creationId xmlns:a16="http://schemas.microsoft.com/office/drawing/2014/main" id="{BEDBF36A-081A-480C-A069-05F4C1944D3E}"/>
              </a:ext>
            </a:extLst>
          </p:cNvPr>
          <p:cNvSpPr txBox="1"/>
          <p:nvPr/>
        </p:nvSpPr>
        <p:spPr>
          <a:xfrm>
            <a:off x="10574696" y="4409699"/>
            <a:ext cx="1567998" cy="769441"/>
          </a:xfrm>
          <a:prstGeom prst="rect">
            <a:avLst/>
          </a:prstGeom>
          <a:noFill/>
        </p:spPr>
        <p:txBody>
          <a:bodyPr wrap="square" rtlCol="0">
            <a:spAutoFit/>
          </a:bodyPr>
          <a:lstStyle/>
          <a:p>
            <a:r>
              <a:rPr lang="pt-BR" sz="1100" dirty="0"/>
              <a:t>Os links aqui levam a entradas da biblioteca que são relevantes* para o tópico atual.</a:t>
            </a:r>
          </a:p>
        </p:txBody>
      </p:sp>
      <p:sp>
        <p:nvSpPr>
          <p:cNvPr id="36" name="TextBox 35">
            <a:extLst>
              <a:ext uri="{FF2B5EF4-FFF2-40B4-BE49-F238E27FC236}">
                <a16:creationId xmlns:a16="http://schemas.microsoft.com/office/drawing/2014/main" id="{770A7819-FD8B-4B4D-AF91-BEB61C1BA50A}"/>
              </a:ext>
            </a:extLst>
          </p:cNvPr>
          <p:cNvSpPr txBox="1"/>
          <p:nvPr/>
        </p:nvSpPr>
        <p:spPr>
          <a:xfrm>
            <a:off x="651186" y="4271542"/>
            <a:ext cx="300082" cy="369332"/>
          </a:xfrm>
          <a:prstGeom prst="rect">
            <a:avLst/>
          </a:prstGeom>
          <a:noFill/>
        </p:spPr>
        <p:txBody>
          <a:bodyPr wrap="none" rtlCol="0">
            <a:spAutoFit/>
          </a:bodyPr>
          <a:lstStyle/>
          <a:p>
            <a:r>
              <a:rPr lang="en-GB" dirty="0"/>
              <a:t>*</a:t>
            </a:r>
          </a:p>
        </p:txBody>
      </p:sp>
      <p:sp>
        <p:nvSpPr>
          <p:cNvPr id="37" name="TextBox 36">
            <a:extLst>
              <a:ext uri="{FF2B5EF4-FFF2-40B4-BE49-F238E27FC236}">
                <a16:creationId xmlns:a16="http://schemas.microsoft.com/office/drawing/2014/main" id="{F2E457D4-CB03-4EE8-AD09-296C2C32573C}"/>
              </a:ext>
            </a:extLst>
          </p:cNvPr>
          <p:cNvSpPr txBox="1"/>
          <p:nvPr/>
        </p:nvSpPr>
        <p:spPr>
          <a:xfrm>
            <a:off x="1231429" y="4277112"/>
            <a:ext cx="3531851" cy="830997"/>
          </a:xfrm>
          <a:prstGeom prst="rect">
            <a:avLst/>
          </a:prstGeom>
          <a:noFill/>
        </p:spPr>
        <p:txBody>
          <a:bodyPr wrap="square" rtlCol="0">
            <a:spAutoFit/>
          </a:bodyPr>
          <a:lstStyle/>
          <a:p>
            <a:r>
              <a:rPr lang="pt-BR" sz="1200" dirty="0"/>
              <a:t>Links para entradas relevantes da enciclopédia são técnicas selecionadas. Eles não constituem uma lista completa de todas as entradas relevantes da enciclopédia.</a:t>
            </a:r>
          </a:p>
        </p:txBody>
      </p:sp>
      <p:sp>
        <p:nvSpPr>
          <p:cNvPr id="25" name="TextBox 24">
            <a:extLst>
              <a:ext uri="{FF2B5EF4-FFF2-40B4-BE49-F238E27FC236}">
                <a16:creationId xmlns:a16="http://schemas.microsoft.com/office/drawing/2014/main" id="{E2775119-D86D-4B20-A6C3-EC6CCB1E5E07}"/>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err="1">
                <a:solidFill>
                  <a:schemeClr val="accent4"/>
                </a:solidFill>
              </a:rPr>
              <a:t>Aplicativo</a:t>
            </a:r>
            <a:endParaRPr lang="en-GB" sz="1400" b="1" dirty="0">
              <a:solidFill>
                <a:schemeClr val="accent4"/>
              </a:solidFill>
            </a:endParaRPr>
          </a:p>
        </p:txBody>
      </p:sp>
      <p:cxnSp>
        <p:nvCxnSpPr>
          <p:cNvPr id="4" name="Straight Connector 3">
            <a:extLst>
              <a:ext uri="{FF2B5EF4-FFF2-40B4-BE49-F238E27FC236}">
                <a16:creationId xmlns:a16="http://schemas.microsoft.com/office/drawing/2014/main" id="{F9E119C1-2BD9-45E4-AD84-C8EBB0D1FD86}"/>
              </a:ext>
            </a:extLst>
          </p:cNvPr>
          <p:cNvCxnSpPr/>
          <p:nvPr/>
        </p:nvCxnSpPr>
        <p:spPr>
          <a:xfrm>
            <a:off x="1315249" y="2696574"/>
            <a:ext cx="1595591"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0FF8933-38D1-4203-9A51-B5B6BC13CC10}"/>
              </a:ext>
            </a:extLst>
          </p:cNvPr>
          <p:cNvPicPr>
            <a:picLocks noChangeAspect="1"/>
          </p:cNvPicPr>
          <p:nvPr/>
        </p:nvPicPr>
        <p:blipFill rotWithShape="1">
          <a:blip r:embed="rId3">
            <a:extLst>
              <a:ext uri="{28A0092B-C50C-407E-A947-70E740481C1C}">
                <a14:useLocalDpi xmlns:a14="http://schemas.microsoft.com/office/drawing/2010/main" val="0"/>
              </a:ext>
            </a:extLst>
          </a:blip>
          <a:srcRect l="18912" r="30269" b="42327"/>
          <a:stretch/>
        </p:blipFill>
        <p:spPr>
          <a:xfrm>
            <a:off x="594781" y="3111242"/>
            <a:ext cx="412322" cy="420294"/>
          </a:xfrm>
          <a:prstGeom prst="rect">
            <a:avLst/>
          </a:prstGeom>
        </p:spPr>
      </p:pic>
      <p:cxnSp>
        <p:nvCxnSpPr>
          <p:cNvPr id="38" name="Straight Connector 37">
            <a:extLst>
              <a:ext uri="{FF2B5EF4-FFF2-40B4-BE49-F238E27FC236}">
                <a16:creationId xmlns:a16="http://schemas.microsoft.com/office/drawing/2014/main" id="{FF2DCBC5-2E69-49A0-9ED9-C8DCD4DCF6B5}"/>
              </a:ext>
            </a:extLst>
          </p:cNvPr>
          <p:cNvCxnSpPr/>
          <p:nvPr/>
        </p:nvCxnSpPr>
        <p:spPr>
          <a:xfrm>
            <a:off x="1338108" y="4072871"/>
            <a:ext cx="1595591"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Line Callout 2 (Border and Accent Bar) 11">
            <a:extLst>
              <a:ext uri="{FF2B5EF4-FFF2-40B4-BE49-F238E27FC236}">
                <a16:creationId xmlns:a16="http://schemas.microsoft.com/office/drawing/2014/main" id="{7983AD21-252F-4A9D-BF2F-A0622E9CECDC}"/>
              </a:ext>
            </a:extLst>
          </p:cNvPr>
          <p:cNvSpPr/>
          <p:nvPr/>
        </p:nvSpPr>
        <p:spPr>
          <a:xfrm>
            <a:off x="5253658" y="2212212"/>
            <a:ext cx="1085008" cy="682822"/>
          </a:xfrm>
          <a:prstGeom prst="accentBorderCallout2">
            <a:avLst>
              <a:gd name="adj1" fmla="val 27940"/>
              <a:gd name="adj2" fmla="val 105392"/>
              <a:gd name="adj3" fmla="val 26408"/>
              <a:gd name="adj4" fmla="val 139215"/>
              <a:gd name="adj5" fmla="val -202779"/>
              <a:gd name="adj6" fmla="val 204382"/>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Esta </a:t>
            </a:r>
            <a:r>
              <a:rPr lang="en-GB" sz="1200" dirty="0" err="1"/>
              <a:t>página</a:t>
            </a:r>
            <a:endParaRPr lang="en-GB" sz="1200" dirty="0"/>
          </a:p>
        </p:txBody>
      </p:sp>
      <p:pic>
        <p:nvPicPr>
          <p:cNvPr id="5" name="Picture 4">
            <a:extLst>
              <a:ext uri="{FF2B5EF4-FFF2-40B4-BE49-F238E27FC236}">
                <a16:creationId xmlns:a16="http://schemas.microsoft.com/office/drawing/2014/main" id="{53FB1EA8-557F-4575-B8AE-152E0E530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81" y="5751807"/>
            <a:ext cx="686922" cy="241984"/>
          </a:xfrm>
          <a:prstGeom prst="rect">
            <a:avLst/>
          </a:prstGeom>
        </p:spPr>
      </p:pic>
      <p:cxnSp>
        <p:nvCxnSpPr>
          <p:cNvPr id="40" name="Straight Connector 39">
            <a:extLst>
              <a:ext uri="{FF2B5EF4-FFF2-40B4-BE49-F238E27FC236}">
                <a16:creationId xmlns:a16="http://schemas.microsoft.com/office/drawing/2014/main" id="{74BB2670-3745-49DE-B679-F9B275476D94}"/>
              </a:ext>
            </a:extLst>
          </p:cNvPr>
          <p:cNvCxnSpPr/>
          <p:nvPr/>
        </p:nvCxnSpPr>
        <p:spPr>
          <a:xfrm>
            <a:off x="1338108" y="5252878"/>
            <a:ext cx="1595591"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3A2F103-89D9-4DFB-BAFE-7E60E8B2BC86}"/>
              </a:ext>
            </a:extLst>
          </p:cNvPr>
          <p:cNvSpPr txBox="1"/>
          <p:nvPr/>
        </p:nvSpPr>
        <p:spPr>
          <a:xfrm>
            <a:off x="1231429" y="5569918"/>
            <a:ext cx="3531851" cy="830997"/>
          </a:xfrm>
          <a:prstGeom prst="rect">
            <a:avLst/>
          </a:prstGeom>
          <a:noFill/>
        </p:spPr>
        <p:txBody>
          <a:bodyPr wrap="square" rtlCol="0">
            <a:spAutoFit/>
          </a:bodyPr>
          <a:lstStyle/>
          <a:p>
            <a:r>
              <a:rPr lang="pt-BR" sz="1200" dirty="0"/>
              <a:t>O </a:t>
            </a:r>
            <a:r>
              <a:rPr lang="pt-BR" sz="1200" dirty="0" err="1"/>
              <a:t>Praxis</a:t>
            </a:r>
            <a:r>
              <a:rPr lang="pt-BR" sz="1200" dirty="0"/>
              <a:t> Framework e o </a:t>
            </a:r>
            <a:r>
              <a:rPr lang="pt-BR" sz="1200" dirty="0" err="1"/>
              <a:t>Praxis</a:t>
            </a:r>
            <a:r>
              <a:rPr lang="pt-BR" sz="1200" dirty="0"/>
              <a:t> Local são cobertos por uma licença </a:t>
            </a:r>
            <a:r>
              <a:rPr lang="pt-BR" sz="1200" dirty="0" err="1"/>
              <a:t>Creative</a:t>
            </a:r>
            <a:r>
              <a:rPr lang="pt-BR" sz="1200" dirty="0"/>
              <a:t> Commons BY-SA. Isso significa que você é livre para distribuir essas informações, desde que indique a fonte.</a:t>
            </a:r>
          </a:p>
        </p:txBody>
      </p:sp>
      <p:sp>
        <p:nvSpPr>
          <p:cNvPr id="41" name="Line Callout 2 (Border and Accent Bar) 11">
            <a:extLst>
              <a:ext uri="{FF2B5EF4-FFF2-40B4-BE49-F238E27FC236}">
                <a16:creationId xmlns:a16="http://schemas.microsoft.com/office/drawing/2014/main" id="{AC7450FF-FBEF-464F-959C-53F974E62F56}"/>
              </a:ext>
            </a:extLst>
          </p:cNvPr>
          <p:cNvSpPr/>
          <p:nvPr/>
        </p:nvSpPr>
        <p:spPr>
          <a:xfrm>
            <a:off x="7707077" y="3155683"/>
            <a:ext cx="1510400" cy="913559"/>
          </a:xfrm>
          <a:prstGeom prst="accentBorderCallout2">
            <a:avLst>
              <a:gd name="adj1" fmla="val 27940"/>
              <a:gd name="adj2" fmla="val 105392"/>
              <a:gd name="adj3" fmla="val 26408"/>
              <a:gd name="adj4" fmla="val 139215"/>
              <a:gd name="adj5" fmla="val -263071"/>
              <a:gd name="adj6" fmla="val 209506"/>
            </a:avLst>
          </a:prstGeom>
          <a:solidFill>
            <a:schemeClr val="accent1"/>
          </a:solidFill>
          <a:ln>
            <a:solidFill>
              <a:schemeClr val="accent1"/>
            </a:solid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Clique aqui para acessar a página correspondente no site da Praxis</a:t>
            </a:r>
            <a:endParaRPr lang="en-GB" sz="1200" dirty="0"/>
          </a:p>
        </p:txBody>
      </p:sp>
    </p:spTree>
    <p:extLst>
      <p:ext uri="{BB962C8B-B14F-4D97-AF65-F5344CB8AC3E}">
        <p14:creationId xmlns:p14="http://schemas.microsoft.com/office/powerpoint/2010/main" val="1267246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6CCE-4DB1-4CED-8151-5746F51091AA}"/>
              </a:ext>
            </a:extLst>
          </p:cNvPr>
          <p:cNvSpPr>
            <a:spLocks noGrp="1"/>
          </p:cNvSpPr>
          <p:nvPr>
            <p:ph type="title"/>
          </p:nvPr>
        </p:nvSpPr>
        <p:spPr>
          <a:xfrm>
            <a:off x="136358" y="24064"/>
            <a:ext cx="6791998" cy="826167"/>
          </a:xfrm>
        </p:spPr>
        <p:txBody>
          <a:bodyPr/>
          <a:lstStyle/>
          <a:p>
            <a:r>
              <a:rPr lang="en-GB" dirty="0"/>
              <a:t>Additional resources</a:t>
            </a:r>
          </a:p>
        </p:txBody>
      </p:sp>
      <p:sp>
        <p:nvSpPr>
          <p:cNvPr id="19" name="Rectangle 18">
            <a:hlinkClick r:id="rId2"/>
            <a:extLst>
              <a:ext uri="{FF2B5EF4-FFF2-40B4-BE49-F238E27FC236}">
                <a16:creationId xmlns:a16="http://schemas.microsoft.com/office/drawing/2014/main" id="{00045F26-930B-4E3D-B637-1D255BDEF2E7}"/>
              </a:ext>
            </a:extLst>
          </p:cNvPr>
          <p:cNvSpPr/>
          <p:nvPr/>
        </p:nvSpPr>
        <p:spPr>
          <a:xfrm>
            <a:off x="616681" y="4002902"/>
            <a:ext cx="1194248" cy="11860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rId2"/>
            <a:extLst>
              <a:ext uri="{FF2B5EF4-FFF2-40B4-BE49-F238E27FC236}">
                <a16:creationId xmlns:a16="http://schemas.microsoft.com/office/drawing/2014/main" id="{DD663285-1931-4028-B125-D0E8F1477355}"/>
              </a:ext>
            </a:extLst>
          </p:cNvPr>
          <p:cNvSpPr txBox="1"/>
          <p:nvPr/>
        </p:nvSpPr>
        <p:spPr>
          <a:xfrm>
            <a:off x="751083" y="4085272"/>
            <a:ext cx="900385" cy="338554"/>
          </a:xfrm>
          <a:prstGeom prst="rect">
            <a:avLst/>
          </a:prstGeom>
          <a:solidFill>
            <a:schemeClr val="accent2">
              <a:lumMod val="60000"/>
              <a:lumOff val="40000"/>
            </a:schemeClr>
          </a:solidFill>
        </p:spPr>
        <p:txBody>
          <a:bodyPr wrap="none" rtlCol="0">
            <a:spAutoFit/>
          </a:bodyPr>
          <a:lstStyle/>
          <a:p>
            <a:r>
              <a:rPr lang="en-GB" sz="1600" dirty="0">
                <a:solidFill>
                  <a:schemeClr val="bg1"/>
                </a:solidFill>
              </a:rPr>
              <a:t>Glossary</a:t>
            </a:r>
          </a:p>
        </p:txBody>
      </p:sp>
      <p:grpSp>
        <p:nvGrpSpPr>
          <p:cNvPr id="48" name="Group 47">
            <a:extLst>
              <a:ext uri="{FF2B5EF4-FFF2-40B4-BE49-F238E27FC236}">
                <a16:creationId xmlns:a16="http://schemas.microsoft.com/office/drawing/2014/main" id="{8B41E5E5-9F4B-4380-9952-0D0ACFF20172}"/>
              </a:ext>
            </a:extLst>
          </p:cNvPr>
          <p:cNvGrpSpPr/>
          <p:nvPr/>
        </p:nvGrpSpPr>
        <p:grpSpPr>
          <a:xfrm>
            <a:off x="7183721" y="1221688"/>
            <a:ext cx="1197629" cy="1186069"/>
            <a:chOff x="4560893" y="2428077"/>
            <a:chExt cx="1197629" cy="1186069"/>
          </a:xfrm>
        </p:grpSpPr>
        <p:sp>
          <p:nvSpPr>
            <p:cNvPr id="22" name="Rectangle 21">
              <a:hlinkClick r:id="rId3"/>
              <a:extLst>
                <a:ext uri="{FF2B5EF4-FFF2-40B4-BE49-F238E27FC236}">
                  <a16:creationId xmlns:a16="http://schemas.microsoft.com/office/drawing/2014/main" id="{7F04A46C-B85B-45BD-892E-69424407E0F2}"/>
                </a:ext>
              </a:extLst>
            </p:cNvPr>
            <p:cNvSpPr/>
            <p:nvPr/>
          </p:nvSpPr>
          <p:spPr>
            <a:xfrm>
              <a:off x="4572453" y="2428077"/>
              <a:ext cx="1186069" cy="118606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rId3"/>
              <a:extLst>
                <a:ext uri="{FF2B5EF4-FFF2-40B4-BE49-F238E27FC236}">
                  <a16:creationId xmlns:a16="http://schemas.microsoft.com/office/drawing/2014/main" id="{5708BF48-35A0-432A-B309-23AD978C4450}"/>
                </a:ext>
              </a:extLst>
            </p:cNvPr>
            <p:cNvSpPr txBox="1"/>
            <p:nvPr/>
          </p:nvSpPr>
          <p:spPr>
            <a:xfrm>
              <a:off x="4560893" y="2522478"/>
              <a:ext cx="1186069" cy="307777"/>
            </a:xfrm>
            <a:prstGeom prst="rect">
              <a:avLst/>
            </a:prstGeom>
            <a:noFill/>
          </p:spPr>
          <p:txBody>
            <a:bodyPr wrap="square" rtlCol="0">
              <a:spAutoFit/>
            </a:bodyPr>
            <a:lstStyle/>
            <a:p>
              <a:pPr algn="ctr"/>
              <a:r>
                <a:rPr lang="en-GB" sz="1400" dirty="0" err="1">
                  <a:solidFill>
                    <a:schemeClr val="bg1"/>
                  </a:solidFill>
                </a:rPr>
                <a:t>Enciclopédia</a:t>
              </a:r>
              <a:endParaRPr lang="en-GB" sz="1400" dirty="0">
                <a:solidFill>
                  <a:schemeClr val="bg1"/>
                </a:solidFill>
              </a:endParaRPr>
            </a:p>
          </p:txBody>
        </p:sp>
      </p:grpSp>
      <p:grpSp>
        <p:nvGrpSpPr>
          <p:cNvPr id="36" name="Group 35">
            <a:extLst>
              <a:ext uri="{FF2B5EF4-FFF2-40B4-BE49-F238E27FC236}">
                <a16:creationId xmlns:a16="http://schemas.microsoft.com/office/drawing/2014/main" id="{72A329CD-ECF2-4BCF-99CF-2A6053EE60F9}"/>
              </a:ext>
            </a:extLst>
          </p:cNvPr>
          <p:cNvGrpSpPr/>
          <p:nvPr/>
        </p:nvGrpSpPr>
        <p:grpSpPr>
          <a:xfrm>
            <a:off x="3876712" y="2605398"/>
            <a:ext cx="1186069" cy="1186069"/>
            <a:chOff x="7597173" y="2330160"/>
            <a:chExt cx="1186069" cy="1186069"/>
          </a:xfrm>
          <a:solidFill>
            <a:schemeClr val="accent4">
              <a:lumMod val="60000"/>
              <a:lumOff val="40000"/>
            </a:schemeClr>
          </a:solidFill>
        </p:grpSpPr>
        <p:sp>
          <p:nvSpPr>
            <p:cNvPr id="37" name="Rectangle 36">
              <a:hlinkClick r:id="rId4"/>
              <a:extLst>
                <a:ext uri="{FF2B5EF4-FFF2-40B4-BE49-F238E27FC236}">
                  <a16:creationId xmlns:a16="http://schemas.microsoft.com/office/drawing/2014/main" id="{CBF4D6DB-3CA9-4353-BE82-73F8FD687901}"/>
                </a:ext>
              </a:extLst>
            </p:cNvPr>
            <p:cNvSpPr/>
            <p:nvPr/>
          </p:nvSpPr>
          <p:spPr>
            <a:xfrm>
              <a:off x="7597173" y="2330160"/>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hlinkClick r:id="rId4"/>
              <a:extLst>
                <a:ext uri="{FF2B5EF4-FFF2-40B4-BE49-F238E27FC236}">
                  <a16:creationId xmlns:a16="http://schemas.microsoft.com/office/drawing/2014/main" id="{4BA8613B-F7C1-4E14-81AE-14C597E4CB42}"/>
                </a:ext>
              </a:extLst>
            </p:cNvPr>
            <p:cNvSpPr txBox="1"/>
            <p:nvPr/>
          </p:nvSpPr>
          <p:spPr>
            <a:xfrm>
              <a:off x="7674616" y="2407104"/>
              <a:ext cx="1031180" cy="338554"/>
            </a:xfrm>
            <a:prstGeom prst="rect">
              <a:avLst/>
            </a:prstGeom>
            <a:grpFill/>
          </p:spPr>
          <p:txBody>
            <a:bodyPr wrap="none" rtlCol="0">
              <a:spAutoFit/>
            </a:bodyPr>
            <a:lstStyle/>
            <a:p>
              <a:r>
                <a:rPr lang="en-GB" sz="1600" dirty="0">
                  <a:solidFill>
                    <a:schemeClr val="bg1"/>
                  </a:solidFill>
                </a:rPr>
                <a:t>Templates</a:t>
              </a:r>
            </a:p>
          </p:txBody>
        </p:sp>
      </p:grpSp>
      <p:grpSp>
        <p:nvGrpSpPr>
          <p:cNvPr id="39" name="Group 38">
            <a:extLst>
              <a:ext uri="{FF2B5EF4-FFF2-40B4-BE49-F238E27FC236}">
                <a16:creationId xmlns:a16="http://schemas.microsoft.com/office/drawing/2014/main" id="{27C2A8E2-5E75-4BE6-A979-0F96B0299306}"/>
              </a:ext>
            </a:extLst>
          </p:cNvPr>
          <p:cNvGrpSpPr/>
          <p:nvPr/>
        </p:nvGrpSpPr>
        <p:grpSpPr>
          <a:xfrm>
            <a:off x="612846" y="2618097"/>
            <a:ext cx="1186069" cy="1186069"/>
            <a:chOff x="7597173" y="2330160"/>
            <a:chExt cx="1186069" cy="1186069"/>
          </a:xfrm>
          <a:solidFill>
            <a:schemeClr val="accent5"/>
          </a:solidFill>
        </p:grpSpPr>
        <p:sp>
          <p:nvSpPr>
            <p:cNvPr id="40" name="Rectangle 39">
              <a:hlinkClick r:id="rId5"/>
              <a:extLst>
                <a:ext uri="{FF2B5EF4-FFF2-40B4-BE49-F238E27FC236}">
                  <a16:creationId xmlns:a16="http://schemas.microsoft.com/office/drawing/2014/main" id="{B2B22737-F07B-44A7-A08A-DBCD95277F70}"/>
                </a:ext>
              </a:extLst>
            </p:cNvPr>
            <p:cNvSpPr/>
            <p:nvPr/>
          </p:nvSpPr>
          <p:spPr>
            <a:xfrm>
              <a:off x="7597173" y="2330160"/>
              <a:ext cx="1186069" cy="1186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hlinkClick r:id="rId5"/>
              <a:extLst>
                <a:ext uri="{FF2B5EF4-FFF2-40B4-BE49-F238E27FC236}">
                  <a16:creationId xmlns:a16="http://schemas.microsoft.com/office/drawing/2014/main" id="{C50CF351-8450-43EC-A208-C01200369E73}"/>
                </a:ext>
              </a:extLst>
            </p:cNvPr>
            <p:cNvSpPr txBox="1"/>
            <p:nvPr/>
          </p:nvSpPr>
          <p:spPr>
            <a:xfrm>
              <a:off x="7696668" y="2368491"/>
              <a:ext cx="987077" cy="523220"/>
            </a:xfrm>
            <a:prstGeom prst="rect">
              <a:avLst/>
            </a:prstGeom>
            <a:grpFill/>
          </p:spPr>
          <p:txBody>
            <a:bodyPr wrap="square" rtlCol="0">
              <a:spAutoFit/>
            </a:bodyPr>
            <a:lstStyle/>
            <a:p>
              <a:pPr algn="ctr"/>
              <a:r>
                <a:rPr lang="en-GB" sz="1400" dirty="0">
                  <a:solidFill>
                    <a:schemeClr val="bg1"/>
                  </a:solidFill>
                </a:rPr>
                <a:t>Articles and blogs</a:t>
              </a:r>
            </a:p>
          </p:txBody>
        </p:sp>
      </p:grpSp>
      <p:sp>
        <p:nvSpPr>
          <p:cNvPr id="49" name="TextBox 48">
            <a:extLst>
              <a:ext uri="{FF2B5EF4-FFF2-40B4-BE49-F238E27FC236}">
                <a16:creationId xmlns:a16="http://schemas.microsoft.com/office/drawing/2014/main" id="{F1071437-D5BE-4536-877B-D1C964EC4D98}"/>
              </a:ext>
            </a:extLst>
          </p:cNvPr>
          <p:cNvSpPr txBox="1"/>
          <p:nvPr/>
        </p:nvSpPr>
        <p:spPr>
          <a:xfrm>
            <a:off x="8454010" y="3992938"/>
            <a:ext cx="1963912" cy="1015663"/>
          </a:xfrm>
          <a:prstGeom prst="rect">
            <a:avLst/>
          </a:prstGeom>
          <a:noFill/>
        </p:spPr>
        <p:txBody>
          <a:bodyPr wrap="square" rtlCol="0">
            <a:spAutoFit/>
          </a:bodyPr>
          <a:lstStyle/>
          <a:p>
            <a:r>
              <a:rPr lang="pt-BR" sz="1200" dirty="0"/>
              <a:t>Uma nova e crescente série de vídeos que incluirá explicadores, processos e tópicos de enciclopédia do Praxis.</a:t>
            </a:r>
            <a:endParaRPr lang="en-GB" sz="1200" dirty="0"/>
          </a:p>
        </p:txBody>
      </p:sp>
      <p:sp>
        <p:nvSpPr>
          <p:cNvPr id="51" name="TextBox 50">
            <a:extLst>
              <a:ext uri="{FF2B5EF4-FFF2-40B4-BE49-F238E27FC236}">
                <a16:creationId xmlns:a16="http://schemas.microsoft.com/office/drawing/2014/main" id="{21634C5F-9DFD-429F-80EF-7EA52BF9A6EF}"/>
              </a:ext>
            </a:extLst>
          </p:cNvPr>
          <p:cNvSpPr txBox="1"/>
          <p:nvPr/>
        </p:nvSpPr>
        <p:spPr>
          <a:xfrm>
            <a:off x="1929176" y="4002902"/>
            <a:ext cx="1647709" cy="1200329"/>
          </a:xfrm>
          <a:prstGeom prst="rect">
            <a:avLst/>
          </a:prstGeom>
          <a:noFill/>
        </p:spPr>
        <p:txBody>
          <a:bodyPr wrap="square" rtlCol="0">
            <a:spAutoFit/>
          </a:bodyPr>
          <a:lstStyle/>
          <a:p>
            <a:r>
              <a:rPr lang="en-GB" sz="1200" dirty="0"/>
              <a:t>Um </a:t>
            </a:r>
            <a:r>
              <a:rPr lang="en-GB" sz="1200" dirty="0" err="1"/>
              <a:t>glossário</a:t>
            </a:r>
            <a:r>
              <a:rPr lang="en-GB" sz="1200" dirty="0"/>
              <a:t> </a:t>
            </a:r>
            <a:r>
              <a:rPr lang="en-GB" sz="1200" dirty="0" err="1"/>
              <a:t>comparativo</a:t>
            </a:r>
            <a:r>
              <a:rPr lang="en-GB" sz="1200" dirty="0"/>
              <a:t> com </a:t>
            </a:r>
            <a:r>
              <a:rPr lang="en-GB" sz="1200" dirty="0" err="1"/>
              <a:t>termos</a:t>
            </a:r>
            <a:r>
              <a:rPr lang="en-GB" sz="1200" dirty="0"/>
              <a:t> de </a:t>
            </a:r>
            <a:r>
              <a:rPr lang="en-GB" sz="1200" dirty="0" err="1"/>
              <a:t>todos</a:t>
            </a:r>
            <a:r>
              <a:rPr lang="en-GB" sz="1200" dirty="0"/>
              <a:t> </a:t>
            </a:r>
            <a:r>
              <a:rPr lang="en-GB" sz="1200" dirty="0" err="1"/>
              <a:t>os</a:t>
            </a:r>
            <a:r>
              <a:rPr lang="en-GB" sz="1200" dirty="0"/>
              <a:t> </a:t>
            </a:r>
            <a:r>
              <a:rPr lang="en-GB" sz="1200" dirty="0" err="1"/>
              <a:t>principais</a:t>
            </a:r>
            <a:r>
              <a:rPr lang="en-GB" sz="1200" dirty="0"/>
              <a:t> </a:t>
            </a:r>
            <a:r>
              <a:rPr lang="en-GB" sz="1200" dirty="0" err="1"/>
              <a:t>guias</a:t>
            </a:r>
            <a:r>
              <a:rPr lang="en-GB" sz="1200" dirty="0"/>
              <a:t> </a:t>
            </a:r>
            <a:r>
              <a:rPr lang="en-GB" sz="1200" dirty="0" err="1"/>
              <a:t>explicados</a:t>
            </a:r>
            <a:r>
              <a:rPr lang="en-GB" sz="1200" dirty="0"/>
              <a:t> e </a:t>
            </a:r>
            <a:r>
              <a:rPr lang="en-GB" sz="1200" dirty="0" err="1"/>
              <a:t>comparados</a:t>
            </a:r>
            <a:endParaRPr lang="en-GB" sz="1200" dirty="0"/>
          </a:p>
        </p:txBody>
      </p:sp>
      <p:sp>
        <p:nvSpPr>
          <p:cNvPr id="52" name="TextBox 51">
            <a:extLst>
              <a:ext uri="{FF2B5EF4-FFF2-40B4-BE49-F238E27FC236}">
                <a16:creationId xmlns:a16="http://schemas.microsoft.com/office/drawing/2014/main" id="{B8CB465E-74CF-4972-9821-D3CCBFB262FC}"/>
              </a:ext>
            </a:extLst>
          </p:cNvPr>
          <p:cNvSpPr txBox="1"/>
          <p:nvPr/>
        </p:nvSpPr>
        <p:spPr>
          <a:xfrm>
            <a:off x="8436048" y="1221688"/>
            <a:ext cx="1698788" cy="1200329"/>
          </a:xfrm>
          <a:prstGeom prst="rect">
            <a:avLst/>
          </a:prstGeom>
          <a:noFill/>
        </p:spPr>
        <p:txBody>
          <a:bodyPr wrap="square" rIns="0" rtlCol="0">
            <a:spAutoFit/>
          </a:bodyPr>
          <a:lstStyle/>
          <a:p>
            <a:r>
              <a:rPr lang="en-GB" sz="1200" dirty="0"/>
              <a:t>A </a:t>
            </a:r>
            <a:r>
              <a:rPr lang="en-GB" sz="1200" dirty="0" err="1"/>
              <a:t>enciclopédia</a:t>
            </a:r>
            <a:r>
              <a:rPr lang="en-GB" sz="1200" dirty="0"/>
              <a:t> Praxis </a:t>
            </a:r>
            <a:r>
              <a:rPr lang="en-GB" sz="1200" dirty="0" err="1"/>
              <a:t>completa</a:t>
            </a:r>
            <a:r>
              <a:rPr lang="en-GB" sz="1200" dirty="0"/>
              <a:t> de ferramentas, </a:t>
            </a:r>
            <a:r>
              <a:rPr lang="en-GB" sz="1200" dirty="0" err="1"/>
              <a:t>técnicas</a:t>
            </a:r>
            <a:r>
              <a:rPr lang="en-GB" sz="1200" dirty="0"/>
              <a:t> e </a:t>
            </a:r>
            <a:r>
              <a:rPr lang="en-GB" sz="1200" dirty="0" err="1"/>
              <a:t>modelos</a:t>
            </a:r>
            <a:r>
              <a:rPr lang="en-GB" sz="1200" dirty="0"/>
              <a:t> para </a:t>
            </a:r>
            <a:r>
              <a:rPr lang="en-GB" sz="1200" dirty="0" err="1"/>
              <a:t>gerenciamento</a:t>
            </a:r>
            <a:r>
              <a:rPr lang="en-GB" sz="1200" dirty="0"/>
              <a:t> de </a:t>
            </a:r>
            <a:r>
              <a:rPr lang="en-GB" sz="1200" dirty="0" err="1"/>
              <a:t>projetos</a:t>
            </a:r>
            <a:r>
              <a:rPr lang="en-GB" sz="1200" dirty="0"/>
              <a:t>, </a:t>
            </a:r>
            <a:r>
              <a:rPr lang="en-GB" sz="1200" dirty="0" err="1"/>
              <a:t>programas</a:t>
            </a:r>
            <a:r>
              <a:rPr lang="en-GB" sz="1200" dirty="0"/>
              <a:t> e </a:t>
            </a:r>
            <a:r>
              <a:rPr lang="en-GB" sz="1200" dirty="0" err="1"/>
              <a:t>portfólio</a:t>
            </a:r>
            <a:r>
              <a:rPr lang="en-GB" sz="1200" dirty="0"/>
              <a:t>.</a:t>
            </a:r>
          </a:p>
        </p:txBody>
      </p:sp>
      <p:sp>
        <p:nvSpPr>
          <p:cNvPr id="53" name="TextBox 52">
            <a:extLst>
              <a:ext uri="{FF2B5EF4-FFF2-40B4-BE49-F238E27FC236}">
                <a16:creationId xmlns:a16="http://schemas.microsoft.com/office/drawing/2014/main" id="{6B65E542-54F1-437D-A5D2-4817497ED2C1}"/>
              </a:ext>
            </a:extLst>
          </p:cNvPr>
          <p:cNvSpPr txBox="1"/>
          <p:nvPr/>
        </p:nvSpPr>
        <p:spPr>
          <a:xfrm>
            <a:off x="5117480" y="2605398"/>
            <a:ext cx="1621249" cy="1015663"/>
          </a:xfrm>
          <a:prstGeom prst="rect">
            <a:avLst/>
          </a:prstGeom>
          <a:noFill/>
        </p:spPr>
        <p:txBody>
          <a:bodyPr wrap="square" rtlCol="0">
            <a:spAutoFit/>
          </a:bodyPr>
          <a:lstStyle/>
          <a:p>
            <a:r>
              <a:rPr lang="en-GB" sz="1200" dirty="0" err="1"/>
              <a:t>Modelos</a:t>
            </a:r>
            <a:r>
              <a:rPr lang="en-GB" sz="1200" dirty="0"/>
              <a:t> </a:t>
            </a:r>
            <a:r>
              <a:rPr lang="en-GB" sz="1200" dirty="0" err="1"/>
              <a:t>em</a:t>
            </a:r>
            <a:r>
              <a:rPr lang="en-GB" sz="1200" dirty="0"/>
              <a:t> </a:t>
            </a:r>
            <a:r>
              <a:rPr lang="en-GB" sz="1200" dirty="0" err="1"/>
              <a:t>branco</a:t>
            </a:r>
            <a:r>
              <a:rPr lang="en-GB" sz="1200" dirty="0"/>
              <a:t> e </a:t>
            </a:r>
            <a:r>
              <a:rPr lang="en-GB" sz="1200" dirty="0" err="1"/>
              <a:t>anotados</a:t>
            </a:r>
            <a:r>
              <a:rPr lang="en-GB" sz="1200" dirty="0"/>
              <a:t> para </a:t>
            </a:r>
            <a:r>
              <a:rPr lang="en-GB" sz="1200" dirty="0" err="1"/>
              <a:t>todos</a:t>
            </a:r>
            <a:r>
              <a:rPr lang="en-GB" sz="1200" dirty="0"/>
              <a:t> </a:t>
            </a:r>
            <a:r>
              <a:rPr lang="en-GB" sz="1200" dirty="0" err="1"/>
              <a:t>os</a:t>
            </a:r>
            <a:r>
              <a:rPr lang="en-GB" sz="1200" dirty="0"/>
              <a:t> </a:t>
            </a:r>
            <a:r>
              <a:rPr lang="en-GB" sz="1200" dirty="0" err="1"/>
              <a:t>principais</a:t>
            </a:r>
            <a:r>
              <a:rPr lang="en-GB" sz="1200" dirty="0"/>
              <a:t> </a:t>
            </a:r>
            <a:r>
              <a:rPr lang="en-GB" sz="1200" dirty="0" err="1"/>
              <a:t>documentos</a:t>
            </a:r>
            <a:r>
              <a:rPr lang="en-GB" sz="1200" dirty="0"/>
              <a:t> </a:t>
            </a:r>
            <a:r>
              <a:rPr lang="en-GB" sz="1200" dirty="0" err="1"/>
              <a:t>utilizados</a:t>
            </a:r>
            <a:r>
              <a:rPr lang="en-GB" sz="1200" dirty="0"/>
              <a:t> no Praxis</a:t>
            </a:r>
          </a:p>
        </p:txBody>
      </p:sp>
      <p:sp>
        <p:nvSpPr>
          <p:cNvPr id="54" name="TextBox 53">
            <a:extLst>
              <a:ext uri="{FF2B5EF4-FFF2-40B4-BE49-F238E27FC236}">
                <a16:creationId xmlns:a16="http://schemas.microsoft.com/office/drawing/2014/main" id="{2A096E9F-536A-4ACD-BB07-1738A611A49B}"/>
              </a:ext>
            </a:extLst>
          </p:cNvPr>
          <p:cNvSpPr txBox="1"/>
          <p:nvPr/>
        </p:nvSpPr>
        <p:spPr>
          <a:xfrm>
            <a:off x="1906590" y="2618097"/>
            <a:ext cx="1621249" cy="461665"/>
          </a:xfrm>
          <a:prstGeom prst="rect">
            <a:avLst/>
          </a:prstGeom>
          <a:noFill/>
        </p:spPr>
        <p:txBody>
          <a:bodyPr wrap="square" rtlCol="0">
            <a:spAutoFit/>
          </a:bodyPr>
          <a:lstStyle/>
          <a:p>
            <a:r>
              <a:rPr lang="en-GB" sz="1200" dirty="0" err="1"/>
              <a:t>Artigos</a:t>
            </a:r>
            <a:r>
              <a:rPr lang="en-GB" sz="1200" dirty="0"/>
              <a:t> e blogs </a:t>
            </a:r>
            <a:r>
              <a:rPr lang="en-GB" sz="1200" dirty="0" err="1"/>
              <a:t>organizados</a:t>
            </a:r>
            <a:r>
              <a:rPr lang="en-GB" sz="1200" dirty="0"/>
              <a:t> </a:t>
            </a:r>
            <a:r>
              <a:rPr lang="en-GB" sz="1200" dirty="0" err="1"/>
              <a:t>por</a:t>
            </a:r>
            <a:r>
              <a:rPr lang="en-GB" sz="1200" dirty="0"/>
              <a:t> </a:t>
            </a:r>
            <a:r>
              <a:rPr lang="en-GB" sz="1200" dirty="0" err="1"/>
              <a:t>autor</a:t>
            </a:r>
            <a:r>
              <a:rPr lang="en-GB" sz="1200" dirty="0"/>
              <a:t>.</a:t>
            </a:r>
          </a:p>
        </p:txBody>
      </p:sp>
      <p:sp>
        <p:nvSpPr>
          <p:cNvPr id="55" name="TextBox 54">
            <a:extLst>
              <a:ext uri="{FF2B5EF4-FFF2-40B4-BE49-F238E27FC236}">
                <a16:creationId xmlns:a16="http://schemas.microsoft.com/office/drawing/2014/main" id="{B123DD45-D240-4B07-9892-519BEDD0A81C}"/>
              </a:ext>
            </a:extLst>
          </p:cNvPr>
          <p:cNvSpPr txBox="1"/>
          <p:nvPr/>
        </p:nvSpPr>
        <p:spPr>
          <a:xfrm>
            <a:off x="8461613" y="2605398"/>
            <a:ext cx="2024544" cy="1200329"/>
          </a:xfrm>
          <a:prstGeom prst="rect">
            <a:avLst/>
          </a:prstGeom>
          <a:noFill/>
        </p:spPr>
        <p:txBody>
          <a:bodyPr wrap="square" rtlCol="0">
            <a:spAutoFit/>
          </a:bodyPr>
          <a:lstStyle/>
          <a:p>
            <a:r>
              <a:rPr lang="en-GB" sz="1200" dirty="0" err="1"/>
              <a:t>Explicações</a:t>
            </a:r>
            <a:r>
              <a:rPr lang="en-GB" sz="1200" dirty="0"/>
              <a:t> </a:t>
            </a:r>
            <a:r>
              <a:rPr lang="en-GB" sz="1200" dirty="0" err="1"/>
              <a:t>sobre</a:t>
            </a:r>
            <a:r>
              <a:rPr lang="en-GB" sz="1200" dirty="0"/>
              <a:t> </a:t>
            </a:r>
            <a:r>
              <a:rPr lang="en-GB" sz="1200" dirty="0" err="1"/>
              <a:t>como</a:t>
            </a:r>
            <a:r>
              <a:rPr lang="en-GB" sz="1200" dirty="0"/>
              <a:t> as </a:t>
            </a:r>
            <a:r>
              <a:rPr lang="en-GB" sz="1200" dirty="0" err="1"/>
              <a:t>listas</a:t>
            </a:r>
            <a:r>
              <a:rPr lang="en-GB" sz="1200" dirty="0"/>
              <a:t> de </a:t>
            </a:r>
            <a:r>
              <a:rPr lang="en-GB" sz="1200" dirty="0" err="1"/>
              <a:t>verificação</a:t>
            </a:r>
            <a:r>
              <a:rPr lang="en-GB" sz="1200" dirty="0"/>
              <a:t> e </a:t>
            </a:r>
            <a:r>
              <a:rPr lang="en-GB" sz="1200" dirty="0" err="1"/>
              <a:t>avaliações</a:t>
            </a:r>
            <a:r>
              <a:rPr lang="en-GB" sz="1200" dirty="0"/>
              <a:t> 360</a:t>
            </a:r>
            <a:r>
              <a:rPr lang="en-GB" sz="1200" baseline="30000" dirty="0"/>
              <a:t>O</a:t>
            </a:r>
            <a:r>
              <a:rPr lang="en-GB" sz="1200" dirty="0"/>
              <a:t> </a:t>
            </a:r>
            <a:r>
              <a:rPr lang="en-GB" sz="1200" dirty="0" err="1"/>
              <a:t>podem</a:t>
            </a:r>
            <a:r>
              <a:rPr lang="en-GB" sz="1200" dirty="0"/>
              <a:t> </a:t>
            </a:r>
            <a:r>
              <a:rPr lang="en-GB" sz="1200" dirty="0" err="1"/>
              <a:t>ajudar</a:t>
            </a:r>
            <a:r>
              <a:rPr lang="en-GB" sz="1200" dirty="0"/>
              <a:t> a </a:t>
            </a:r>
            <a:r>
              <a:rPr lang="en-GB" sz="1200" dirty="0" err="1"/>
              <a:t>implementar</a:t>
            </a:r>
            <a:r>
              <a:rPr lang="en-GB" sz="1200" dirty="0"/>
              <a:t> boas </a:t>
            </a:r>
            <a:r>
              <a:rPr lang="en-GB" sz="1200" dirty="0" err="1"/>
              <a:t>práticas</a:t>
            </a:r>
            <a:r>
              <a:rPr lang="en-GB" sz="1200" dirty="0"/>
              <a:t> e </a:t>
            </a:r>
            <a:r>
              <a:rPr lang="en-GB" sz="1200" dirty="0" err="1"/>
              <a:t>desenvolver</a:t>
            </a:r>
            <a:r>
              <a:rPr lang="en-GB" sz="1200" dirty="0"/>
              <a:t> a </a:t>
            </a:r>
            <a:r>
              <a:rPr lang="en-GB" sz="1200" dirty="0" err="1"/>
              <a:t>maturidade</a:t>
            </a:r>
            <a:r>
              <a:rPr lang="en-GB" sz="1200" dirty="0"/>
              <a:t> de </a:t>
            </a:r>
            <a:r>
              <a:rPr lang="en-GB" sz="1200" dirty="0" err="1"/>
              <a:t>capacidades</a:t>
            </a:r>
            <a:r>
              <a:rPr lang="en-GB" sz="1200" dirty="0"/>
              <a:t>.</a:t>
            </a:r>
          </a:p>
        </p:txBody>
      </p:sp>
      <p:pic>
        <p:nvPicPr>
          <p:cNvPr id="67" name="Picture 66">
            <a:hlinkClick r:id="rId3"/>
            <a:extLst>
              <a:ext uri="{FF2B5EF4-FFF2-40B4-BE49-F238E27FC236}">
                <a16:creationId xmlns:a16="http://schemas.microsoft.com/office/drawing/2014/main" id="{BBC0268C-690B-4B45-AF8F-0145C6E1C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7415" y="1721684"/>
            <a:ext cx="761797" cy="529687"/>
          </a:xfrm>
          <a:prstGeom prst="rect">
            <a:avLst/>
          </a:prstGeom>
        </p:spPr>
      </p:pic>
      <p:pic>
        <p:nvPicPr>
          <p:cNvPr id="69" name="Picture 68">
            <a:hlinkClick r:id="rId4"/>
            <a:extLst>
              <a:ext uri="{FF2B5EF4-FFF2-40B4-BE49-F238E27FC236}">
                <a16:creationId xmlns:a16="http://schemas.microsoft.com/office/drawing/2014/main" id="{A5248E2A-7BDC-4A46-9E77-473DC939BC1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03"/>
          <a:stretch/>
        </p:blipFill>
        <p:spPr>
          <a:xfrm>
            <a:off x="4063373" y="3089947"/>
            <a:ext cx="794679" cy="594665"/>
          </a:xfrm>
          <a:prstGeom prst="rect">
            <a:avLst/>
          </a:prstGeom>
        </p:spPr>
      </p:pic>
      <p:pic>
        <p:nvPicPr>
          <p:cNvPr id="72" name="Picture 71">
            <a:hlinkClick r:id="rId5"/>
            <a:extLst>
              <a:ext uri="{FF2B5EF4-FFF2-40B4-BE49-F238E27FC236}">
                <a16:creationId xmlns:a16="http://schemas.microsoft.com/office/drawing/2014/main" id="{069E5F1A-CDE6-478F-BD39-3B3E889EF1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749" y="3279534"/>
            <a:ext cx="534951" cy="396537"/>
          </a:xfrm>
          <a:prstGeom prst="rect">
            <a:avLst/>
          </a:prstGeom>
        </p:spPr>
      </p:pic>
      <p:grpSp>
        <p:nvGrpSpPr>
          <p:cNvPr id="11" name="Group 10">
            <a:extLst>
              <a:ext uri="{FF2B5EF4-FFF2-40B4-BE49-F238E27FC236}">
                <a16:creationId xmlns:a16="http://schemas.microsoft.com/office/drawing/2014/main" id="{37E357F1-2D64-A985-F1DE-826ECC1C0E46}"/>
              </a:ext>
            </a:extLst>
          </p:cNvPr>
          <p:cNvGrpSpPr/>
          <p:nvPr/>
        </p:nvGrpSpPr>
        <p:grpSpPr>
          <a:xfrm>
            <a:off x="7177632" y="2605398"/>
            <a:ext cx="1186070" cy="1186069"/>
            <a:chOff x="7177632" y="2605398"/>
            <a:chExt cx="1186070" cy="1186069"/>
          </a:xfrm>
        </p:grpSpPr>
        <p:sp>
          <p:nvSpPr>
            <p:cNvPr id="43" name="Rectangle 42">
              <a:hlinkClick r:id="rId9"/>
              <a:extLst>
                <a:ext uri="{FF2B5EF4-FFF2-40B4-BE49-F238E27FC236}">
                  <a16:creationId xmlns:a16="http://schemas.microsoft.com/office/drawing/2014/main" id="{DD4C8C53-E892-4634-8753-BFD51BE2BEE9}"/>
                </a:ext>
              </a:extLst>
            </p:cNvPr>
            <p:cNvSpPr/>
            <p:nvPr/>
          </p:nvSpPr>
          <p:spPr>
            <a:xfrm>
              <a:off x="7177633" y="2605398"/>
              <a:ext cx="1186069" cy="11860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hlinkClick r:id="rId9"/>
              <a:extLst>
                <a:ext uri="{FF2B5EF4-FFF2-40B4-BE49-F238E27FC236}">
                  <a16:creationId xmlns:a16="http://schemas.microsoft.com/office/drawing/2014/main" id="{E3FE1F22-4C02-4841-B24A-05829CA9DEB2}"/>
                </a:ext>
              </a:extLst>
            </p:cNvPr>
            <p:cNvSpPr txBox="1"/>
            <p:nvPr/>
          </p:nvSpPr>
          <p:spPr>
            <a:xfrm>
              <a:off x="7177632" y="2605398"/>
              <a:ext cx="1186070" cy="523220"/>
            </a:xfrm>
            <a:prstGeom prst="rect">
              <a:avLst/>
            </a:prstGeom>
            <a:noFill/>
          </p:spPr>
          <p:txBody>
            <a:bodyPr wrap="square" rtlCol="0">
              <a:spAutoFit/>
            </a:bodyPr>
            <a:lstStyle/>
            <a:p>
              <a:pPr algn="ctr"/>
              <a:r>
                <a:rPr lang="en-GB" sz="1400" dirty="0">
                  <a:solidFill>
                    <a:schemeClr val="bg1"/>
                  </a:solidFill>
                </a:rPr>
                <a:t>360</a:t>
              </a:r>
              <a:r>
                <a:rPr lang="en-GB" sz="1400" baseline="30000" dirty="0">
                  <a:solidFill>
                    <a:schemeClr val="bg1"/>
                  </a:solidFill>
                </a:rPr>
                <a:t>O</a:t>
              </a:r>
              <a:r>
                <a:rPr lang="en-GB" sz="1400" dirty="0">
                  <a:solidFill>
                    <a:schemeClr val="bg1"/>
                  </a:solidFill>
                </a:rPr>
                <a:t> assessment</a:t>
              </a:r>
            </a:p>
          </p:txBody>
        </p:sp>
        <p:pic>
          <p:nvPicPr>
            <p:cNvPr id="90" name="Picture 89">
              <a:hlinkClick r:id="rId9"/>
              <a:extLst>
                <a:ext uri="{FF2B5EF4-FFF2-40B4-BE49-F238E27FC236}">
                  <a16:creationId xmlns:a16="http://schemas.microsoft.com/office/drawing/2014/main" id="{63C9972F-4208-4D6F-B00D-AB18FD7C1219}"/>
                </a:ext>
              </a:extLst>
            </p:cNvPr>
            <p:cNvPicPr>
              <a:picLocks noChangeAspect="1"/>
            </p:cNvPicPr>
            <p:nvPr/>
          </p:nvPicPr>
          <p:blipFill rotWithShape="1">
            <a:blip r:embed="rId10"/>
            <a:srcRect l="36754" t="35241" r="25320" b="10046"/>
            <a:stretch/>
          </p:blipFill>
          <p:spPr>
            <a:xfrm>
              <a:off x="7561713" y="3221444"/>
              <a:ext cx="443704" cy="360055"/>
            </a:xfrm>
            <a:prstGeom prst="rect">
              <a:avLst/>
            </a:prstGeom>
          </p:spPr>
        </p:pic>
        <p:grpSp>
          <p:nvGrpSpPr>
            <p:cNvPr id="73" name="Group 72">
              <a:extLst>
                <a:ext uri="{FF2B5EF4-FFF2-40B4-BE49-F238E27FC236}">
                  <a16:creationId xmlns:a16="http://schemas.microsoft.com/office/drawing/2014/main" id="{538571AB-B95D-46EF-8BAE-B2C8D806F0A7}"/>
                </a:ext>
              </a:extLst>
            </p:cNvPr>
            <p:cNvGrpSpPr/>
            <p:nvPr/>
          </p:nvGrpSpPr>
          <p:grpSpPr>
            <a:xfrm>
              <a:off x="7462732" y="3108811"/>
              <a:ext cx="615870" cy="585321"/>
              <a:chOff x="2502850" y="88889"/>
              <a:chExt cx="6778192" cy="6441973"/>
            </a:xfrm>
          </p:grpSpPr>
          <p:pic>
            <p:nvPicPr>
              <p:cNvPr id="74" name="Picture 2" descr="C:\Users\Donnie\AppData\Local\Microsoft\Windows\Temporary Internet Files\Content.IE5\6NB5XCZB\Stock_person_bw[1].png">
                <a:extLst>
                  <a:ext uri="{FF2B5EF4-FFF2-40B4-BE49-F238E27FC236}">
                    <a16:creationId xmlns:a16="http://schemas.microsoft.com/office/drawing/2014/main" id="{59CED97D-A5BA-4AB1-B278-E001127027A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33363" y="2762954"/>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Donnie\AppData\Local\Microsoft\Windows\Temporary Internet Files\Content.IE5\6NB5XCZB\Stock_person_bw[1].png">
                <a:extLst>
                  <a:ext uri="{FF2B5EF4-FFF2-40B4-BE49-F238E27FC236}">
                    <a16:creationId xmlns:a16="http://schemas.microsoft.com/office/drawing/2014/main" id="{6099D5AB-E2C1-41D8-B045-C65353F2C2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2850" y="2762954"/>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Donnie\AppData\Local\Microsoft\Windows\Temporary Internet Files\Content.IE5\6NB5XCZB\Stock_person_bw[1].png">
                <a:extLst>
                  <a:ext uri="{FF2B5EF4-FFF2-40B4-BE49-F238E27FC236}">
                    <a16:creationId xmlns:a16="http://schemas.microsoft.com/office/drawing/2014/main" id="{BDDFFDDC-B066-41F0-8D20-62ADA3A21D6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71309" y="4687266"/>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Donnie\AppData\Local\Microsoft\Windows\Temporary Internet Files\Content.IE5\6NB5XCZB\Stock_person_bw[1].png">
                <a:extLst>
                  <a:ext uri="{FF2B5EF4-FFF2-40B4-BE49-F238E27FC236}">
                    <a16:creationId xmlns:a16="http://schemas.microsoft.com/office/drawing/2014/main" id="{108E93C7-86B1-47C0-9B67-D7BCA0DD9E5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0528" y="909941"/>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Donnie\AppData\Local\Microsoft\Windows\Temporary Internet Files\Content.IE5\6NB5XCZB\Stock_person_bw[1].png">
                <a:extLst>
                  <a:ext uri="{FF2B5EF4-FFF2-40B4-BE49-F238E27FC236}">
                    <a16:creationId xmlns:a16="http://schemas.microsoft.com/office/drawing/2014/main" id="{0844BDE8-9097-489D-AE3A-161B5DAB77A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2867" y="88889"/>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Donnie\AppData\Local\Microsoft\Windows\Temporary Internet Files\Content.IE5\6NB5XCZB\Stock_person_bw[1].png">
                <a:extLst>
                  <a:ext uri="{FF2B5EF4-FFF2-40B4-BE49-F238E27FC236}">
                    <a16:creationId xmlns:a16="http://schemas.microsoft.com/office/drawing/2014/main" id="{89B48A83-F8D8-4597-8111-DEED6ED16F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2867" y="5583184"/>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Users\Donnie\AppData\Local\Microsoft\Windows\Temporary Internet Files\Content.IE5\6NB5XCZB\Stock_person_bw[1].png">
                <a:extLst>
                  <a:ext uri="{FF2B5EF4-FFF2-40B4-BE49-F238E27FC236}">
                    <a16:creationId xmlns:a16="http://schemas.microsoft.com/office/drawing/2014/main" id="{DF58016F-FBDE-4C36-9315-01B878B1312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33154" y="4687266"/>
                <a:ext cx="947679" cy="94767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Donnie\AppData\Local\Microsoft\Windows\Temporary Internet Files\Content.IE5\6NB5XCZB\Stock_person_bw[1].png">
                <a:extLst>
                  <a:ext uri="{FF2B5EF4-FFF2-40B4-BE49-F238E27FC236}">
                    <a16:creationId xmlns:a16="http://schemas.microsoft.com/office/drawing/2014/main" id="{94FC6302-BF60-4055-8E84-7B78D989D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84359" y="909941"/>
                <a:ext cx="947679" cy="947678"/>
              </a:xfrm>
              <a:prstGeom prst="rect">
                <a:avLst/>
              </a:prstGeom>
              <a:noFill/>
              <a:extLst>
                <a:ext uri="{909E8E84-426E-40DD-AFC4-6F175D3DCCD1}">
                  <a14:hiddenFill xmlns:a14="http://schemas.microsoft.com/office/drawing/2010/main">
                    <a:solidFill>
                      <a:srgbClr val="FFFFFF"/>
                    </a:solidFill>
                  </a14:hiddenFill>
                </a:ext>
              </a:extLst>
            </p:spPr>
          </p:pic>
          <p:sp>
            <p:nvSpPr>
              <p:cNvPr id="82" name="Arrow: Down 81">
                <a:extLst>
                  <a:ext uri="{FF2B5EF4-FFF2-40B4-BE49-F238E27FC236}">
                    <a16:creationId xmlns:a16="http://schemas.microsoft.com/office/drawing/2014/main" id="{F83ECBBC-B96C-48F3-A921-2BB04E321AEF}"/>
                  </a:ext>
                </a:extLst>
              </p:cNvPr>
              <p:cNvSpPr/>
              <p:nvPr/>
            </p:nvSpPr>
            <p:spPr>
              <a:xfrm>
                <a:off x="5752117" y="1060863"/>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rrow: Down 82">
                <a:extLst>
                  <a:ext uri="{FF2B5EF4-FFF2-40B4-BE49-F238E27FC236}">
                    <a16:creationId xmlns:a16="http://schemas.microsoft.com/office/drawing/2014/main" id="{E902DB4A-CEE8-42B0-B35E-9BF7CED86364}"/>
                  </a:ext>
                </a:extLst>
              </p:cNvPr>
              <p:cNvSpPr/>
              <p:nvPr/>
            </p:nvSpPr>
            <p:spPr>
              <a:xfrm rot="13712454">
                <a:off x="4249481" y="4386013"/>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Down 83">
                <a:extLst>
                  <a:ext uri="{FF2B5EF4-FFF2-40B4-BE49-F238E27FC236}">
                    <a16:creationId xmlns:a16="http://schemas.microsoft.com/office/drawing/2014/main" id="{4DBEBCF7-EE35-4928-9796-37CAD31BCA98}"/>
                  </a:ext>
                </a:extLst>
              </p:cNvPr>
              <p:cNvSpPr/>
              <p:nvPr/>
            </p:nvSpPr>
            <p:spPr>
              <a:xfrm rot="7386094">
                <a:off x="7219976" y="4373749"/>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Arrow: Down 84">
                <a:extLst>
                  <a:ext uri="{FF2B5EF4-FFF2-40B4-BE49-F238E27FC236}">
                    <a16:creationId xmlns:a16="http://schemas.microsoft.com/office/drawing/2014/main" id="{A4744BF1-C7F0-416E-9F30-8CB663DF68CC}"/>
                  </a:ext>
                </a:extLst>
              </p:cNvPr>
              <p:cNvSpPr/>
              <p:nvPr/>
            </p:nvSpPr>
            <p:spPr>
              <a:xfrm rot="5400000">
                <a:off x="7820559" y="2960067"/>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row: Down 85">
                <a:extLst>
                  <a:ext uri="{FF2B5EF4-FFF2-40B4-BE49-F238E27FC236}">
                    <a16:creationId xmlns:a16="http://schemas.microsoft.com/office/drawing/2014/main" id="{54D03A06-21C2-4C72-8CC3-5CC736CA4410}"/>
                  </a:ext>
                </a:extLst>
              </p:cNvPr>
              <p:cNvSpPr/>
              <p:nvPr/>
            </p:nvSpPr>
            <p:spPr>
              <a:xfrm rot="2819438">
                <a:off x="7240419" y="1787148"/>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Arrow: Down 86">
                <a:extLst>
                  <a:ext uri="{FF2B5EF4-FFF2-40B4-BE49-F238E27FC236}">
                    <a16:creationId xmlns:a16="http://schemas.microsoft.com/office/drawing/2014/main" id="{6C66227B-037E-45A3-8084-FC3CA45B9562}"/>
                  </a:ext>
                </a:extLst>
              </p:cNvPr>
              <p:cNvSpPr/>
              <p:nvPr/>
            </p:nvSpPr>
            <p:spPr>
              <a:xfrm rot="18618724">
                <a:off x="4447065" y="1766716"/>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Arrow: Down 87">
                <a:extLst>
                  <a:ext uri="{FF2B5EF4-FFF2-40B4-BE49-F238E27FC236}">
                    <a16:creationId xmlns:a16="http://schemas.microsoft.com/office/drawing/2014/main" id="{55EEB897-FDC7-4F56-9AE5-DACADF795450}"/>
                  </a:ext>
                </a:extLst>
              </p:cNvPr>
              <p:cNvSpPr/>
              <p:nvPr/>
            </p:nvSpPr>
            <p:spPr>
              <a:xfrm rot="16200000">
                <a:off x="3616670" y="2960067"/>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Arrow: Down 88">
                <a:extLst>
                  <a:ext uri="{FF2B5EF4-FFF2-40B4-BE49-F238E27FC236}">
                    <a16:creationId xmlns:a16="http://schemas.microsoft.com/office/drawing/2014/main" id="{AEB96341-E964-4739-9850-7A6F868454BC}"/>
                  </a:ext>
                </a:extLst>
              </p:cNvPr>
              <p:cNvSpPr/>
              <p:nvPr/>
            </p:nvSpPr>
            <p:spPr>
              <a:xfrm flipV="1">
                <a:off x="5752117" y="4938885"/>
                <a:ext cx="449178" cy="553453"/>
              </a:xfrm>
              <a:prstGeom prst="downArrow">
                <a:avLst/>
              </a:prstGeom>
              <a:gradFill>
                <a:gsLst>
                  <a:gs pos="0">
                    <a:schemeClr val="tx1">
                      <a:lumMod val="65000"/>
                      <a:lumOff val="35000"/>
                    </a:schemeClr>
                  </a:gs>
                  <a:gs pos="94220">
                    <a:schemeClr val="tx1">
                      <a:lumMod val="50000"/>
                      <a:lumOff val="50000"/>
                    </a:schemeClr>
                  </a:gs>
                  <a:gs pos="53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8" name="Rectangle 57">
            <a:hlinkClick r:id="rId12"/>
            <a:extLst>
              <a:ext uri="{FF2B5EF4-FFF2-40B4-BE49-F238E27FC236}">
                <a16:creationId xmlns:a16="http://schemas.microsoft.com/office/drawing/2014/main" id="{73B65FC8-D90E-4DB3-A7C2-BC68E1F51283}"/>
              </a:ext>
            </a:extLst>
          </p:cNvPr>
          <p:cNvSpPr/>
          <p:nvPr/>
        </p:nvSpPr>
        <p:spPr>
          <a:xfrm>
            <a:off x="3878292" y="4002902"/>
            <a:ext cx="1186069" cy="1186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hlinkClick r:id="rId13"/>
            <a:extLst>
              <a:ext uri="{FF2B5EF4-FFF2-40B4-BE49-F238E27FC236}">
                <a16:creationId xmlns:a16="http://schemas.microsoft.com/office/drawing/2014/main" id="{B569B050-3083-48AC-B2EB-6B4C1009E0E1}"/>
              </a:ext>
            </a:extLst>
          </p:cNvPr>
          <p:cNvSpPr txBox="1"/>
          <p:nvPr/>
        </p:nvSpPr>
        <p:spPr>
          <a:xfrm>
            <a:off x="3873988" y="4085272"/>
            <a:ext cx="1186069" cy="323165"/>
          </a:xfrm>
          <a:prstGeom prst="rect">
            <a:avLst/>
          </a:prstGeom>
          <a:solidFill>
            <a:srgbClr val="FFC000"/>
          </a:solidFill>
        </p:spPr>
        <p:txBody>
          <a:bodyPr wrap="square" rtlCol="0">
            <a:spAutoFit/>
          </a:bodyPr>
          <a:lstStyle/>
          <a:p>
            <a:pPr algn="ctr"/>
            <a:r>
              <a:rPr lang="en-GB" sz="1500" dirty="0">
                <a:solidFill>
                  <a:schemeClr val="bg1"/>
                </a:solidFill>
              </a:rPr>
              <a:t>Certification</a:t>
            </a:r>
          </a:p>
        </p:txBody>
      </p:sp>
      <p:pic>
        <p:nvPicPr>
          <p:cNvPr id="8" name="Picture 7">
            <a:hlinkClick r:id="rId12"/>
            <a:extLst>
              <a:ext uri="{FF2B5EF4-FFF2-40B4-BE49-F238E27FC236}">
                <a16:creationId xmlns:a16="http://schemas.microsoft.com/office/drawing/2014/main" id="{7110D4F0-1303-4693-88D2-B6CA6592DC87}"/>
              </a:ext>
            </a:extLst>
          </p:cNvPr>
          <p:cNvPicPr>
            <a:picLocks noChangeAspect="1"/>
          </p:cNvPicPr>
          <p:nvPr/>
        </p:nvPicPr>
        <p:blipFill>
          <a:blip r:embed="rId14"/>
          <a:stretch>
            <a:fillRect/>
          </a:stretch>
        </p:blipFill>
        <p:spPr>
          <a:xfrm>
            <a:off x="4169063" y="4487422"/>
            <a:ext cx="596366" cy="572285"/>
          </a:xfrm>
          <a:prstGeom prst="rect">
            <a:avLst/>
          </a:prstGeom>
        </p:spPr>
      </p:pic>
      <p:sp>
        <p:nvSpPr>
          <p:cNvPr id="71" name="Rectangle 70">
            <a:hlinkClick r:id="rId15"/>
            <a:extLst>
              <a:ext uri="{FF2B5EF4-FFF2-40B4-BE49-F238E27FC236}">
                <a16:creationId xmlns:a16="http://schemas.microsoft.com/office/drawing/2014/main" id="{F423B95E-AFA1-4340-95D3-19EADB39C8F7}"/>
              </a:ext>
            </a:extLst>
          </p:cNvPr>
          <p:cNvSpPr/>
          <p:nvPr/>
        </p:nvSpPr>
        <p:spPr>
          <a:xfrm>
            <a:off x="616680" y="1231556"/>
            <a:ext cx="1186069" cy="118606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358FB7E9-E112-4350-B47B-3804AED17F5D}"/>
              </a:ext>
            </a:extLst>
          </p:cNvPr>
          <p:cNvSpPr txBox="1"/>
          <p:nvPr/>
        </p:nvSpPr>
        <p:spPr>
          <a:xfrm>
            <a:off x="5117480" y="3992938"/>
            <a:ext cx="1647709" cy="1015663"/>
          </a:xfrm>
          <a:prstGeom prst="rect">
            <a:avLst/>
          </a:prstGeom>
          <a:noFill/>
        </p:spPr>
        <p:txBody>
          <a:bodyPr wrap="square" rtlCol="0">
            <a:spAutoFit/>
          </a:bodyPr>
          <a:lstStyle/>
          <a:p>
            <a:r>
              <a:rPr lang="en-GB" sz="1200" dirty="0" err="1"/>
              <a:t>Informações</a:t>
            </a:r>
            <a:r>
              <a:rPr lang="en-GB" sz="1200" dirty="0"/>
              <a:t> </a:t>
            </a:r>
            <a:r>
              <a:rPr lang="en-GB" sz="1200" dirty="0" err="1"/>
              <a:t>sobre</a:t>
            </a:r>
            <a:r>
              <a:rPr lang="en-GB" sz="1200" dirty="0"/>
              <a:t> </a:t>
            </a:r>
            <a:r>
              <a:rPr lang="en-GB" sz="1200" dirty="0" err="1"/>
              <a:t>treinamento</a:t>
            </a:r>
            <a:r>
              <a:rPr lang="en-GB" sz="1200" dirty="0"/>
              <a:t> e </a:t>
            </a:r>
            <a:r>
              <a:rPr lang="en-GB" sz="1200" dirty="0" err="1"/>
              <a:t>certificação</a:t>
            </a:r>
            <a:r>
              <a:rPr lang="en-GB" sz="1200" dirty="0"/>
              <a:t> Praxis </a:t>
            </a:r>
            <a:r>
              <a:rPr lang="en-GB" sz="1200" dirty="0" err="1"/>
              <a:t>fornecidas</a:t>
            </a:r>
            <a:r>
              <a:rPr lang="en-GB" sz="1200" dirty="0"/>
              <a:t> pela APMG International.</a:t>
            </a:r>
          </a:p>
        </p:txBody>
      </p:sp>
      <p:pic>
        <p:nvPicPr>
          <p:cNvPr id="10" name="Picture 9">
            <a:extLst>
              <a:ext uri="{FF2B5EF4-FFF2-40B4-BE49-F238E27FC236}">
                <a16:creationId xmlns:a16="http://schemas.microsoft.com/office/drawing/2014/main" id="{7406EB4B-8DF9-4776-B08C-2D91B1F861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4126" y="1518529"/>
            <a:ext cx="560478" cy="295887"/>
          </a:xfrm>
          <a:prstGeom prst="rect">
            <a:avLst/>
          </a:prstGeom>
        </p:spPr>
      </p:pic>
      <p:sp>
        <p:nvSpPr>
          <p:cNvPr id="94" name="TextBox 93">
            <a:extLst>
              <a:ext uri="{FF2B5EF4-FFF2-40B4-BE49-F238E27FC236}">
                <a16:creationId xmlns:a16="http://schemas.microsoft.com/office/drawing/2014/main" id="{EBF5AF8F-90AA-4D46-85D6-0FCEA3DE5667}"/>
              </a:ext>
            </a:extLst>
          </p:cNvPr>
          <p:cNvSpPr txBox="1"/>
          <p:nvPr/>
        </p:nvSpPr>
        <p:spPr>
          <a:xfrm>
            <a:off x="981576" y="1832830"/>
            <a:ext cx="441146" cy="215444"/>
          </a:xfrm>
          <a:prstGeom prst="rect">
            <a:avLst/>
          </a:prstGeom>
          <a:noFill/>
        </p:spPr>
        <p:txBody>
          <a:bodyPr wrap="none" rtlCol="0">
            <a:spAutoFit/>
          </a:bodyPr>
          <a:lstStyle/>
          <a:p>
            <a:r>
              <a:rPr lang="en-GB" sz="800" b="1" i="1" dirty="0">
                <a:solidFill>
                  <a:schemeClr val="bg1"/>
                </a:solidFill>
                <a:latin typeface="Palatino Linotype" panose="02040502050505030304" pitchFamily="18" charset="0"/>
              </a:rPr>
              <a:t>Local</a:t>
            </a:r>
          </a:p>
        </p:txBody>
      </p:sp>
      <p:sp>
        <p:nvSpPr>
          <p:cNvPr id="95" name="TextBox 94">
            <a:extLst>
              <a:ext uri="{FF2B5EF4-FFF2-40B4-BE49-F238E27FC236}">
                <a16:creationId xmlns:a16="http://schemas.microsoft.com/office/drawing/2014/main" id="{AC4E10AF-817E-43A8-BE54-58DEFF3C50F0}"/>
              </a:ext>
            </a:extLst>
          </p:cNvPr>
          <p:cNvSpPr txBox="1"/>
          <p:nvPr/>
        </p:nvSpPr>
        <p:spPr>
          <a:xfrm>
            <a:off x="1910424" y="1223639"/>
            <a:ext cx="1621249" cy="1015663"/>
          </a:xfrm>
          <a:prstGeom prst="rect">
            <a:avLst/>
          </a:prstGeom>
          <a:noFill/>
        </p:spPr>
        <p:txBody>
          <a:bodyPr wrap="square" rtlCol="0">
            <a:spAutoFit/>
          </a:bodyPr>
          <a:lstStyle/>
          <a:p>
            <a:r>
              <a:rPr lang="en-GB" sz="1200" dirty="0"/>
              <a:t>A </a:t>
            </a:r>
            <a:r>
              <a:rPr lang="en-GB" sz="1200" dirty="0" err="1"/>
              <a:t>página</a:t>
            </a:r>
            <a:r>
              <a:rPr lang="en-GB" sz="1200" dirty="0"/>
              <a:t> </a:t>
            </a:r>
            <a:r>
              <a:rPr lang="en-GB" sz="1200" dirty="0" err="1"/>
              <a:t>inicial</a:t>
            </a:r>
            <a:r>
              <a:rPr lang="en-GB" sz="1200" dirty="0"/>
              <a:t> do Praxis Local, </a:t>
            </a:r>
            <a:r>
              <a:rPr lang="en-GB" sz="1200" dirty="0" err="1"/>
              <a:t>onde</a:t>
            </a:r>
            <a:r>
              <a:rPr lang="en-GB" sz="1200" dirty="0"/>
              <a:t> </a:t>
            </a:r>
            <a:r>
              <a:rPr lang="en-GB" sz="1200" dirty="0" err="1"/>
              <a:t>versões</a:t>
            </a:r>
            <a:r>
              <a:rPr lang="en-GB" sz="1200" dirty="0"/>
              <a:t> </a:t>
            </a:r>
            <a:r>
              <a:rPr lang="en-GB" sz="1200" dirty="0" err="1"/>
              <a:t>alternativas</a:t>
            </a:r>
            <a:r>
              <a:rPr lang="en-GB" sz="1200" dirty="0"/>
              <a:t> e </a:t>
            </a:r>
            <a:r>
              <a:rPr lang="en-GB" sz="1200" dirty="0" err="1"/>
              <a:t>atualizações</a:t>
            </a:r>
            <a:r>
              <a:rPr lang="en-GB" sz="1200" dirty="0"/>
              <a:t> </a:t>
            </a:r>
            <a:r>
              <a:rPr lang="en-GB" sz="1200" dirty="0" err="1"/>
              <a:t>são</a:t>
            </a:r>
            <a:r>
              <a:rPr lang="en-GB" sz="1200" dirty="0"/>
              <a:t> </a:t>
            </a:r>
            <a:r>
              <a:rPr lang="en-GB" sz="1200" dirty="0" err="1"/>
              <a:t>publicadas</a:t>
            </a:r>
            <a:r>
              <a:rPr lang="en-GB" sz="1200" dirty="0"/>
              <a:t>.</a:t>
            </a:r>
          </a:p>
        </p:txBody>
      </p:sp>
      <p:sp>
        <p:nvSpPr>
          <p:cNvPr id="68" name="Rectangle 67">
            <a:hlinkClick r:id="rId17"/>
            <a:extLst>
              <a:ext uri="{FF2B5EF4-FFF2-40B4-BE49-F238E27FC236}">
                <a16:creationId xmlns:a16="http://schemas.microsoft.com/office/drawing/2014/main" id="{DE54A316-D95A-4356-A6E9-B8E2F59C5B4E}"/>
              </a:ext>
            </a:extLst>
          </p:cNvPr>
          <p:cNvSpPr/>
          <p:nvPr/>
        </p:nvSpPr>
        <p:spPr>
          <a:xfrm>
            <a:off x="613619" y="5405956"/>
            <a:ext cx="1186069" cy="1186069"/>
          </a:xfrm>
          <a:prstGeom prst="rect">
            <a:avLst/>
          </a:prstGeom>
          <a:solidFill>
            <a:srgbClr val="CF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hlinkClick r:id="rId17"/>
            <a:extLst>
              <a:ext uri="{FF2B5EF4-FFF2-40B4-BE49-F238E27FC236}">
                <a16:creationId xmlns:a16="http://schemas.microsoft.com/office/drawing/2014/main" id="{F04911C8-D841-4376-B061-DCA5977B02B2}"/>
              </a:ext>
            </a:extLst>
          </p:cNvPr>
          <p:cNvSpPr txBox="1"/>
          <p:nvPr/>
        </p:nvSpPr>
        <p:spPr>
          <a:xfrm>
            <a:off x="624860" y="5400406"/>
            <a:ext cx="1186069" cy="323165"/>
          </a:xfrm>
          <a:prstGeom prst="rect">
            <a:avLst/>
          </a:prstGeom>
          <a:noFill/>
        </p:spPr>
        <p:txBody>
          <a:bodyPr wrap="square" rtlCol="0">
            <a:spAutoFit/>
          </a:bodyPr>
          <a:lstStyle/>
          <a:p>
            <a:pPr algn="ctr"/>
            <a:r>
              <a:rPr lang="en-GB" sz="1500" dirty="0">
                <a:solidFill>
                  <a:schemeClr val="bg1"/>
                </a:solidFill>
              </a:rPr>
              <a:t>Book</a:t>
            </a:r>
          </a:p>
        </p:txBody>
      </p:sp>
      <p:sp>
        <p:nvSpPr>
          <p:cNvPr id="97" name="TextBox 96">
            <a:extLst>
              <a:ext uri="{FF2B5EF4-FFF2-40B4-BE49-F238E27FC236}">
                <a16:creationId xmlns:a16="http://schemas.microsoft.com/office/drawing/2014/main" id="{4499BC0C-1BD4-46E4-B889-7582879F90C1}"/>
              </a:ext>
            </a:extLst>
          </p:cNvPr>
          <p:cNvSpPr txBox="1"/>
          <p:nvPr/>
        </p:nvSpPr>
        <p:spPr>
          <a:xfrm>
            <a:off x="1898597" y="5561988"/>
            <a:ext cx="1709024" cy="830997"/>
          </a:xfrm>
          <a:prstGeom prst="rect">
            <a:avLst/>
          </a:prstGeom>
          <a:noFill/>
        </p:spPr>
        <p:txBody>
          <a:bodyPr wrap="square" rtlCol="0">
            <a:spAutoFit/>
          </a:bodyPr>
          <a:lstStyle/>
          <a:p>
            <a:r>
              <a:rPr lang="en-GB" sz="1200" dirty="0" err="1"/>
              <a:t>Compre</a:t>
            </a:r>
            <a:r>
              <a:rPr lang="en-GB" sz="1200" dirty="0"/>
              <a:t> o </a:t>
            </a:r>
            <a:r>
              <a:rPr lang="en-GB" sz="1200" dirty="0" err="1"/>
              <a:t>livro</a:t>
            </a:r>
            <a:r>
              <a:rPr lang="en-GB" sz="1200" dirty="0"/>
              <a:t> Praxis no The Stationery Office. </a:t>
            </a:r>
            <a:r>
              <a:rPr lang="en-GB" sz="1200" dirty="0" err="1"/>
              <a:t>Disponível</a:t>
            </a:r>
            <a:r>
              <a:rPr lang="en-GB" sz="1200" dirty="0"/>
              <a:t> </a:t>
            </a:r>
            <a:r>
              <a:rPr lang="en-GB" sz="1200" dirty="0" err="1"/>
              <a:t>em</a:t>
            </a:r>
            <a:r>
              <a:rPr lang="en-GB" sz="1200" dirty="0"/>
              <a:t> </a:t>
            </a:r>
            <a:r>
              <a:rPr lang="en-GB" sz="1200" dirty="0" err="1"/>
              <a:t>livro</a:t>
            </a:r>
            <a:r>
              <a:rPr lang="en-GB" sz="1200" dirty="0"/>
              <a:t> </a:t>
            </a:r>
            <a:r>
              <a:rPr lang="en-GB" sz="1200" dirty="0" err="1"/>
              <a:t>impresso</a:t>
            </a:r>
            <a:r>
              <a:rPr lang="en-GB" sz="1200" dirty="0"/>
              <a:t> </a:t>
            </a:r>
            <a:r>
              <a:rPr lang="en-GB" sz="1200" dirty="0" err="1"/>
              <a:t>ou</a:t>
            </a:r>
            <a:r>
              <a:rPr lang="en-GB" sz="1200" dirty="0"/>
              <a:t> pdf.</a:t>
            </a:r>
          </a:p>
        </p:txBody>
      </p:sp>
      <p:sp>
        <p:nvSpPr>
          <p:cNvPr id="99" name="TextBox 98">
            <a:extLst>
              <a:ext uri="{FF2B5EF4-FFF2-40B4-BE49-F238E27FC236}">
                <a16:creationId xmlns:a16="http://schemas.microsoft.com/office/drawing/2014/main" id="{F808C3A8-7EF4-4FB2-B030-7DF3F341F577}"/>
              </a:ext>
            </a:extLst>
          </p:cNvPr>
          <p:cNvSpPr txBox="1"/>
          <p:nvPr/>
        </p:nvSpPr>
        <p:spPr>
          <a:xfrm>
            <a:off x="5117480" y="5395434"/>
            <a:ext cx="1709024" cy="1200329"/>
          </a:xfrm>
          <a:prstGeom prst="rect">
            <a:avLst/>
          </a:prstGeom>
          <a:noFill/>
        </p:spPr>
        <p:txBody>
          <a:bodyPr wrap="square" rtlCol="0">
            <a:spAutoFit/>
          </a:bodyPr>
          <a:lstStyle/>
          <a:p>
            <a:r>
              <a:rPr lang="en-GB" sz="1200" dirty="0" err="1"/>
              <a:t>Entenda</a:t>
            </a:r>
            <a:r>
              <a:rPr lang="en-GB" sz="1200" dirty="0"/>
              <a:t> </a:t>
            </a:r>
            <a:r>
              <a:rPr lang="en-GB" sz="1200" dirty="0" err="1"/>
              <a:t>como</a:t>
            </a:r>
            <a:r>
              <a:rPr lang="en-GB" sz="1200" dirty="0"/>
              <a:t> </a:t>
            </a:r>
            <a:r>
              <a:rPr lang="en-GB" sz="1200" dirty="0" err="1"/>
              <a:t>pessoas</a:t>
            </a:r>
            <a:r>
              <a:rPr lang="en-GB" sz="1200" dirty="0"/>
              <a:t> com </a:t>
            </a:r>
            <a:r>
              <a:rPr lang="en-GB" sz="1200" dirty="0" err="1"/>
              <a:t>diferentes</a:t>
            </a:r>
            <a:r>
              <a:rPr lang="en-GB" sz="1200" dirty="0"/>
              <a:t> </a:t>
            </a:r>
            <a:r>
              <a:rPr lang="en-GB" sz="1200" dirty="0" err="1"/>
              <a:t>estilos</a:t>
            </a:r>
            <a:r>
              <a:rPr lang="en-GB" sz="1200" dirty="0"/>
              <a:t> de </a:t>
            </a:r>
            <a:r>
              <a:rPr lang="en-GB" sz="1200" dirty="0" err="1"/>
              <a:t>comunicação</a:t>
            </a:r>
            <a:r>
              <a:rPr lang="en-GB" sz="1200" dirty="0"/>
              <a:t> </a:t>
            </a:r>
            <a:r>
              <a:rPr lang="en-GB" sz="1200" dirty="0" err="1"/>
              <a:t>percebem</a:t>
            </a:r>
            <a:r>
              <a:rPr lang="en-GB" sz="1200" dirty="0"/>
              <a:t> </a:t>
            </a:r>
            <a:r>
              <a:rPr lang="en-GB" sz="1200" dirty="0" err="1"/>
              <a:t>funções</a:t>
            </a:r>
            <a:r>
              <a:rPr lang="en-GB" sz="1200" dirty="0"/>
              <a:t> e </a:t>
            </a:r>
            <a:r>
              <a:rPr lang="en-GB" sz="1200" dirty="0" err="1"/>
              <a:t>processos</a:t>
            </a:r>
            <a:r>
              <a:rPr lang="en-GB" sz="1200" dirty="0"/>
              <a:t> de </a:t>
            </a:r>
            <a:r>
              <a:rPr lang="en-GB" sz="1200" dirty="0" err="1"/>
              <a:t>diferentes</a:t>
            </a:r>
            <a:r>
              <a:rPr lang="en-GB" sz="1200" dirty="0"/>
              <a:t> </a:t>
            </a:r>
            <a:r>
              <a:rPr lang="en-GB" sz="1200" dirty="0" err="1"/>
              <a:t>maneiras</a:t>
            </a:r>
            <a:r>
              <a:rPr lang="en-GB" sz="1200" dirty="0"/>
              <a:t>.</a:t>
            </a:r>
          </a:p>
        </p:txBody>
      </p:sp>
      <p:sp>
        <p:nvSpPr>
          <p:cNvPr id="110" name="TextBox 109">
            <a:extLst>
              <a:ext uri="{FF2B5EF4-FFF2-40B4-BE49-F238E27FC236}">
                <a16:creationId xmlns:a16="http://schemas.microsoft.com/office/drawing/2014/main" id="{B1E69889-0DE9-4246-BD83-BC29E824C0D1}"/>
              </a:ext>
            </a:extLst>
          </p:cNvPr>
          <p:cNvSpPr txBox="1"/>
          <p:nvPr/>
        </p:nvSpPr>
        <p:spPr>
          <a:xfrm>
            <a:off x="8389132" y="5443921"/>
            <a:ext cx="1963912" cy="461665"/>
          </a:xfrm>
          <a:prstGeom prst="rect">
            <a:avLst/>
          </a:prstGeom>
          <a:noFill/>
        </p:spPr>
        <p:txBody>
          <a:bodyPr wrap="square" rtlCol="0">
            <a:spAutoFit/>
          </a:bodyPr>
          <a:lstStyle/>
          <a:p>
            <a:r>
              <a:rPr lang="en-GB" sz="1200" dirty="0" err="1"/>
              <a:t>Descubra</a:t>
            </a:r>
            <a:r>
              <a:rPr lang="en-GB" sz="1200" dirty="0"/>
              <a:t> </a:t>
            </a:r>
            <a:r>
              <a:rPr lang="en-GB" sz="1200" dirty="0" err="1"/>
              <a:t>como</a:t>
            </a:r>
            <a:r>
              <a:rPr lang="en-GB" sz="1200" dirty="0"/>
              <a:t> as </a:t>
            </a:r>
            <a:r>
              <a:rPr lang="en-GB" sz="1200" dirty="0" err="1"/>
              <a:t>pessoas</a:t>
            </a:r>
            <a:r>
              <a:rPr lang="en-GB" sz="1200" dirty="0"/>
              <a:t> </a:t>
            </a:r>
            <a:r>
              <a:rPr lang="en-GB" sz="1200" dirty="0" err="1"/>
              <a:t>usaram</a:t>
            </a:r>
            <a:r>
              <a:rPr lang="en-GB" sz="1200" dirty="0"/>
              <a:t> o Praxis Framework.</a:t>
            </a:r>
          </a:p>
        </p:txBody>
      </p:sp>
      <p:grpSp>
        <p:nvGrpSpPr>
          <p:cNvPr id="12" name="Group 11">
            <a:extLst>
              <a:ext uri="{FF2B5EF4-FFF2-40B4-BE49-F238E27FC236}">
                <a16:creationId xmlns:a16="http://schemas.microsoft.com/office/drawing/2014/main" id="{26D6DB10-D917-44F9-A35C-3E232CF18A16}"/>
              </a:ext>
            </a:extLst>
          </p:cNvPr>
          <p:cNvGrpSpPr/>
          <p:nvPr/>
        </p:nvGrpSpPr>
        <p:grpSpPr>
          <a:xfrm>
            <a:off x="7174556" y="5413790"/>
            <a:ext cx="1186069" cy="1186069"/>
            <a:chOff x="7174556" y="5413790"/>
            <a:chExt cx="1186069" cy="1186069"/>
          </a:xfrm>
        </p:grpSpPr>
        <p:sp>
          <p:nvSpPr>
            <p:cNvPr id="105" name="Rectangle 104">
              <a:hlinkClick r:id="rId18"/>
              <a:extLst>
                <a:ext uri="{FF2B5EF4-FFF2-40B4-BE49-F238E27FC236}">
                  <a16:creationId xmlns:a16="http://schemas.microsoft.com/office/drawing/2014/main" id="{F2837099-AB02-420F-A4FD-1989A70DF19F}"/>
                </a:ext>
              </a:extLst>
            </p:cNvPr>
            <p:cNvSpPr/>
            <p:nvPr/>
          </p:nvSpPr>
          <p:spPr>
            <a:xfrm>
              <a:off x="7174556" y="5413790"/>
              <a:ext cx="1186069" cy="11860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a:hlinkClick r:id="rId18"/>
              <a:extLst>
                <a:ext uri="{FF2B5EF4-FFF2-40B4-BE49-F238E27FC236}">
                  <a16:creationId xmlns:a16="http://schemas.microsoft.com/office/drawing/2014/main" id="{4FAAA45C-664E-4542-914C-5FC9EC0D3556}"/>
                </a:ext>
              </a:extLst>
            </p:cNvPr>
            <p:cNvSpPr txBox="1"/>
            <p:nvPr/>
          </p:nvSpPr>
          <p:spPr>
            <a:xfrm>
              <a:off x="7174556" y="5443922"/>
              <a:ext cx="1186069" cy="323165"/>
            </a:xfrm>
            <a:prstGeom prst="rect">
              <a:avLst/>
            </a:prstGeom>
            <a:noFill/>
          </p:spPr>
          <p:txBody>
            <a:bodyPr wrap="square" rtlCol="0">
              <a:spAutoFit/>
            </a:bodyPr>
            <a:lstStyle/>
            <a:p>
              <a:pPr algn="ctr"/>
              <a:r>
                <a:rPr lang="en-GB" sz="1500" dirty="0">
                  <a:solidFill>
                    <a:schemeClr val="bg1"/>
                  </a:solidFill>
                </a:rPr>
                <a:t>Case studies</a:t>
              </a:r>
            </a:p>
          </p:txBody>
        </p:sp>
        <p:pic>
          <p:nvPicPr>
            <p:cNvPr id="9" name="Picture 8">
              <a:hlinkClick r:id="rId18"/>
              <a:extLst>
                <a:ext uri="{FF2B5EF4-FFF2-40B4-BE49-F238E27FC236}">
                  <a16:creationId xmlns:a16="http://schemas.microsoft.com/office/drawing/2014/main" id="{FEE4779E-5F90-43E9-B9DB-5A29872F4F28}"/>
                </a:ext>
              </a:extLst>
            </p:cNvPr>
            <p:cNvPicPr>
              <a:picLocks noChangeAspect="1"/>
            </p:cNvPicPr>
            <p:nvPr/>
          </p:nvPicPr>
          <p:blipFill>
            <a:blip r:embed="rId19"/>
            <a:stretch>
              <a:fillRect/>
            </a:stretch>
          </p:blipFill>
          <p:spPr>
            <a:xfrm>
              <a:off x="7340833" y="5771028"/>
              <a:ext cx="853514" cy="658425"/>
            </a:xfrm>
            <a:prstGeom prst="rect">
              <a:avLst/>
            </a:prstGeom>
          </p:spPr>
        </p:pic>
      </p:grpSp>
      <p:grpSp>
        <p:nvGrpSpPr>
          <p:cNvPr id="5" name="Group 4">
            <a:extLst>
              <a:ext uri="{FF2B5EF4-FFF2-40B4-BE49-F238E27FC236}">
                <a16:creationId xmlns:a16="http://schemas.microsoft.com/office/drawing/2014/main" id="{CFB2936A-FA9B-4500-9407-1472D7DB9C42}"/>
              </a:ext>
            </a:extLst>
          </p:cNvPr>
          <p:cNvGrpSpPr/>
          <p:nvPr/>
        </p:nvGrpSpPr>
        <p:grpSpPr>
          <a:xfrm>
            <a:off x="3874030" y="5400839"/>
            <a:ext cx="1197310" cy="1191619"/>
            <a:chOff x="3874030" y="5400839"/>
            <a:chExt cx="1197310" cy="1191619"/>
          </a:xfrm>
        </p:grpSpPr>
        <p:grpSp>
          <p:nvGrpSpPr>
            <p:cNvPr id="21" name="Group 20">
              <a:extLst>
                <a:ext uri="{FF2B5EF4-FFF2-40B4-BE49-F238E27FC236}">
                  <a16:creationId xmlns:a16="http://schemas.microsoft.com/office/drawing/2014/main" id="{FFEC6CF8-4289-4954-AB3E-529A7049FA20}"/>
                </a:ext>
              </a:extLst>
            </p:cNvPr>
            <p:cNvGrpSpPr/>
            <p:nvPr/>
          </p:nvGrpSpPr>
          <p:grpSpPr>
            <a:xfrm>
              <a:off x="3874030" y="5400839"/>
              <a:ext cx="1197310" cy="1191619"/>
              <a:chOff x="3874030" y="5400839"/>
              <a:chExt cx="1197310" cy="1191619"/>
            </a:xfrm>
          </p:grpSpPr>
          <p:sp>
            <p:nvSpPr>
              <p:cNvPr id="70" name="Rectangle 69">
                <a:hlinkClick r:id="rId20"/>
                <a:extLst>
                  <a:ext uri="{FF2B5EF4-FFF2-40B4-BE49-F238E27FC236}">
                    <a16:creationId xmlns:a16="http://schemas.microsoft.com/office/drawing/2014/main" id="{046E450B-E81C-4EF7-911C-2600B88C1870}"/>
                  </a:ext>
                </a:extLst>
              </p:cNvPr>
              <p:cNvSpPr/>
              <p:nvPr/>
            </p:nvSpPr>
            <p:spPr>
              <a:xfrm>
                <a:off x="3874030" y="5406389"/>
                <a:ext cx="1186069" cy="118606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hlinkClick r:id="rId20"/>
                <a:extLst>
                  <a:ext uri="{FF2B5EF4-FFF2-40B4-BE49-F238E27FC236}">
                    <a16:creationId xmlns:a16="http://schemas.microsoft.com/office/drawing/2014/main" id="{B89D7E8A-D7F3-423A-B44C-36D7B369816C}"/>
                  </a:ext>
                </a:extLst>
              </p:cNvPr>
              <p:cNvSpPr txBox="1"/>
              <p:nvPr/>
            </p:nvSpPr>
            <p:spPr>
              <a:xfrm>
                <a:off x="3885271" y="5400839"/>
                <a:ext cx="1186069" cy="323165"/>
              </a:xfrm>
              <a:prstGeom prst="rect">
                <a:avLst/>
              </a:prstGeom>
              <a:noFill/>
            </p:spPr>
            <p:txBody>
              <a:bodyPr wrap="square" rtlCol="0">
                <a:spAutoFit/>
              </a:bodyPr>
              <a:lstStyle/>
              <a:p>
                <a:pPr algn="ctr"/>
                <a:r>
                  <a:rPr lang="en-GB" sz="1500" dirty="0">
                    <a:solidFill>
                      <a:schemeClr val="bg1"/>
                    </a:solidFill>
                  </a:rPr>
                  <a:t>Team Praxis</a:t>
                </a:r>
              </a:p>
            </p:txBody>
          </p:sp>
        </p:grpSp>
        <p:pic>
          <p:nvPicPr>
            <p:cNvPr id="3" name="Picture 2">
              <a:hlinkClick r:id="rId20"/>
              <a:extLst>
                <a:ext uri="{FF2B5EF4-FFF2-40B4-BE49-F238E27FC236}">
                  <a16:creationId xmlns:a16="http://schemas.microsoft.com/office/drawing/2014/main" id="{776DB08C-3AE9-4677-8546-11A45CB4B171}"/>
                </a:ext>
              </a:extLst>
            </p:cNvPr>
            <p:cNvPicPr>
              <a:picLocks noChangeAspect="1"/>
            </p:cNvPicPr>
            <p:nvPr/>
          </p:nvPicPr>
          <p:blipFill>
            <a:blip r:embed="rId21"/>
            <a:stretch>
              <a:fillRect/>
            </a:stretch>
          </p:blipFill>
          <p:spPr>
            <a:xfrm>
              <a:off x="3984180" y="5723571"/>
              <a:ext cx="992685" cy="764911"/>
            </a:xfrm>
            <a:prstGeom prst="rect">
              <a:avLst/>
            </a:prstGeom>
          </p:spPr>
        </p:pic>
      </p:grpSp>
      <p:pic>
        <p:nvPicPr>
          <p:cNvPr id="25" name="Picture 24">
            <a:hlinkClick r:id="rId2"/>
            <a:extLst>
              <a:ext uri="{FF2B5EF4-FFF2-40B4-BE49-F238E27FC236}">
                <a16:creationId xmlns:a16="http://schemas.microsoft.com/office/drawing/2014/main" id="{5A7C2E6B-C3B8-4693-8537-99522EEFA8DF}"/>
              </a:ext>
            </a:extLst>
          </p:cNvPr>
          <p:cNvPicPr>
            <a:picLocks noChangeAspect="1"/>
          </p:cNvPicPr>
          <p:nvPr/>
        </p:nvPicPr>
        <p:blipFill rotWithShape="1">
          <a:blip r:embed="rId22"/>
          <a:srcRect r="16102" b="5983"/>
          <a:stretch/>
        </p:blipFill>
        <p:spPr>
          <a:xfrm>
            <a:off x="1023984" y="4477242"/>
            <a:ext cx="387819" cy="559363"/>
          </a:xfrm>
          <a:prstGeom prst="rect">
            <a:avLst/>
          </a:prstGeom>
        </p:spPr>
      </p:pic>
      <p:sp>
        <p:nvSpPr>
          <p:cNvPr id="92" name="TextBox 91">
            <a:extLst>
              <a:ext uri="{FF2B5EF4-FFF2-40B4-BE49-F238E27FC236}">
                <a16:creationId xmlns:a16="http://schemas.microsoft.com/office/drawing/2014/main" id="{623D1A76-F46F-4A79-9B24-843739DBFFE2}"/>
              </a:ext>
            </a:extLst>
          </p:cNvPr>
          <p:cNvSpPr txBox="1"/>
          <p:nvPr/>
        </p:nvSpPr>
        <p:spPr>
          <a:xfrm>
            <a:off x="5114755" y="1217277"/>
            <a:ext cx="1621249" cy="1200329"/>
          </a:xfrm>
          <a:prstGeom prst="rect">
            <a:avLst/>
          </a:prstGeom>
          <a:noFill/>
        </p:spPr>
        <p:txBody>
          <a:bodyPr wrap="square" rIns="0" rtlCol="0">
            <a:spAutoFit/>
          </a:bodyPr>
          <a:lstStyle/>
          <a:p>
            <a:r>
              <a:rPr lang="en-GB" sz="1200" dirty="0"/>
              <a:t>Uma rota </a:t>
            </a:r>
            <a:r>
              <a:rPr lang="en-GB" sz="1200" dirty="0" err="1"/>
              <a:t>integrada</a:t>
            </a:r>
            <a:r>
              <a:rPr lang="en-GB" sz="1200" dirty="0"/>
              <a:t> para </a:t>
            </a:r>
            <a:r>
              <a:rPr lang="en-GB" sz="1200" dirty="0" err="1"/>
              <a:t>entrega</a:t>
            </a:r>
            <a:r>
              <a:rPr lang="en-GB" sz="1200" dirty="0"/>
              <a:t> de </a:t>
            </a:r>
            <a:r>
              <a:rPr lang="en-GB" sz="1200" dirty="0" err="1"/>
              <a:t>projetos</a:t>
            </a:r>
            <a:r>
              <a:rPr lang="en-GB" sz="1200" dirty="0"/>
              <a:t> </a:t>
            </a:r>
            <a:r>
              <a:rPr lang="en-GB" sz="1200" dirty="0" err="1"/>
              <a:t>eficiente</a:t>
            </a:r>
            <a:r>
              <a:rPr lang="en-GB" sz="1200" dirty="0"/>
              <a:t> e </a:t>
            </a:r>
            <a:r>
              <a:rPr lang="en-GB" sz="1200" dirty="0" err="1"/>
              <a:t>eficaz</a:t>
            </a:r>
            <a:r>
              <a:rPr lang="en-GB" sz="1200" dirty="0"/>
              <a:t> que </a:t>
            </a:r>
            <a:r>
              <a:rPr lang="en-GB" sz="1200" dirty="0" err="1"/>
              <a:t>funciona</a:t>
            </a:r>
            <a:r>
              <a:rPr lang="en-GB" sz="1200" dirty="0"/>
              <a:t> </a:t>
            </a:r>
            <a:r>
              <a:rPr lang="en-GB" sz="1200" dirty="0" err="1"/>
              <a:t>nos</a:t>
            </a:r>
            <a:r>
              <a:rPr lang="en-GB" sz="1200" dirty="0"/>
              <a:t> </a:t>
            </a:r>
            <a:r>
              <a:rPr lang="en-GB" sz="1200" dirty="0" err="1"/>
              <a:t>níveis</a:t>
            </a:r>
            <a:r>
              <a:rPr lang="en-GB" sz="1200" dirty="0"/>
              <a:t> </a:t>
            </a:r>
            <a:r>
              <a:rPr lang="en-GB" sz="1200" dirty="0" err="1"/>
              <a:t>pessoal</a:t>
            </a:r>
            <a:r>
              <a:rPr lang="en-GB" sz="1200" dirty="0"/>
              <a:t>, de </a:t>
            </a:r>
            <a:r>
              <a:rPr lang="en-GB" sz="1200" dirty="0" err="1"/>
              <a:t>equipe</a:t>
            </a:r>
            <a:r>
              <a:rPr lang="en-GB" sz="1200" dirty="0"/>
              <a:t> e </a:t>
            </a:r>
            <a:r>
              <a:rPr lang="en-GB" sz="1200" dirty="0" err="1"/>
              <a:t>organizacional</a:t>
            </a:r>
            <a:r>
              <a:rPr lang="en-GB" sz="1200" dirty="0"/>
              <a:t>.</a:t>
            </a:r>
          </a:p>
        </p:txBody>
      </p:sp>
      <p:pic>
        <p:nvPicPr>
          <p:cNvPr id="15" name="Picture 14">
            <a:hlinkClick r:id="rId17"/>
            <a:extLst>
              <a:ext uri="{FF2B5EF4-FFF2-40B4-BE49-F238E27FC236}">
                <a16:creationId xmlns:a16="http://schemas.microsoft.com/office/drawing/2014/main" id="{061CB0EC-CAD9-229E-9800-9612C158D490}"/>
              </a:ext>
            </a:extLst>
          </p:cNvPr>
          <p:cNvPicPr>
            <a:picLocks noChangeAspect="1"/>
          </p:cNvPicPr>
          <p:nvPr/>
        </p:nvPicPr>
        <p:blipFill>
          <a:blip r:embed="rId23"/>
          <a:stretch>
            <a:fillRect/>
          </a:stretch>
        </p:blipFill>
        <p:spPr>
          <a:xfrm>
            <a:off x="952345" y="5734696"/>
            <a:ext cx="541211" cy="764911"/>
          </a:xfrm>
          <a:prstGeom prst="rect">
            <a:avLst/>
          </a:prstGeom>
        </p:spPr>
      </p:pic>
      <p:pic>
        <p:nvPicPr>
          <p:cNvPr id="4" name="Picture 3">
            <a:extLst>
              <a:ext uri="{FF2B5EF4-FFF2-40B4-BE49-F238E27FC236}">
                <a16:creationId xmlns:a16="http://schemas.microsoft.com/office/drawing/2014/main" id="{1752F659-4CDF-E32F-FAE8-3B9E9554369C}"/>
              </a:ext>
            </a:extLst>
          </p:cNvPr>
          <p:cNvPicPr>
            <a:picLocks noChangeAspect="1"/>
          </p:cNvPicPr>
          <p:nvPr/>
        </p:nvPicPr>
        <p:blipFill>
          <a:blip r:embed="rId24"/>
          <a:stretch>
            <a:fillRect/>
          </a:stretch>
        </p:blipFill>
        <p:spPr>
          <a:xfrm>
            <a:off x="7165705" y="4002902"/>
            <a:ext cx="1194920" cy="1182727"/>
          </a:xfrm>
          <a:prstGeom prst="rect">
            <a:avLst/>
          </a:prstGeom>
        </p:spPr>
      </p:pic>
      <p:pic>
        <p:nvPicPr>
          <p:cNvPr id="16" name="Picture 15">
            <a:hlinkClick r:id="rId25"/>
            <a:extLst>
              <a:ext uri="{FF2B5EF4-FFF2-40B4-BE49-F238E27FC236}">
                <a16:creationId xmlns:a16="http://schemas.microsoft.com/office/drawing/2014/main" id="{E0EF193F-732A-6621-BDD9-A866D603C793}"/>
              </a:ext>
            </a:extLst>
          </p:cNvPr>
          <p:cNvPicPr>
            <a:picLocks noChangeAspect="1"/>
          </p:cNvPicPr>
          <p:nvPr/>
        </p:nvPicPr>
        <p:blipFill>
          <a:blip r:embed="rId26"/>
          <a:stretch>
            <a:fillRect/>
          </a:stretch>
        </p:blipFill>
        <p:spPr>
          <a:xfrm>
            <a:off x="3875029" y="1231646"/>
            <a:ext cx="1207113" cy="1194920"/>
          </a:xfrm>
          <a:prstGeom prst="rect">
            <a:avLst/>
          </a:prstGeom>
        </p:spPr>
      </p:pic>
    </p:spTree>
    <p:extLst>
      <p:ext uri="{BB962C8B-B14F-4D97-AF65-F5344CB8AC3E}">
        <p14:creationId xmlns:p14="http://schemas.microsoft.com/office/powerpoint/2010/main" val="152830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Processo</a:t>
            </a:r>
            <a:r>
              <a:rPr lang="en-GB" dirty="0"/>
              <a:t> de </a:t>
            </a:r>
            <a:r>
              <a:rPr lang="en-GB" dirty="0" err="1"/>
              <a:t>patrocínio</a:t>
            </a:r>
            <a:endParaRPr lang="en-GB" dirty="0"/>
          </a:p>
        </p:txBody>
      </p:sp>
      <p:sp>
        <p:nvSpPr>
          <p:cNvPr id="31" name="Rectangle 30"/>
          <p:cNvSpPr/>
          <p:nvPr/>
        </p:nvSpPr>
        <p:spPr>
          <a:xfrm>
            <a:off x="141934" y="908802"/>
            <a:ext cx="5954066" cy="630942"/>
          </a:xfrm>
          <a:prstGeom prst="rect">
            <a:avLst/>
          </a:prstGeom>
        </p:spPr>
        <p:txBody>
          <a:bodyPr wrap="square">
            <a:spAutoFit/>
          </a:bodyPr>
          <a:lstStyle/>
          <a:p>
            <a:pPr>
              <a:spcAft>
                <a:spcPts val="600"/>
              </a:spcAft>
            </a:pPr>
            <a:r>
              <a:rPr lang="pt-BR" sz="1400" dirty="0">
                <a:solidFill>
                  <a:schemeClr val="accent3"/>
                </a:solidFill>
              </a:rPr>
              <a:t>Objetivos</a:t>
            </a:r>
            <a:r>
              <a:rPr lang="pt-BR" dirty="0">
                <a:solidFill>
                  <a:schemeClr val="accent5"/>
                </a:solidFill>
              </a:rPr>
              <a:t> </a:t>
            </a:r>
          </a:p>
          <a:p>
            <a:pPr>
              <a:spcAft>
                <a:spcPts val="600"/>
              </a:spcAft>
            </a:pPr>
            <a:r>
              <a:rPr lang="pt-BR" sz="1200" dirty="0"/>
              <a:t>Este processo é projetado para atingir os objetivos da função do patrono, ou seja, para:</a:t>
            </a:r>
          </a:p>
        </p:txBody>
      </p:sp>
      <p:sp>
        <p:nvSpPr>
          <p:cNvPr id="32" name="Rectangle 31"/>
          <p:cNvSpPr/>
          <p:nvPr/>
        </p:nvSpPr>
        <p:spPr>
          <a:xfrm>
            <a:off x="71597" y="3042583"/>
            <a:ext cx="4466676" cy="1831271"/>
          </a:xfrm>
          <a:prstGeom prst="rect">
            <a:avLst/>
          </a:prstGeom>
        </p:spPr>
        <p:txBody>
          <a:bodyPr wrap="square">
            <a:spAutoFit/>
          </a:bodyPr>
          <a:lstStyle/>
          <a:p>
            <a:pPr>
              <a:spcAft>
                <a:spcPts val="600"/>
              </a:spcAft>
            </a:pPr>
            <a:r>
              <a:rPr lang="pt-BR" sz="1400" dirty="0">
                <a:solidFill>
                  <a:schemeClr val="accent3"/>
                </a:solidFill>
              </a:rPr>
              <a:t>Visão Geral</a:t>
            </a:r>
          </a:p>
          <a:p>
            <a:pPr>
              <a:spcAft>
                <a:spcPts val="600"/>
              </a:spcAft>
            </a:pPr>
            <a:r>
              <a:rPr lang="pt-BR" sz="1200" dirty="0"/>
              <a:t>Este processo compreende cinco atividades independentes.</a:t>
            </a:r>
          </a:p>
          <a:p>
            <a:pPr>
              <a:spcAft>
                <a:spcPts val="600"/>
              </a:spcAft>
            </a:pPr>
            <a:r>
              <a:rPr lang="pt-BR" sz="1200" dirty="0"/>
              <a:t>Os pedidos de autorização ocorrem ao final de uma fase ou etapa em que o patrocinador deve decidir se o trabalho continua valendo a pena.</a:t>
            </a:r>
          </a:p>
          <a:p>
            <a:pPr>
              <a:spcAft>
                <a:spcPts val="600"/>
              </a:spcAft>
            </a:pPr>
            <a:r>
              <a:rPr lang="pt-BR" sz="1200" dirty="0"/>
              <a:t>As escalações surgem quando os problemas estão fora do escopo de autoridade do gerente e solicitações informais de ajuda podem surgir a qualquer momento.</a:t>
            </a:r>
          </a:p>
        </p:txBody>
      </p:sp>
      <p:sp>
        <p:nvSpPr>
          <p:cNvPr id="37" name="Right Arrow 36">
            <a:hlinkClick r:id="rId2"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7">
            <a:hlinkClick r:id="rId3"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Arrow 38">
            <a:hlinkClick r:id="rId4"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368760" y="5062713"/>
            <a:ext cx="3927814" cy="1434228"/>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6630228" y="5114911"/>
            <a:ext cx="1721337" cy="1238801"/>
          </a:xfrm>
          <a:prstGeom prst="rect">
            <a:avLst/>
          </a:prstGeom>
        </p:spPr>
        <p:txBody>
          <a:bodyPr wrap="square">
            <a:spAutoFit/>
          </a:bodyPr>
          <a:lstStyle/>
          <a:p>
            <a:pPr>
              <a:spcAft>
                <a:spcPts val="600"/>
              </a:spcAft>
            </a:pPr>
            <a:r>
              <a:rPr lang="en-GB" sz="1400" dirty="0" err="1">
                <a:solidFill>
                  <a:schemeClr val="accent5"/>
                </a:solidFill>
              </a:rPr>
              <a:t>Principais</a:t>
            </a:r>
            <a:r>
              <a:rPr lang="en-GB" sz="1400" dirty="0">
                <a:solidFill>
                  <a:schemeClr val="accent5"/>
                </a:solidFill>
              </a:rPr>
              <a:t> </a:t>
            </a:r>
            <a:r>
              <a:rPr lang="en-GB" sz="1400" dirty="0" err="1">
                <a:solidFill>
                  <a:schemeClr val="accent5"/>
                </a:solidFill>
              </a:rPr>
              <a:t>funções</a:t>
            </a:r>
            <a:endParaRPr lang="en-GB" sz="1400" dirty="0">
              <a:solidFill>
                <a:schemeClr val="accent5"/>
              </a:solidFill>
            </a:endParaRPr>
          </a:p>
          <a:p>
            <a:pPr marL="171450" indent="-171450">
              <a:spcAft>
                <a:spcPts val="300"/>
              </a:spcAft>
              <a:buFont typeface="Arial" panose="020B0604020202020204" pitchFamily="34" charset="0"/>
              <a:buChar char="•"/>
            </a:pPr>
            <a:r>
              <a:rPr lang="en-GB" sz="1200" dirty="0" err="1">
                <a:hlinkClick r:id="rId5" action="ppaction://hlinksldjump"/>
              </a:rPr>
              <a:t>Patrocínio</a:t>
            </a:r>
            <a:endParaRPr lang="en-GB" sz="1200" dirty="0"/>
          </a:p>
          <a:p>
            <a:pPr marL="171450" indent="-171450">
              <a:spcAft>
                <a:spcPts val="300"/>
              </a:spcAft>
              <a:buFont typeface="Arial" panose="020B0604020202020204" pitchFamily="34" charset="0"/>
              <a:buChar char="•"/>
            </a:pPr>
            <a:r>
              <a:rPr lang="en-GB" sz="1200" dirty="0" err="1">
                <a:hlinkClick r:id="rId6" action="ppaction://hlinksldjump"/>
              </a:rPr>
              <a:t>Liderança</a:t>
            </a:r>
            <a:endParaRPr lang="en-GB" sz="1200" dirty="0"/>
          </a:p>
          <a:p>
            <a:pPr marL="171450" indent="-171450">
              <a:spcAft>
                <a:spcPts val="300"/>
              </a:spcAft>
              <a:buFont typeface="Arial" panose="020B0604020202020204" pitchFamily="34" charset="0"/>
              <a:buChar char="•"/>
            </a:pPr>
            <a:r>
              <a:rPr lang="en-GB" sz="1200" dirty="0" err="1">
                <a:hlinkClick r:id="rId6" action="ppaction://hlinksldjump"/>
              </a:rPr>
              <a:t>Delegação</a:t>
            </a:r>
            <a:endParaRPr lang="en-GB" sz="1200" dirty="0"/>
          </a:p>
          <a:p>
            <a:pPr marL="171450" indent="-171450">
              <a:spcAft>
                <a:spcPts val="300"/>
              </a:spcAft>
              <a:buFont typeface="Arial" panose="020B0604020202020204" pitchFamily="34" charset="0"/>
              <a:buChar char="•"/>
            </a:pPr>
            <a:r>
              <a:rPr lang="en-GB" sz="1200" dirty="0" err="1">
                <a:hlinkClick r:id="rId6" action="ppaction://hlinksldjump"/>
              </a:rPr>
              <a:t>Comunicação</a:t>
            </a:r>
            <a:endParaRPr lang="en-GB" sz="1200" dirty="0"/>
          </a:p>
        </p:txBody>
      </p:sp>
      <p:sp>
        <p:nvSpPr>
          <p:cNvPr id="42" name="Rectangle 41"/>
          <p:cNvSpPr/>
          <p:nvPr/>
        </p:nvSpPr>
        <p:spPr>
          <a:xfrm>
            <a:off x="8086053" y="5114910"/>
            <a:ext cx="2122098" cy="1238801"/>
          </a:xfrm>
          <a:prstGeom prst="rect">
            <a:avLst/>
          </a:prstGeom>
        </p:spPr>
        <p:txBody>
          <a:bodyPr wrap="square">
            <a:spAutoFit/>
          </a:bodyPr>
          <a:lstStyle/>
          <a:p>
            <a:pPr>
              <a:spcAft>
                <a:spcPts val="600"/>
              </a:spcAft>
            </a:pPr>
            <a:r>
              <a:rPr lang="en-GB" sz="1400" dirty="0">
                <a:solidFill>
                  <a:schemeClr val="accent5"/>
                </a:solidFill>
              </a:rPr>
              <a:t> </a:t>
            </a:r>
          </a:p>
          <a:p>
            <a:pPr marL="171450" indent="-171450">
              <a:spcAft>
                <a:spcPts val="300"/>
              </a:spcAft>
              <a:buFont typeface="Arial" panose="020B0604020202020204" pitchFamily="34" charset="0"/>
              <a:buChar char="•"/>
            </a:pPr>
            <a:r>
              <a:rPr lang="en-GB" sz="1200" dirty="0" err="1">
                <a:hlinkClick r:id="rId7" action="ppaction://hlinksldjump"/>
              </a:rPr>
              <a:t>Gestão</a:t>
            </a:r>
            <a:r>
              <a:rPr lang="en-GB" sz="1200" dirty="0">
                <a:hlinkClick r:id="rId7" action="ppaction://hlinksldjump"/>
              </a:rPr>
              <a:t> de </a:t>
            </a:r>
            <a:r>
              <a:rPr lang="en-GB" sz="1200" dirty="0" err="1">
                <a:hlinkClick r:id="rId7" action="ppaction://hlinksldjump"/>
              </a:rPr>
              <a:t>Conflitos</a:t>
            </a:r>
            <a:endParaRPr lang="en-GB" sz="1200" dirty="0"/>
          </a:p>
          <a:p>
            <a:pPr marL="171450" indent="-171450">
              <a:spcAft>
                <a:spcPts val="300"/>
              </a:spcAft>
              <a:buFont typeface="Arial" panose="020B0604020202020204" pitchFamily="34" charset="0"/>
              <a:buChar char="•"/>
            </a:pPr>
            <a:r>
              <a:rPr lang="en-GB" sz="1200" dirty="0" err="1">
                <a:hlinkClick r:id="rId6" action="ppaction://hlinksldjump"/>
              </a:rPr>
              <a:t>Influenciar</a:t>
            </a:r>
            <a:endParaRPr lang="en-GB" sz="1200" dirty="0"/>
          </a:p>
          <a:p>
            <a:pPr marL="171450" indent="-171450">
              <a:spcAft>
                <a:spcPts val="300"/>
              </a:spcAft>
              <a:buFont typeface="Arial" panose="020B0604020202020204" pitchFamily="34" charset="0"/>
              <a:buChar char="•"/>
            </a:pPr>
            <a:r>
              <a:rPr lang="en-GB" sz="1200" dirty="0" err="1">
                <a:hlinkClick r:id="rId8" action="ppaction://hlinksldjump"/>
              </a:rPr>
              <a:t>Validação</a:t>
            </a:r>
            <a:endParaRPr lang="en-GB" sz="1200" dirty="0"/>
          </a:p>
          <a:p>
            <a:pPr marL="171450" indent="-171450">
              <a:spcAft>
                <a:spcPts val="300"/>
              </a:spcAft>
              <a:buFont typeface="Arial" panose="020B0604020202020204" pitchFamily="34" charset="0"/>
              <a:buChar char="•"/>
            </a:pPr>
            <a:r>
              <a:rPr lang="pt-BR" sz="1200" dirty="0">
                <a:hlinkClick r:id="rId9" action="ppaction://hlinksldjump"/>
              </a:rPr>
              <a:t>Gestão do Caso de Negócio</a:t>
            </a:r>
            <a:endParaRPr lang="en-GB" sz="1200" dirty="0"/>
          </a:p>
        </p:txBody>
      </p:sp>
      <p:sp>
        <p:nvSpPr>
          <p:cNvPr id="40" name="Rectangle 39">
            <a:hlinkClick r:id="rId10"/>
          </p:cNvPr>
          <p:cNvSpPr/>
          <p:nvPr/>
        </p:nvSpPr>
        <p:spPr>
          <a:xfrm>
            <a:off x="10697669" y="94268"/>
            <a:ext cx="1300899" cy="641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hlinkClick r:id="rId11"/>
            <a:extLst>
              <a:ext uri="{FF2B5EF4-FFF2-40B4-BE49-F238E27FC236}">
                <a16:creationId xmlns:a16="http://schemas.microsoft.com/office/drawing/2014/main" id="{2CC77927-163D-4357-9FB8-0A44DE3EB4AE}"/>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45" name="TextBox 44">
            <a:hlinkClick r:id="rId12"/>
            <a:extLst>
              <a:ext uri="{FF2B5EF4-FFF2-40B4-BE49-F238E27FC236}">
                <a16:creationId xmlns:a16="http://schemas.microsoft.com/office/drawing/2014/main" id="{4E2986BC-9A12-43A4-903B-BC2BB690F4B7}"/>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46" name="TextBox 45">
            <a:hlinkClick r:id="rId13"/>
            <a:extLst>
              <a:ext uri="{FF2B5EF4-FFF2-40B4-BE49-F238E27FC236}">
                <a16:creationId xmlns:a16="http://schemas.microsoft.com/office/drawing/2014/main" id="{66D07AAB-DE6B-4BBB-8589-69BAE49E2E28}"/>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47" name="TextBox 46">
            <a:hlinkClick r:id="rId14"/>
            <a:extLst>
              <a:ext uri="{FF2B5EF4-FFF2-40B4-BE49-F238E27FC236}">
                <a16:creationId xmlns:a16="http://schemas.microsoft.com/office/drawing/2014/main" id="{6BE8360A-656E-4DB1-8890-ED98447A8DC6}"/>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48" name="TextBox 47">
            <a:hlinkClick r:id="rId15"/>
            <a:extLst>
              <a:ext uri="{FF2B5EF4-FFF2-40B4-BE49-F238E27FC236}">
                <a16:creationId xmlns:a16="http://schemas.microsoft.com/office/drawing/2014/main" id="{A94B204A-3E01-41EA-8265-436D93AF3BD7}"/>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49" name="TextBox 48">
            <a:extLst>
              <a:ext uri="{FF2B5EF4-FFF2-40B4-BE49-F238E27FC236}">
                <a16:creationId xmlns:a16="http://schemas.microsoft.com/office/drawing/2014/main" id="{0FC50CF3-CB4D-48D3-8868-8DC062195650}"/>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err="1">
                <a:solidFill>
                  <a:schemeClr val="accent3"/>
                </a:solidFill>
              </a:rPr>
              <a:t>Aplicativo</a:t>
            </a:r>
            <a:endParaRPr lang="en-GB" sz="1400" b="1" dirty="0">
              <a:solidFill>
                <a:schemeClr val="accent3"/>
              </a:solidFill>
            </a:endParaRPr>
          </a:p>
        </p:txBody>
      </p:sp>
      <p:sp>
        <p:nvSpPr>
          <p:cNvPr id="53" name="Rectangle 52">
            <a:extLst>
              <a:ext uri="{FF2B5EF4-FFF2-40B4-BE49-F238E27FC236}">
                <a16:creationId xmlns:a16="http://schemas.microsoft.com/office/drawing/2014/main" id="{6BD40A49-968D-4F12-8680-28F7A78043AB}"/>
              </a:ext>
            </a:extLst>
          </p:cNvPr>
          <p:cNvSpPr/>
          <p:nvPr/>
        </p:nvSpPr>
        <p:spPr>
          <a:xfrm>
            <a:off x="141934" y="1476421"/>
            <a:ext cx="4180342" cy="1577355"/>
          </a:xfrm>
          <a:prstGeom prst="rect">
            <a:avLst/>
          </a:prstGeom>
        </p:spPr>
        <p:txBody>
          <a:bodyPr wrap="square">
            <a:spAutoFit/>
          </a:bodyPr>
          <a:lstStyle/>
          <a:p>
            <a:pPr marL="180975" indent="-180975">
              <a:spcAft>
                <a:spcPts val="300"/>
              </a:spcAft>
            </a:pPr>
            <a:r>
              <a:rPr lang="pt-BR" sz="1200" dirty="0"/>
              <a:t>•	fornecer propriedade ao </a:t>
            </a:r>
            <a:r>
              <a:rPr lang="pt-BR" sz="1200" dirty="0">
                <a:hlinkClick r:id="rId16" action="ppaction://hlinksldjump"/>
              </a:rPr>
              <a:t>caso de negócios</a:t>
            </a:r>
            <a:r>
              <a:rPr lang="pt-BR" sz="1200" dirty="0"/>
              <a:t>;</a:t>
            </a:r>
          </a:p>
          <a:p>
            <a:pPr marL="180975" indent="-180975">
              <a:spcAft>
                <a:spcPts val="300"/>
              </a:spcAft>
            </a:pPr>
            <a:r>
              <a:rPr lang="pt-BR" sz="1200" dirty="0"/>
              <a:t>•	atuar como defensor dos objetivos do projeto;</a:t>
            </a:r>
          </a:p>
          <a:p>
            <a:pPr marL="180975" indent="-180975">
              <a:spcAft>
                <a:spcPts val="300"/>
              </a:spcAft>
            </a:pPr>
            <a:r>
              <a:rPr lang="pt-BR" sz="1200" dirty="0"/>
              <a:t>•	tomar decisões avançar ou não em pontos relevantes no </a:t>
            </a:r>
            <a:r>
              <a:rPr lang="pt-BR" sz="1200" dirty="0">
                <a:hlinkClick r:id="rId17" action="ppaction://hlinksldjump"/>
              </a:rPr>
              <a:t>ciclo de vida</a:t>
            </a:r>
            <a:r>
              <a:rPr lang="pt-BR" sz="1200" dirty="0"/>
              <a:t>;</a:t>
            </a:r>
          </a:p>
          <a:p>
            <a:pPr marL="180975" indent="-180975">
              <a:spcAft>
                <a:spcPts val="300"/>
              </a:spcAft>
            </a:pPr>
            <a:r>
              <a:rPr lang="pt-BR" sz="1200" dirty="0"/>
              <a:t>•	abordar assuntos fora do escopo da autoridade do gerente;</a:t>
            </a:r>
          </a:p>
          <a:p>
            <a:pPr marL="180975" indent="-180975">
              <a:spcAft>
                <a:spcPts val="300"/>
              </a:spcAft>
            </a:pPr>
            <a:r>
              <a:rPr lang="pt-BR" sz="1200" dirty="0"/>
              <a:t>•	supervisionar a garantia;</a:t>
            </a:r>
          </a:p>
          <a:p>
            <a:pPr marL="180975" indent="-180975">
              <a:spcAft>
                <a:spcPts val="300"/>
              </a:spcAft>
            </a:pPr>
            <a:r>
              <a:rPr lang="pt-BR" sz="1200" dirty="0"/>
              <a:t>•	dar apoio ad hoc à equipe de gerenciamento.</a:t>
            </a:r>
          </a:p>
        </p:txBody>
      </p:sp>
      <p:sp>
        <p:nvSpPr>
          <p:cNvPr id="54" name="Rectangle 53">
            <a:extLst>
              <a:ext uri="{FF2B5EF4-FFF2-40B4-BE49-F238E27FC236}">
                <a16:creationId xmlns:a16="http://schemas.microsoft.com/office/drawing/2014/main" id="{27223EB8-21AF-42AA-9C7B-C9D4DEEE3683}"/>
              </a:ext>
            </a:extLst>
          </p:cNvPr>
          <p:cNvSpPr/>
          <p:nvPr/>
        </p:nvSpPr>
        <p:spPr>
          <a:xfrm>
            <a:off x="83204" y="4824892"/>
            <a:ext cx="5912801" cy="1869679"/>
          </a:xfrm>
          <a:prstGeom prst="rect">
            <a:avLst/>
          </a:prstGeom>
        </p:spPr>
        <p:txBody>
          <a:bodyPr wrap="square">
            <a:spAutoFit/>
          </a:bodyPr>
          <a:lstStyle/>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A garantia de que o trabalho está sendo gerenciado com eficiência e eficácia é uma responsabilidade constante do patrocinador, embora os detalhes da condução das revisões de garantia sejam delegados.</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Quando é apresentado um pedido de encerramento, o patrocinador deve confirmar que a infraestrutura de gestão pode ser desmobilizada.</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Quando apropriado, após as mudanças terem sido incorporadas e os benefícios alcançados, o patrocinador deve supervisionar uma revisão dos benefícios reais em comparação com o caso de negócios acordado.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2F59E319-C31B-A8E1-FAA4-BAE392594FDB}"/>
              </a:ext>
            </a:extLst>
          </p:cNvPr>
          <p:cNvSpPr/>
          <p:nvPr/>
        </p:nvSpPr>
        <p:spPr>
          <a:xfrm>
            <a:off x="4608610" y="2294268"/>
            <a:ext cx="5844073" cy="1463456"/>
          </a:xfrm>
          <a:prstGeom prst="rect">
            <a:avLst/>
          </a:prstGeom>
          <a:solidFill>
            <a:srgbClr val="6D9982"/>
          </a:solidFill>
          <a:ln w="3175" cap="flat" cmpd="sng" algn="ctr">
            <a:solidFill>
              <a:srgbClr val="6D9982"/>
            </a:solidFill>
            <a:prstDash val="solid"/>
          </a:ln>
          <a:effectLst>
            <a:outerShdw blurRad="127000" dist="63500" dir="3600000" algn="tl"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ea typeface="+mn-ea"/>
              <a:cs typeface="+mn-cs"/>
            </a:endParaRPr>
          </a:p>
        </p:txBody>
      </p:sp>
      <p:sp>
        <p:nvSpPr>
          <p:cNvPr id="35" name="TextBox 34">
            <a:extLst>
              <a:ext uri="{FF2B5EF4-FFF2-40B4-BE49-F238E27FC236}">
                <a16:creationId xmlns:a16="http://schemas.microsoft.com/office/drawing/2014/main" id="{B7475F61-FD95-0C00-7B35-6CD68F74EE4E}"/>
              </a:ext>
            </a:extLst>
          </p:cNvPr>
          <p:cNvSpPr txBox="1"/>
          <p:nvPr/>
        </p:nvSpPr>
        <p:spPr>
          <a:xfrm>
            <a:off x="4731885" y="2383280"/>
            <a:ext cx="1736027" cy="261610"/>
          </a:xfrm>
          <a:prstGeom prst="rect">
            <a:avLst/>
          </a:prstGeom>
          <a:noFill/>
          <a:ln w="3175">
            <a:solidFill>
              <a:srgbClr val="6D998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rPr>
              <a:t>Processo de </a:t>
            </a:r>
            <a:r>
              <a:rPr kumimoji="0" lang="en-GB" sz="1100" b="0" i="0" u="none" strike="noStrike" kern="0" cap="none" spc="0" normalizeH="0" baseline="0" noProof="0" dirty="0" err="1">
                <a:ln>
                  <a:noFill/>
                </a:ln>
                <a:solidFill>
                  <a:prstClr val="white"/>
                </a:solidFill>
                <a:effectLst/>
                <a:uLnTx/>
                <a:uFillTx/>
              </a:rPr>
              <a:t>patrocínio</a:t>
            </a:r>
            <a:endParaRPr kumimoji="0" lang="en-GB" sz="1100" b="0" i="0" u="none" strike="noStrike" kern="0" cap="none" spc="0" normalizeH="0" baseline="0" noProof="0" dirty="0">
              <a:ln>
                <a:noFill/>
              </a:ln>
              <a:solidFill>
                <a:prstClr val="white"/>
              </a:solidFill>
              <a:effectLst/>
              <a:uLnTx/>
              <a:uFillTx/>
            </a:endParaRPr>
          </a:p>
        </p:txBody>
      </p:sp>
      <p:sp>
        <p:nvSpPr>
          <p:cNvPr id="36" name="Rectangle 35">
            <a:extLst>
              <a:ext uri="{FF2B5EF4-FFF2-40B4-BE49-F238E27FC236}">
                <a16:creationId xmlns:a16="http://schemas.microsoft.com/office/drawing/2014/main" id="{386F9DF7-54F7-6607-18A5-93582A83B51F}"/>
              </a:ext>
            </a:extLst>
          </p:cNvPr>
          <p:cNvSpPr/>
          <p:nvPr/>
        </p:nvSpPr>
        <p:spPr>
          <a:xfrm>
            <a:off x="4677211" y="2826848"/>
            <a:ext cx="1063853" cy="614042"/>
          </a:xfrm>
          <a:prstGeom prst="rect">
            <a:avLst/>
          </a:prstGeom>
          <a:solidFill>
            <a:srgbClr val="6D9982">
              <a:lumMod val="20000"/>
              <a:lumOff val="80000"/>
            </a:srgbClr>
          </a:solidFill>
          <a:ln w="3175" cap="flat" cmpd="sng" algn="ctr">
            <a:solidFill>
              <a:srgbClr val="6D998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Revisar solicitação de autorização</a:t>
            </a:r>
          </a:p>
        </p:txBody>
      </p:sp>
      <p:sp>
        <p:nvSpPr>
          <p:cNvPr id="43" name="Rectangle 42">
            <a:extLst>
              <a:ext uri="{FF2B5EF4-FFF2-40B4-BE49-F238E27FC236}">
                <a16:creationId xmlns:a16="http://schemas.microsoft.com/office/drawing/2014/main" id="{81BDFAB6-8AA2-D93E-3866-4E2F79D72626}"/>
              </a:ext>
            </a:extLst>
          </p:cNvPr>
          <p:cNvSpPr/>
          <p:nvPr/>
        </p:nvSpPr>
        <p:spPr>
          <a:xfrm>
            <a:off x="5796018" y="2827185"/>
            <a:ext cx="1026242" cy="614043"/>
          </a:xfrm>
          <a:prstGeom prst="rect">
            <a:avLst/>
          </a:prstGeom>
          <a:solidFill>
            <a:srgbClr val="6D9982">
              <a:lumMod val="20000"/>
              <a:lumOff val="80000"/>
            </a:srgbClr>
          </a:solidFill>
          <a:ln w="3175" cap="flat" cmpd="sng" algn="ctr">
            <a:solidFill>
              <a:srgbClr val="6D998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Fornecer apoio à gestão</a:t>
            </a:r>
          </a:p>
        </p:txBody>
      </p:sp>
      <p:sp>
        <p:nvSpPr>
          <p:cNvPr id="50" name="Rectangle 49">
            <a:extLst>
              <a:ext uri="{FF2B5EF4-FFF2-40B4-BE49-F238E27FC236}">
                <a16:creationId xmlns:a16="http://schemas.microsoft.com/office/drawing/2014/main" id="{3FB96280-C786-4D95-7984-60E8BB7C1F25}"/>
              </a:ext>
            </a:extLst>
          </p:cNvPr>
          <p:cNvSpPr/>
          <p:nvPr/>
        </p:nvSpPr>
        <p:spPr>
          <a:xfrm>
            <a:off x="7983091" y="2827185"/>
            <a:ext cx="1114351" cy="614042"/>
          </a:xfrm>
          <a:prstGeom prst="rect">
            <a:avLst/>
          </a:prstGeom>
          <a:solidFill>
            <a:srgbClr val="6D9982">
              <a:lumMod val="20000"/>
              <a:lumOff val="80000"/>
            </a:srgbClr>
          </a:solidFill>
          <a:ln w="3175" cap="flat" cmpd="sng" algn="ctr">
            <a:solidFill>
              <a:srgbClr val="6D998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Confirmar encerramento</a:t>
            </a:r>
          </a:p>
        </p:txBody>
      </p:sp>
      <p:sp>
        <p:nvSpPr>
          <p:cNvPr id="51" name="Rectangle 50">
            <a:extLst>
              <a:ext uri="{FF2B5EF4-FFF2-40B4-BE49-F238E27FC236}">
                <a16:creationId xmlns:a16="http://schemas.microsoft.com/office/drawing/2014/main" id="{0AE60DD5-B1A2-2CA7-20C7-460007B3ABCF}"/>
              </a:ext>
            </a:extLst>
          </p:cNvPr>
          <p:cNvSpPr/>
          <p:nvPr/>
        </p:nvSpPr>
        <p:spPr>
          <a:xfrm>
            <a:off x="9152397" y="2827185"/>
            <a:ext cx="1251736" cy="614042"/>
          </a:xfrm>
          <a:prstGeom prst="rect">
            <a:avLst/>
          </a:prstGeom>
          <a:solidFill>
            <a:srgbClr val="6D9982">
              <a:lumMod val="20000"/>
              <a:lumOff val="80000"/>
            </a:srgbClr>
          </a:solidFill>
          <a:ln w="3175" cap="flat" cmpd="sng" algn="ctr">
            <a:solidFill>
              <a:srgbClr val="6D998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Revisar a realização do Caso de Negócio </a:t>
            </a:r>
          </a:p>
        </p:txBody>
      </p:sp>
      <p:sp>
        <p:nvSpPr>
          <p:cNvPr id="52" name="Rectangle 51">
            <a:extLst>
              <a:ext uri="{FF2B5EF4-FFF2-40B4-BE49-F238E27FC236}">
                <a16:creationId xmlns:a16="http://schemas.microsoft.com/office/drawing/2014/main" id="{27EFB8FA-6173-D457-5BEE-EA55442CA11F}"/>
              </a:ext>
            </a:extLst>
          </p:cNvPr>
          <p:cNvSpPr/>
          <p:nvPr/>
        </p:nvSpPr>
        <p:spPr>
          <a:xfrm>
            <a:off x="6604380" y="1040030"/>
            <a:ext cx="1837047" cy="990106"/>
          </a:xfrm>
          <a:prstGeom prst="rect">
            <a:avLst/>
          </a:prstGeom>
          <a:solidFill>
            <a:srgbClr val="6D9982"/>
          </a:solidFill>
          <a:ln w="3175" cap="flat" cmpd="sng" algn="ctr">
            <a:solidFill>
              <a:srgbClr val="6D9982"/>
            </a:solidFill>
            <a:prstDash val="dash"/>
          </a:ln>
          <a:effectLst>
            <a:outerShdw blurRad="127000" dist="63500" dir="3600000" algn="tl"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ea typeface="+mn-ea"/>
              <a:cs typeface="+mn-cs"/>
            </a:endParaRPr>
          </a:p>
        </p:txBody>
      </p:sp>
      <p:sp>
        <p:nvSpPr>
          <p:cNvPr id="55" name="TextBox 54">
            <a:extLst>
              <a:ext uri="{FF2B5EF4-FFF2-40B4-BE49-F238E27FC236}">
                <a16:creationId xmlns:a16="http://schemas.microsoft.com/office/drawing/2014/main" id="{F188322F-0EB1-B9EB-4766-01B30CBE3F68}"/>
              </a:ext>
            </a:extLst>
          </p:cNvPr>
          <p:cNvSpPr txBox="1"/>
          <p:nvPr/>
        </p:nvSpPr>
        <p:spPr>
          <a:xfrm>
            <a:off x="6634216" y="1078496"/>
            <a:ext cx="1800569" cy="261610"/>
          </a:xfrm>
          <a:prstGeom prst="rect">
            <a:avLst/>
          </a:prstGeom>
          <a:noFill/>
          <a:ln w="31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rPr>
              <a:t>Processo de identificação</a:t>
            </a:r>
          </a:p>
        </p:txBody>
      </p:sp>
      <p:sp>
        <p:nvSpPr>
          <p:cNvPr id="56" name="Rectangle 55">
            <a:extLst>
              <a:ext uri="{FF2B5EF4-FFF2-40B4-BE49-F238E27FC236}">
                <a16:creationId xmlns:a16="http://schemas.microsoft.com/office/drawing/2014/main" id="{4E04ADF4-13B3-1A66-1EF9-6580A18E600B}"/>
              </a:ext>
            </a:extLst>
          </p:cNvPr>
          <p:cNvSpPr/>
          <p:nvPr/>
        </p:nvSpPr>
        <p:spPr>
          <a:xfrm>
            <a:off x="6903722" y="1361268"/>
            <a:ext cx="1238363" cy="546301"/>
          </a:xfrm>
          <a:prstGeom prst="rect">
            <a:avLst/>
          </a:prstGeom>
          <a:solidFill>
            <a:srgbClr val="6D9982">
              <a:lumMod val="20000"/>
              <a:lumOff val="80000"/>
            </a:srgbClr>
          </a:solidFill>
          <a:ln w="3175" cap="flat" cmpd="sng" algn="ctr">
            <a:solidFill>
              <a:srgbClr val="6D9982"/>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Designar equipe de identificação</a:t>
            </a:r>
          </a:p>
        </p:txBody>
      </p:sp>
      <p:cxnSp>
        <p:nvCxnSpPr>
          <p:cNvPr id="57" name="Elbow Connector 11">
            <a:extLst>
              <a:ext uri="{FF2B5EF4-FFF2-40B4-BE49-F238E27FC236}">
                <a16:creationId xmlns:a16="http://schemas.microsoft.com/office/drawing/2014/main" id="{E3005AFA-10DA-6787-3E3B-0135F0835E87}"/>
              </a:ext>
            </a:extLst>
          </p:cNvPr>
          <p:cNvCxnSpPr>
            <a:cxnSpLocks/>
            <a:stCxn id="52" idx="2"/>
            <a:endCxn id="34" idx="0"/>
          </p:cNvCxnSpPr>
          <p:nvPr/>
        </p:nvCxnSpPr>
        <p:spPr>
          <a:xfrm>
            <a:off x="7522904" y="2030136"/>
            <a:ext cx="7743" cy="264132"/>
          </a:xfrm>
          <a:prstGeom prst="straightConnector1">
            <a:avLst/>
          </a:prstGeom>
          <a:noFill/>
          <a:ln w="3175" cap="flat" cmpd="sng" algn="ctr">
            <a:solidFill>
              <a:srgbClr val="6D9982"/>
            </a:solidFill>
            <a:prstDash val="solid"/>
            <a:headEnd type="none" w="med" len="med"/>
            <a:tailEnd type="triangle" w="med" len="med"/>
          </a:ln>
          <a:effectLst/>
        </p:spPr>
      </p:cxnSp>
      <p:sp>
        <p:nvSpPr>
          <p:cNvPr id="58" name="Rounded Rectangle 28">
            <a:extLst>
              <a:ext uri="{FF2B5EF4-FFF2-40B4-BE49-F238E27FC236}">
                <a16:creationId xmlns:a16="http://schemas.microsoft.com/office/drawing/2014/main" id="{9FF9D42B-EB53-0587-D631-72C40C334C7C}"/>
              </a:ext>
            </a:extLst>
          </p:cNvPr>
          <p:cNvSpPr/>
          <p:nvPr/>
        </p:nvSpPr>
        <p:spPr>
          <a:xfrm>
            <a:off x="4687037" y="3956488"/>
            <a:ext cx="1039172" cy="601467"/>
          </a:xfrm>
          <a:prstGeom prst="roundRect">
            <a:avLst/>
          </a:prstGeom>
          <a:solidFill>
            <a:srgbClr val="6D9982"/>
          </a:solidFill>
          <a:ln w="3175" cap="flat" cmpd="sng" algn="ctr">
            <a:solidFill>
              <a:srgbClr val="6D9982"/>
            </a:solidFill>
            <a:prstDash val="solid"/>
          </a:ln>
          <a:effectLst>
            <a:outerShdw blurRad="127000" dist="63500" dir="3600000" algn="tl"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Solicitar autorização</a:t>
            </a:r>
          </a:p>
        </p:txBody>
      </p:sp>
      <p:cxnSp>
        <p:nvCxnSpPr>
          <p:cNvPr id="59" name="Straight Arrow Connector 58">
            <a:extLst>
              <a:ext uri="{FF2B5EF4-FFF2-40B4-BE49-F238E27FC236}">
                <a16:creationId xmlns:a16="http://schemas.microsoft.com/office/drawing/2014/main" id="{E20B029E-73EB-5EB2-6190-F5AB593D33C2}"/>
              </a:ext>
            </a:extLst>
          </p:cNvPr>
          <p:cNvCxnSpPr>
            <a:cxnSpLocks/>
            <a:stCxn id="58" idx="0"/>
            <a:endCxn id="36" idx="2"/>
          </p:cNvCxnSpPr>
          <p:nvPr/>
        </p:nvCxnSpPr>
        <p:spPr>
          <a:xfrm flipV="1">
            <a:off x="5206623" y="3440890"/>
            <a:ext cx="2515" cy="515598"/>
          </a:xfrm>
          <a:prstGeom prst="straightConnector1">
            <a:avLst/>
          </a:prstGeom>
          <a:noFill/>
          <a:ln w="3175" cap="flat" cmpd="sng" algn="ctr">
            <a:solidFill>
              <a:srgbClr val="6D9982"/>
            </a:solidFill>
            <a:prstDash val="solid"/>
            <a:headEnd type="none" w="med" len="med"/>
            <a:tailEnd type="triangle" w="med" len="med"/>
          </a:ln>
          <a:effectLst/>
        </p:spPr>
      </p:cxnSp>
      <p:sp>
        <p:nvSpPr>
          <p:cNvPr id="60" name="Rounded Rectangle 13">
            <a:extLst>
              <a:ext uri="{FF2B5EF4-FFF2-40B4-BE49-F238E27FC236}">
                <a16:creationId xmlns:a16="http://schemas.microsoft.com/office/drawing/2014/main" id="{BA2614A6-0023-864D-95B3-26BA7F68CE7B}"/>
              </a:ext>
            </a:extLst>
          </p:cNvPr>
          <p:cNvSpPr/>
          <p:nvPr/>
        </p:nvSpPr>
        <p:spPr>
          <a:xfrm>
            <a:off x="5797803" y="3956488"/>
            <a:ext cx="1039172" cy="601467"/>
          </a:xfrm>
          <a:prstGeom prst="roundRect">
            <a:avLst/>
          </a:prstGeom>
          <a:solidFill>
            <a:srgbClr val="6D9982"/>
          </a:solidFill>
          <a:ln w="3175" cap="flat" cmpd="sng" algn="ctr">
            <a:solidFill>
              <a:srgbClr val="6D9982"/>
            </a:solidFill>
            <a:prstDash val="solid"/>
          </a:ln>
          <a:effectLst>
            <a:outerShdw blurRad="127000" dist="63500" dir="3600000" algn="tl"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Escalação or solicitação informal</a:t>
            </a:r>
          </a:p>
        </p:txBody>
      </p:sp>
      <p:sp>
        <p:nvSpPr>
          <p:cNvPr id="62" name="Rounded Rectangle 15">
            <a:extLst>
              <a:ext uri="{FF2B5EF4-FFF2-40B4-BE49-F238E27FC236}">
                <a16:creationId xmlns:a16="http://schemas.microsoft.com/office/drawing/2014/main" id="{C49A4512-FBED-DC1F-907B-4FD4CC61FA24}"/>
              </a:ext>
            </a:extLst>
          </p:cNvPr>
          <p:cNvSpPr/>
          <p:nvPr/>
        </p:nvSpPr>
        <p:spPr>
          <a:xfrm>
            <a:off x="9258679" y="3956488"/>
            <a:ext cx="1039172" cy="601467"/>
          </a:xfrm>
          <a:prstGeom prst="roundRect">
            <a:avLst/>
          </a:prstGeom>
          <a:solidFill>
            <a:srgbClr val="6D9982"/>
          </a:solidFill>
          <a:ln w="3175" cap="flat" cmpd="sng" algn="ctr">
            <a:solidFill>
              <a:srgbClr val="6D9982"/>
            </a:solidFill>
            <a:prstDash val="solid"/>
          </a:ln>
          <a:effectLst>
            <a:outerShdw blurRad="127000" dist="63500" dir="3600000" algn="tl"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Revisar Benefícios</a:t>
            </a:r>
          </a:p>
        </p:txBody>
      </p:sp>
      <p:cxnSp>
        <p:nvCxnSpPr>
          <p:cNvPr id="63" name="Straight Arrow Connector 62">
            <a:extLst>
              <a:ext uri="{FF2B5EF4-FFF2-40B4-BE49-F238E27FC236}">
                <a16:creationId xmlns:a16="http://schemas.microsoft.com/office/drawing/2014/main" id="{8B55052C-AD80-344B-6D95-B1EA2E597E97}"/>
              </a:ext>
            </a:extLst>
          </p:cNvPr>
          <p:cNvCxnSpPr>
            <a:stCxn id="60" idx="0"/>
            <a:endCxn id="43" idx="2"/>
          </p:cNvCxnSpPr>
          <p:nvPr/>
        </p:nvCxnSpPr>
        <p:spPr>
          <a:xfrm flipH="1" flipV="1">
            <a:off x="6309139" y="3441228"/>
            <a:ext cx="8250" cy="515260"/>
          </a:xfrm>
          <a:prstGeom prst="straightConnector1">
            <a:avLst/>
          </a:prstGeom>
          <a:noFill/>
          <a:ln w="3175" cap="flat" cmpd="sng" algn="ctr">
            <a:solidFill>
              <a:srgbClr val="6D9982"/>
            </a:solidFill>
            <a:prstDash val="solid"/>
            <a:headEnd type="none" w="med" len="med"/>
            <a:tailEnd type="triangle" w="med" len="med"/>
          </a:ln>
          <a:effectLst/>
        </p:spPr>
      </p:cxnSp>
      <p:cxnSp>
        <p:nvCxnSpPr>
          <p:cNvPr id="64" name="Straight Arrow Connector 63">
            <a:extLst>
              <a:ext uri="{FF2B5EF4-FFF2-40B4-BE49-F238E27FC236}">
                <a16:creationId xmlns:a16="http://schemas.microsoft.com/office/drawing/2014/main" id="{D881DBBE-859E-D324-B182-94A64182E6C5}"/>
              </a:ext>
            </a:extLst>
          </p:cNvPr>
          <p:cNvCxnSpPr>
            <a:cxnSpLocks/>
            <a:stCxn id="61" idx="0"/>
            <a:endCxn id="50" idx="2"/>
          </p:cNvCxnSpPr>
          <p:nvPr/>
        </p:nvCxnSpPr>
        <p:spPr>
          <a:xfrm flipH="1" flipV="1">
            <a:off x="8540267" y="3441227"/>
            <a:ext cx="2791" cy="515261"/>
          </a:xfrm>
          <a:prstGeom prst="straightConnector1">
            <a:avLst/>
          </a:prstGeom>
          <a:noFill/>
          <a:ln w="3175" cap="flat" cmpd="sng" algn="ctr">
            <a:solidFill>
              <a:srgbClr val="6D9982"/>
            </a:solidFill>
            <a:prstDash val="solid"/>
            <a:headEnd type="none" w="med" len="med"/>
            <a:tailEnd type="triangle" w="med" len="med"/>
          </a:ln>
          <a:effectLst/>
        </p:spPr>
      </p:cxnSp>
      <p:cxnSp>
        <p:nvCxnSpPr>
          <p:cNvPr id="65" name="Straight Arrow Connector 64">
            <a:extLst>
              <a:ext uri="{FF2B5EF4-FFF2-40B4-BE49-F238E27FC236}">
                <a16:creationId xmlns:a16="http://schemas.microsoft.com/office/drawing/2014/main" id="{9F15DEA6-C964-1B29-DF2F-92968C5C3410}"/>
              </a:ext>
            </a:extLst>
          </p:cNvPr>
          <p:cNvCxnSpPr>
            <a:cxnSpLocks/>
            <a:stCxn id="62" idx="0"/>
            <a:endCxn id="51" idx="2"/>
          </p:cNvCxnSpPr>
          <p:nvPr/>
        </p:nvCxnSpPr>
        <p:spPr>
          <a:xfrm flipV="1">
            <a:off x="9778265" y="3441227"/>
            <a:ext cx="0" cy="515261"/>
          </a:xfrm>
          <a:prstGeom prst="straightConnector1">
            <a:avLst/>
          </a:prstGeom>
          <a:noFill/>
          <a:ln w="3175" cap="flat" cmpd="sng" algn="ctr">
            <a:solidFill>
              <a:srgbClr val="6D9982"/>
            </a:solidFill>
            <a:prstDash val="solid"/>
            <a:headEnd type="none" w="med" len="med"/>
            <a:tailEnd type="triangle" w="med" len="med"/>
          </a:ln>
          <a:effectLst/>
        </p:spPr>
      </p:cxnSp>
      <p:sp>
        <p:nvSpPr>
          <p:cNvPr id="66" name="Rectangle 65">
            <a:extLst>
              <a:ext uri="{FF2B5EF4-FFF2-40B4-BE49-F238E27FC236}">
                <a16:creationId xmlns:a16="http://schemas.microsoft.com/office/drawing/2014/main" id="{DEAF378C-39A9-3251-7632-BE6DF5A733B7}"/>
              </a:ext>
            </a:extLst>
          </p:cNvPr>
          <p:cNvSpPr/>
          <p:nvPr/>
        </p:nvSpPr>
        <p:spPr>
          <a:xfrm>
            <a:off x="6877214" y="2827185"/>
            <a:ext cx="1050923" cy="614042"/>
          </a:xfrm>
          <a:prstGeom prst="rect">
            <a:avLst/>
          </a:prstGeom>
          <a:solidFill>
            <a:srgbClr val="6D9982">
              <a:lumMod val="20000"/>
              <a:lumOff val="80000"/>
            </a:srgbClr>
          </a:solidFill>
          <a:ln w="3175" cap="flat" cmpd="sng" algn="ctr">
            <a:solidFill>
              <a:srgbClr val="6D998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Supervisionar validação</a:t>
            </a:r>
          </a:p>
        </p:txBody>
      </p:sp>
      <p:sp>
        <p:nvSpPr>
          <p:cNvPr id="67" name="Rounded Rectangle 29">
            <a:extLst>
              <a:ext uri="{FF2B5EF4-FFF2-40B4-BE49-F238E27FC236}">
                <a16:creationId xmlns:a16="http://schemas.microsoft.com/office/drawing/2014/main" id="{D9A42477-0182-5D6F-6FF6-74EA48A14AAB}"/>
              </a:ext>
            </a:extLst>
          </p:cNvPr>
          <p:cNvSpPr/>
          <p:nvPr/>
        </p:nvSpPr>
        <p:spPr>
          <a:xfrm>
            <a:off x="6876613" y="3956488"/>
            <a:ext cx="1039172" cy="601467"/>
          </a:xfrm>
          <a:prstGeom prst="roundRect">
            <a:avLst/>
          </a:prstGeom>
          <a:solidFill>
            <a:srgbClr val="6D9982"/>
          </a:solidFill>
          <a:ln w="3175" cap="flat" cmpd="sng" algn="ctr">
            <a:solidFill>
              <a:srgbClr val="6D9982"/>
            </a:solidFill>
            <a:prstDash val="solid"/>
          </a:ln>
          <a:effectLst>
            <a:outerShdw blurRad="127000" dist="63500" dir="3600000" algn="tl"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Validação</a:t>
            </a:r>
          </a:p>
        </p:txBody>
      </p:sp>
      <p:cxnSp>
        <p:nvCxnSpPr>
          <p:cNvPr id="68" name="Straight Arrow Connector 67">
            <a:extLst>
              <a:ext uri="{FF2B5EF4-FFF2-40B4-BE49-F238E27FC236}">
                <a16:creationId xmlns:a16="http://schemas.microsoft.com/office/drawing/2014/main" id="{543F7FA2-E2A3-F542-1E75-74B0381FD0A0}"/>
              </a:ext>
            </a:extLst>
          </p:cNvPr>
          <p:cNvCxnSpPr>
            <a:stCxn id="67" idx="0"/>
            <a:endCxn id="66" idx="2"/>
          </p:cNvCxnSpPr>
          <p:nvPr/>
        </p:nvCxnSpPr>
        <p:spPr>
          <a:xfrm flipV="1">
            <a:off x="7396199" y="3441227"/>
            <a:ext cx="6477" cy="515261"/>
          </a:xfrm>
          <a:prstGeom prst="straightConnector1">
            <a:avLst/>
          </a:prstGeom>
          <a:noFill/>
          <a:ln w="3175" cap="flat" cmpd="sng" algn="ctr">
            <a:solidFill>
              <a:srgbClr val="6D9982"/>
            </a:solidFill>
            <a:prstDash val="solid"/>
            <a:headEnd type="triangle" w="med" len="med"/>
            <a:tailEnd type="triangle" w="med" len="med"/>
          </a:ln>
          <a:effectLst/>
        </p:spPr>
      </p:cxnSp>
      <p:cxnSp>
        <p:nvCxnSpPr>
          <p:cNvPr id="70" name="Straight Connector 69">
            <a:extLst>
              <a:ext uri="{FF2B5EF4-FFF2-40B4-BE49-F238E27FC236}">
                <a16:creationId xmlns:a16="http://schemas.microsoft.com/office/drawing/2014/main" id="{ABCF8E96-81EC-50D1-B022-67583F802C75}"/>
              </a:ext>
            </a:extLst>
          </p:cNvPr>
          <p:cNvCxnSpPr>
            <a:cxnSpLocks/>
            <a:endCxn id="36" idx="2"/>
          </p:cNvCxnSpPr>
          <p:nvPr/>
        </p:nvCxnSpPr>
        <p:spPr>
          <a:xfrm flipV="1">
            <a:off x="5209138" y="3440890"/>
            <a:ext cx="0" cy="330120"/>
          </a:xfrm>
          <a:prstGeom prst="line">
            <a:avLst/>
          </a:prstGeom>
          <a:noFill/>
          <a:ln w="3175" cap="flat" cmpd="sng" algn="ctr">
            <a:solidFill>
              <a:srgbClr val="6D9982">
                <a:lumMod val="20000"/>
                <a:lumOff val="80000"/>
              </a:srgbClr>
            </a:solidFill>
            <a:prstDash val="solid"/>
            <a:headEnd type="none" w="med" len="med"/>
            <a:tailEnd type="triangle" w="med" len="med"/>
          </a:ln>
          <a:effectLst/>
        </p:spPr>
      </p:cxnSp>
      <p:cxnSp>
        <p:nvCxnSpPr>
          <p:cNvPr id="71" name="Straight Connector 70">
            <a:extLst>
              <a:ext uri="{FF2B5EF4-FFF2-40B4-BE49-F238E27FC236}">
                <a16:creationId xmlns:a16="http://schemas.microsoft.com/office/drawing/2014/main" id="{38659839-21CE-3605-9167-C98D833FAAAD}"/>
              </a:ext>
            </a:extLst>
          </p:cNvPr>
          <p:cNvCxnSpPr>
            <a:cxnSpLocks/>
            <a:endCxn id="66" idx="2"/>
          </p:cNvCxnSpPr>
          <p:nvPr/>
        </p:nvCxnSpPr>
        <p:spPr>
          <a:xfrm flipV="1">
            <a:off x="7396199" y="3441227"/>
            <a:ext cx="6477" cy="310487"/>
          </a:xfrm>
          <a:prstGeom prst="line">
            <a:avLst/>
          </a:prstGeom>
          <a:noFill/>
          <a:ln w="3175" cap="flat" cmpd="sng" algn="ctr">
            <a:solidFill>
              <a:srgbClr val="6D9982">
                <a:lumMod val="20000"/>
                <a:lumOff val="80000"/>
              </a:srgbClr>
            </a:solidFill>
            <a:prstDash val="solid"/>
            <a:headEnd type="none" w="med" len="med"/>
            <a:tailEnd type="triangle" w="med" len="med"/>
          </a:ln>
          <a:effectLst/>
        </p:spPr>
      </p:cxnSp>
      <p:cxnSp>
        <p:nvCxnSpPr>
          <p:cNvPr id="72" name="Straight Connector 71">
            <a:extLst>
              <a:ext uri="{FF2B5EF4-FFF2-40B4-BE49-F238E27FC236}">
                <a16:creationId xmlns:a16="http://schemas.microsoft.com/office/drawing/2014/main" id="{1BF3A6B6-56FE-79BE-866F-67FBB491E9B7}"/>
              </a:ext>
            </a:extLst>
          </p:cNvPr>
          <p:cNvCxnSpPr>
            <a:cxnSpLocks/>
            <a:endCxn id="43" idx="2"/>
          </p:cNvCxnSpPr>
          <p:nvPr/>
        </p:nvCxnSpPr>
        <p:spPr>
          <a:xfrm flipH="1" flipV="1">
            <a:off x="6309139" y="3441228"/>
            <a:ext cx="4125" cy="310486"/>
          </a:xfrm>
          <a:prstGeom prst="line">
            <a:avLst/>
          </a:prstGeom>
          <a:noFill/>
          <a:ln w="3175" cap="flat" cmpd="sng" algn="ctr">
            <a:solidFill>
              <a:srgbClr val="6D9982">
                <a:lumMod val="20000"/>
                <a:lumOff val="80000"/>
              </a:srgbClr>
            </a:solidFill>
            <a:prstDash val="solid"/>
            <a:headEnd type="none" w="med" len="med"/>
            <a:tailEnd type="triangle" w="med" len="med"/>
          </a:ln>
          <a:effectLst/>
        </p:spPr>
      </p:cxnSp>
      <p:cxnSp>
        <p:nvCxnSpPr>
          <p:cNvPr id="73" name="Straight Connector 72">
            <a:extLst>
              <a:ext uri="{FF2B5EF4-FFF2-40B4-BE49-F238E27FC236}">
                <a16:creationId xmlns:a16="http://schemas.microsoft.com/office/drawing/2014/main" id="{B106BFD9-D23B-18B3-7CB1-99B4ED804A46}"/>
              </a:ext>
            </a:extLst>
          </p:cNvPr>
          <p:cNvCxnSpPr>
            <a:cxnSpLocks/>
            <a:endCxn id="50" idx="2"/>
          </p:cNvCxnSpPr>
          <p:nvPr/>
        </p:nvCxnSpPr>
        <p:spPr>
          <a:xfrm flipV="1">
            <a:off x="8540266" y="3441227"/>
            <a:ext cx="1" cy="342788"/>
          </a:xfrm>
          <a:prstGeom prst="line">
            <a:avLst/>
          </a:prstGeom>
          <a:noFill/>
          <a:ln w="3175" cap="flat" cmpd="sng" algn="ctr">
            <a:solidFill>
              <a:srgbClr val="6D9982">
                <a:lumMod val="20000"/>
                <a:lumOff val="80000"/>
              </a:srgbClr>
            </a:solidFill>
            <a:prstDash val="solid"/>
            <a:headEnd type="none" w="med" len="med"/>
            <a:tailEnd type="triangle" w="med" len="med"/>
          </a:ln>
          <a:effectLst/>
        </p:spPr>
      </p:cxnSp>
      <p:cxnSp>
        <p:nvCxnSpPr>
          <p:cNvPr id="74" name="Straight Connector 73">
            <a:extLst>
              <a:ext uri="{FF2B5EF4-FFF2-40B4-BE49-F238E27FC236}">
                <a16:creationId xmlns:a16="http://schemas.microsoft.com/office/drawing/2014/main" id="{98A161FC-9E32-519C-29C9-27B8C7B94EE1}"/>
              </a:ext>
            </a:extLst>
          </p:cNvPr>
          <p:cNvCxnSpPr>
            <a:cxnSpLocks/>
            <a:endCxn id="51" idx="2"/>
          </p:cNvCxnSpPr>
          <p:nvPr/>
        </p:nvCxnSpPr>
        <p:spPr>
          <a:xfrm flipV="1">
            <a:off x="9778265" y="3441227"/>
            <a:ext cx="0" cy="316497"/>
          </a:xfrm>
          <a:prstGeom prst="line">
            <a:avLst/>
          </a:prstGeom>
          <a:noFill/>
          <a:ln w="3175" cap="flat" cmpd="sng" algn="ctr">
            <a:solidFill>
              <a:srgbClr val="6D9982">
                <a:lumMod val="20000"/>
                <a:lumOff val="80000"/>
              </a:srgbClr>
            </a:solidFill>
            <a:prstDash val="solid"/>
            <a:headEnd type="none" w="med" len="med"/>
            <a:tailEnd type="triangle" w="med" len="med"/>
          </a:ln>
          <a:effectLst/>
        </p:spPr>
      </p:cxnSp>
      <p:sp>
        <p:nvSpPr>
          <p:cNvPr id="61" name="Rounded Rectangle 14">
            <a:extLst>
              <a:ext uri="{FF2B5EF4-FFF2-40B4-BE49-F238E27FC236}">
                <a16:creationId xmlns:a16="http://schemas.microsoft.com/office/drawing/2014/main" id="{995FA705-B8F4-89D2-E58C-50B91CFA3955}"/>
              </a:ext>
            </a:extLst>
          </p:cNvPr>
          <p:cNvSpPr/>
          <p:nvPr/>
        </p:nvSpPr>
        <p:spPr>
          <a:xfrm>
            <a:off x="7962393" y="3956488"/>
            <a:ext cx="1161330" cy="601467"/>
          </a:xfrm>
          <a:prstGeom prst="roundRect">
            <a:avLst/>
          </a:prstGeom>
          <a:solidFill>
            <a:srgbClr val="6D9982"/>
          </a:solidFill>
          <a:ln w="3175" cap="flat" cmpd="sng" algn="ctr">
            <a:solidFill>
              <a:srgbClr val="6D9982"/>
            </a:solidFill>
            <a:prstDash val="solid"/>
          </a:ln>
          <a:effectLst>
            <a:outerShdw blurRad="127000" dist="63500" dir="3600000" algn="tl" rotWithShape="0">
              <a:schemeClr val="tx1">
                <a:lumMod val="75000"/>
                <a:lumOff val="25000"/>
                <a:alpha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Solicitação de encerramento</a:t>
            </a:r>
          </a:p>
        </p:txBody>
      </p:sp>
    </p:spTree>
    <p:extLst>
      <p:ext uri="{BB962C8B-B14F-4D97-AF65-F5344CB8AC3E}">
        <p14:creationId xmlns:p14="http://schemas.microsoft.com/office/powerpoint/2010/main" val="57984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190804" y="1726909"/>
            <a:ext cx="3849783" cy="1431161"/>
          </a:xfrm>
          <a:prstGeom prst="rect">
            <a:avLst/>
          </a:prstGeom>
        </p:spPr>
        <p:txBody>
          <a:bodyPr wrap="square">
            <a:spAutoFit/>
          </a:bodyPr>
          <a:lstStyle/>
          <a:p>
            <a:pPr marL="177800" indent="-177800">
              <a:spcAft>
                <a:spcPts val="600"/>
              </a:spcAft>
            </a:pPr>
            <a:r>
              <a:rPr lang="pt-BR" sz="1200" dirty="0"/>
              <a:t>•	desenvolver um desenho detalhado do projeto;</a:t>
            </a:r>
          </a:p>
          <a:p>
            <a:pPr marL="177800" indent="-177800">
              <a:spcAft>
                <a:spcPts val="600"/>
              </a:spcAft>
            </a:pPr>
            <a:r>
              <a:rPr lang="pt-BR" sz="1200" dirty="0"/>
              <a:t>•	determinar se o trabalho é justificado;</a:t>
            </a:r>
          </a:p>
          <a:p>
            <a:pPr marL="177800" indent="-177800">
              <a:spcAft>
                <a:spcPts val="600"/>
              </a:spcAft>
            </a:pPr>
            <a:r>
              <a:rPr lang="pt-BR" sz="1200" dirty="0"/>
              <a:t>•	descrever as diretrizes de governança que descrevem como o trabalho será gerenciado;</a:t>
            </a:r>
          </a:p>
          <a:p>
            <a:pPr marL="177800" indent="-177800">
              <a:spcAft>
                <a:spcPts val="600"/>
              </a:spcAft>
            </a:pPr>
            <a:r>
              <a:rPr lang="pt-BR" sz="1200" dirty="0"/>
              <a:t>•	obter a autorização do patrocinador para a fase de entrega.</a:t>
            </a:r>
          </a:p>
        </p:txBody>
      </p:sp>
      <p:sp>
        <p:nvSpPr>
          <p:cNvPr id="72" name="Rectangle 71"/>
          <p:cNvSpPr/>
          <p:nvPr/>
        </p:nvSpPr>
        <p:spPr>
          <a:xfrm>
            <a:off x="180130" y="3153016"/>
            <a:ext cx="4431353" cy="3385542"/>
          </a:xfrm>
          <a:prstGeom prst="rect">
            <a:avLst/>
          </a:prstGeom>
        </p:spPr>
        <p:txBody>
          <a:bodyPr wrap="square">
            <a:spAutoFit/>
          </a:bodyPr>
          <a:lstStyle/>
          <a:p>
            <a:pPr>
              <a:spcAft>
                <a:spcPts val="600"/>
              </a:spcAft>
            </a:pPr>
            <a:r>
              <a:rPr lang="pt-BR" sz="1400" dirty="0">
                <a:solidFill>
                  <a:schemeClr val="accent3"/>
                </a:solidFill>
              </a:rPr>
              <a:t>Visão Geral</a:t>
            </a:r>
            <a:endParaRPr lang="pt-BR" sz="1200" dirty="0">
              <a:solidFill>
                <a:schemeClr val="accent3"/>
              </a:solidFill>
            </a:endParaRPr>
          </a:p>
          <a:p>
            <a:pPr>
              <a:spcAft>
                <a:spcPts val="600"/>
              </a:spcAft>
            </a:pPr>
            <a:r>
              <a:rPr lang="pt-BR" sz="1200" dirty="0"/>
              <a:t>Este processo começa quando o resumo e o plano de definição produzidos pelo </a:t>
            </a:r>
            <a:r>
              <a:rPr lang="pt-BR" sz="1200" dirty="0">
                <a:hlinkClick r:id="rId2" action="ppaction://hlinksldjump"/>
              </a:rPr>
              <a:t>processo de identificação</a:t>
            </a:r>
            <a:r>
              <a:rPr lang="pt-BR" sz="1200" dirty="0"/>
              <a:t> são aprovados.</a:t>
            </a:r>
          </a:p>
          <a:p>
            <a:pPr>
              <a:spcAft>
                <a:spcPts val="600"/>
              </a:spcAft>
            </a:pPr>
            <a:r>
              <a:rPr lang="pt-BR" sz="1200" dirty="0"/>
              <a:t>A primeira atividade é montar a equipe que irá realizar as atividades de definição. Essa equipe começa definindo o escopo do trabalho, que informará as decisões sobre como ele deve ser gerenciado, por exemplo como projeto ou programa; usando abordagens preditivas ou ágeis.</a:t>
            </a:r>
          </a:p>
          <a:p>
            <a:pPr>
              <a:spcAft>
                <a:spcPts val="600"/>
              </a:spcAft>
            </a:pPr>
            <a:r>
              <a:rPr lang="pt-BR" sz="1200" dirty="0"/>
              <a:t>Isso levará à preparação dos </a:t>
            </a:r>
            <a:r>
              <a:rPr lang="pt-BR" sz="1200" dirty="0">
                <a:hlinkClick r:id="rId3" action="ppaction://hlinksldjump"/>
              </a:rPr>
              <a:t>documentos de governança</a:t>
            </a:r>
            <a:r>
              <a:rPr lang="pt-BR" sz="1200" dirty="0"/>
              <a:t> e planos de entrega de alto nível. Também pode haver algum trabalho preparatório que deve ser iniciado antecipadamente, aceitando o risco de que isso possa ser desperdiçado se a entrega do projeto ou programa não for aprovada.</a:t>
            </a:r>
          </a:p>
          <a:p>
            <a:pPr>
              <a:spcAft>
                <a:spcPts val="600"/>
              </a:spcAft>
            </a:pPr>
            <a:r>
              <a:rPr lang="pt-BR" sz="1200" dirty="0"/>
              <a:t>A documentação de definição consolidada é submetida à aprovação do patrocinador e, caso haja autorização, os recursos são mobilizados para o primeiro estágio de entrega.</a:t>
            </a:r>
          </a:p>
        </p:txBody>
      </p:sp>
      <p:sp>
        <p:nvSpPr>
          <p:cNvPr id="2" name="Title 1"/>
          <p:cNvSpPr>
            <a:spLocks noGrp="1"/>
          </p:cNvSpPr>
          <p:nvPr>
            <p:ph type="title"/>
          </p:nvPr>
        </p:nvSpPr>
        <p:spPr/>
        <p:txBody>
          <a:bodyPr/>
          <a:lstStyle/>
          <a:p>
            <a:r>
              <a:rPr lang="en-GB" dirty="0" err="1"/>
              <a:t>Processo</a:t>
            </a:r>
            <a:r>
              <a:rPr lang="en-GB" dirty="0"/>
              <a:t> de </a:t>
            </a:r>
            <a:r>
              <a:rPr lang="en-GB" dirty="0" err="1"/>
              <a:t>definição</a:t>
            </a:r>
            <a:endParaRPr lang="en-GB" dirty="0"/>
          </a:p>
        </p:txBody>
      </p:sp>
      <p:sp>
        <p:nvSpPr>
          <p:cNvPr id="77" name="Right Arrow 76">
            <a:hlinkClick r:id="rId4"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ight Arrow 77">
            <a:hlinkClick r:id="rId5"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ight Arrow 78">
            <a:hlinkClick r:id="rId6"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5484485" y="4666146"/>
            <a:ext cx="4548747" cy="1957676"/>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p:cNvSpPr/>
          <p:nvPr/>
        </p:nvSpPr>
        <p:spPr>
          <a:xfrm>
            <a:off x="5549480" y="5721184"/>
            <a:ext cx="1788054" cy="723275"/>
          </a:xfrm>
          <a:prstGeom prst="rect">
            <a:avLst/>
          </a:prstGeom>
        </p:spPr>
        <p:txBody>
          <a:bodyPr wrap="none">
            <a:spAutoFit/>
          </a:bodyPr>
          <a:lstStyle/>
          <a:p>
            <a:pPr marL="177800" indent="-177800">
              <a:spcAft>
                <a:spcPts val="300"/>
              </a:spcAft>
              <a:buFont typeface="Arial" panose="020B0604020202020204" pitchFamily="34" charset="0"/>
              <a:buChar char="•"/>
            </a:pPr>
            <a:r>
              <a:rPr lang="en-GB" sz="1200" dirty="0" err="1">
                <a:hlinkClick r:id="rId7" action="ppaction://hlinksldjump"/>
              </a:rPr>
              <a:t>Gestão</a:t>
            </a:r>
            <a:r>
              <a:rPr lang="en-GB" sz="1200" dirty="0">
                <a:hlinkClick r:id="rId7" action="ppaction://hlinksldjump"/>
              </a:rPr>
              <a:t> do </a:t>
            </a:r>
            <a:r>
              <a:rPr lang="en-GB" sz="1200" dirty="0" err="1">
                <a:hlinkClick r:id="rId7" action="ppaction://hlinksldjump"/>
              </a:rPr>
              <a:t>cronograma</a:t>
            </a:r>
            <a:endParaRPr lang="en-GB" sz="1200" dirty="0"/>
          </a:p>
          <a:p>
            <a:pPr marL="177800" indent="-177800">
              <a:spcAft>
                <a:spcPts val="300"/>
              </a:spcAft>
              <a:buFont typeface="Arial" panose="020B0604020202020204" pitchFamily="34" charset="0"/>
              <a:buChar char="•"/>
            </a:pPr>
            <a:r>
              <a:rPr lang="en-GB" sz="1200" dirty="0" err="1">
                <a:hlinkClick r:id="rId8" action="ppaction://hlinksldjump"/>
              </a:rPr>
              <a:t>Gestão</a:t>
            </a:r>
            <a:r>
              <a:rPr lang="en-GB" sz="1200" dirty="0">
                <a:hlinkClick r:id="rId8" action="ppaction://hlinksldjump"/>
              </a:rPr>
              <a:t> de </a:t>
            </a:r>
            <a:r>
              <a:rPr lang="en-GB" sz="1200" dirty="0" err="1">
                <a:hlinkClick r:id="rId8" action="ppaction://hlinksldjump"/>
              </a:rPr>
              <a:t>risco</a:t>
            </a:r>
            <a:endParaRPr lang="en-GB" sz="1200" dirty="0"/>
          </a:p>
          <a:p>
            <a:pPr marL="177800" indent="-177800">
              <a:spcAft>
                <a:spcPts val="300"/>
              </a:spcAft>
              <a:buFont typeface="Arial" panose="020B0604020202020204" pitchFamily="34" charset="0"/>
              <a:buChar char="•"/>
            </a:pPr>
            <a:r>
              <a:rPr lang="en-GB" sz="1200" dirty="0" err="1">
                <a:hlinkClick r:id="rId9" action="ppaction://hlinksldjump"/>
              </a:rPr>
              <a:t>Gestão</a:t>
            </a:r>
            <a:r>
              <a:rPr lang="en-GB" sz="1200" dirty="0">
                <a:hlinkClick r:id="rId9" action="ppaction://hlinksldjump"/>
              </a:rPr>
              <a:t> da </a:t>
            </a:r>
            <a:r>
              <a:rPr lang="en-GB" sz="1200" dirty="0" err="1">
                <a:hlinkClick r:id="rId9" action="ppaction://hlinksldjump"/>
              </a:rPr>
              <a:t>organização</a:t>
            </a:r>
            <a:endParaRPr lang="en-GB" sz="1200" dirty="0"/>
          </a:p>
        </p:txBody>
      </p:sp>
      <p:sp>
        <p:nvSpPr>
          <p:cNvPr id="87" name="Rectangle 86"/>
          <p:cNvSpPr/>
          <p:nvPr/>
        </p:nvSpPr>
        <p:spPr>
          <a:xfrm>
            <a:off x="5560685" y="4751166"/>
            <a:ext cx="4094559" cy="969496"/>
          </a:xfrm>
          <a:prstGeom prst="rect">
            <a:avLst/>
          </a:prstGeom>
        </p:spPr>
        <p:txBody>
          <a:bodyPr wrap="square">
            <a:spAutoFit/>
          </a:bodyPr>
          <a:lstStyle/>
          <a:p>
            <a:pPr>
              <a:spcAft>
                <a:spcPts val="600"/>
              </a:spcAft>
            </a:pPr>
            <a:r>
              <a:rPr lang="en-GB" sz="1600" dirty="0" err="1">
                <a:solidFill>
                  <a:schemeClr val="accent5"/>
                </a:solidFill>
              </a:rPr>
              <a:t>Principais</a:t>
            </a:r>
            <a:r>
              <a:rPr lang="en-GB" sz="1600" dirty="0">
                <a:solidFill>
                  <a:schemeClr val="accent5"/>
                </a:solidFill>
              </a:rPr>
              <a:t> </a:t>
            </a:r>
            <a:r>
              <a:rPr lang="en-GB" sz="1600" dirty="0" err="1">
                <a:solidFill>
                  <a:schemeClr val="accent5"/>
                </a:solidFill>
              </a:rPr>
              <a:t>funções</a:t>
            </a:r>
            <a:endParaRPr lang="en-GB" sz="1600" dirty="0">
              <a:solidFill>
                <a:schemeClr val="accent5"/>
              </a:solidFill>
            </a:endParaRPr>
          </a:p>
          <a:p>
            <a:pPr>
              <a:spcAft>
                <a:spcPts val="600"/>
              </a:spcAft>
            </a:pPr>
            <a:r>
              <a:rPr lang="pt-BR" sz="1200" dirty="0"/>
              <a:t>A maioria das funções será usada em um nível relativamente alto para produzir o briefing e o plano de definição. As principais funções utilizadas serão:</a:t>
            </a:r>
            <a:endParaRPr lang="en-GB" sz="1200" dirty="0"/>
          </a:p>
        </p:txBody>
      </p:sp>
      <p:sp>
        <p:nvSpPr>
          <p:cNvPr id="88" name="Rectangle 87"/>
          <p:cNvSpPr/>
          <p:nvPr/>
        </p:nvSpPr>
        <p:spPr>
          <a:xfrm>
            <a:off x="7677870" y="5721184"/>
            <a:ext cx="2290242" cy="723275"/>
          </a:xfrm>
          <a:prstGeom prst="rect">
            <a:avLst/>
          </a:prstGeom>
        </p:spPr>
        <p:txBody>
          <a:bodyPr wrap="none">
            <a:spAutoFit/>
          </a:bodyPr>
          <a:lstStyle/>
          <a:p>
            <a:pPr marL="171450" indent="-171450">
              <a:spcAft>
                <a:spcPts val="300"/>
              </a:spcAft>
              <a:buFont typeface="Arial" panose="020B0604020202020204" pitchFamily="34" charset="0"/>
              <a:buChar char="•"/>
            </a:pPr>
            <a:r>
              <a:rPr lang="en-GB" sz="1200" dirty="0" err="1">
                <a:hlinkClick r:id="rId10" action="ppaction://hlinksldjump"/>
              </a:rPr>
              <a:t>Gestão</a:t>
            </a:r>
            <a:r>
              <a:rPr lang="en-GB" sz="1200" dirty="0">
                <a:hlinkClick r:id="rId10" action="ppaction://hlinksldjump"/>
              </a:rPr>
              <a:t> do </a:t>
            </a:r>
            <a:r>
              <a:rPr lang="en-GB" sz="1200" dirty="0" err="1">
                <a:hlinkClick r:id="rId10" action="ppaction://hlinksldjump"/>
              </a:rPr>
              <a:t>escopo</a:t>
            </a:r>
            <a:endParaRPr lang="en-GB" sz="1200" dirty="0"/>
          </a:p>
          <a:p>
            <a:pPr marL="171450" indent="-171450">
              <a:spcAft>
                <a:spcPts val="300"/>
              </a:spcAft>
              <a:buFont typeface="Arial" panose="020B0604020202020204" pitchFamily="34" charset="0"/>
              <a:buChar char="•"/>
            </a:pPr>
            <a:r>
              <a:rPr lang="en-GB" sz="1200" dirty="0" err="1">
                <a:hlinkClick r:id="rId11" action="ppaction://hlinksldjump"/>
              </a:rPr>
              <a:t>Gestão</a:t>
            </a:r>
            <a:r>
              <a:rPr lang="en-GB" sz="1200" dirty="0">
                <a:hlinkClick r:id="rId11" action="ppaction://hlinksldjump"/>
              </a:rPr>
              <a:t> de </a:t>
            </a:r>
            <a:r>
              <a:rPr lang="en-GB" sz="1200" dirty="0" err="1">
                <a:hlinkClick r:id="rId11" action="ppaction://hlinksldjump"/>
              </a:rPr>
              <a:t>recursos</a:t>
            </a:r>
            <a:endParaRPr lang="en-GB" sz="1200" dirty="0"/>
          </a:p>
          <a:p>
            <a:pPr marL="171450" indent="-171450">
              <a:buFont typeface="Arial" panose="020B0604020202020204" pitchFamily="34" charset="0"/>
              <a:buChar char="•"/>
            </a:pPr>
            <a:r>
              <a:rPr lang="en-GB" sz="1200" dirty="0" err="1">
                <a:hlinkClick r:id="rId12" action="ppaction://hlinksldjump"/>
              </a:rPr>
              <a:t>Gestão</a:t>
            </a:r>
            <a:r>
              <a:rPr lang="en-GB" sz="1200" dirty="0">
                <a:hlinkClick r:id="rId12" action="ppaction://hlinksldjump"/>
              </a:rPr>
              <a:t> das partes </a:t>
            </a:r>
            <a:r>
              <a:rPr lang="en-GB" sz="1200" dirty="0" err="1">
                <a:hlinkClick r:id="rId12" action="ppaction://hlinksldjump"/>
              </a:rPr>
              <a:t>interessadas</a:t>
            </a:r>
            <a:endParaRPr lang="en-GB" sz="1200" dirty="0"/>
          </a:p>
        </p:txBody>
      </p:sp>
      <p:sp>
        <p:nvSpPr>
          <p:cNvPr id="4" name="Rectangle 3">
            <a:hlinkClick r:id="rId13"/>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hlinkClick r:id="rId14"/>
            <a:extLst>
              <a:ext uri="{FF2B5EF4-FFF2-40B4-BE49-F238E27FC236}">
                <a16:creationId xmlns:a16="http://schemas.microsoft.com/office/drawing/2014/main" id="{618ACBD3-8248-4547-A801-52409A926391}"/>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74" name="TextBox 73">
            <a:hlinkClick r:id="rId15"/>
            <a:extLst>
              <a:ext uri="{FF2B5EF4-FFF2-40B4-BE49-F238E27FC236}">
                <a16:creationId xmlns:a16="http://schemas.microsoft.com/office/drawing/2014/main" id="{04D81AB4-0130-4FCA-8C95-4656DC3E9387}"/>
              </a:ext>
            </a:extLst>
          </p:cNvPr>
          <p:cNvSpPr txBox="1"/>
          <p:nvPr/>
        </p:nvSpPr>
        <p:spPr>
          <a:xfrm>
            <a:off x="10707096" y="1306938"/>
            <a:ext cx="1044581" cy="276999"/>
          </a:xfrm>
          <a:prstGeom prst="rect">
            <a:avLst/>
          </a:prstGeom>
          <a:noFill/>
        </p:spPr>
        <p:txBody>
          <a:bodyPr wrap="none" rtlCol="0">
            <a:spAutoFit/>
          </a:bodyPr>
          <a:lstStyle/>
          <a:p>
            <a:r>
              <a:rPr lang="en-GB" sz="1200" dirty="0" err="1"/>
              <a:t>Competência</a:t>
            </a:r>
            <a:r>
              <a:rPr lang="en-GB" sz="1200" dirty="0"/>
              <a:t> </a:t>
            </a:r>
          </a:p>
        </p:txBody>
      </p:sp>
      <p:sp>
        <p:nvSpPr>
          <p:cNvPr id="75" name="TextBox 74">
            <a:hlinkClick r:id="rId16"/>
            <a:extLst>
              <a:ext uri="{FF2B5EF4-FFF2-40B4-BE49-F238E27FC236}">
                <a16:creationId xmlns:a16="http://schemas.microsoft.com/office/drawing/2014/main" id="{AA5A6BD3-1790-4C3D-9118-5DD5A1A01624}"/>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76" name="TextBox 75">
            <a:hlinkClick r:id="rId17"/>
            <a:extLst>
              <a:ext uri="{FF2B5EF4-FFF2-40B4-BE49-F238E27FC236}">
                <a16:creationId xmlns:a16="http://schemas.microsoft.com/office/drawing/2014/main" id="{1026F468-FEC6-4834-9FC8-35632D961245}"/>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89" name="TextBox 88">
            <a:hlinkClick r:id="rId18"/>
            <a:extLst>
              <a:ext uri="{FF2B5EF4-FFF2-40B4-BE49-F238E27FC236}">
                <a16:creationId xmlns:a16="http://schemas.microsoft.com/office/drawing/2014/main" id="{9AC15F2F-C3CA-4ACC-AA80-7F55035DC9D3}"/>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90" name="TextBox 89">
            <a:extLst>
              <a:ext uri="{FF2B5EF4-FFF2-40B4-BE49-F238E27FC236}">
                <a16:creationId xmlns:a16="http://schemas.microsoft.com/office/drawing/2014/main" id="{8CBA5E55-58D4-4145-95BC-BA7FC8EAB3A8}"/>
              </a:ext>
            </a:extLst>
          </p:cNvPr>
          <p:cNvSpPr txBox="1"/>
          <p:nvPr/>
        </p:nvSpPr>
        <p:spPr>
          <a:xfrm>
            <a:off x="10574696" y="1017186"/>
            <a:ext cx="1589374" cy="307777"/>
          </a:xfrm>
          <a:prstGeom prst="rect">
            <a:avLst/>
          </a:prstGeom>
          <a:noFill/>
        </p:spPr>
        <p:txBody>
          <a:bodyPr wrap="square" rtlCol="0">
            <a:spAutoFit/>
          </a:bodyPr>
          <a:lstStyle/>
          <a:p>
            <a:pPr algn="ctr"/>
            <a:r>
              <a:rPr lang="en-GB" sz="1400" b="1" dirty="0" err="1">
                <a:solidFill>
                  <a:schemeClr val="accent3"/>
                </a:solidFill>
              </a:rPr>
              <a:t>Aplicativo</a:t>
            </a:r>
            <a:endParaRPr lang="en-GB" sz="1400" b="1" dirty="0">
              <a:solidFill>
                <a:schemeClr val="accent3"/>
              </a:solidFill>
            </a:endParaRPr>
          </a:p>
        </p:txBody>
      </p:sp>
      <p:sp>
        <p:nvSpPr>
          <p:cNvPr id="71" name="Rectangle 70">
            <a:extLst>
              <a:ext uri="{FF2B5EF4-FFF2-40B4-BE49-F238E27FC236}">
                <a16:creationId xmlns:a16="http://schemas.microsoft.com/office/drawing/2014/main" id="{30EF95A2-9CAD-407C-B293-C98C230BDDB8}"/>
              </a:ext>
            </a:extLst>
          </p:cNvPr>
          <p:cNvSpPr/>
          <p:nvPr/>
        </p:nvSpPr>
        <p:spPr>
          <a:xfrm>
            <a:off x="185181" y="951643"/>
            <a:ext cx="3929921" cy="754053"/>
          </a:xfrm>
          <a:prstGeom prst="rect">
            <a:avLst/>
          </a:prstGeom>
        </p:spPr>
        <p:txBody>
          <a:bodyPr wrap="square">
            <a:spAutoFit/>
          </a:bodyPr>
          <a:lstStyle/>
          <a:p>
            <a:pPr>
              <a:spcAft>
                <a:spcPts val="600"/>
              </a:spcAft>
            </a:pPr>
            <a:r>
              <a:rPr lang="pt-BR" sz="1400" dirty="0">
                <a:solidFill>
                  <a:schemeClr val="accent3"/>
                </a:solidFill>
              </a:rPr>
              <a:t>Objetivos</a:t>
            </a:r>
            <a:endParaRPr lang="pt-BR" sz="1200" dirty="0">
              <a:solidFill>
                <a:schemeClr val="accent3"/>
              </a:solidFill>
            </a:endParaRPr>
          </a:p>
          <a:p>
            <a:pPr>
              <a:spcAft>
                <a:spcPts val="600"/>
              </a:spcAft>
            </a:pPr>
            <a:r>
              <a:rPr lang="pt-BR" sz="1200" dirty="0"/>
              <a:t>Este processo gerencia a fase de definição do </a:t>
            </a:r>
            <a:r>
              <a:rPr lang="pt-BR" sz="1200" dirty="0">
                <a:hlinkClick r:id="rId19" action="ppaction://hlinksldjump"/>
              </a:rPr>
              <a:t>ciclo de vida</a:t>
            </a:r>
            <a:r>
              <a:rPr lang="pt-BR" sz="1200" dirty="0"/>
              <a:t> do projeto. Seus objetivos são:</a:t>
            </a:r>
          </a:p>
        </p:txBody>
      </p:sp>
      <p:sp>
        <p:nvSpPr>
          <p:cNvPr id="7" name="Rectangle 6">
            <a:extLst>
              <a:ext uri="{FF2B5EF4-FFF2-40B4-BE49-F238E27FC236}">
                <a16:creationId xmlns:a16="http://schemas.microsoft.com/office/drawing/2014/main" id="{533BD361-A005-1CD0-F2CE-DC27ADA43FCD}"/>
              </a:ext>
            </a:extLst>
          </p:cNvPr>
          <p:cNvSpPr/>
          <p:nvPr/>
        </p:nvSpPr>
        <p:spPr>
          <a:xfrm>
            <a:off x="4921954" y="1772169"/>
            <a:ext cx="4766377" cy="2330048"/>
          </a:xfrm>
          <a:prstGeom prst="rect">
            <a:avLst/>
          </a:prstGeom>
          <a:solidFill>
            <a:schemeClr val="accent3"/>
          </a:solidFill>
          <a:ln w="3175">
            <a:no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8" name="TextBox 7">
            <a:extLst>
              <a:ext uri="{FF2B5EF4-FFF2-40B4-BE49-F238E27FC236}">
                <a16:creationId xmlns:a16="http://schemas.microsoft.com/office/drawing/2014/main" id="{9DFA6371-5F49-9C79-2E9C-D36F08D92D6B}"/>
              </a:ext>
            </a:extLst>
          </p:cNvPr>
          <p:cNvSpPr txBox="1"/>
          <p:nvPr/>
        </p:nvSpPr>
        <p:spPr>
          <a:xfrm>
            <a:off x="5006179" y="1845492"/>
            <a:ext cx="1470123" cy="230832"/>
          </a:xfrm>
          <a:prstGeom prst="rect">
            <a:avLst/>
          </a:prstGeom>
          <a:noFill/>
          <a:ln w="3175">
            <a:noFill/>
          </a:ln>
        </p:spPr>
        <p:txBody>
          <a:bodyPr wrap="square" rtlCol="0">
            <a:spAutoFit/>
          </a:bodyPr>
          <a:lstStyle/>
          <a:p>
            <a:r>
              <a:rPr lang="en-GB" sz="900" dirty="0">
                <a:solidFill>
                  <a:schemeClr val="bg1"/>
                </a:solidFill>
              </a:rPr>
              <a:t>Processo de definição</a:t>
            </a:r>
          </a:p>
        </p:txBody>
      </p:sp>
      <p:sp>
        <p:nvSpPr>
          <p:cNvPr id="9" name="Rectangle 8">
            <a:extLst>
              <a:ext uri="{FF2B5EF4-FFF2-40B4-BE49-F238E27FC236}">
                <a16:creationId xmlns:a16="http://schemas.microsoft.com/office/drawing/2014/main" id="{B8494C84-DB08-534B-786F-FD66A7C0EC28}"/>
              </a:ext>
            </a:extLst>
          </p:cNvPr>
          <p:cNvSpPr/>
          <p:nvPr/>
        </p:nvSpPr>
        <p:spPr>
          <a:xfrm>
            <a:off x="5006177" y="2203366"/>
            <a:ext cx="815076" cy="506513"/>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Designar equipe de definição</a:t>
            </a:r>
          </a:p>
        </p:txBody>
      </p:sp>
      <p:sp>
        <p:nvSpPr>
          <p:cNvPr id="10" name="Rectangle 9">
            <a:extLst>
              <a:ext uri="{FF2B5EF4-FFF2-40B4-BE49-F238E27FC236}">
                <a16:creationId xmlns:a16="http://schemas.microsoft.com/office/drawing/2014/main" id="{282C58FA-11E2-16DC-0E21-BA9BC1EF7077}"/>
              </a:ext>
            </a:extLst>
          </p:cNvPr>
          <p:cNvSpPr/>
          <p:nvPr/>
        </p:nvSpPr>
        <p:spPr>
          <a:xfrm>
            <a:off x="5389778" y="2836983"/>
            <a:ext cx="683697" cy="506513"/>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Definir Escopo</a:t>
            </a:r>
          </a:p>
        </p:txBody>
      </p:sp>
      <p:sp>
        <p:nvSpPr>
          <p:cNvPr id="11" name="Rectangle 10">
            <a:extLst>
              <a:ext uri="{FF2B5EF4-FFF2-40B4-BE49-F238E27FC236}">
                <a16:creationId xmlns:a16="http://schemas.microsoft.com/office/drawing/2014/main" id="{8E09CE92-77BE-A07F-36D7-1210E081BEDD}"/>
              </a:ext>
            </a:extLst>
          </p:cNvPr>
          <p:cNvSpPr/>
          <p:nvPr/>
        </p:nvSpPr>
        <p:spPr>
          <a:xfrm>
            <a:off x="6318338" y="2198789"/>
            <a:ext cx="922279" cy="506513"/>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sp>
        <p:nvSpPr>
          <p:cNvPr id="12" name="Rectangle 11">
            <a:extLst>
              <a:ext uri="{FF2B5EF4-FFF2-40B4-BE49-F238E27FC236}">
                <a16:creationId xmlns:a16="http://schemas.microsoft.com/office/drawing/2014/main" id="{44471C7E-6110-E594-6DE7-37018375E191}"/>
              </a:ext>
            </a:extLst>
          </p:cNvPr>
          <p:cNvSpPr/>
          <p:nvPr/>
        </p:nvSpPr>
        <p:spPr>
          <a:xfrm>
            <a:off x="6318338" y="2922271"/>
            <a:ext cx="919382" cy="506513"/>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Planejar entrega</a:t>
            </a:r>
          </a:p>
        </p:txBody>
      </p:sp>
      <p:cxnSp>
        <p:nvCxnSpPr>
          <p:cNvPr id="13" name="Straight Arrow Connector 8">
            <a:extLst>
              <a:ext uri="{FF2B5EF4-FFF2-40B4-BE49-F238E27FC236}">
                <a16:creationId xmlns:a16="http://schemas.microsoft.com/office/drawing/2014/main" id="{9EC3D3E8-EE7B-E45F-C97B-AB79DE1BE703}"/>
              </a:ext>
            </a:extLst>
          </p:cNvPr>
          <p:cNvCxnSpPr>
            <a:stCxn id="9" idx="2"/>
            <a:endCxn id="10" idx="1"/>
          </p:cNvCxnSpPr>
          <p:nvPr/>
        </p:nvCxnSpPr>
        <p:spPr>
          <a:xfrm rot="5400000">
            <a:off x="5211568" y="2888091"/>
            <a:ext cx="380361" cy="23938"/>
          </a:xfrm>
          <a:prstGeom prst="bentConnector4">
            <a:avLst>
              <a:gd name="adj1" fmla="val 16708"/>
              <a:gd name="adj2" fmla="val 1527412"/>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 name="Elbow Connector 10">
            <a:extLst>
              <a:ext uri="{FF2B5EF4-FFF2-40B4-BE49-F238E27FC236}">
                <a16:creationId xmlns:a16="http://schemas.microsoft.com/office/drawing/2014/main" id="{F390F15C-AFD6-03F9-09CF-15C5729889B9}"/>
              </a:ext>
            </a:extLst>
          </p:cNvPr>
          <p:cNvCxnSpPr>
            <a:stCxn id="10" idx="3"/>
            <a:endCxn id="11" idx="1"/>
          </p:cNvCxnSpPr>
          <p:nvPr/>
        </p:nvCxnSpPr>
        <p:spPr>
          <a:xfrm flipV="1">
            <a:off x="6073475" y="2452047"/>
            <a:ext cx="244863" cy="638193"/>
          </a:xfrm>
          <a:prstGeom prst="bentConnector3">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Elbow Connector 12">
            <a:extLst>
              <a:ext uri="{FF2B5EF4-FFF2-40B4-BE49-F238E27FC236}">
                <a16:creationId xmlns:a16="http://schemas.microsoft.com/office/drawing/2014/main" id="{C236D50A-1FF5-6B42-40DE-D3D91CE75AC2}"/>
              </a:ext>
            </a:extLst>
          </p:cNvPr>
          <p:cNvCxnSpPr>
            <a:stCxn id="10" idx="3"/>
            <a:endCxn id="12" idx="1"/>
          </p:cNvCxnSpPr>
          <p:nvPr/>
        </p:nvCxnSpPr>
        <p:spPr>
          <a:xfrm>
            <a:off x="6073475" y="3090240"/>
            <a:ext cx="244863" cy="85289"/>
          </a:xfrm>
          <a:prstGeom prst="bentConnector3">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6" name="Rounded Rectangle 14">
            <a:extLst>
              <a:ext uri="{FF2B5EF4-FFF2-40B4-BE49-F238E27FC236}">
                <a16:creationId xmlns:a16="http://schemas.microsoft.com/office/drawing/2014/main" id="{4DFAE97F-C06C-1F0F-4BF6-2E356888D178}"/>
              </a:ext>
            </a:extLst>
          </p:cNvPr>
          <p:cNvSpPr/>
          <p:nvPr/>
        </p:nvSpPr>
        <p:spPr>
          <a:xfrm>
            <a:off x="8048039" y="1159860"/>
            <a:ext cx="1013361" cy="496140"/>
          </a:xfrm>
          <a:prstGeom prst="roundRect">
            <a:avLst/>
          </a:prstGeom>
          <a:solidFill>
            <a:schemeClr val="accent3"/>
          </a:solidFill>
          <a:ln w="3175">
            <a:no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Solicitar autorização</a:t>
            </a:r>
          </a:p>
        </p:txBody>
      </p:sp>
      <p:sp>
        <p:nvSpPr>
          <p:cNvPr id="17" name="Right Arrow 15">
            <a:extLst>
              <a:ext uri="{FF2B5EF4-FFF2-40B4-BE49-F238E27FC236}">
                <a16:creationId xmlns:a16="http://schemas.microsoft.com/office/drawing/2014/main" id="{B59E7CCD-2E61-CB27-EC35-1B8822CD31C2}"/>
              </a:ext>
            </a:extLst>
          </p:cNvPr>
          <p:cNvSpPr/>
          <p:nvPr/>
        </p:nvSpPr>
        <p:spPr>
          <a:xfrm>
            <a:off x="4086894" y="2048996"/>
            <a:ext cx="747852" cy="760720"/>
          </a:xfrm>
          <a:prstGeom prst="rightArrow">
            <a:avLst>
              <a:gd name="adj1" fmla="val 62398"/>
              <a:gd name="adj2" fmla="val 33883"/>
            </a:avLst>
          </a:prstGeom>
          <a:solidFill>
            <a:schemeClr val="accent3"/>
          </a:solidFill>
          <a:ln w="3175">
            <a:no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8" name="Rectangle 17">
            <a:extLst>
              <a:ext uri="{FF2B5EF4-FFF2-40B4-BE49-F238E27FC236}">
                <a16:creationId xmlns:a16="http://schemas.microsoft.com/office/drawing/2014/main" id="{CBD3FBAF-5A06-7005-C06B-F3708D556A19}"/>
              </a:ext>
            </a:extLst>
          </p:cNvPr>
          <p:cNvSpPr/>
          <p:nvPr/>
        </p:nvSpPr>
        <p:spPr>
          <a:xfrm>
            <a:off x="7482583" y="2563394"/>
            <a:ext cx="1088104" cy="506513"/>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Consolidar documentação de definição</a:t>
            </a:r>
          </a:p>
        </p:txBody>
      </p:sp>
      <p:cxnSp>
        <p:nvCxnSpPr>
          <p:cNvPr id="19" name="Elbow Connector 9">
            <a:extLst>
              <a:ext uri="{FF2B5EF4-FFF2-40B4-BE49-F238E27FC236}">
                <a16:creationId xmlns:a16="http://schemas.microsoft.com/office/drawing/2014/main" id="{94F2BE75-5149-DCDB-813E-C2F7DC4DBA06}"/>
              </a:ext>
            </a:extLst>
          </p:cNvPr>
          <p:cNvCxnSpPr>
            <a:stCxn id="11" idx="3"/>
            <a:endCxn id="18" idx="1"/>
          </p:cNvCxnSpPr>
          <p:nvPr/>
        </p:nvCxnSpPr>
        <p:spPr>
          <a:xfrm>
            <a:off x="7240617" y="2452047"/>
            <a:ext cx="241966" cy="364605"/>
          </a:xfrm>
          <a:prstGeom prst="bentConnector3">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 name="Elbow Connector 13">
            <a:extLst>
              <a:ext uri="{FF2B5EF4-FFF2-40B4-BE49-F238E27FC236}">
                <a16:creationId xmlns:a16="http://schemas.microsoft.com/office/drawing/2014/main" id="{9EDCF37E-D1A5-945F-8EDC-12526A035378}"/>
              </a:ext>
            </a:extLst>
          </p:cNvPr>
          <p:cNvCxnSpPr>
            <a:stCxn id="12" idx="3"/>
            <a:endCxn id="18" idx="1"/>
          </p:cNvCxnSpPr>
          <p:nvPr/>
        </p:nvCxnSpPr>
        <p:spPr>
          <a:xfrm flipV="1">
            <a:off x="7237720" y="2816651"/>
            <a:ext cx="244863" cy="358877"/>
          </a:xfrm>
          <a:prstGeom prst="bentConnector3">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767E4A-29D0-8D96-ACB7-960E30241295}"/>
              </a:ext>
            </a:extLst>
          </p:cNvPr>
          <p:cNvCxnSpPr>
            <a:stCxn id="12" idx="2"/>
          </p:cNvCxnSpPr>
          <p:nvPr/>
        </p:nvCxnSpPr>
        <p:spPr>
          <a:xfrm>
            <a:off x="6778029" y="3428784"/>
            <a:ext cx="0" cy="199539"/>
          </a:xfrm>
          <a:prstGeom prst="straightConnector1">
            <a:avLst/>
          </a:prstGeom>
          <a:ln w="3175">
            <a:solidFill>
              <a:schemeClr val="accent3">
                <a:lumMod val="20000"/>
                <a:lumOff val="8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CEC0E24-524C-6925-1379-582672D1CFEF}"/>
              </a:ext>
            </a:extLst>
          </p:cNvPr>
          <p:cNvCxnSpPr>
            <a:endCxn id="18" idx="2"/>
          </p:cNvCxnSpPr>
          <p:nvPr/>
        </p:nvCxnSpPr>
        <p:spPr>
          <a:xfrm flipV="1">
            <a:off x="8026636" y="3069907"/>
            <a:ext cx="0" cy="558416"/>
          </a:xfrm>
          <a:prstGeom prst="straightConnector1">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7">
            <a:extLst>
              <a:ext uri="{FF2B5EF4-FFF2-40B4-BE49-F238E27FC236}">
                <a16:creationId xmlns:a16="http://schemas.microsoft.com/office/drawing/2014/main" id="{6F5ED79B-0C0D-EE8B-7D39-8BFBCD81C0DF}"/>
              </a:ext>
            </a:extLst>
          </p:cNvPr>
          <p:cNvCxnSpPr>
            <a:stCxn id="10" idx="2"/>
            <a:endCxn id="82" idx="1"/>
          </p:cNvCxnSpPr>
          <p:nvPr/>
        </p:nvCxnSpPr>
        <p:spPr>
          <a:xfrm rot="16200000" flipH="1">
            <a:off x="5601669" y="3473452"/>
            <a:ext cx="471825" cy="211910"/>
          </a:xfrm>
          <a:prstGeom prst="bentConnector2">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3195079-52BB-6899-258C-C8EA8691D6EA}"/>
              </a:ext>
            </a:extLst>
          </p:cNvPr>
          <p:cNvCxnSpPr>
            <a:stCxn id="11" idx="2"/>
            <a:endCxn id="12" idx="0"/>
          </p:cNvCxnSpPr>
          <p:nvPr/>
        </p:nvCxnSpPr>
        <p:spPr>
          <a:xfrm flipH="1">
            <a:off x="6778029" y="2705303"/>
            <a:ext cx="1448" cy="216969"/>
          </a:xfrm>
          <a:prstGeom prst="straightConnector1">
            <a:avLst/>
          </a:prstGeom>
          <a:ln w="3175">
            <a:solidFill>
              <a:schemeClr val="accent3">
                <a:lumMod val="20000"/>
                <a:lumOff val="8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9450A83-CED0-2A76-C22B-0505FDABE039}"/>
              </a:ext>
            </a:extLst>
          </p:cNvPr>
          <p:cNvSpPr/>
          <p:nvPr/>
        </p:nvSpPr>
        <p:spPr>
          <a:xfrm>
            <a:off x="8750985" y="2556152"/>
            <a:ext cx="782792" cy="513755"/>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Mobilizar</a:t>
            </a:r>
          </a:p>
        </p:txBody>
      </p:sp>
      <p:cxnSp>
        <p:nvCxnSpPr>
          <p:cNvPr id="26" name="Elbow Connector 42">
            <a:extLst>
              <a:ext uri="{FF2B5EF4-FFF2-40B4-BE49-F238E27FC236}">
                <a16:creationId xmlns:a16="http://schemas.microsoft.com/office/drawing/2014/main" id="{440C91F5-C454-F43C-DF95-76F9B1D3F941}"/>
              </a:ext>
            </a:extLst>
          </p:cNvPr>
          <p:cNvCxnSpPr>
            <a:stCxn id="18" idx="0"/>
          </p:cNvCxnSpPr>
          <p:nvPr/>
        </p:nvCxnSpPr>
        <p:spPr>
          <a:xfrm rot="5400000" flipH="1" flipV="1">
            <a:off x="7792124" y="1890515"/>
            <a:ext cx="907392" cy="438368"/>
          </a:xfrm>
          <a:prstGeom prst="bentConnector3">
            <a:avLst/>
          </a:prstGeom>
          <a:ln w="3175">
            <a:solidFill>
              <a:schemeClr val="accent3">
                <a:lumMod val="20000"/>
                <a:lumOff val="80000"/>
              </a:schemeClr>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Elbow Connector 47">
            <a:extLst>
              <a:ext uri="{FF2B5EF4-FFF2-40B4-BE49-F238E27FC236}">
                <a16:creationId xmlns:a16="http://schemas.microsoft.com/office/drawing/2014/main" id="{F2C3B6F3-6C8F-3E4E-7707-0CD207732450}"/>
              </a:ext>
            </a:extLst>
          </p:cNvPr>
          <p:cNvCxnSpPr>
            <a:endCxn id="25" idx="0"/>
          </p:cNvCxnSpPr>
          <p:nvPr/>
        </p:nvCxnSpPr>
        <p:spPr>
          <a:xfrm rot="16200000" flipH="1">
            <a:off x="8445311" y="1859082"/>
            <a:ext cx="900153" cy="493989"/>
          </a:xfrm>
          <a:prstGeom prst="bentConnector3">
            <a:avLst/>
          </a:prstGeom>
          <a:ln w="3175">
            <a:solidFill>
              <a:schemeClr val="accent3">
                <a:lumMod val="20000"/>
                <a:lumOff val="80000"/>
              </a:schemeClr>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5ACD9DD-A16E-F80F-AC3E-450B56CEE5A5}"/>
              </a:ext>
            </a:extLst>
          </p:cNvPr>
          <p:cNvCxnSpPr>
            <a:cxnSpLocks/>
          </p:cNvCxnSpPr>
          <p:nvPr/>
        </p:nvCxnSpPr>
        <p:spPr>
          <a:xfrm flipV="1">
            <a:off x="8648392" y="1656001"/>
            <a:ext cx="0" cy="116168"/>
          </a:xfrm>
          <a:prstGeom prst="line">
            <a:avLst/>
          </a:prstGeom>
          <a:ln w="3175">
            <a:headEnd w="sm" len="sm"/>
            <a:tailEnd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C59FE2A-C621-6D97-B738-03C05B68538A}"/>
              </a:ext>
            </a:extLst>
          </p:cNvPr>
          <p:cNvCxnSpPr>
            <a:cxnSpLocks/>
          </p:cNvCxnSpPr>
          <p:nvPr/>
        </p:nvCxnSpPr>
        <p:spPr>
          <a:xfrm flipV="1">
            <a:off x="8464985" y="1655999"/>
            <a:ext cx="0" cy="116168"/>
          </a:xfrm>
          <a:prstGeom prst="straightConnector1">
            <a:avLst/>
          </a:prstGeom>
          <a:ln w="3175">
            <a:solidFill>
              <a:schemeClr val="accent3"/>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28DC1A5-B6A9-E280-796C-4B33B2D0813F}"/>
              </a:ext>
            </a:extLst>
          </p:cNvPr>
          <p:cNvCxnSpPr>
            <a:cxnSpLocks/>
          </p:cNvCxnSpPr>
          <p:nvPr/>
        </p:nvCxnSpPr>
        <p:spPr>
          <a:xfrm flipV="1">
            <a:off x="9145411" y="3065565"/>
            <a:ext cx="0" cy="562758"/>
          </a:xfrm>
          <a:prstGeom prst="straightConnector1">
            <a:avLst/>
          </a:prstGeom>
          <a:ln w="3175">
            <a:solidFill>
              <a:schemeClr val="accent3">
                <a:lumMod val="20000"/>
                <a:lumOff val="8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DBD9BA0-7A98-A3F4-081A-297F293959CA}"/>
              </a:ext>
            </a:extLst>
          </p:cNvPr>
          <p:cNvSpPr txBox="1"/>
          <p:nvPr/>
        </p:nvSpPr>
        <p:spPr>
          <a:xfrm>
            <a:off x="8681865" y="1855384"/>
            <a:ext cx="460519" cy="230832"/>
          </a:xfrm>
          <a:prstGeom prst="rect">
            <a:avLst/>
          </a:prstGeom>
          <a:noFill/>
          <a:ln w="3175">
            <a:noFill/>
          </a:ln>
        </p:spPr>
        <p:txBody>
          <a:bodyPr wrap="square" rtlCol="0">
            <a:spAutoFit/>
          </a:bodyPr>
          <a:lstStyle/>
          <a:p>
            <a:r>
              <a:rPr lang="en-GB" sz="900" dirty="0">
                <a:solidFill>
                  <a:schemeClr val="bg1"/>
                </a:solidFill>
              </a:rPr>
              <a:t>Sim</a:t>
            </a:r>
          </a:p>
        </p:txBody>
      </p:sp>
      <p:sp>
        <p:nvSpPr>
          <p:cNvPr id="32" name="Right Arrow 38">
            <a:extLst>
              <a:ext uri="{FF2B5EF4-FFF2-40B4-BE49-F238E27FC236}">
                <a16:creationId xmlns:a16="http://schemas.microsoft.com/office/drawing/2014/main" id="{65AB0D59-5892-5AB2-5354-4EC530466431}"/>
              </a:ext>
            </a:extLst>
          </p:cNvPr>
          <p:cNvSpPr/>
          <p:nvPr/>
        </p:nvSpPr>
        <p:spPr>
          <a:xfrm>
            <a:off x="9752124" y="2434654"/>
            <a:ext cx="677996" cy="760720"/>
          </a:xfrm>
          <a:prstGeom prst="rightArrow">
            <a:avLst>
              <a:gd name="adj1" fmla="val 62398"/>
              <a:gd name="adj2" fmla="val 33883"/>
            </a:avLst>
          </a:prstGeom>
          <a:solidFill>
            <a:schemeClr val="accent3"/>
          </a:solidFill>
          <a:ln w="3175">
            <a:solidFill>
              <a:schemeClr val="accent1"/>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33" name="Rectangle 32">
            <a:extLst>
              <a:ext uri="{FF2B5EF4-FFF2-40B4-BE49-F238E27FC236}">
                <a16:creationId xmlns:a16="http://schemas.microsoft.com/office/drawing/2014/main" id="{B1AF809C-431C-4D20-DFAF-A010D091F4C4}"/>
              </a:ext>
            </a:extLst>
          </p:cNvPr>
          <p:cNvSpPr/>
          <p:nvPr/>
        </p:nvSpPr>
        <p:spPr>
          <a:xfrm>
            <a:off x="9721050" y="2616957"/>
            <a:ext cx="709068" cy="369333"/>
          </a:xfrm>
          <a:prstGeom prst="rect">
            <a:avLst/>
          </a:prstGeom>
          <a:ln w="3175">
            <a:noFill/>
          </a:ln>
        </p:spPr>
        <p:txBody>
          <a:bodyPr wrap="square">
            <a:spAutoFit/>
          </a:bodyPr>
          <a:lstStyle/>
          <a:p>
            <a:pPr algn="ctr"/>
            <a:r>
              <a:rPr lang="en-GB" sz="900" dirty="0">
                <a:solidFill>
                  <a:schemeClr val="bg1"/>
                </a:solidFill>
              </a:rPr>
              <a:t>Processo de entrega</a:t>
            </a:r>
          </a:p>
        </p:txBody>
      </p:sp>
      <p:sp>
        <p:nvSpPr>
          <p:cNvPr id="34" name="Right Arrow 40">
            <a:extLst>
              <a:ext uri="{FF2B5EF4-FFF2-40B4-BE49-F238E27FC236}">
                <a16:creationId xmlns:a16="http://schemas.microsoft.com/office/drawing/2014/main" id="{D2077BF4-E83A-0A7A-8F12-228B36A42F25}"/>
              </a:ext>
            </a:extLst>
          </p:cNvPr>
          <p:cNvSpPr/>
          <p:nvPr/>
        </p:nvSpPr>
        <p:spPr>
          <a:xfrm>
            <a:off x="9347157" y="1027625"/>
            <a:ext cx="988945" cy="760720"/>
          </a:xfrm>
          <a:prstGeom prst="rightArrow">
            <a:avLst>
              <a:gd name="adj1" fmla="val 62398"/>
              <a:gd name="adj2" fmla="val 33883"/>
            </a:avLst>
          </a:prstGeom>
          <a:solidFill>
            <a:schemeClr val="accent3"/>
          </a:solidFill>
          <a:ln w="3175">
            <a:solidFill>
              <a:schemeClr val="accent1"/>
            </a:solidFill>
          </a:ln>
          <a:effectLst>
            <a:outerShdw blurRad="127000" dist="63500" dir="30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35" name="Rectangle 34">
            <a:extLst>
              <a:ext uri="{FF2B5EF4-FFF2-40B4-BE49-F238E27FC236}">
                <a16:creationId xmlns:a16="http://schemas.microsoft.com/office/drawing/2014/main" id="{DB898894-9496-2577-D0A6-C1CB38A9B9E1}"/>
              </a:ext>
            </a:extLst>
          </p:cNvPr>
          <p:cNvSpPr/>
          <p:nvPr/>
        </p:nvSpPr>
        <p:spPr>
          <a:xfrm>
            <a:off x="9296032" y="1213753"/>
            <a:ext cx="1007390" cy="369333"/>
          </a:xfrm>
          <a:prstGeom prst="rect">
            <a:avLst/>
          </a:prstGeom>
          <a:ln w="3175">
            <a:noFill/>
          </a:ln>
        </p:spPr>
        <p:txBody>
          <a:bodyPr wrap="square">
            <a:spAutoFit/>
          </a:bodyPr>
          <a:lstStyle/>
          <a:p>
            <a:pPr algn="ctr"/>
            <a:r>
              <a:rPr lang="en-GB" sz="900" dirty="0">
                <a:solidFill>
                  <a:schemeClr val="bg1"/>
                </a:solidFill>
              </a:rPr>
              <a:t>Processo de encerramento</a:t>
            </a:r>
          </a:p>
        </p:txBody>
      </p:sp>
      <p:cxnSp>
        <p:nvCxnSpPr>
          <p:cNvPr id="36" name="Straight Connector 35">
            <a:extLst>
              <a:ext uri="{FF2B5EF4-FFF2-40B4-BE49-F238E27FC236}">
                <a16:creationId xmlns:a16="http://schemas.microsoft.com/office/drawing/2014/main" id="{1EB66AAD-83AA-F70E-4BAC-2A3411F69F16}"/>
              </a:ext>
            </a:extLst>
          </p:cNvPr>
          <p:cNvCxnSpPr>
            <a:cxnSpLocks/>
            <a:stCxn id="16" idx="3"/>
            <a:endCxn id="34" idx="1"/>
          </p:cNvCxnSpPr>
          <p:nvPr/>
        </p:nvCxnSpPr>
        <p:spPr>
          <a:xfrm>
            <a:off x="9061400" y="1407930"/>
            <a:ext cx="285757" cy="55"/>
          </a:xfrm>
          <a:prstGeom prst="line">
            <a:avLst/>
          </a:prstGeom>
          <a:ln w="3175">
            <a:solidFill>
              <a:schemeClr val="accent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EFA1656-DFE3-244E-7A49-5B4A8408E285}"/>
              </a:ext>
            </a:extLst>
          </p:cNvPr>
          <p:cNvSpPr txBox="1"/>
          <p:nvPr/>
        </p:nvSpPr>
        <p:spPr>
          <a:xfrm>
            <a:off x="9001760" y="1192872"/>
            <a:ext cx="426975" cy="230832"/>
          </a:xfrm>
          <a:prstGeom prst="rect">
            <a:avLst/>
          </a:prstGeom>
          <a:noFill/>
          <a:ln w="3175">
            <a:noFill/>
          </a:ln>
        </p:spPr>
        <p:txBody>
          <a:bodyPr wrap="square" rtlCol="0">
            <a:spAutoFit/>
          </a:bodyPr>
          <a:lstStyle/>
          <a:p>
            <a:r>
              <a:rPr lang="en-GB" sz="900" dirty="0"/>
              <a:t>Não</a:t>
            </a:r>
          </a:p>
        </p:txBody>
      </p:sp>
      <p:sp>
        <p:nvSpPr>
          <p:cNvPr id="81" name="Rectangle 80">
            <a:extLst>
              <a:ext uri="{FF2B5EF4-FFF2-40B4-BE49-F238E27FC236}">
                <a16:creationId xmlns:a16="http://schemas.microsoft.com/office/drawing/2014/main" id="{33BDABF1-7E1B-EAFC-C177-0C00F2C49465}"/>
              </a:ext>
            </a:extLst>
          </p:cNvPr>
          <p:cNvSpPr/>
          <p:nvPr/>
        </p:nvSpPr>
        <p:spPr>
          <a:xfrm>
            <a:off x="3992124" y="2225651"/>
            <a:ext cx="848501" cy="369333"/>
          </a:xfrm>
          <a:prstGeom prst="rect">
            <a:avLst/>
          </a:prstGeom>
        </p:spPr>
        <p:txBody>
          <a:bodyPr wrap="square">
            <a:spAutoFit/>
          </a:bodyPr>
          <a:lstStyle/>
          <a:p>
            <a:pPr algn="ctr"/>
            <a:r>
              <a:rPr lang="en-GB" sz="900" dirty="0">
                <a:solidFill>
                  <a:schemeClr val="bg1"/>
                </a:solidFill>
              </a:rPr>
              <a:t>Resumo autorizado</a:t>
            </a:r>
          </a:p>
        </p:txBody>
      </p:sp>
      <p:sp>
        <p:nvSpPr>
          <p:cNvPr id="82" name="Rectangle 81">
            <a:extLst>
              <a:ext uri="{FF2B5EF4-FFF2-40B4-BE49-F238E27FC236}">
                <a16:creationId xmlns:a16="http://schemas.microsoft.com/office/drawing/2014/main" id="{95AE43F5-2514-0340-C329-AC423F491AFF}"/>
              </a:ext>
            </a:extLst>
          </p:cNvPr>
          <p:cNvSpPr/>
          <p:nvPr/>
        </p:nvSpPr>
        <p:spPr>
          <a:xfrm>
            <a:off x="5943538" y="3632664"/>
            <a:ext cx="3590238" cy="365315"/>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Trabalho pré-autorizado</a:t>
            </a:r>
          </a:p>
        </p:txBody>
      </p:sp>
      <p:sp>
        <p:nvSpPr>
          <p:cNvPr id="6" name="TextBox 5">
            <a:extLst>
              <a:ext uri="{FF2B5EF4-FFF2-40B4-BE49-F238E27FC236}">
                <a16:creationId xmlns:a16="http://schemas.microsoft.com/office/drawing/2014/main" id="{5EDF89E0-530E-4D23-F1BE-B46D1AFFBB6F}"/>
              </a:ext>
            </a:extLst>
          </p:cNvPr>
          <p:cNvSpPr txBox="1"/>
          <p:nvPr/>
        </p:nvSpPr>
        <p:spPr>
          <a:xfrm>
            <a:off x="6201969" y="2194449"/>
            <a:ext cx="1126060" cy="507832"/>
          </a:xfrm>
          <a:prstGeom prst="rect">
            <a:avLst/>
          </a:prstGeom>
          <a:noFill/>
        </p:spPr>
        <p:txBody>
          <a:bodyPr wrap="square">
            <a:spAutoFit/>
          </a:bodyPr>
          <a:lstStyle/>
          <a:p>
            <a:pPr algn="ctr"/>
            <a:r>
              <a:rPr lang="en-GB" sz="900" dirty="0" err="1"/>
              <a:t>Preparar</a:t>
            </a:r>
            <a:r>
              <a:rPr lang="en-GB" sz="900" dirty="0"/>
              <a:t> </a:t>
            </a:r>
            <a:r>
              <a:rPr lang="en-GB" sz="900" dirty="0" err="1"/>
              <a:t>documentos</a:t>
            </a:r>
            <a:r>
              <a:rPr lang="en-GB" sz="900" dirty="0"/>
              <a:t> de </a:t>
            </a:r>
            <a:r>
              <a:rPr lang="en-GB" sz="900" dirty="0" err="1"/>
              <a:t>governança</a:t>
            </a:r>
            <a:endParaRPr lang="en-GB" sz="900" dirty="0"/>
          </a:p>
        </p:txBody>
      </p:sp>
    </p:spTree>
    <p:extLst>
      <p:ext uri="{BB962C8B-B14F-4D97-AF65-F5344CB8AC3E}">
        <p14:creationId xmlns:p14="http://schemas.microsoft.com/office/powerpoint/2010/main" val="123864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Processo</a:t>
            </a:r>
            <a:r>
              <a:rPr lang="en-GB" dirty="0"/>
              <a:t> de </a:t>
            </a:r>
            <a:r>
              <a:rPr lang="en-GB" dirty="0" err="1"/>
              <a:t>entrega</a:t>
            </a:r>
            <a:endParaRPr lang="en-GB" dirty="0"/>
          </a:p>
        </p:txBody>
      </p:sp>
      <p:sp>
        <p:nvSpPr>
          <p:cNvPr id="36" name="Right Arrow 35">
            <a:hlinkClick r:id="rId2"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a:hlinkClick r:id="rId3"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36358" y="913435"/>
            <a:ext cx="5284634" cy="2475358"/>
          </a:xfrm>
          <a:prstGeom prst="rect">
            <a:avLst/>
          </a:prstGeom>
        </p:spPr>
        <p:txBody>
          <a:bodyPr wrap="square">
            <a:spAutoFit/>
          </a:bodyPr>
          <a:lstStyle/>
          <a:p>
            <a:pPr>
              <a:lnSpc>
                <a:spcPct val="115000"/>
              </a:lnSpc>
              <a:spcAft>
                <a:spcPts val="1000"/>
              </a:spcAft>
            </a:pPr>
            <a:r>
              <a:rPr lang="pt-BR"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Objetivos</a:t>
            </a:r>
            <a:endParaRPr lang="pt-BR" sz="12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objetivos da entrega de um projeto são:</a:t>
            </a:r>
          </a:p>
          <a:p>
            <a:pPr marL="182563" lvl="0" indent="-182563">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delegar a responsabilidade pela produção de produtos;</a:t>
            </a:r>
          </a:p>
          <a:p>
            <a:pPr marL="182563" lvl="0" indent="-182563">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monitorar o desempenho do trabalho e acompanhar os planos de entrega;</a:t>
            </a:r>
          </a:p>
          <a:p>
            <a:pPr marL="182563" lvl="0" indent="-182563">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tomar medidas quando necessário para manter o trabalho alinhado com os planos;</a:t>
            </a:r>
          </a:p>
          <a:p>
            <a:pPr marL="182563" lvl="0" indent="-182563">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escalar problemas e replanejar, se necessário;</a:t>
            </a:r>
          </a:p>
          <a:p>
            <a:pPr marL="182563" lvl="0" indent="-182563">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aceitar o trabalho conforme ele é concluído;</a:t>
            </a:r>
          </a:p>
          <a:p>
            <a:pPr marL="182563" lvl="0" indent="-182563">
              <a:lnSpc>
                <a:spcPct val="115000"/>
              </a:lnSpc>
              <a:spcAft>
                <a:spcPts val="30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manter comunicações com todas as partes interessadas.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BFC83B43-00DB-43B4-AC24-491910EFE0C4}"/>
              </a:ext>
            </a:extLst>
          </p:cNvPr>
          <p:cNvCxnSpPr/>
          <p:nvPr/>
        </p:nvCxnSpPr>
        <p:spPr>
          <a:xfrm>
            <a:off x="10724655" y="4343937"/>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11AB154-9743-4319-9889-D5379E7CBFD8}"/>
              </a:ext>
            </a:extLst>
          </p:cNvPr>
          <p:cNvSpPr/>
          <p:nvPr/>
        </p:nvSpPr>
        <p:spPr>
          <a:xfrm>
            <a:off x="8666909" y="4780198"/>
            <a:ext cx="1541211" cy="1510213"/>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1DFD4148-4CD8-4040-AF79-0757C84414F8}"/>
              </a:ext>
            </a:extLst>
          </p:cNvPr>
          <p:cNvSpPr/>
          <p:nvPr/>
        </p:nvSpPr>
        <p:spPr>
          <a:xfrm>
            <a:off x="8677945" y="4858031"/>
            <a:ext cx="1487786" cy="307777"/>
          </a:xfrm>
          <a:prstGeom prst="rect">
            <a:avLst/>
          </a:prstGeom>
        </p:spPr>
        <p:txBody>
          <a:bodyPr wrap="square">
            <a:spAutoFit/>
          </a:bodyPr>
          <a:lstStyle/>
          <a:p>
            <a:pPr>
              <a:spcAft>
                <a:spcPts val="600"/>
              </a:spcAft>
            </a:pPr>
            <a:r>
              <a:rPr lang="en-GB" sz="1400" dirty="0" err="1">
                <a:solidFill>
                  <a:schemeClr val="accent5"/>
                </a:solidFill>
              </a:rPr>
              <a:t>Principais</a:t>
            </a:r>
            <a:r>
              <a:rPr lang="en-GB" sz="1400" dirty="0">
                <a:solidFill>
                  <a:schemeClr val="accent5"/>
                </a:solidFill>
              </a:rPr>
              <a:t> </a:t>
            </a:r>
            <a:r>
              <a:rPr lang="en-GB" sz="1400" dirty="0" err="1">
                <a:solidFill>
                  <a:schemeClr val="accent5"/>
                </a:solidFill>
              </a:rPr>
              <a:t>funções</a:t>
            </a:r>
            <a:endParaRPr lang="en-GB" sz="1400" dirty="0">
              <a:solidFill>
                <a:schemeClr val="accent5"/>
              </a:solidFill>
            </a:endParaRPr>
          </a:p>
        </p:txBody>
      </p:sp>
      <p:sp>
        <p:nvSpPr>
          <p:cNvPr id="50" name="Rectangle 49">
            <a:extLst>
              <a:ext uri="{FF2B5EF4-FFF2-40B4-BE49-F238E27FC236}">
                <a16:creationId xmlns:a16="http://schemas.microsoft.com/office/drawing/2014/main" id="{0C97B042-4039-4D7C-9414-66DEDA9BFD7C}"/>
              </a:ext>
            </a:extLst>
          </p:cNvPr>
          <p:cNvSpPr/>
          <p:nvPr/>
        </p:nvSpPr>
        <p:spPr>
          <a:xfrm>
            <a:off x="8778726" y="5121982"/>
            <a:ext cx="1346295" cy="946413"/>
          </a:xfrm>
          <a:prstGeom prst="rect">
            <a:avLst/>
          </a:prstGeom>
        </p:spPr>
        <p:txBody>
          <a:bodyPr wrap="square">
            <a:spAutoFit/>
          </a:bodyPr>
          <a:lstStyle/>
          <a:p>
            <a:pPr marL="171450" lvl="0" indent="-171450">
              <a:spcAft>
                <a:spcPts val="300"/>
              </a:spcAft>
              <a:buFont typeface="Arial" panose="020B0604020202020204" pitchFamily="34" charset="0"/>
              <a:buChar char="•"/>
            </a:pPr>
            <a:r>
              <a:rPr lang="en-GB" sz="1200" dirty="0" err="1">
                <a:solidFill>
                  <a:prstClr val="black"/>
                </a:solidFill>
                <a:hlinkClick r:id="rId4" action="ppaction://hlinksldjump"/>
              </a:rPr>
              <a:t>Validação</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err="1">
                <a:solidFill>
                  <a:prstClr val="black"/>
                </a:solidFill>
                <a:hlinkClick r:id="rId5" action="ppaction://hlinksldjump"/>
              </a:rPr>
              <a:t>Comunicação</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err="1">
                <a:solidFill>
                  <a:prstClr val="black"/>
                </a:solidFill>
                <a:hlinkClick r:id="rId5" action="ppaction://hlinksldjump"/>
              </a:rPr>
              <a:t>Delegatção</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err="1">
                <a:solidFill>
                  <a:prstClr val="black"/>
                </a:solidFill>
                <a:hlinkClick r:id="rId6" action="ppaction://hlinksldjump"/>
              </a:rPr>
              <a:t>Controle</a:t>
            </a:r>
            <a:endParaRPr lang="en-GB" sz="1200" dirty="0">
              <a:solidFill>
                <a:prstClr val="black"/>
              </a:solidFill>
            </a:endParaRPr>
          </a:p>
        </p:txBody>
      </p:sp>
      <p:sp>
        <p:nvSpPr>
          <p:cNvPr id="51" name="Right Arrow 78">
            <a:hlinkClick r:id="rId7" action="ppaction://hlinksldjump"/>
            <a:extLst>
              <a:ext uri="{FF2B5EF4-FFF2-40B4-BE49-F238E27FC236}">
                <a16:creationId xmlns:a16="http://schemas.microsoft.com/office/drawing/2014/main" id="{A505A6F5-E0B7-497B-AD8E-9D8A914D8335}"/>
              </a:ext>
            </a:extLst>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8"/>
            <a:extLst>
              <a:ext uri="{FF2B5EF4-FFF2-40B4-BE49-F238E27FC236}">
                <a16:creationId xmlns:a16="http://schemas.microsoft.com/office/drawing/2014/main" id="{CE782AEF-2C98-4794-8439-7262BC6EC8E3}"/>
              </a:ext>
            </a:extLst>
          </p:cNvPr>
          <p:cNvSpPr/>
          <p:nvPr/>
        </p:nvSpPr>
        <p:spPr>
          <a:xfrm>
            <a:off x="10621617" y="24064"/>
            <a:ext cx="1517374" cy="82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hlinkClick r:id="rId9"/>
            <a:extLst>
              <a:ext uri="{FF2B5EF4-FFF2-40B4-BE49-F238E27FC236}">
                <a16:creationId xmlns:a16="http://schemas.microsoft.com/office/drawing/2014/main" id="{F2D7D7AD-A250-46BD-9690-3545450C4D0F}"/>
              </a:ext>
            </a:extLst>
          </p:cNvPr>
          <p:cNvSpPr txBox="1"/>
          <p:nvPr/>
        </p:nvSpPr>
        <p:spPr>
          <a:xfrm>
            <a:off x="10707096" y="2376667"/>
            <a:ext cx="1024511" cy="276999"/>
          </a:xfrm>
          <a:prstGeom prst="rect">
            <a:avLst/>
          </a:prstGeom>
          <a:noFill/>
        </p:spPr>
        <p:txBody>
          <a:bodyPr wrap="none" rtlCol="0">
            <a:spAutoFit/>
          </a:bodyPr>
          <a:lstStyle/>
          <a:p>
            <a:r>
              <a:rPr lang="en-GB" sz="1200" dirty="0"/>
              <a:t>Checklist (En)</a:t>
            </a:r>
          </a:p>
        </p:txBody>
      </p:sp>
      <p:sp>
        <p:nvSpPr>
          <p:cNvPr id="57" name="TextBox 56">
            <a:hlinkClick r:id="rId10"/>
            <a:extLst>
              <a:ext uri="{FF2B5EF4-FFF2-40B4-BE49-F238E27FC236}">
                <a16:creationId xmlns:a16="http://schemas.microsoft.com/office/drawing/2014/main" id="{018F09E6-1414-4728-B511-61096AC58677}"/>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58" name="TextBox 57">
            <a:hlinkClick r:id="rId11"/>
            <a:extLst>
              <a:ext uri="{FF2B5EF4-FFF2-40B4-BE49-F238E27FC236}">
                <a16:creationId xmlns:a16="http://schemas.microsoft.com/office/drawing/2014/main" id="{49B9EABA-D5D6-40DF-BC27-28442B8FC331}"/>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60" name="TextBox 59">
            <a:hlinkClick r:id="rId12"/>
            <a:extLst>
              <a:ext uri="{FF2B5EF4-FFF2-40B4-BE49-F238E27FC236}">
                <a16:creationId xmlns:a16="http://schemas.microsoft.com/office/drawing/2014/main" id="{AB17758B-E143-4F3B-9B5F-10BD5A917E2C}"/>
              </a:ext>
            </a:extLst>
          </p:cNvPr>
          <p:cNvSpPr txBox="1"/>
          <p:nvPr/>
        </p:nvSpPr>
        <p:spPr>
          <a:xfrm>
            <a:off x="10707097" y="2109234"/>
            <a:ext cx="1103059" cy="276999"/>
          </a:xfrm>
          <a:prstGeom prst="rect">
            <a:avLst/>
          </a:prstGeom>
          <a:noFill/>
        </p:spPr>
        <p:txBody>
          <a:bodyPr wrap="none" rtlCol="0">
            <a:spAutoFit/>
          </a:bodyPr>
          <a:lstStyle/>
          <a:p>
            <a:r>
              <a:rPr lang="en-GB" sz="1200" dirty="0"/>
              <a:t>Resources (En)</a:t>
            </a:r>
          </a:p>
        </p:txBody>
      </p:sp>
      <p:sp>
        <p:nvSpPr>
          <p:cNvPr id="61" name="TextBox 60">
            <a:hlinkClick r:id="rId13"/>
            <a:extLst>
              <a:ext uri="{FF2B5EF4-FFF2-40B4-BE49-F238E27FC236}">
                <a16:creationId xmlns:a16="http://schemas.microsoft.com/office/drawing/2014/main" id="{82835F2D-A160-4C9F-A20B-4E7025DEF30F}"/>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cxnSp>
        <p:nvCxnSpPr>
          <p:cNvPr id="62" name="Straight Connector 61">
            <a:extLst>
              <a:ext uri="{FF2B5EF4-FFF2-40B4-BE49-F238E27FC236}">
                <a16:creationId xmlns:a16="http://schemas.microsoft.com/office/drawing/2014/main" id="{63D49415-FFC2-4735-A07B-E33169BFBB7E}"/>
              </a:ext>
            </a:extLst>
          </p:cNvPr>
          <p:cNvCxnSpPr/>
          <p:nvPr/>
        </p:nvCxnSpPr>
        <p:spPr>
          <a:xfrm>
            <a:off x="10724655" y="2811279"/>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3D4F301-0286-473C-9C25-D318746824A1}"/>
              </a:ext>
            </a:extLst>
          </p:cNvPr>
          <p:cNvSpPr txBox="1"/>
          <p:nvPr/>
        </p:nvSpPr>
        <p:spPr>
          <a:xfrm>
            <a:off x="10581945" y="2950623"/>
            <a:ext cx="1586319" cy="307777"/>
          </a:xfrm>
          <a:prstGeom prst="rect">
            <a:avLst/>
          </a:prstGeom>
          <a:noFill/>
        </p:spPr>
        <p:txBody>
          <a:bodyPr wrap="square" rtlCol="0">
            <a:spAutoFit/>
          </a:bodyPr>
          <a:lstStyle/>
          <a:p>
            <a:pPr algn="ctr"/>
            <a:r>
              <a:rPr lang="en-GB" sz="1400" b="1" dirty="0">
                <a:solidFill>
                  <a:schemeClr val="accent3"/>
                </a:solidFill>
              </a:rPr>
              <a:t>Mais </a:t>
            </a:r>
            <a:r>
              <a:rPr lang="en-GB" sz="1400" b="1" dirty="0" err="1">
                <a:solidFill>
                  <a:schemeClr val="accent3"/>
                </a:solidFill>
              </a:rPr>
              <a:t>detalhes</a:t>
            </a:r>
            <a:endParaRPr lang="en-GB" sz="1400" b="1" dirty="0">
              <a:solidFill>
                <a:schemeClr val="accent3"/>
              </a:solidFill>
            </a:endParaRPr>
          </a:p>
        </p:txBody>
      </p:sp>
      <p:sp>
        <p:nvSpPr>
          <p:cNvPr id="64" name="TextBox 63">
            <a:extLst>
              <a:ext uri="{FF2B5EF4-FFF2-40B4-BE49-F238E27FC236}">
                <a16:creationId xmlns:a16="http://schemas.microsoft.com/office/drawing/2014/main" id="{4DFE1C96-4A39-44A2-B927-FE85B7FD9E22}"/>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3"/>
                </a:solidFill>
              </a:rPr>
              <a:t>Aplicativo</a:t>
            </a:r>
            <a:endParaRPr lang="en-GB" sz="1400" b="1" dirty="0">
              <a:solidFill>
                <a:schemeClr val="accent3"/>
              </a:solidFill>
            </a:endParaRPr>
          </a:p>
        </p:txBody>
      </p:sp>
      <p:sp>
        <p:nvSpPr>
          <p:cNvPr id="65" name="TextBox 64">
            <a:hlinkClick r:id="rId14"/>
            <a:extLst>
              <a:ext uri="{FF2B5EF4-FFF2-40B4-BE49-F238E27FC236}">
                <a16:creationId xmlns:a16="http://schemas.microsoft.com/office/drawing/2014/main" id="{68205584-9E33-4CE2-8FC2-91EF63AF6B49}"/>
              </a:ext>
            </a:extLst>
          </p:cNvPr>
          <p:cNvSpPr txBox="1"/>
          <p:nvPr/>
        </p:nvSpPr>
        <p:spPr>
          <a:xfrm>
            <a:off x="10709763" y="3285625"/>
            <a:ext cx="1300898" cy="461665"/>
          </a:xfrm>
          <a:prstGeom prst="rect">
            <a:avLst/>
          </a:prstGeom>
          <a:noFill/>
        </p:spPr>
        <p:txBody>
          <a:bodyPr wrap="square" rtlCol="0">
            <a:spAutoFit/>
          </a:bodyPr>
          <a:lstStyle/>
          <a:p>
            <a:r>
              <a:rPr lang="en-GB" sz="1200" dirty="0" err="1"/>
              <a:t>Processo</a:t>
            </a:r>
            <a:r>
              <a:rPr lang="en-GB" sz="1200" dirty="0"/>
              <a:t> de </a:t>
            </a:r>
            <a:r>
              <a:rPr lang="en-GB" sz="1200" dirty="0" err="1"/>
              <a:t>desenvolvimento</a:t>
            </a:r>
            <a:endParaRPr lang="en-GB" sz="1200" dirty="0"/>
          </a:p>
        </p:txBody>
      </p:sp>
      <p:sp>
        <p:nvSpPr>
          <p:cNvPr id="66" name="TextBox 65">
            <a:hlinkClick r:id="rId15"/>
            <a:extLst>
              <a:ext uri="{FF2B5EF4-FFF2-40B4-BE49-F238E27FC236}">
                <a16:creationId xmlns:a16="http://schemas.microsoft.com/office/drawing/2014/main" id="{876A0CFF-E2DE-40CF-AEEB-3D1FB61F2790}"/>
              </a:ext>
            </a:extLst>
          </p:cNvPr>
          <p:cNvSpPr txBox="1"/>
          <p:nvPr/>
        </p:nvSpPr>
        <p:spPr>
          <a:xfrm>
            <a:off x="10715163" y="3746511"/>
            <a:ext cx="1235766" cy="461665"/>
          </a:xfrm>
          <a:prstGeom prst="rect">
            <a:avLst/>
          </a:prstGeom>
          <a:noFill/>
        </p:spPr>
        <p:txBody>
          <a:bodyPr wrap="square" rtlCol="0">
            <a:spAutoFit/>
          </a:bodyPr>
          <a:lstStyle/>
          <a:p>
            <a:r>
              <a:rPr lang="en-GB" sz="1200" dirty="0" err="1"/>
              <a:t>Processo</a:t>
            </a:r>
            <a:r>
              <a:rPr lang="en-GB" sz="1200" dirty="0"/>
              <a:t> de </a:t>
            </a:r>
            <a:r>
              <a:rPr lang="en-GB" sz="1200" dirty="0" err="1"/>
              <a:t>fronteira</a:t>
            </a:r>
            <a:endParaRPr lang="en-GB" sz="1200" dirty="0"/>
          </a:p>
        </p:txBody>
      </p:sp>
      <p:sp>
        <p:nvSpPr>
          <p:cNvPr id="33" name="Rectangle 32">
            <a:extLst>
              <a:ext uri="{FF2B5EF4-FFF2-40B4-BE49-F238E27FC236}">
                <a16:creationId xmlns:a16="http://schemas.microsoft.com/office/drawing/2014/main" id="{859838B1-12A6-4680-B5D0-EADD0C613E8F}"/>
              </a:ext>
            </a:extLst>
          </p:cNvPr>
          <p:cNvSpPr/>
          <p:nvPr/>
        </p:nvSpPr>
        <p:spPr>
          <a:xfrm>
            <a:off x="110709" y="3418154"/>
            <a:ext cx="4034674" cy="3388492"/>
          </a:xfrm>
          <a:prstGeom prst="rect">
            <a:avLst/>
          </a:prstGeom>
        </p:spPr>
        <p:txBody>
          <a:bodyPr wrap="square">
            <a:spAutoFit/>
          </a:bodyPr>
          <a:lstStyle/>
          <a:p>
            <a:pPr>
              <a:lnSpc>
                <a:spcPct val="107000"/>
              </a:lnSpc>
              <a:spcAft>
                <a:spcPts val="800"/>
              </a:spcAft>
            </a:pPr>
            <a:r>
              <a:rPr lang="pt-BR"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Visão Geral</a:t>
            </a:r>
            <a:r>
              <a:rPr lang="pt-BR" sz="1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O processo de entrega é o que controla a criação dos produtos e entregas que coletivamente compõem o escopo do trabalho.</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Uma vez autorizado o primeiro estágio do trabalho de entrega, o gerente de projeto identificará os pacotes de trabalho a serem executados. Isto será </a:t>
            </a:r>
            <a:r>
              <a:rPr lang="pt-BR" sz="1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delegado</a:t>
            </a:r>
            <a:r>
              <a:rPr lang="pt-BR" sz="1200" dirty="0">
                <a:latin typeface="Calibri" panose="020F0502020204030204" pitchFamily="34" charset="0"/>
                <a:ea typeface="Calibri" panose="020F0502020204030204" pitchFamily="34" charset="0"/>
                <a:cs typeface="Times New Roman" panose="02020603050405020304" pitchFamily="18" charset="0"/>
              </a:rPr>
              <a:t> para as equipes relevantes que irão relatar o progresso. O gerente de projeto coordenará as equipes e aceitará o trabalho concluído assim que atender aos padrões de controle de qualidade.</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Ao longo do andamento do trabalho, os </a:t>
            </a:r>
            <a:r>
              <a:rPr lang="pt-BR" sz="1200" dirty="0">
                <a:latin typeface="Calibri" panose="020F0502020204030204" pitchFamily="34" charset="0"/>
                <a:ea typeface="Calibri" panose="020F0502020204030204" pitchFamily="34" charset="0"/>
                <a:cs typeface="Times New Roman" panose="02020603050405020304" pitchFamily="18" charset="0"/>
                <a:hlinkClick r:id="rId16" action="ppaction://hlinksldjump"/>
              </a:rPr>
              <a:t>documentos de entrega</a:t>
            </a:r>
            <a:r>
              <a:rPr lang="pt-BR" sz="1200" dirty="0">
                <a:latin typeface="Calibri" panose="020F0502020204030204" pitchFamily="34" charset="0"/>
                <a:ea typeface="Calibri" panose="020F0502020204030204" pitchFamily="34" charset="0"/>
                <a:cs typeface="Times New Roman" panose="02020603050405020304" pitchFamily="18" charset="0"/>
              </a:rPr>
              <a:t> serão atualizados, por exemplo cronogramas, orçamentos, registros de riscos etc. As comunicações com as partes interessadas e entre as equipes serão realizadas de acordo com o plano de comunicações.</a:t>
            </a:r>
          </a:p>
        </p:txBody>
      </p:sp>
      <p:sp>
        <p:nvSpPr>
          <p:cNvPr id="34" name="Rectangle 33">
            <a:extLst>
              <a:ext uri="{FF2B5EF4-FFF2-40B4-BE49-F238E27FC236}">
                <a16:creationId xmlns:a16="http://schemas.microsoft.com/office/drawing/2014/main" id="{2BB6F98C-33D0-4C3C-9B1B-DD30A10FFEBC}"/>
              </a:ext>
            </a:extLst>
          </p:cNvPr>
          <p:cNvSpPr/>
          <p:nvPr/>
        </p:nvSpPr>
        <p:spPr>
          <a:xfrm>
            <a:off x="4219024" y="4455377"/>
            <a:ext cx="3986676" cy="1664558"/>
          </a:xfrm>
          <a:prstGeom prst="rect">
            <a:avLst/>
          </a:prstGeom>
        </p:spPr>
        <p:txBody>
          <a:bodyPr wrap="square">
            <a:spAutoFit/>
          </a:bodyPr>
          <a:lstStyle/>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À medida que o trabalho avança, podem ocorrer problemas que não podem ser facilmente resolvidos pelo gerente, que os encaminha ao patrocinador para resolução. Em alguns casos, um problema pode exigir a produção de um plano de exceção que demonstre como um problema será resolvido e como os cronogramas e orçamentos serão alterados. Um plano de exceção deve ser submetido ao patrocinador para autorização como parte do </a:t>
            </a:r>
            <a:r>
              <a:rPr lang="pt-BR" sz="1200" dirty="0">
                <a:latin typeface="Calibri" panose="020F0502020204030204" pitchFamily="34" charset="0"/>
                <a:ea typeface="Calibri" panose="020F0502020204030204" pitchFamily="34" charset="0"/>
                <a:cs typeface="Times New Roman" panose="02020603050405020304" pitchFamily="18" charset="0"/>
                <a:hlinkClick r:id="rId17" action="ppaction://hlinksldjump"/>
              </a:rPr>
              <a:t>processo de patronagem</a:t>
            </a:r>
            <a:r>
              <a:rPr lang="pt-BR"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38" name="Rectangle 37">
            <a:extLst>
              <a:ext uri="{FF2B5EF4-FFF2-40B4-BE49-F238E27FC236}">
                <a16:creationId xmlns:a16="http://schemas.microsoft.com/office/drawing/2014/main" id="{D465A1A2-A189-E26A-7509-EEDB2C9435AA}"/>
              </a:ext>
            </a:extLst>
          </p:cNvPr>
          <p:cNvSpPr/>
          <p:nvPr/>
        </p:nvSpPr>
        <p:spPr>
          <a:xfrm>
            <a:off x="5483049" y="2149398"/>
            <a:ext cx="3838947" cy="1945432"/>
          </a:xfrm>
          <a:prstGeom prst="rect">
            <a:avLst/>
          </a:prstGeom>
          <a:solidFill>
            <a:srgbClr val="6D9982"/>
          </a:solidFill>
          <a:ln w="3175" cap="flat" cmpd="sng" algn="ctr">
            <a:solidFill>
              <a:srgbClr val="7193C7">
                <a:shade val="50000"/>
              </a:srgbClr>
            </a:solidFill>
            <a:prstDash val="solid"/>
          </a:ln>
          <a:effectLst>
            <a:outerShdw blurRad="127000" dist="63500" dir="30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ea typeface="+mn-ea"/>
              <a:cs typeface="+mn-cs"/>
            </a:endParaRPr>
          </a:p>
        </p:txBody>
      </p:sp>
      <p:sp>
        <p:nvSpPr>
          <p:cNvPr id="41" name="TextBox 40">
            <a:extLst>
              <a:ext uri="{FF2B5EF4-FFF2-40B4-BE49-F238E27FC236}">
                <a16:creationId xmlns:a16="http://schemas.microsoft.com/office/drawing/2014/main" id="{77C4DC3A-B1A3-EF31-29D4-E3DDFF91B278}"/>
              </a:ext>
            </a:extLst>
          </p:cNvPr>
          <p:cNvSpPr txBox="1"/>
          <p:nvPr/>
        </p:nvSpPr>
        <p:spPr>
          <a:xfrm>
            <a:off x="8200851" y="2176535"/>
            <a:ext cx="1181856"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rPr>
              <a:t>Processo de entrega</a:t>
            </a:r>
          </a:p>
        </p:txBody>
      </p:sp>
      <p:sp>
        <p:nvSpPr>
          <p:cNvPr id="42" name="Rectangle 41">
            <a:extLst>
              <a:ext uri="{FF2B5EF4-FFF2-40B4-BE49-F238E27FC236}">
                <a16:creationId xmlns:a16="http://schemas.microsoft.com/office/drawing/2014/main" id="{AA28C5D3-8E4E-476C-9F27-FEA2A147055F}"/>
              </a:ext>
            </a:extLst>
          </p:cNvPr>
          <p:cNvSpPr/>
          <p:nvPr/>
        </p:nvSpPr>
        <p:spPr>
          <a:xfrm>
            <a:off x="6140479" y="2665389"/>
            <a:ext cx="863458" cy="527399"/>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Ação corretiva</a:t>
            </a:r>
          </a:p>
        </p:txBody>
      </p:sp>
      <p:sp>
        <p:nvSpPr>
          <p:cNvPr id="45" name="Rectangle 44">
            <a:extLst>
              <a:ext uri="{FF2B5EF4-FFF2-40B4-BE49-F238E27FC236}">
                <a16:creationId xmlns:a16="http://schemas.microsoft.com/office/drawing/2014/main" id="{4B20AEE8-D04D-4CDE-46EC-45DDF25AC7F0}"/>
              </a:ext>
            </a:extLst>
          </p:cNvPr>
          <p:cNvSpPr/>
          <p:nvPr/>
        </p:nvSpPr>
        <p:spPr>
          <a:xfrm>
            <a:off x="6140479" y="3421312"/>
            <a:ext cx="863458" cy="527399"/>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Autorizar trabalho</a:t>
            </a:r>
          </a:p>
        </p:txBody>
      </p:sp>
      <p:sp>
        <p:nvSpPr>
          <p:cNvPr id="46" name="Rectangle 45">
            <a:extLst>
              <a:ext uri="{FF2B5EF4-FFF2-40B4-BE49-F238E27FC236}">
                <a16:creationId xmlns:a16="http://schemas.microsoft.com/office/drawing/2014/main" id="{B5A1248D-B0F5-97B9-D1F2-B1B9CA53E0A1}"/>
              </a:ext>
            </a:extLst>
          </p:cNvPr>
          <p:cNvSpPr/>
          <p:nvPr/>
        </p:nvSpPr>
        <p:spPr>
          <a:xfrm>
            <a:off x="7245870" y="2665447"/>
            <a:ext cx="912862" cy="527399"/>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Atualizar e comunicar</a:t>
            </a:r>
          </a:p>
        </p:txBody>
      </p:sp>
      <p:sp>
        <p:nvSpPr>
          <p:cNvPr id="47" name="Rectangle 46">
            <a:extLst>
              <a:ext uri="{FF2B5EF4-FFF2-40B4-BE49-F238E27FC236}">
                <a16:creationId xmlns:a16="http://schemas.microsoft.com/office/drawing/2014/main" id="{058F7276-9435-3E0F-C7CD-8C4815D29B3B}"/>
              </a:ext>
            </a:extLst>
          </p:cNvPr>
          <p:cNvSpPr/>
          <p:nvPr/>
        </p:nvSpPr>
        <p:spPr>
          <a:xfrm>
            <a:off x="8400667" y="3421312"/>
            <a:ext cx="863458" cy="527399"/>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Aceitar trabalho concluído</a:t>
            </a:r>
          </a:p>
        </p:txBody>
      </p:sp>
      <p:cxnSp>
        <p:nvCxnSpPr>
          <p:cNvPr id="52" name="Straight Arrow Connector 51">
            <a:extLst>
              <a:ext uri="{FF2B5EF4-FFF2-40B4-BE49-F238E27FC236}">
                <a16:creationId xmlns:a16="http://schemas.microsoft.com/office/drawing/2014/main" id="{26567C10-0613-54A3-FB4F-E661F13A1A5E}"/>
              </a:ext>
            </a:extLst>
          </p:cNvPr>
          <p:cNvCxnSpPr/>
          <p:nvPr/>
        </p:nvCxnSpPr>
        <p:spPr>
          <a:xfrm flipH="1" flipV="1">
            <a:off x="7510671" y="1594274"/>
            <a:ext cx="7027" cy="555124"/>
          </a:xfrm>
          <a:prstGeom prst="straightConnector1">
            <a:avLst/>
          </a:prstGeom>
          <a:noFill/>
          <a:ln w="3175" cap="flat" cmpd="sng" algn="ctr">
            <a:solidFill>
              <a:srgbClr val="6D9982"/>
            </a:solidFill>
            <a:prstDash val="solid"/>
            <a:headEnd type="none" w="sm" len="sm"/>
            <a:tailEnd type="triangle" w="sm" len="sm"/>
          </a:ln>
          <a:effectLst/>
        </p:spPr>
      </p:cxnSp>
      <p:sp>
        <p:nvSpPr>
          <p:cNvPr id="53" name="Rectangle 52">
            <a:extLst>
              <a:ext uri="{FF2B5EF4-FFF2-40B4-BE49-F238E27FC236}">
                <a16:creationId xmlns:a16="http://schemas.microsoft.com/office/drawing/2014/main" id="{71AD066F-F9D5-46C3-797B-AB0E7067486D}"/>
              </a:ext>
            </a:extLst>
          </p:cNvPr>
          <p:cNvSpPr/>
          <p:nvPr/>
        </p:nvSpPr>
        <p:spPr>
          <a:xfrm>
            <a:off x="7245870" y="3421312"/>
            <a:ext cx="912862" cy="527399"/>
          </a:xfrm>
          <a:prstGeom prst="rect">
            <a:avLst/>
          </a:prstGeom>
          <a:solidFill>
            <a:srgbClr val="6D998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ea typeface="+mn-ea"/>
                <a:cs typeface="+mn-cs"/>
              </a:rPr>
              <a:t>Coordenar e monitorar progresso</a:t>
            </a:r>
          </a:p>
        </p:txBody>
      </p:sp>
      <p:cxnSp>
        <p:nvCxnSpPr>
          <p:cNvPr id="54" name="Straight Connector 11">
            <a:extLst>
              <a:ext uri="{FF2B5EF4-FFF2-40B4-BE49-F238E27FC236}">
                <a16:creationId xmlns:a16="http://schemas.microsoft.com/office/drawing/2014/main" id="{7760AF67-FB8F-6514-F291-1657364AAC89}"/>
              </a:ext>
            </a:extLst>
          </p:cNvPr>
          <p:cNvCxnSpPr>
            <a:stCxn id="46" idx="0"/>
          </p:cNvCxnSpPr>
          <p:nvPr/>
        </p:nvCxnSpPr>
        <p:spPr>
          <a:xfrm rot="16200000" flipV="1">
            <a:off x="7351525" y="2314669"/>
            <a:ext cx="516394" cy="185162"/>
          </a:xfrm>
          <a:prstGeom prst="bentConnector3">
            <a:avLst>
              <a:gd name="adj1" fmla="val 55005"/>
            </a:avLst>
          </a:prstGeom>
          <a:noFill/>
          <a:ln w="3175" cap="flat" cmpd="sng" algn="ctr">
            <a:solidFill>
              <a:sysClr val="window" lastClr="FFFFFF"/>
            </a:solidFill>
            <a:prstDash val="solid"/>
          </a:ln>
          <a:effectLst/>
        </p:spPr>
      </p:cxnSp>
      <p:cxnSp>
        <p:nvCxnSpPr>
          <p:cNvPr id="56" name="Straight Arrow Connector 55">
            <a:extLst>
              <a:ext uri="{FF2B5EF4-FFF2-40B4-BE49-F238E27FC236}">
                <a16:creationId xmlns:a16="http://schemas.microsoft.com/office/drawing/2014/main" id="{EB60686A-C18E-9413-9947-CAC3672AB775}"/>
              </a:ext>
            </a:extLst>
          </p:cNvPr>
          <p:cNvCxnSpPr>
            <a:stCxn id="42" idx="2"/>
            <a:endCxn id="45" idx="0"/>
          </p:cNvCxnSpPr>
          <p:nvPr/>
        </p:nvCxnSpPr>
        <p:spPr>
          <a:xfrm>
            <a:off x="6572207" y="3192788"/>
            <a:ext cx="0" cy="228525"/>
          </a:xfrm>
          <a:prstGeom prst="straightConnector1">
            <a:avLst/>
          </a:prstGeom>
          <a:noFill/>
          <a:ln w="3175" cap="flat" cmpd="sng" algn="ctr">
            <a:solidFill>
              <a:srgbClr val="6D9982">
                <a:lumMod val="20000"/>
                <a:lumOff val="80000"/>
              </a:srgbClr>
            </a:solidFill>
            <a:prstDash val="solid"/>
            <a:headEnd type="none" w="sm" len="sm"/>
            <a:tailEnd type="triangle" w="sm" len="sm"/>
          </a:ln>
          <a:effectLst/>
        </p:spPr>
      </p:cxnSp>
      <p:cxnSp>
        <p:nvCxnSpPr>
          <p:cNvPr id="59" name="Straight Arrow Connector 58">
            <a:extLst>
              <a:ext uri="{FF2B5EF4-FFF2-40B4-BE49-F238E27FC236}">
                <a16:creationId xmlns:a16="http://schemas.microsoft.com/office/drawing/2014/main" id="{887F56DD-3552-B30F-68A7-56908297ECDC}"/>
              </a:ext>
            </a:extLst>
          </p:cNvPr>
          <p:cNvCxnSpPr>
            <a:stCxn id="46" idx="1"/>
            <a:endCxn id="42" idx="3"/>
          </p:cNvCxnSpPr>
          <p:nvPr/>
        </p:nvCxnSpPr>
        <p:spPr>
          <a:xfrm flipH="1" flipV="1">
            <a:off x="7003937" y="2929089"/>
            <a:ext cx="241933" cy="58"/>
          </a:xfrm>
          <a:prstGeom prst="straightConnector1">
            <a:avLst/>
          </a:prstGeom>
          <a:noFill/>
          <a:ln w="3175" cap="flat" cmpd="sng" algn="ctr">
            <a:solidFill>
              <a:srgbClr val="6D9982">
                <a:lumMod val="20000"/>
                <a:lumOff val="80000"/>
              </a:srgbClr>
            </a:solidFill>
            <a:prstDash val="solid"/>
            <a:headEnd type="none" w="med" len="med"/>
            <a:tailEnd type="triangle" w="sm" len="sm"/>
          </a:ln>
          <a:effectLst/>
        </p:spPr>
      </p:cxnSp>
      <p:cxnSp>
        <p:nvCxnSpPr>
          <p:cNvPr id="67" name="Straight Arrow Connector 66">
            <a:extLst>
              <a:ext uri="{FF2B5EF4-FFF2-40B4-BE49-F238E27FC236}">
                <a16:creationId xmlns:a16="http://schemas.microsoft.com/office/drawing/2014/main" id="{CFB46A85-0735-31A4-50D5-E1042B327873}"/>
              </a:ext>
            </a:extLst>
          </p:cNvPr>
          <p:cNvCxnSpPr/>
          <p:nvPr/>
        </p:nvCxnSpPr>
        <p:spPr>
          <a:xfrm flipV="1">
            <a:off x="7568111" y="3192846"/>
            <a:ext cx="0" cy="228467"/>
          </a:xfrm>
          <a:prstGeom prst="straightConnector1">
            <a:avLst/>
          </a:prstGeom>
          <a:noFill/>
          <a:ln w="3175" cap="flat" cmpd="sng" algn="ctr">
            <a:solidFill>
              <a:srgbClr val="6D9982">
                <a:lumMod val="20000"/>
                <a:lumOff val="80000"/>
              </a:srgbClr>
            </a:solidFill>
            <a:prstDash val="solid"/>
            <a:headEnd type="none" w="sm" len="sm"/>
            <a:tailEnd type="triangle" w="sm" len="sm"/>
          </a:ln>
          <a:effectLst/>
        </p:spPr>
      </p:cxnSp>
      <p:cxnSp>
        <p:nvCxnSpPr>
          <p:cNvPr id="68" name="Straight Arrow Connector 67">
            <a:extLst>
              <a:ext uri="{FF2B5EF4-FFF2-40B4-BE49-F238E27FC236}">
                <a16:creationId xmlns:a16="http://schemas.microsoft.com/office/drawing/2014/main" id="{C5B939FC-E89D-179A-6F67-F44DC86AC29E}"/>
              </a:ext>
            </a:extLst>
          </p:cNvPr>
          <p:cNvCxnSpPr/>
          <p:nvPr/>
        </p:nvCxnSpPr>
        <p:spPr>
          <a:xfrm>
            <a:off x="8152441" y="3685012"/>
            <a:ext cx="241933" cy="0"/>
          </a:xfrm>
          <a:prstGeom prst="straightConnector1">
            <a:avLst/>
          </a:prstGeom>
          <a:noFill/>
          <a:ln w="3175" cap="flat" cmpd="sng" algn="ctr">
            <a:solidFill>
              <a:srgbClr val="6D9982">
                <a:lumMod val="20000"/>
                <a:lumOff val="80000"/>
              </a:srgbClr>
            </a:solidFill>
            <a:prstDash val="solid"/>
            <a:headEnd type="none" w="sm" len="sm"/>
            <a:tailEnd type="triangle" w="sm" len="sm"/>
          </a:ln>
          <a:effectLst/>
        </p:spPr>
      </p:cxnSp>
      <p:cxnSp>
        <p:nvCxnSpPr>
          <p:cNvPr id="69" name="Straight Arrow Connector 68">
            <a:extLst>
              <a:ext uri="{FF2B5EF4-FFF2-40B4-BE49-F238E27FC236}">
                <a16:creationId xmlns:a16="http://schemas.microsoft.com/office/drawing/2014/main" id="{C2346E4C-A412-7AF6-9386-1D28C6834F4C}"/>
              </a:ext>
            </a:extLst>
          </p:cNvPr>
          <p:cNvCxnSpPr>
            <a:stCxn id="45" idx="3"/>
            <a:endCxn id="53" idx="1"/>
          </p:cNvCxnSpPr>
          <p:nvPr/>
        </p:nvCxnSpPr>
        <p:spPr>
          <a:xfrm>
            <a:off x="7003937" y="3685012"/>
            <a:ext cx="241933" cy="0"/>
          </a:xfrm>
          <a:prstGeom prst="straightConnector1">
            <a:avLst/>
          </a:prstGeom>
          <a:noFill/>
          <a:ln w="3175" cap="flat" cmpd="sng" algn="ctr">
            <a:solidFill>
              <a:srgbClr val="6D9982">
                <a:lumMod val="20000"/>
                <a:lumOff val="80000"/>
              </a:srgbClr>
            </a:solidFill>
            <a:prstDash val="solid"/>
            <a:headEnd type="none" w="sm" len="sm"/>
            <a:tailEnd type="triangle" w="sm" len="sm"/>
          </a:ln>
          <a:effectLst/>
        </p:spPr>
      </p:cxnSp>
      <p:cxnSp>
        <p:nvCxnSpPr>
          <p:cNvPr id="70" name="Elbow Connector 33">
            <a:extLst>
              <a:ext uri="{FF2B5EF4-FFF2-40B4-BE49-F238E27FC236}">
                <a16:creationId xmlns:a16="http://schemas.microsoft.com/office/drawing/2014/main" id="{993D8486-D439-7908-C7AE-F327EAAA43AA}"/>
              </a:ext>
            </a:extLst>
          </p:cNvPr>
          <p:cNvCxnSpPr>
            <a:endCxn id="42" idx="0"/>
          </p:cNvCxnSpPr>
          <p:nvPr/>
        </p:nvCxnSpPr>
        <p:spPr>
          <a:xfrm rot="5400000">
            <a:off x="6313800" y="1854286"/>
            <a:ext cx="1069513" cy="552696"/>
          </a:xfrm>
          <a:prstGeom prst="bentConnector3">
            <a:avLst>
              <a:gd name="adj1" fmla="val 72642"/>
            </a:avLst>
          </a:prstGeom>
          <a:noFill/>
          <a:ln w="3175" cap="flat" cmpd="sng" algn="ctr">
            <a:solidFill>
              <a:srgbClr val="6D9982">
                <a:lumMod val="20000"/>
                <a:lumOff val="80000"/>
              </a:srgbClr>
            </a:solidFill>
            <a:prstDash val="solid"/>
            <a:headEnd type="none" w="sm" len="sm"/>
            <a:tailEnd type="triangle" w="sm" len="sm"/>
          </a:ln>
          <a:effectLst/>
        </p:spPr>
      </p:cxnSp>
      <p:cxnSp>
        <p:nvCxnSpPr>
          <p:cNvPr id="71" name="Straight Connector 70">
            <a:extLst>
              <a:ext uri="{FF2B5EF4-FFF2-40B4-BE49-F238E27FC236}">
                <a16:creationId xmlns:a16="http://schemas.microsoft.com/office/drawing/2014/main" id="{E5FE0927-EF29-5EC2-DF12-81E6EA063103}"/>
              </a:ext>
            </a:extLst>
          </p:cNvPr>
          <p:cNvCxnSpPr/>
          <p:nvPr/>
        </p:nvCxnSpPr>
        <p:spPr>
          <a:xfrm flipV="1">
            <a:off x="7124905" y="1595877"/>
            <a:ext cx="0" cy="553521"/>
          </a:xfrm>
          <a:prstGeom prst="line">
            <a:avLst/>
          </a:prstGeom>
          <a:noFill/>
          <a:ln w="3175" cap="flat" cmpd="sng" algn="ctr">
            <a:solidFill>
              <a:srgbClr val="6D9982"/>
            </a:solidFill>
            <a:prstDash val="solid"/>
          </a:ln>
          <a:effectLst/>
        </p:spPr>
      </p:cxnSp>
      <p:sp>
        <p:nvSpPr>
          <p:cNvPr id="72" name="Rounded Rectangle 14">
            <a:extLst>
              <a:ext uri="{FF2B5EF4-FFF2-40B4-BE49-F238E27FC236}">
                <a16:creationId xmlns:a16="http://schemas.microsoft.com/office/drawing/2014/main" id="{5908E831-4285-7906-8CEE-82A9D871D19C}"/>
              </a:ext>
            </a:extLst>
          </p:cNvPr>
          <p:cNvSpPr/>
          <p:nvPr/>
        </p:nvSpPr>
        <p:spPr>
          <a:xfrm>
            <a:off x="6860188" y="1089003"/>
            <a:ext cx="929524" cy="516598"/>
          </a:xfrm>
          <a:prstGeom prst="roundRect">
            <a:avLst/>
          </a:prstGeom>
          <a:solidFill>
            <a:srgbClr val="6D9982"/>
          </a:solidFill>
          <a:ln w="3175" cap="flat" cmpd="sng" algn="ctr">
            <a:noFill/>
            <a:prstDash val="solid"/>
          </a:ln>
          <a:effectLst>
            <a:outerShdw blurRad="127000" dist="63500" dir="30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Orientação</a:t>
            </a:r>
          </a:p>
        </p:txBody>
      </p:sp>
      <p:sp>
        <p:nvSpPr>
          <p:cNvPr id="73" name="Right Arrow 55">
            <a:extLst>
              <a:ext uri="{FF2B5EF4-FFF2-40B4-BE49-F238E27FC236}">
                <a16:creationId xmlns:a16="http://schemas.microsoft.com/office/drawing/2014/main" id="{AF00DA07-EF9A-80F4-F150-D9F8A0FBED30}"/>
              </a:ext>
            </a:extLst>
          </p:cNvPr>
          <p:cNvSpPr/>
          <p:nvPr/>
        </p:nvSpPr>
        <p:spPr>
          <a:xfrm>
            <a:off x="4596025" y="3416088"/>
            <a:ext cx="850613" cy="792088"/>
          </a:xfrm>
          <a:prstGeom prst="rightArrow">
            <a:avLst>
              <a:gd name="adj1" fmla="val 62398"/>
              <a:gd name="adj2" fmla="val 33883"/>
            </a:avLst>
          </a:prstGeom>
          <a:solidFill>
            <a:srgbClr val="6D9982"/>
          </a:solidFill>
          <a:ln w="25400" cap="flat" cmpd="sng" algn="ctr">
            <a:noFill/>
            <a:prstDash val="solid"/>
          </a:ln>
          <a:effectLst>
            <a:outerShdw blurRad="127000" dist="63500" dir="30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a typeface="+mn-ea"/>
              <a:cs typeface="+mn-cs"/>
            </a:endParaRPr>
          </a:p>
        </p:txBody>
      </p:sp>
      <p:sp>
        <p:nvSpPr>
          <p:cNvPr id="74" name="Rectangle 73">
            <a:extLst>
              <a:ext uri="{FF2B5EF4-FFF2-40B4-BE49-F238E27FC236}">
                <a16:creationId xmlns:a16="http://schemas.microsoft.com/office/drawing/2014/main" id="{44124092-A29F-2143-EFEA-D9A764670675}"/>
              </a:ext>
            </a:extLst>
          </p:cNvPr>
          <p:cNvSpPr/>
          <p:nvPr/>
        </p:nvSpPr>
        <p:spPr>
          <a:xfrm>
            <a:off x="9490831" y="2908120"/>
            <a:ext cx="841962" cy="516598"/>
          </a:xfrm>
          <a:prstGeom prst="rect">
            <a:avLst/>
          </a:prstGeom>
          <a:solidFill>
            <a:srgbClr val="6D9982"/>
          </a:solidFill>
          <a:ln w="6350" cap="flat" cmpd="sng" algn="ctr">
            <a:noFill/>
            <a:prstDash val="solid"/>
          </a:ln>
          <a:effectLst>
            <a:outerShdw blurRad="127000" dist="63500" dir="30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Processo de fronteira</a:t>
            </a:r>
          </a:p>
        </p:txBody>
      </p:sp>
      <p:cxnSp>
        <p:nvCxnSpPr>
          <p:cNvPr id="75" name="Straight Arrow Connector 74">
            <a:extLst>
              <a:ext uri="{FF2B5EF4-FFF2-40B4-BE49-F238E27FC236}">
                <a16:creationId xmlns:a16="http://schemas.microsoft.com/office/drawing/2014/main" id="{B40D195C-BE6B-EBCC-1D1C-7AE3B3607674}"/>
              </a:ext>
            </a:extLst>
          </p:cNvPr>
          <p:cNvCxnSpPr/>
          <p:nvPr/>
        </p:nvCxnSpPr>
        <p:spPr>
          <a:xfrm flipV="1">
            <a:off x="7829615" y="3200321"/>
            <a:ext cx="0" cy="228467"/>
          </a:xfrm>
          <a:prstGeom prst="straightConnector1">
            <a:avLst/>
          </a:prstGeom>
          <a:noFill/>
          <a:ln w="3175" cap="flat" cmpd="sng" algn="ctr">
            <a:solidFill>
              <a:srgbClr val="6D9982">
                <a:lumMod val="20000"/>
                <a:lumOff val="80000"/>
              </a:srgbClr>
            </a:solidFill>
            <a:prstDash val="solid"/>
            <a:headEnd type="triangle" w="sm" len="sm"/>
            <a:tailEnd type="none" w="sm" len="sm"/>
          </a:ln>
          <a:effectLst/>
        </p:spPr>
      </p:cxnSp>
      <p:sp>
        <p:nvSpPr>
          <p:cNvPr id="76" name="Rounded Rectangle 24">
            <a:extLst>
              <a:ext uri="{FF2B5EF4-FFF2-40B4-BE49-F238E27FC236}">
                <a16:creationId xmlns:a16="http://schemas.microsoft.com/office/drawing/2014/main" id="{A5BA5F33-6561-1D28-2A3F-BD82567D29F9}"/>
              </a:ext>
            </a:extLst>
          </p:cNvPr>
          <p:cNvSpPr/>
          <p:nvPr/>
        </p:nvSpPr>
        <p:spPr>
          <a:xfrm>
            <a:off x="5278783" y="1089003"/>
            <a:ext cx="1003429" cy="516598"/>
          </a:xfrm>
          <a:prstGeom prst="roundRect">
            <a:avLst>
              <a:gd name="adj" fmla="val 22662"/>
            </a:avLst>
          </a:prstGeom>
          <a:solidFill>
            <a:srgbClr val="6D9982"/>
          </a:solidFill>
          <a:ln w="3175" cap="flat" cmpd="sng" algn="ctr">
            <a:noFill/>
            <a:prstDash val="solid"/>
          </a:ln>
          <a:effectLst>
            <a:outerShdw blurRad="127000" dist="63500" dir="30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ea typeface="+mn-ea"/>
                <a:cs typeface="+mn-cs"/>
              </a:rPr>
              <a:t>Solicitar autorização</a:t>
            </a:r>
          </a:p>
        </p:txBody>
      </p:sp>
      <p:cxnSp>
        <p:nvCxnSpPr>
          <p:cNvPr id="77" name="Straight Connector 11">
            <a:extLst>
              <a:ext uri="{FF2B5EF4-FFF2-40B4-BE49-F238E27FC236}">
                <a16:creationId xmlns:a16="http://schemas.microsoft.com/office/drawing/2014/main" id="{B2C94AA7-342B-FAF9-2040-F533BE591B25}"/>
              </a:ext>
            </a:extLst>
          </p:cNvPr>
          <p:cNvCxnSpPr/>
          <p:nvPr/>
        </p:nvCxnSpPr>
        <p:spPr>
          <a:xfrm rot="16200000" flipV="1">
            <a:off x="5941253" y="2221918"/>
            <a:ext cx="516051" cy="370323"/>
          </a:xfrm>
          <a:prstGeom prst="bentConnector3">
            <a:avLst>
              <a:gd name="adj1" fmla="val 56146"/>
            </a:avLst>
          </a:prstGeom>
          <a:noFill/>
          <a:ln w="3175" cap="flat" cmpd="sng" algn="ctr">
            <a:solidFill>
              <a:sysClr val="window" lastClr="FFFFFF"/>
            </a:solidFill>
            <a:prstDash val="solid"/>
          </a:ln>
          <a:effectLst/>
        </p:spPr>
      </p:cxnSp>
      <p:cxnSp>
        <p:nvCxnSpPr>
          <p:cNvPr id="78" name="Elbow Connector 7">
            <a:extLst>
              <a:ext uri="{FF2B5EF4-FFF2-40B4-BE49-F238E27FC236}">
                <a16:creationId xmlns:a16="http://schemas.microsoft.com/office/drawing/2014/main" id="{1091BD52-13C0-E566-954B-5CC7DFA9D39B}"/>
              </a:ext>
            </a:extLst>
          </p:cNvPr>
          <p:cNvCxnSpPr/>
          <p:nvPr/>
        </p:nvCxnSpPr>
        <p:spPr>
          <a:xfrm rot="16200000" flipH="1">
            <a:off x="5133561" y="2533578"/>
            <a:ext cx="1504202" cy="509636"/>
          </a:xfrm>
          <a:prstGeom prst="bentConnector3">
            <a:avLst>
              <a:gd name="adj1" fmla="val 100358"/>
            </a:avLst>
          </a:prstGeom>
          <a:noFill/>
          <a:ln w="3175" cap="flat" cmpd="sng" algn="ctr">
            <a:solidFill>
              <a:srgbClr val="6D9982">
                <a:lumMod val="20000"/>
                <a:lumOff val="80000"/>
              </a:srgbClr>
            </a:solidFill>
            <a:prstDash val="solid"/>
            <a:headEnd type="none" w="sm" len="sm"/>
            <a:tailEnd type="triangle" w="sm" len="sm"/>
          </a:ln>
          <a:effectLst/>
        </p:spPr>
      </p:cxnSp>
      <p:cxnSp>
        <p:nvCxnSpPr>
          <p:cNvPr id="79" name="Straight Arrow Connector 78">
            <a:extLst>
              <a:ext uri="{FF2B5EF4-FFF2-40B4-BE49-F238E27FC236}">
                <a16:creationId xmlns:a16="http://schemas.microsoft.com/office/drawing/2014/main" id="{1BC7190D-A609-3FC6-C50F-F87E93584733}"/>
              </a:ext>
            </a:extLst>
          </p:cNvPr>
          <p:cNvCxnSpPr/>
          <p:nvPr/>
        </p:nvCxnSpPr>
        <p:spPr>
          <a:xfrm flipH="1" flipV="1">
            <a:off x="6014117" y="1595877"/>
            <a:ext cx="7027" cy="555124"/>
          </a:xfrm>
          <a:prstGeom prst="straightConnector1">
            <a:avLst/>
          </a:prstGeom>
          <a:noFill/>
          <a:ln w="3175" cap="flat" cmpd="sng" algn="ctr">
            <a:solidFill>
              <a:srgbClr val="6D9982"/>
            </a:solidFill>
            <a:prstDash val="solid"/>
            <a:headEnd type="none" w="sm" len="sm"/>
            <a:tailEnd type="triangle" w="sm" len="sm"/>
          </a:ln>
          <a:effectLst/>
        </p:spPr>
      </p:cxnSp>
      <p:sp>
        <p:nvSpPr>
          <p:cNvPr id="80" name="TextBox 79">
            <a:extLst>
              <a:ext uri="{FF2B5EF4-FFF2-40B4-BE49-F238E27FC236}">
                <a16:creationId xmlns:a16="http://schemas.microsoft.com/office/drawing/2014/main" id="{A1750D61-A155-1DDC-9E56-66ABC5F485B1}"/>
              </a:ext>
            </a:extLst>
          </p:cNvPr>
          <p:cNvSpPr txBox="1"/>
          <p:nvPr/>
        </p:nvSpPr>
        <p:spPr>
          <a:xfrm>
            <a:off x="6016608" y="1701847"/>
            <a:ext cx="774353"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Plano de exceção</a:t>
            </a:r>
          </a:p>
        </p:txBody>
      </p:sp>
      <p:cxnSp>
        <p:nvCxnSpPr>
          <p:cNvPr id="81" name="Straight Connector 80">
            <a:extLst>
              <a:ext uri="{FF2B5EF4-FFF2-40B4-BE49-F238E27FC236}">
                <a16:creationId xmlns:a16="http://schemas.microsoft.com/office/drawing/2014/main" id="{67AEBE26-F1B3-36F6-8A4B-0E0A07F04DAE}"/>
              </a:ext>
            </a:extLst>
          </p:cNvPr>
          <p:cNvCxnSpPr/>
          <p:nvPr/>
        </p:nvCxnSpPr>
        <p:spPr>
          <a:xfrm flipV="1">
            <a:off x="5630394" y="1605144"/>
            <a:ext cx="0" cy="553521"/>
          </a:xfrm>
          <a:prstGeom prst="line">
            <a:avLst/>
          </a:prstGeom>
          <a:noFill/>
          <a:ln w="3175" cap="flat" cmpd="sng" algn="ctr">
            <a:solidFill>
              <a:srgbClr val="6D9982"/>
            </a:solidFill>
            <a:prstDash val="solid"/>
          </a:ln>
          <a:effectLst/>
        </p:spPr>
      </p:cxnSp>
      <p:cxnSp>
        <p:nvCxnSpPr>
          <p:cNvPr id="82" name="Elbow Connector 8">
            <a:extLst>
              <a:ext uri="{FF2B5EF4-FFF2-40B4-BE49-F238E27FC236}">
                <a16:creationId xmlns:a16="http://schemas.microsoft.com/office/drawing/2014/main" id="{65ADD820-C869-F190-F0C9-C55603251DF1}"/>
              </a:ext>
            </a:extLst>
          </p:cNvPr>
          <p:cNvCxnSpPr>
            <a:stCxn id="47" idx="0"/>
            <a:endCxn id="46" idx="3"/>
          </p:cNvCxnSpPr>
          <p:nvPr/>
        </p:nvCxnSpPr>
        <p:spPr>
          <a:xfrm rot="16200000" flipV="1">
            <a:off x="8249482" y="2838397"/>
            <a:ext cx="492165" cy="673663"/>
          </a:xfrm>
          <a:prstGeom prst="bentConnector2">
            <a:avLst/>
          </a:prstGeom>
          <a:noFill/>
          <a:ln w="3175" cap="flat" cmpd="sng" algn="ctr">
            <a:solidFill>
              <a:srgbClr val="6D9982">
                <a:lumMod val="20000"/>
                <a:lumOff val="80000"/>
              </a:srgbClr>
            </a:solidFill>
            <a:prstDash val="solid"/>
            <a:headEnd type="none" w="sm" len="sm"/>
            <a:tailEnd type="triangle" w="sm" len="sm"/>
          </a:ln>
          <a:effectLst/>
        </p:spPr>
      </p:cxnSp>
      <p:sp>
        <p:nvSpPr>
          <p:cNvPr id="83" name="Right Arrow 12">
            <a:extLst>
              <a:ext uri="{FF2B5EF4-FFF2-40B4-BE49-F238E27FC236}">
                <a16:creationId xmlns:a16="http://schemas.microsoft.com/office/drawing/2014/main" id="{9BA8A4F2-8662-CE57-D220-9E46E5F28A43}"/>
              </a:ext>
            </a:extLst>
          </p:cNvPr>
          <p:cNvSpPr/>
          <p:nvPr/>
        </p:nvSpPr>
        <p:spPr>
          <a:xfrm>
            <a:off x="9356028" y="3057575"/>
            <a:ext cx="121856" cy="217687"/>
          </a:xfrm>
          <a:prstGeom prst="rightArrow">
            <a:avLst/>
          </a:prstGeom>
          <a:solidFill>
            <a:srgbClr val="6D998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ea typeface="+mn-ea"/>
              <a:cs typeface="+mn-cs"/>
            </a:endParaRPr>
          </a:p>
        </p:txBody>
      </p:sp>
      <p:sp>
        <p:nvSpPr>
          <p:cNvPr id="84" name="Rectangle 83">
            <a:extLst>
              <a:ext uri="{FF2B5EF4-FFF2-40B4-BE49-F238E27FC236}">
                <a16:creationId xmlns:a16="http://schemas.microsoft.com/office/drawing/2014/main" id="{9369FE83-982E-B4E3-4662-25DB37A1FA3C}"/>
              </a:ext>
            </a:extLst>
          </p:cNvPr>
          <p:cNvSpPr/>
          <p:nvPr/>
        </p:nvSpPr>
        <p:spPr>
          <a:xfrm>
            <a:off x="4527752" y="3649652"/>
            <a:ext cx="918887" cy="2616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white"/>
                </a:solidFill>
                <a:effectLst/>
                <a:uLnTx/>
                <a:uFillTx/>
              </a:rPr>
              <a:t>Autorização</a:t>
            </a:r>
            <a:endParaRPr kumimoji="0" lang="en-GB" sz="1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99592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Processo de realização de benefícios</a:t>
            </a:r>
            <a:endParaRPr lang="en-GB" dirty="0"/>
          </a:p>
        </p:txBody>
      </p:sp>
      <p:sp>
        <p:nvSpPr>
          <p:cNvPr id="3" name="Right Arrow 2">
            <a:hlinkClick r:id="rId2" action="ppaction://hlinksldjump"/>
          </p:cNvPr>
          <p:cNvSpPr/>
          <p:nvPr/>
        </p:nvSpPr>
        <p:spPr>
          <a:xfrm>
            <a:off x="11741771"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a:hlinkClick r:id="rId3"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4"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36358" y="993874"/>
            <a:ext cx="5263490" cy="2282997"/>
          </a:xfrm>
          <a:prstGeom prst="rect">
            <a:avLst/>
          </a:prstGeom>
        </p:spPr>
        <p:txBody>
          <a:bodyPr wrap="square">
            <a:spAutoFit/>
          </a:bodyPr>
          <a:lstStyle/>
          <a:p>
            <a:pPr>
              <a:lnSpc>
                <a:spcPct val="115000"/>
              </a:lnSpc>
              <a:spcAft>
                <a:spcPts val="1000"/>
              </a:spcAft>
            </a:pPr>
            <a:r>
              <a:rPr lang="pt-BR"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Objetivos</a:t>
            </a:r>
            <a:endParaRPr lang="pt-BR" sz="11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Geralmente, a simples produção de uma saída não gera benefícios automaticamente. Na maioria dos casos, uma saída é usada para mudar algum aspecto do modo de operação ou ambiente de uma organização. Os objetivos desse processo são: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estabelecer o estado atual do que está sendo alterado;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cs typeface="Times New Roman" panose="02020603050405020304" pitchFamily="18" charset="0"/>
              </a:rPr>
              <a:t>coordenar a entrega dos produtos com a gestão da mudança;</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cs typeface="Times New Roman" panose="02020603050405020304" pitchFamily="18" charset="0"/>
              </a:rPr>
              <a:t>garantir que as mudanças sejam permanentes;</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cs typeface="Times New Roman" panose="02020603050405020304" pitchFamily="18" charset="0"/>
              </a:rPr>
              <a:t>determinar se os benefícios foram alcançados.</a:t>
            </a:r>
          </a:p>
        </p:txBody>
      </p:sp>
      <p:sp>
        <p:nvSpPr>
          <p:cNvPr id="17" name="Rectangle 16"/>
          <p:cNvSpPr/>
          <p:nvPr/>
        </p:nvSpPr>
        <p:spPr>
          <a:xfrm>
            <a:off x="136358" y="3261748"/>
            <a:ext cx="5263490" cy="2941126"/>
          </a:xfrm>
          <a:prstGeom prst="rect">
            <a:avLst/>
          </a:prstGeom>
        </p:spPr>
        <p:txBody>
          <a:bodyPr wrap="square">
            <a:spAutoFit/>
          </a:bodyPr>
          <a:lstStyle/>
          <a:p>
            <a:pPr>
              <a:lnSpc>
                <a:spcPct val="115000"/>
              </a:lnSpc>
              <a:spcAft>
                <a:spcPts val="1000"/>
              </a:spcAft>
            </a:pPr>
            <a:r>
              <a:rPr lang="pt-BR"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Visão Geral</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Os benefícios geralmente são alcançados por meio de mudanças organizacionais ou sociais. Este processo aborda a transição de um estado existente para um estado futuro que usa os produtos para entregar benefícios.</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As atividades seguem um modelo simples e bem estabelecido para o </a:t>
            </a:r>
            <a:r>
              <a:rPr lang="pt-BR" sz="1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gestão de mudanças</a:t>
            </a:r>
            <a:r>
              <a:rPr lang="pt-BR" sz="12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Em primeiro lugar, o trabalho de preparação deve ser feito para garantir que pessoas, processos e infraestrutura estejam prontos para fazer uso dos resultados do </a:t>
            </a:r>
            <a:r>
              <a:rPr lang="pt-BR"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processo de entrega</a:t>
            </a:r>
            <a:r>
              <a:rPr lang="pt-BR" sz="1200" dirty="0">
                <a:latin typeface="Calibri" panose="020F0502020204030204" pitchFamily="34" charset="0"/>
                <a:ea typeface="Calibri" panose="020F0502020204030204" pitchFamily="34" charset="0"/>
                <a:cs typeface="Times New Roman" panose="02020603050405020304" pitchFamily="18" charset="0"/>
              </a:rPr>
              <a:t>. Isso também envolve lidar com qualquer resistência à mudança.</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Em segundo lugar, os resultados são introduzidos, as pessoas são ajudadas e encorajadas a adotar novos comportamentos, atitudes e práticas de trabalho.</a:t>
            </a:r>
          </a:p>
        </p:txBody>
      </p:sp>
      <p:grpSp>
        <p:nvGrpSpPr>
          <p:cNvPr id="18" name="Group 17">
            <a:extLst>
              <a:ext uri="{FF2B5EF4-FFF2-40B4-BE49-F238E27FC236}">
                <a16:creationId xmlns:a16="http://schemas.microsoft.com/office/drawing/2014/main" id="{2E17115D-9A14-4321-8A2F-3B1B3F032114}"/>
              </a:ext>
            </a:extLst>
          </p:cNvPr>
          <p:cNvGrpSpPr/>
          <p:nvPr/>
        </p:nvGrpSpPr>
        <p:grpSpPr>
          <a:xfrm>
            <a:off x="6895017" y="5612173"/>
            <a:ext cx="2394094" cy="969797"/>
            <a:chOff x="6062246" y="5618063"/>
            <a:chExt cx="3002440" cy="969797"/>
          </a:xfrm>
        </p:grpSpPr>
        <p:sp>
          <p:nvSpPr>
            <p:cNvPr id="19" name="Rectangle 18">
              <a:extLst>
                <a:ext uri="{FF2B5EF4-FFF2-40B4-BE49-F238E27FC236}">
                  <a16:creationId xmlns:a16="http://schemas.microsoft.com/office/drawing/2014/main" id="{68F1693A-8376-4D71-BBFC-DDD938E91B4D}"/>
                </a:ext>
              </a:extLst>
            </p:cNvPr>
            <p:cNvSpPr/>
            <p:nvPr/>
          </p:nvSpPr>
          <p:spPr>
            <a:xfrm>
              <a:off x="6062246" y="5618063"/>
              <a:ext cx="3002440" cy="969797"/>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ED0CCC2-25EA-40FD-885B-B490A7B89C68}"/>
                </a:ext>
              </a:extLst>
            </p:cNvPr>
            <p:cNvSpPr/>
            <p:nvPr/>
          </p:nvSpPr>
          <p:spPr>
            <a:xfrm>
              <a:off x="6124952" y="5667459"/>
              <a:ext cx="2781845" cy="792525"/>
            </a:xfrm>
            <a:prstGeom prst="rect">
              <a:avLst/>
            </a:prstGeom>
          </p:spPr>
          <p:txBody>
            <a:bodyPr wrap="square">
              <a:spAutoFit/>
            </a:bodyPr>
            <a:lstStyle/>
            <a:p>
              <a:pPr lvl="0">
                <a:spcAft>
                  <a:spcPts val="600"/>
                </a:spcAft>
              </a:pPr>
              <a:r>
                <a:rPr lang="en-GB" sz="1400" dirty="0" err="1">
                  <a:solidFill>
                    <a:srgbClr val="516B93"/>
                  </a:solidFill>
                </a:rPr>
                <a:t>Principais</a:t>
              </a:r>
              <a:r>
                <a:rPr lang="en-GB" sz="1400" dirty="0">
                  <a:solidFill>
                    <a:srgbClr val="516B93"/>
                  </a:solidFill>
                </a:rPr>
                <a:t> </a:t>
              </a:r>
              <a:r>
                <a:rPr lang="en-GB" sz="1400" dirty="0" err="1">
                  <a:solidFill>
                    <a:srgbClr val="516B93"/>
                  </a:solidFill>
                </a:rPr>
                <a:t>funções</a:t>
              </a:r>
              <a:endParaRPr lang="en-GB" sz="1400" dirty="0">
                <a:solidFill>
                  <a:srgbClr val="516B93"/>
                </a:solidFill>
              </a:endParaRPr>
            </a:p>
            <a:p>
              <a:pPr marL="171450" lvl="0" indent="-171450">
                <a:spcAft>
                  <a:spcPts val="300"/>
                </a:spcAft>
                <a:buFont typeface="Arial" panose="020B0604020202020204" pitchFamily="34" charset="0"/>
                <a:buChar char="•"/>
              </a:pPr>
              <a:r>
                <a:rPr lang="en-GB" sz="1200" dirty="0" err="1">
                  <a:solidFill>
                    <a:prstClr val="black"/>
                  </a:solidFill>
                  <a:hlinkClick r:id="rId6" action="ppaction://hlinksldjump"/>
                </a:rPr>
                <a:t>Gestão</a:t>
              </a:r>
              <a:r>
                <a:rPr lang="en-GB" sz="1200" dirty="0">
                  <a:solidFill>
                    <a:prstClr val="black"/>
                  </a:solidFill>
                  <a:hlinkClick r:id="rId6" action="ppaction://hlinksldjump"/>
                </a:rPr>
                <a:t> de </a:t>
              </a:r>
              <a:r>
                <a:rPr lang="en-GB" sz="1200" dirty="0" err="1">
                  <a:solidFill>
                    <a:prstClr val="black"/>
                  </a:solidFill>
                  <a:hlinkClick r:id="rId6" action="ppaction://hlinksldjump"/>
                </a:rPr>
                <a:t>Benefícios</a:t>
              </a:r>
              <a:endParaRPr lang="en-GB" sz="1200" dirty="0">
                <a:solidFill>
                  <a:prstClr val="black"/>
                </a:solidFill>
              </a:endParaRPr>
            </a:p>
            <a:p>
              <a:pPr marL="171450" lvl="0" indent="-171450">
                <a:spcAft>
                  <a:spcPts val="300"/>
                </a:spcAft>
                <a:buFont typeface="Arial" panose="020B0604020202020204" pitchFamily="34" charset="0"/>
                <a:buChar char="•"/>
              </a:pPr>
              <a:r>
                <a:rPr lang="en-GB" sz="1200" dirty="0" err="1">
                  <a:solidFill>
                    <a:prstClr val="black"/>
                  </a:solidFill>
                  <a:hlinkClick r:id="rId5" action="ppaction://hlinksldjump"/>
                </a:rPr>
                <a:t>Gestão</a:t>
              </a:r>
              <a:r>
                <a:rPr lang="en-GB" sz="1200" dirty="0">
                  <a:solidFill>
                    <a:prstClr val="black"/>
                  </a:solidFill>
                  <a:hlinkClick r:id="rId5" action="ppaction://hlinksldjump"/>
                </a:rPr>
                <a:t> de </a:t>
              </a:r>
              <a:r>
                <a:rPr lang="en-GB" sz="1200" dirty="0" err="1">
                  <a:solidFill>
                    <a:prstClr val="black"/>
                  </a:solidFill>
                  <a:hlinkClick r:id="rId5" action="ppaction://hlinksldjump"/>
                </a:rPr>
                <a:t>mudanças</a:t>
              </a:r>
              <a:endParaRPr lang="en-GB" sz="1200" dirty="0">
                <a:solidFill>
                  <a:prstClr val="black"/>
                </a:solidFill>
              </a:endParaRPr>
            </a:p>
          </p:txBody>
        </p:sp>
      </p:grpSp>
      <p:sp>
        <p:nvSpPr>
          <p:cNvPr id="27" name="Rectangle 26">
            <a:hlinkClick r:id="rId7"/>
            <a:extLst>
              <a:ext uri="{FF2B5EF4-FFF2-40B4-BE49-F238E27FC236}">
                <a16:creationId xmlns:a16="http://schemas.microsoft.com/office/drawing/2014/main" id="{277795B6-3BC4-4B15-AA07-3AC0B73C5572}"/>
              </a:ext>
            </a:extLst>
          </p:cNvPr>
          <p:cNvSpPr/>
          <p:nvPr/>
        </p:nvSpPr>
        <p:spPr>
          <a:xfrm>
            <a:off x="10621617" y="24064"/>
            <a:ext cx="1517374" cy="82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hlinkClick r:id="rId8"/>
            <a:extLst>
              <a:ext uri="{FF2B5EF4-FFF2-40B4-BE49-F238E27FC236}">
                <a16:creationId xmlns:a16="http://schemas.microsoft.com/office/drawing/2014/main" id="{E9BEC69E-665E-4356-80C6-0B3FCD90CE51}"/>
              </a:ext>
            </a:extLst>
          </p:cNvPr>
          <p:cNvSpPr txBox="1"/>
          <p:nvPr/>
        </p:nvSpPr>
        <p:spPr>
          <a:xfrm>
            <a:off x="10707096" y="1306938"/>
            <a:ext cx="1044581" cy="276999"/>
          </a:xfrm>
          <a:prstGeom prst="rect">
            <a:avLst/>
          </a:prstGeom>
          <a:noFill/>
        </p:spPr>
        <p:txBody>
          <a:bodyPr wrap="none" rtlCol="0">
            <a:spAutoFit/>
          </a:bodyPr>
          <a:lstStyle/>
          <a:p>
            <a:r>
              <a:rPr lang="en-GB" sz="1200" dirty="0" err="1"/>
              <a:t>Competência</a:t>
            </a:r>
            <a:r>
              <a:rPr lang="en-GB" sz="1200" dirty="0"/>
              <a:t> </a:t>
            </a:r>
          </a:p>
        </p:txBody>
      </p:sp>
      <p:sp>
        <p:nvSpPr>
          <p:cNvPr id="30" name="TextBox 29">
            <a:hlinkClick r:id="rId9"/>
            <a:extLst>
              <a:ext uri="{FF2B5EF4-FFF2-40B4-BE49-F238E27FC236}">
                <a16:creationId xmlns:a16="http://schemas.microsoft.com/office/drawing/2014/main" id="{A182DF63-80F4-48ED-B580-E973C781FC10}"/>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31" name="TextBox 30">
            <a:extLst>
              <a:ext uri="{FF2B5EF4-FFF2-40B4-BE49-F238E27FC236}">
                <a16:creationId xmlns:a16="http://schemas.microsoft.com/office/drawing/2014/main" id="{FBC8B815-5CBF-4392-9621-1377098C98E6}"/>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3"/>
                </a:solidFill>
              </a:rPr>
              <a:t>Aplicativo</a:t>
            </a:r>
            <a:endParaRPr lang="en-GB" sz="1400" b="1" dirty="0">
              <a:solidFill>
                <a:schemeClr val="accent3"/>
              </a:solidFill>
            </a:endParaRPr>
          </a:p>
        </p:txBody>
      </p:sp>
      <p:sp>
        <p:nvSpPr>
          <p:cNvPr id="21" name="Rectangle 20">
            <a:extLst>
              <a:ext uri="{FF2B5EF4-FFF2-40B4-BE49-F238E27FC236}">
                <a16:creationId xmlns:a16="http://schemas.microsoft.com/office/drawing/2014/main" id="{0A5432DF-4EEA-434E-8E17-212EE81E00C3}"/>
              </a:ext>
            </a:extLst>
          </p:cNvPr>
          <p:cNvSpPr/>
          <p:nvPr/>
        </p:nvSpPr>
        <p:spPr>
          <a:xfrm>
            <a:off x="5751291" y="3579000"/>
            <a:ext cx="4697472" cy="1371850"/>
          </a:xfrm>
          <a:prstGeom prst="rect">
            <a:avLst/>
          </a:prstGeom>
        </p:spPr>
        <p:txBody>
          <a:bodyPr wrap="square">
            <a:spAutoFit/>
          </a:bodyPr>
          <a:lstStyle/>
          <a:p>
            <a:pPr lvl="0">
              <a:lnSpc>
                <a:spcPct val="107000"/>
              </a:lnSpc>
              <a:spcAft>
                <a:spcPts val="800"/>
              </a:spcAft>
            </a:pPr>
            <a:r>
              <a:rPr lang="pt-B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Em terceiro lugar, as mudanças são suportadas a longo prazo para garantir que se tornem “operações corrente”, ou seja, não sejam mais vistas como novas e sejam incorporadas à cultura.</a:t>
            </a:r>
          </a:p>
          <a:p>
            <a:pPr lvl="0">
              <a:lnSpc>
                <a:spcPct val="107000"/>
              </a:lnSpc>
              <a:spcAft>
                <a:spcPts val="800"/>
              </a:spcAft>
            </a:pPr>
            <a:r>
              <a:rPr lang="pt-B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Finalmente, no momento adequado, o efeito das mudanças é revisto e os benefícios resultantes são avaliados. Isso é comparado ao </a:t>
            </a:r>
            <a:r>
              <a:rPr lang="pt-BR" sz="120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10" action="ppaction://hlinksldjump"/>
              </a:rPr>
              <a:t>caso de negócios</a:t>
            </a:r>
            <a:r>
              <a:rPr lang="pt-B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original para fornecer uma medida do sucesso do projeto.</a:t>
            </a:r>
          </a:p>
        </p:txBody>
      </p:sp>
      <p:grpSp>
        <p:nvGrpSpPr>
          <p:cNvPr id="22" name="Group 21">
            <a:extLst>
              <a:ext uri="{FF2B5EF4-FFF2-40B4-BE49-F238E27FC236}">
                <a16:creationId xmlns:a16="http://schemas.microsoft.com/office/drawing/2014/main" id="{49412EE3-0D5C-A1B9-1F2E-25C0785B5652}"/>
              </a:ext>
            </a:extLst>
          </p:cNvPr>
          <p:cNvGrpSpPr/>
          <p:nvPr/>
        </p:nvGrpSpPr>
        <p:grpSpPr>
          <a:xfrm>
            <a:off x="5631162" y="1727305"/>
            <a:ext cx="4593868" cy="1217998"/>
            <a:chOff x="1279117" y="2536932"/>
            <a:chExt cx="6617974" cy="1754660"/>
          </a:xfrm>
          <a:effectLst>
            <a:outerShdw blurRad="127000" dist="76200" dir="2700000" algn="tl" rotWithShape="0">
              <a:prstClr val="black">
                <a:alpha val="40000"/>
              </a:prstClr>
            </a:outerShdw>
          </a:effectLst>
        </p:grpSpPr>
        <p:sp>
          <p:nvSpPr>
            <p:cNvPr id="23" name="Rectangle 22">
              <a:extLst>
                <a:ext uri="{FF2B5EF4-FFF2-40B4-BE49-F238E27FC236}">
                  <a16:creationId xmlns:a16="http://schemas.microsoft.com/office/drawing/2014/main" id="{DF76A620-B7CB-3242-07D1-66BB8AF0CB01}"/>
                </a:ext>
              </a:extLst>
            </p:cNvPr>
            <p:cNvSpPr/>
            <p:nvPr/>
          </p:nvSpPr>
          <p:spPr>
            <a:xfrm>
              <a:off x="1279117" y="2536932"/>
              <a:ext cx="6617974" cy="175466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4" name="TextBox 23">
              <a:extLst>
                <a:ext uri="{FF2B5EF4-FFF2-40B4-BE49-F238E27FC236}">
                  <a16:creationId xmlns:a16="http://schemas.microsoft.com/office/drawing/2014/main" id="{E395531D-7451-6200-E4A0-E41D25580EB2}"/>
                </a:ext>
              </a:extLst>
            </p:cNvPr>
            <p:cNvSpPr txBox="1"/>
            <p:nvPr/>
          </p:nvSpPr>
          <p:spPr>
            <a:xfrm>
              <a:off x="1296246" y="2688295"/>
              <a:ext cx="3268126" cy="376878"/>
            </a:xfrm>
            <a:prstGeom prst="rect">
              <a:avLst/>
            </a:prstGeom>
            <a:noFill/>
          </p:spPr>
          <p:txBody>
            <a:bodyPr wrap="none" rtlCol="0">
              <a:spAutoFit/>
            </a:bodyPr>
            <a:lstStyle/>
            <a:p>
              <a:r>
                <a:rPr lang="en-GB" sz="1100" dirty="0">
                  <a:solidFill>
                    <a:schemeClr val="bg1"/>
                  </a:solidFill>
                </a:rPr>
                <a:t>Processo de realização de benefícios</a:t>
              </a:r>
            </a:p>
          </p:txBody>
        </p:sp>
        <p:sp>
          <p:nvSpPr>
            <p:cNvPr id="25" name="Rectangle 24">
              <a:extLst>
                <a:ext uri="{FF2B5EF4-FFF2-40B4-BE49-F238E27FC236}">
                  <a16:creationId xmlns:a16="http://schemas.microsoft.com/office/drawing/2014/main" id="{7C7E8BC7-00B5-BF87-C1BC-09F2FB59378E}"/>
                </a:ext>
              </a:extLst>
            </p:cNvPr>
            <p:cNvSpPr/>
            <p:nvPr/>
          </p:nvSpPr>
          <p:spPr>
            <a:xfrm>
              <a:off x="1393912" y="3199073"/>
              <a:ext cx="1296808"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Preparar para transição</a:t>
              </a:r>
            </a:p>
          </p:txBody>
        </p:sp>
        <p:sp>
          <p:nvSpPr>
            <p:cNvPr id="28" name="Rectangle 27">
              <a:extLst>
                <a:ext uri="{FF2B5EF4-FFF2-40B4-BE49-F238E27FC236}">
                  <a16:creationId xmlns:a16="http://schemas.microsoft.com/office/drawing/2014/main" id="{85B11ED9-3344-FFB0-D62B-5AEDD771CAAE}"/>
                </a:ext>
              </a:extLst>
            </p:cNvPr>
            <p:cNvSpPr/>
            <p:nvPr/>
          </p:nvSpPr>
          <p:spPr>
            <a:xfrm>
              <a:off x="2977152" y="3199073"/>
              <a:ext cx="1296808"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Gerenciar transição</a:t>
              </a:r>
            </a:p>
          </p:txBody>
        </p:sp>
        <p:cxnSp>
          <p:nvCxnSpPr>
            <p:cNvPr id="29" name="Straight Arrow Connector 28">
              <a:extLst>
                <a:ext uri="{FF2B5EF4-FFF2-40B4-BE49-F238E27FC236}">
                  <a16:creationId xmlns:a16="http://schemas.microsoft.com/office/drawing/2014/main" id="{62F411C7-F8CE-3086-80B4-2794E1F99DEE}"/>
                </a:ext>
              </a:extLst>
            </p:cNvPr>
            <p:cNvCxnSpPr>
              <a:stCxn id="25" idx="3"/>
              <a:endCxn id="28" idx="1"/>
            </p:cNvCxnSpPr>
            <p:nvPr/>
          </p:nvCxnSpPr>
          <p:spPr>
            <a:xfrm>
              <a:off x="2690720" y="3595117"/>
              <a:ext cx="286432" cy="0"/>
            </a:xfrm>
            <a:prstGeom prst="straightConnector1">
              <a:avLst/>
            </a:prstGeom>
            <a:ln w="3175">
              <a:solidFill>
                <a:schemeClr val="accent3">
                  <a:lumMod val="20000"/>
                  <a:lumOff val="8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2" name="Elbow Connector 10">
              <a:extLst>
                <a:ext uri="{FF2B5EF4-FFF2-40B4-BE49-F238E27FC236}">
                  <a16:creationId xmlns:a16="http://schemas.microsoft.com/office/drawing/2014/main" id="{83A0E024-EDD4-CC5E-1FF0-F7EF4453E6F1}"/>
                </a:ext>
              </a:extLst>
            </p:cNvPr>
            <p:cNvCxnSpPr>
              <a:stCxn id="28" idx="3"/>
              <a:endCxn id="33" idx="1"/>
            </p:cNvCxnSpPr>
            <p:nvPr/>
          </p:nvCxnSpPr>
          <p:spPr>
            <a:xfrm>
              <a:off x="4273960" y="3595117"/>
              <a:ext cx="324441" cy="0"/>
            </a:xfrm>
            <a:prstGeom prst="straightConnector1">
              <a:avLst/>
            </a:prstGeom>
            <a:ln w="3175">
              <a:solidFill>
                <a:schemeClr val="accent3">
                  <a:lumMod val="20000"/>
                  <a:lumOff val="80000"/>
                </a:schemeClr>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C363D45-E9A2-79ED-CEF7-C51C3796BB3D}"/>
                </a:ext>
              </a:extLst>
            </p:cNvPr>
            <p:cNvSpPr/>
            <p:nvPr/>
          </p:nvSpPr>
          <p:spPr>
            <a:xfrm>
              <a:off x="4598401" y="3199073"/>
              <a:ext cx="1287459"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Concluir transição</a:t>
              </a:r>
            </a:p>
          </p:txBody>
        </p:sp>
        <p:sp>
          <p:nvSpPr>
            <p:cNvPr id="34" name="Rectangle 33">
              <a:extLst>
                <a:ext uri="{FF2B5EF4-FFF2-40B4-BE49-F238E27FC236}">
                  <a16:creationId xmlns:a16="http://schemas.microsoft.com/office/drawing/2014/main" id="{65FD792B-046E-FC23-BDAF-29CD4C392873}"/>
                </a:ext>
              </a:extLst>
            </p:cNvPr>
            <p:cNvSpPr/>
            <p:nvPr/>
          </p:nvSpPr>
          <p:spPr>
            <a:xfrm>
              <a:off x="6302510" y="3199073"/>
              <a:ext cx="1287459" cy="792088"/>
            </a:xfrm>
            <a:prstGeom prst="rect">
              <a:avLst/>
            </a:prstGeom>
            <a:solidFill>
              <a:schemeClr val="accent3">
                <a:lumMod val="20000"/>
                <a:lumOff val="80000"/>
              </a:schemeClr>
            </a:solidFill>
            <a:ln w="31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Revisão final</a:t>
              </a:r>
            </a:p>
          </p:txBody>
        </p:sp>
        <p:cxnSp>
          <p:nvCxnSpPr>
            <p:cNvPr id="35" name="Elbow Connector 10">
              <a:extLst>
                <a:ext uri="{FF2B5EF4-FFF2-40B4-BE49-F238E27FC236}">
                  <a16:creationId xmlns:a16="http://schemas.microsoft.com/office/drawing/2014/main" id="{007A588B-6159-664D-880B-9E41633C88D8}"/>
                </a:ext>
              </a:extLst>
            </p:cNvPr>
            <p:cNvCxnSpPr>
              <a:stCxn id="33" idx="3"/>
              <a:endCxn id="34" idx="1"/>
            </p:cNvCxnSpPr>
            <p:nvPr/>
          </p:nvCxnSpPr>
          <p:spPr>
            <a:xfrm>
              <a:off x="5885860" y="3595117"/>
              <a:ext cx="416650" cy="0"/>
            </a:xfrm>
            <a:prstGeom prst="straightConnector1">
              <a:avLst/>
            </a:prstGeom>
            <a:ln w="3175">
              <a:solidFill>
                <a:schemeClr val="accent3">
                  <a:lumMod val="20000"/>
                  <a:lumOff val="80000"/>
                </a:schemeClr>
              </a:solidFill>
              <a:prstDash val="dash"/>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860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Processo</a:t>
            </a:r>
            <a:r>
              <a:rPr lang="en-GB" dirty="0"/>
              <a:t> de </a:t>
            </a:r>
            <a:r>
              <a:rPr lang="en-GB" dirty="0" err="1"/>
              <a:t>encerramento</a:t>
            </a:r>
            <a:endParaRPr lang="en-GB" dirty="0"/>
          </a:p>
        </p:txBody>
      </p:sp>
      <p:sp>
        <p:nvSpPr>
          <p:cNvPr id="4" name="Right Arrow 3">
            <a:hlinkClick r:id="rId2" action="ppaction://hlinksldjump"/>
          </p:cNvPr>
          <p:cNvSpPr/>
          <p:nvPr/>
        </p:nvSpPr>
        <p:spPr>
          <a:xfrm flipH="1">
            <a:off x="10669329"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rot="5400000" flipH="1">
            <a:off x="11205550" y="6079024"/>
            <a:ext cx="344496" cy="38059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36358" y="954729"/>
            <a:ext cx="4556412" cy="1446037"/>
          </a:xfrm>
          <a:prstGeom prst="rect">
            <a:avLst/>
          </a:prstGeom>
        </p:spPr>
        <p:txBody>
          <a:bodyPr wrap="square">
            <a:spAutoFit/>
          </a:bodyPr>
          <a:lstStyle/>
          <a:p>
            <a:pPr>
              <a:lnSpc>
                <a:spcPct val="115000"/>
              </a:lnSpc>
              <a:spcAft>
                <a:spcPts val="1000"/>
              </a:spcAft>
            </a:pPr>
            <a:r>
              <a:rPr lang="pt-BR"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Objetivos</a:t>
            </a:r>
            <a:endParaRPr lang="pt-BR" sz="12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200" dirty="0">
                <a:latin typeface="Calibri" panose="020F0502020204030204" pitchFamily="34" charset="0"/>
                <a:ea typeface="Calibri" panose="020F0502020204030204" pitchFamily="34" charset="0"/>
                <a:cs typeface="Times New Roman" panose="02020603050405020304" pitchFamily="18" charset="0"/>
              </a:rPr>
              <a:t>Os objetivos desse processo são:</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fechar um projeto que tenha entregue todos os seus produtos;</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fechar um projeto que deixou de ser justificável;</a:t>
            </a:r>
          </a:p>
          <a:p>
            <a:pPr marL="183600" lvl="0" indent="-183600">
              <a:lnSpc>
                <a:spcPct val="115000"/>
              </a:lnSpc>
              <a:spcAft>
                <a:spcPts val="0"/>
              </a:spcAft>
              <a:buFont typeface="Symbol" panose="05050102010706020507" pitchFamily="18" charset="2"/>
              <a:buChar char=""/>
            </a:pPr>
            <a:r>
              <a:rPr lang="pt-BR" sz="1200" dirty="0">
                <a:latin typeface="Calibri" panose="020F0502020204030204" pitchFamily="34" charset="0"/>
                <a:ea typeface="Calibri" panose="020F0502020204030204" pitchFamily="34" charset="0"/>
                <a:cs typeface="Times New Roman" panose="02020603050405020304" pitchFamily="18" charset="0"/>
              </a:rPr>
              <a:t>rever a gestão do trabalho e as lições aprendidas.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36358" y="2683175"/>
            <a:ext cx="4901468" cy="3731599"/>
          </a:xfrm>
          <a:prstGeom prst="rect">
            <a:avLst/>
          </a:prstGeom>
        </p:spPr>
        <p:txBody>
          <a:bodyPr wrap="square">
            <a:spAutoFit/>
          </a:bodyPr>
          <a:lstStyle/>
          <a:p>
            <a:pPr>
              <a:lnSpc>
                <a:spcPct val="115000"/>
              </a:lnSpc>
              <a:spcAft>
                <a:spcPts val="1000"/>
              </a:spcAft>
            </a:pPr>
            <a:r>
              <a:rPr lang="pt-BR" sz="14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Visão Geral</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Este processo é onde a organização temporária criada para executar um projeto ou programa é encerrada e os produtos do processo de entrega são entregues aos seus proprietários de longo prazo.</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Assim que estiver próximo do fim, a equipe do projeto se preparará para o encerramento. Isso pode envolver a notificação das partes interessadas, a venda de ativos e a desmobilização de pessoal. Incluirá também a finalização de eventuais contratos de arrendamento.</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As entregas individuais podem ser entregues aos seus proprietários durante todo o processo de entrega. A entrega final confirma que o produto geral está completo e o novo proprietário assume total responsabilidade por sua operação.</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A condução do projeto ou programa será revisada e as lições serão registradas para serem usadas ao estabelecer o próximo projeto ou programa. Observação: isso não é o mesmo que a revisão final no processo de realização de benefícios que analisa o sucesso do caso de negócios.</a:t>
            </a:r>
          </a:p>
        </p:txBody>
      </p:sp>
      <p:sp>
        <p:nvSpPr>
          <p:cNvPr id="22" name="Rectangle 21">
            <a:hlinkClick r:id="rId4"/>
            <a:extLst>
              <a:ext uri="{FF2B5EF4-FFF2-40B4-BE49-F238E27FC236}">
                <a16:creationId xmlns:a16="http://schemas.microsoft.com/office/drawing/2014/main" id="{D059C5F1-70E5-46D6-A454-07071687FB39}"/>
              </a:ext>
            </a:extLst>
          </p:cNvPr>
          <p:cNvSpPr/>
          <p:nvPr/>
        </p:nvSpPr>
        <p:spPr>
          <a:xfrm>
            <a:off x="10621617" y="24064"/>
            <a:ext cx="1517374" cy="82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CEB797AD-A85A-49E2-A20C-9CEC04A4B343}"/>
              </a:ext>
            </a:extLst>
          </p:cNvPr>
          <p:cNvGrpSpPr/>
          <p:nvPr/>
        </p:nvGrpSpPr>
        <p:grpSpPr>
          <a:xfrm>
            <a:off x="6991350" y="5815062"/>
            <a:ext cx="2394094" cy="791636"/>
            <a:chOff x="6062246" y="5618063"/>
            <a:chExt cx="3002440" cy="869473"/>
          </a:xfrm>
        </p:grpSpPr>
        <p:sp>
          <p:nvSpPr>
            <p:cNvPr id="24" name="Rectangle 23">
              <a:extLst>
                <a:ext uri="{FF2B5EF4-FFF2-40B4-BE49-F238E27FC236}">
                  <a16:creationId xmlns:a16="http://schemas.microsoft.com/office/drawing/2014/main" id="{3EA41982-9BEA-4B3F-816E-147389404EBD}"/>
                </a:ext>
              </a:extLst>
            </p:cNvPr>
            <p:cNvSpPr/>
            <p:nvPr/>
          </p:nvSpPr>
          <p:spPr>
            <a:xfrm>
              <a:off x="6062246" y="5618063"/>
              <a:ext cx="3002440" cy="869473"/>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40ECE09-3602-4807-9208-E28098FCBFB8}"/>
                </a:ext>
              </a:extLst>
            </p:cNvPr>
            <p:cNvSpPr/>
            <p:nvPr/>
          </p:nvSpPr>
          <p:spPr>
            <a:xfrm>
              <a:off x="6124952" y="5667459"/>
              <a:ext cx="2781845" cy="625372"/>
            </a:xfrm>
            <a:prstGeom prst="rect">
              <a:avLst/>
            </a:prstGeom>
          </p:spPr>
          <p:txBody>
            <a:bodyPr wrap="square">
              <a:spAutoFit/>
            </a:bodyPr>
            <a:lstStyle/>
            <a:p>
              <a:pPr lvl="0">
                <a:spcAft>
                  <a:spcPts val="600"/>
                </a:spcAft>
              </a:pPr>
              <a:r>
                <a:rPr lang="en-GB" sz="1400" dirty="0" err="1">
                  <a:solidFill>
                    <a:srgbClr val="516B93"/>
                  </a:solidFill>
                </a:rPr>
                <a:t>Principais</a:t>
              </a:r>
              <a:r>
                <a:rPr lang="en-GB" sz="1400" dirty="0">
                  <a:solidFill>
                    <a:srgbClr val="516B93"/>
                  </a:solidFill>
                </a:rPr>
                <a:t> </a:t>
              </a:r>
              <a:r>
                <a:rPr lang="en-GB" sz="1400" dirty="0" err="1">
                  <a:solidFill>
                    <a:srgbClr val="516B93"/>
                  </a:solidFill>
                </a:rPr>
                <a:t>funções</a:t>
              </a:r>
              <a:endParaRPr lang="en-GB" sz="1400" dirty="0">
                <a:solidFill>
                  <a:srgbClr val="516B93"/>
                </a:solidFill>
              </a:endParaRPr>
            </a:p>
            <a:p>
              <a:pPr marL="171450" lvl="0" indent="-171450">
                <a:spcAft>
                  <a:spcPts val="300"/>
                </a:spcAft>
                <a:buFont typeface="Arial" panose="020B0604020202020204" pitchFamily="34" charset="0"/>
                <a:buChar char="•"/>
              </a:pPr>
              <a:r>
                <a:rPr lang="en-GB" sz="1200" dirty="0" err="1">
                  <a:solidFill>
                    <a:prstClr val="black"/>
                  </a:solidFill>
                  <a:hlinkClick r:id="rId5" action="ppaction://hlinksldjump"/>
                </a:rPr>
                <a:t>Gestão</a:t>
              </a:r>
              <a:r>
                <a:rPr lang="en-GB" sz="1200" dirty="0">
                  <a:solidFill>
                    <a:prstClr val="black"/>
                  </a:solidFill>
                  <a:hlinkClick r:id="rId5" action="ppaction://hlinksldjump"/>
                </a:rPr>
                <a:t> dos </a:t>
              </a:r>
              <a:r>
                <a:rPr lang="en-GB" sz="1200" dirty="0" err="1">
                  <a:solidFill>
                    <a:prstClr val="black"/>
                  </a:solidFill>
                  <a:hlinkClick r:id="rId5" action="ppaction://hlinksldjump"/>
                </a:rPr>
                <a:t>recursos</a:t>
              </a:r>
              <a:endParaRPr lang="en-GB" sz="1200" dirty="0">
                <a:solidFill>
                  <a:prstClr val="black"/>
                </a:solidFill>
              </a:endParaRPr>
            </a:p>
          </p:txBody>
        </p:sp>
      </p:grpSp>
      <p:sp>
        <p:nvSpPr>
          <p:cNvPr id="32" name="TextBox 31">
            <a:hlinkClick r:id="rId6"/>
            <a:extLst>
              <a:ext uri="{FF2B5EF4-FFF2-40B4-BE49-F238E27FC236}">
                <a16:creationId xmlns:a16="http://schemas.microsoft.com/office/drawing/2014/main" id="{F53B8F4E-2B97-4E75-88F7-7C7EE4B76760}"/>
              </a:ext>
            </a:extLst>
          </p:cNvPr>
          <p:cNvSpPr txBox="1"/>
          <p:nvPr/>
        </p:nvSpPr>
        <p:spPr>
          <a:xfrm>
            <a:off x="10707096" y="1306938"/>
            <a:ext cx="1009315" cy="276999"/>
          </a:xfrm>
          <a:prstGeom prst="rect">
            <a:avLst/>
          </a:prstGeom>
          <a:noFill/>
        </p:spPr>
        <p:txBody>
          <a:bodyPr wrap="none" rtlCol="0">
            <a:spAutoFit/>
          </a:bodyPr>
          <a:lstStyle/>
          <a:p>
            <a:r>
              <a:rPr lang="en-GB" sz="1200" dirty="0" err="1"/>
              <a:t>Competência</a:t>
            </a:r>
            <a:endParaRPr lang="en-GB" sz="1200" dirty="0"/>
          </a:p>
        </p:txBody>
      </p:sp>
      <p:sp>
        <p:nvSpPr>
          <p:cNvPr id="33" name="TextBox 32">
            <a:hlinkClick r:id="rId7"/>
            <a:extLst>
              <a:ext uri="{FF2B5EF4-FFF2-40B4-BE49-F238E27FC236}">
                <a16:creationId xmlns:a16="http://schemas.microsoft.com/office/drawing/2014/main" id="{6716231D-731E-41D5-9E20-9194C0E95A71}"/>
              </a:ext>
            </a:extLst>
          </p:cNvPr>
          <p:cNvSpPr txBox="1"/>
          <p:nvPr/>
        </p:nvSpPr>
        <p:spPr>
          <a:xfrm>
            <a:off x="10707097" y="1841802"/>
            <a:ext cx="1209177" cy="276999"/>
          </a:xfrm>
          <a:prstGeom prst="rect">
            <a:avLst/>
          </a:prstGeom>
          <a:noFill/>
        </p:spPr>
        <p:txBody>
          <a:bodyPr wrap="none" rtlCol="0">
            <a:spAutoFit/>
          </a:bodyPr>
          <a:lstStyle/>
          <a:p>
            <a:r>
              <a:rPr lang="en-GB" sz="1200" dirty="0"/>
              <a:t>Assessment (En)</a:t>
            </a:r>
          </a:p>
        </p:txBody>
      </p:sp>
      <p:sp>
        <p:nvSpPr>
          <p:cNvPr id="34" name="TextBox 33">
            <a:hlinkClick r:id="rId7"/>
            <a:extLst>
              <a:ext uri="{FF2B5EF4-FFF2-40B4-BE49-F238E27FC236}">
                <a16:creationId xmlns:a16="http://schemas.microsoft.com/office/drawing/2014/main" id="{FD8EA005-1C77-483A-A515-19EE1F921AC4}"/>
              </a:ext>
            </a:extLst>
          </p:cNvPr>
          <p:cNvSpPr txBox="1"/>
          <p:nvPr/>
        </p:nvSpPr>
        <p:spPr>
          <a:xfrm>
            <a:off x="10707097" y="2109234"/>
            <a:ext cx="1024511" cy="276999"/>
          </a:xfrm>
          <a:prstGeom prst="rect">
            <a:avLst/>
          </a:prstGeom>
          <a:noFill/>
        </p:spPr>
        <p:txBody>
          <a:bodyPr wrap="none" rtlCol="0">
            <a:spAutoFit/>
          </a:bodyPr>
          <a:lstStyle/>
          <a:p>
            <a:r>
              <a:rPr lang="en-GB" sz="1200" dirty="0"/>
              <a:t>Checklist (En)</a:t>
            </a:r>
          </a:p>
        </p:txBody>
      </p:sp>
      <p:sp>
        <p:nvSpPr>
          <p:cNvPr id="35" name="TextBox 34">
            <a:hlinkClick r:id="rId8"/>
            <a:extLst>
              <a:ext uri="{FF2B5EF4-FFF2-40B4-BE49-F238E27FC236}">
                <a16:creationId xmlns:a16="http://schemas.microsoft.com/office/drawing/2014/main" id="{89FB0F33-B8F1-4BB7-9C7B-129044BAE8B3}"/>
              </a:ext>
            </a:extLst>
          </p:cNvPr>
          <p:cNvSpPr txBox="1"/>
          <p:nvPr/>
        </p:nvSpPr>
        <p:spPr>
          <a:xfrm>
            <a:off x="10707096" y="1574370"/>
            <a:ext cx="919034" cy="276999"/>
          </a:xfrm>
          <a:prstGeom prst="rect">
            <a:avLst/>
          </a:prstGeom>
          <a:noFill/>
        </p:spPr>
        <p:txBody>
          <a:bodyPr wrap="none" rtlCol="0">
            <a:spAutoFit/>
          </a:bodyPr>
          <a:lstStyle/>
          <a:p>
            <a:r>
              <a:rPr lang="en-GB" sz="1200" dirty="0" err="1"/>
              <a:t>Maturidade</a:t>
            </a:r>
            <a:endParaRPr lang="en-GB" sz="1200" dirty="0"/>
          </a:p>
        </p:txBody>
      </p:sp>
      <p:sp>
        <p:nvSpPr>
          <p:cNvPr id="36" name="TextBox 35">
            <a:extLst>
              <a:ext uri="{FF2B5EF4-FFF2-40B4-BE49-F238E27FC236}">
                <a16:creationId xmlns:a16="http://schemas.microsoft.com/office/drawing/2014/main" id="{C2AAA650-5BA3-45E1-8658-7893F4BCEC7D}"/>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err="1">
                <a:solidFill>
                  <a:schemeClr val="accent3"/>
                </a:solidFill>
              </a:rPr>
              <a:t>Aplicativo</a:t>
            </a:r>
            <a:endParaRPr lang="en-GB" sz="1400" b="1" dirty="0">
              <a:solidFill>
                <a:schemeClr val="accent3"/>
              </a:solidFill>
            </a:endParaRPr>
          </a:p>
        </p:txBody>
      </p:sp>
      <p:sp>
        <p:nvSpPr>
          <p:cNvPr id="3" name="Rectangle 2">
            <a:extLst>
              <a:ext uri="{FF2B5EF4-FFF2-40B4-BE49-F238E27FC236}">
                <a16:creationId xmlns:a16="http://schemas.microsoft.com/office/drawing/2014/main" id="{2D508304-18DC-4537-B940-4B54D97B9E0A}"/>
              </a:ext>
            </a:extLst>
          </p:cNvPr>
          <p:cNvSpPr/>
          <p:nvPr/>
        </p:nvSpPr>
        <p:spPr>
          <a:xfrm>
            <a:off x="5499690" y="4455814"/>
            <a:ext cx="4901468" cy="874085"/>
          </a:xfrm>
          <a:prstGeom prst="rect">
            <a:avLst/>
          </a:prstGeom>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Antes da </a:t>
            </a:r>
            <a:r>
              <a:rPr lang="en-GB" sz="1200" dirty="0" err="1">
                <a:latin typeface="Calibri" panose="020F0502020204030204" pitchFamily="34" charset="0"/>
                <a:ea typeface="Calibri" panose="020F0502020204030204" pitchFamily="34" charset="0"/>
                <a:cs typeface="Times New Roman" panose="02020603050405020304" pitchFamily="18" charset="0"/>
              </a:rPr>
              <a:t>desmobilização</a:t>
            </a:r>
            <a:r>
              <a:rPr lang="en-GB" sz="1200" dirty="0">
                <a:latin typeface="Calibri" panose="020F0502020204030204" pitchFamily="34" charset="0"/>
                <a:ea typeface="Calibri" panose="020F0502020204030204" pitchFamily="34" charset="0"/>
                <a:cs typeface="Times New Roman" panose="02020603050405020304" pitchFamily="18" charset="0"/>
              </a:rPr>
              <a:t> final da </a:t>
            </a:r>
            <a:r>
              <a:rPr lang="en-GB" sz="1200" dirty="0" err="1">
                <a:latin typeface="Calibri" panose="020F0502020204030204" pitchFamily="34" charset="0"/>
                <a:ea typeface="Calibri" panose="020F0502020204030204" pitchFamily="34" charset="0"/>
                <a:cs typeface="Times New Roman" panose="02020603050405020304" pitchFamily="18" charset="0"/>
              </a:rPr>
              <a:t>organização</a:t>
            </a:r>
            <a:r>
              <a:rPr lang="en-GB" sz="1200" dirty="0">
                <a:latin typeface="Calibri" panose="020F0502020204030204" pitchFamily="34" charset="0"/>
                <a:ea typeface="Calibri" panose="020F0502020204030204" pitchFamily="34" charset="0"/>
                <a:cs typeface="Times New Roman" panose="02020603050405020304" pitchFamily="18" charset="0"/>
              </a:rPr>
              <a:t> do </a:t>
            </a:r>
            <a:r>
              <a:rPr lang="en-GB" sz="1200" dirty="0" err="1">
                <a:latin typeface="Calibri" panose="020F0502020204030204" pitchFamily="34" charset="0"/>
                <a:ea typeface="Calibri" panose="020F0502020204030204" pitchFamily="34" charset="0"/>
                <a:cs typeface="Times New Roman" panose="02020603050405020304" pitchFamily="18" charset="0"/>
              </a:rPr>
              <a:t>projeto</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ou</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programa</a:t>
            </a:r>
            <a:r>
              <a:rPr lang="en-GB" sz="1200" dirty="0">
                <a:latin typeface="Calibri" panose="020F0502020204030204" pitchFamily="34" charset="0"/>
                <a:ea typeface="Calibri" panose="020F0502020204030204" pitchFamily="34" charset="0"/>
                <a:cs typeface="Times New Roman" panose="02020603050405020304" pitchFamily="18" charset="0"/>
              </a:rPr>
              <a:t>, o </a:t>
            </a:r>
            <a:r>
              <a:rPr lang="en-GB" sz="1200" dirty="0" err="1">
                <a:latin typeface="Calibri" panose="020F0502020204030204" pitchFamily="34" charset="0"/>
                <a:ea typeface="Calibri" panose="020F0502020204030204" pitchFamily="34" charset="0"/>
                <a:cs typeface="Times New Roman" panose="02020603050405020304" pitchFamily="18" charset="0"/>
              </a:rPr>
              <a:t>patrocinador</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é</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solicitado</a:t>
            </a:r>
            <a:r>
              <a:rPr lang="en-GB" sz="1200" dirty="0">
                <a:latin typeface="Calibri" panose="020F0502020204030204" pitchFamily="34" charset="0"/>
                <a:ea typeface="Calibri" panose="020F0502020204030204" pitchFamily="34" charset="0"/>
                <a:cs typeface="Times New Roman" panose="02020603050405020304" pitchFamily="18" charset="0"/>
              </a:rPr>
              <a:t> a </a:t>
            </a:r>
            <a:r>
              <a:rPr lang="en-GB" sz="1200" dirty="0" err="1">
                <a:latin typeface="Calibri" panose="020F0502020204030204" pitchFamily="34" charset="0"/>
                <a:ea typeface="Calibri" panose="020F0502020204030204" pitchFamily="34" charset="0"/>
                <a:cs typeface="Times New Roman" panose="02020603050405020304" pitchFamily="18" charset="0"/>
              </a:rPr>
              <a:t>confirmar</a:t>
            </a:r>
            <a:r>
              <a:rPr lang="en-GB" sz="1200" dirty="0">
                <a:latin typeface="Calibri" panose="020F0502020204030204" pitchFamily="34" charset="0"/>
                <a:ea typeface="Calibri" panose="020F0502020204030204" pitchFamily="34" charset="0"/>
                <a:cs typeface="Times New Roman" panose="02020603050405020304" pitchFamily="18" charset="0"/>
              </a:rPr>
              <a:t> se </a:t>
            </a:r>
            <a:r>
              <a:rPr lang="en-GB" sz="1200" dirty="0" err="1">
                <a:latin typeface="Calibri" panose="020F0502020204030204" pitchFamily="34" charset="0"/>
                <a:ea typeface="Calibri" panose="020F0502020204030204" pitchFamily="34" charset="0"/>
                <a:cs typeface="Times New Roman" panose="02020603050405020304" pitchFamily="18" charset="0"/>
              </a:rPr>
              <a:t>isso</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pode</a:t>
            </a:r>
            <a:r>
              <a:rPr lang="en-GB" sz="1200" dirty="0">
                <a:latin typeface="Calibri" panose="020F0502020204030204" pitchFamily="34" charset="0"/>
                <a:ea typeface="Calibri" panose="020F0502020204030204" pitchFamily="34" charset="0"/>
                <a:cs typeface="Times New Roman" panose="02020603050405020304" pitchFamily="18" charset="0"/>
              </a:rPr>
              <a:t> ser </a:t>
            </a:r>
            <a:r>
              <a:rPr lang="en-GB" sz="1200" dirty="0" err="1">
                <a:latin typeface="Calibri" panose="020F0502020204030204" pitchFamily="34" charset="0"/>
                <a:ea typeface="Calibri" panose="020F0502020204030204" pitchFamily="34" charset="0"/>
                <a:cs typeface="Times New Roman" panose="02020603050405020304" pitchFamily="18" charset="0"/>
              </a:rPr>
              <a:t>feito</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Esta</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atividade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deve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incluir</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também</a:t>
            </a:r>
            <a:r>
              <a:rPr lang="en-GB" sz="1200" dirty="0">
                <a:latin typeface="Calibri" panose="020F0502020204030204" pitchFamily="34" charset="0"/>
                <a:ea typeface="Calibri" panose="020F0502020204030204" pitchFamily="34" charset="0"/>
                <a:cs typeface="Times New Roman" panose="02020603050405020304" pitchFamily="18" charset="0"/>
              </a:rPr>
              <a:t> o </a:t>
            </a:r>
            <a:r>
              <a:rPr lang="en-GB" sz="1200" dirty="0" err="1">
                <a:latin typeface="Calibri" panose="020F0502020204030204" pitchFamily="34" charset="0"/>
                <a:ea typeface="Calibri" panose="020F0502020204030204" pitchFamily="34" charset="0"/>
                <a:cs typeface="Times New Roman" panose="02020603050405020304" pitchFamily="18" charset="0"/>
              </a:rPr>
              <a:t>fechamento</a:t>
            </a:r>
            <a:r>
              <a:rPr lang="en-GB" sz="1200" dirty="0">
                <a:latin typeface="Calibri" panose="020F0502020204030204" pitchFamily="34" charset="0"/>
                <a:ea typeface="Calibri" panose="020F0502020204030204" pitchFamily="34" charset="0"/>
                <a:cs typeface="Times New Roman" panose="02020603050405020304" pitchFamily="18" charset="0"/>
              </a:rPr>
              <a:t> de </a:t>
            </a:r>
            <a:r>
              <a:rPr lang="en-GB" sz="1200" dirty="0" err="1">
                <a:latin typeface="Calibri" panose="020F0502020204030204" pitchFamily="34" charset="0"/>
                <a:ea typeface="Calibri" panose="020F0502020204030204" pitchFamily="34" charset="0"/>
                <a:cs typeface="Times New Roman" panose="02020603050405020304" pitchFamily="18" charset="0"/>
              </a:rPr>
              <a:t>orçamentos</a:t>
            </a:r>
            <a:r>
              <a:rPr lang="en-GB" sz="1200" dirty="0">
                <a:latin typeface="Calibri" panose="020F0502020204030204" pitchFamily="34" charset="0"/>
                <a:ea typeface="Calibri" panose="020F0502020204030204" pitchFamily="34" charset="0"/>
                <a:cs typeface="Times New Roman" panose="02020603050405020304" pitchFamily="18" charset="0"/>
              </a:rPr>
              <a:t> e um </a:t>
            </a:r>
            <a:r>
              <a:rPr lang="en-GB" sz="1200" dirty="0" err="1">
                <a:latin typeface="Calibri" panose="020F0502020204030204" pitchFamily="34" charset="0"/>
                <a:ea typeface="Calibri" panose="020F0502020204030204" pitchFamily="34" charset="0"/>
                <a:cs typeface="Times New Roman" panose="02020603050405020304" pitchFamily="18" charset="0"/>
              </a:rPr>
              <a:t>cálculo</a:t>
            </a:r>
            <a:r>
              <a:rPr lang="en-GB" sz="1200" dirty="0">
                <a:latin typeface="Calibri" panose="020F0502020204030204" pitchFamily="34" charset="0"/>
                <a:ea typeface="Calibri" panose="020F0502020204030204" pitchFamily="34" charset="0"/>
                <a:cs typeface="Times New Roman" panose="02020603050405020304" pitchFamily="18" charset="0"/>
              </a:rPr>
              <a:t> final do </a:t>
            </a:r>
            <a:r>
              <a:rPr lang="en-GB" sz="1200" dirty="0" err="1">
                <a:latin typeface="Calibri" panose="020F0502020204030204" pitchFamily="34" charset="0"/>
                <a:ea typeface="Calibri" panose="020F0502020204030204" pitchFamily="34" charset="0"/>
                <a:cs typeface="Times New Roman" panose="02020603050405020304" pitchFamily="18" charset="0"/>
              </a:rPr>
              <a:t>custo</a:t>
            </a:r>
            <a:r>
              <a:rPr lang="en-GB" sz="1200" dirty="0">
                <a:latin typeface="Calibri" panose="020F0502020204030204" pitchFamily="34" charset="0"/>
                <a:ea typeface="Calibri" panose="020F0502020204030204" pitchFamily="34" charset="0"/>
                <a:cs typeface="Times New Roman" panose="02020603050405020304" pitchFamily="18" charset="0"/>
              </a:rPr>
              <a:t> da </a:t>
            </a:r>
            <a:r>
              <a:rPr lang="en-GB" sz="1200" dirty="0" err="1">
                <a:latin typeface="Calibri" panose="020F0502020204030204" pitchFamily="34" charset="0"/>
                <a:ea typeface="Calibri" panose="020F0502020204030204" pitchFamily="34" charset="0"/>
                <a:cs typeface="Times New Roman" panose="02020603050405020304" pitchFamily="18" charset="0"/>
              </a:rPr>
              <a:t>obra</a:t>
            </a:r>
            <a:r>
              <a:rPr lang="en-GB" sz="1200" dirty="0">
                <a:latin typeface="Calibri" panose="020F0502020204030204" pitchFamily="34" charset="0"/>
                <a:ea typeface="Calibri" panose="020F0502020204030204" pitchFamily="34" charset="0"/>
                <a:cs typeface="Times New Roman" panose="02020603050405020304" pitchFamily="18" charset="0"/>
              </a:rPr>
              <a:t>.</a:t>
            </a:r>
          </a:p>
        </p:txBody>
      </p:sp>
      <p:grpSp>
        <p:nvGrpSpPr>
          <p:cNvPr id="26" name="Group 25">
            <a:extLst>
              <a:ext uri="{FF2B5EF4-FFF2-40B4-BE49-F238E27FC236}">
                <a16:creationId xmlns:a16="http://schemas.microsoft.com/office/drawing/2014/main" id="{46F1EA7B-447F-DD8B-8339-C7882CF85C51}"/>
              </a:ext>
            </a:extLst>
          </p:cNvPr>
          <p:cNvGrpSpPr/>
          <p:nvPr/>
        </p:nvGrpSpPr>
        <p:grpSpPr>
          <a:xfrm>
            <a:off x="5717384" y="1149437"/>
            <a:ext cx="4363160" cy="3063795"/>
            <a:chOff x="3351009" y="4003643"/>
            <a:chExt cx="2782754" cy="1954040"/>
          </a:xfrm>
        </p:grpSpPr>
        <p:sp>
          <p:nvSpPr>
            <p:cNvPr id="27" name="Rectangle 26">
              <a:extLst>
                <a:ext uri="{FF2B5EF4-FFF2-40B4-BE49-F238E27FC236}">
                  <a16:creationId xmlns:a16="http://schemas.microsoft.com/office/drawing/2014/main" id="{0A2094CE-C1F3-A0DB-3F4B-FE585969A163}"/>
                </a:ext>
              </a:extLst>
            </p:cNvPr>
            <p:cNvSpPr/>
            <p:nvPr/>
          </p:nvSpPr>
          <p:spPr>
            <a:xfrm>
              <a:off x="3351009" y="4617545"/>
              <a:ext cx="2782754" cy="1340138"/>
            </a:xfrm>
            <a:prstGeom prst="rect">
              <a:avLst/>
            </a:prstGeom>
            <a:solidFill>
              <a:schemeClr val="accent3"/>
            </a:solidFill>
            <a:ln w="3175">
              <a:noFill/>
            </a:ln>
            <a:effectLst>
              <a:outerShdw blurRad="127000" dist="635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8" name="TextBox 27">
              <a:extLst>
                <a:ext uri="{FF2B5EF4-FFF2-40B4-BE49-F238E27FC236}">
                  <a16:creationId xmlns:a16="http://schemas.microsoft.com/office/drawing/2014/main" id="{9F52628F-E33C-C1F7-979B-A4F6E0A157A8}"/>
                </a:ext>
              </a:extLst>
            </p:cNvPr>
            <p:cNvSpPr txBox="1"/>
            <p:nvPr/>
          </p:nvSpPr>
          <p:spPr>
            <a:xfrm>
              <a:off x="3359044" y="4688556"/>
              <a:ext cx="1096185" cy="166851"/>
            </a:xfrm>
            <a:prstGeom prst="rect">
              <a:avLst/>
            </a:prstGeom>
            <a:noFill/>
          </p:spPr>
          <p:txBody>
            <a:bodyPr wrap="none" rtlCol="0">
              <a:spAutoFit/>
            </a:bodyPr>
            <a:lstStyle/>
            <a:p>
              <a:r>
                <a:rPr lang="en-GB" sz="1100" dirty="0">
                  <a:solidFill>
                    <a:schemeClr val="bg1"/>
                  </a:solidFill>
                </a:rPr>
                <a:t>Processo de encerramento</a:t>
              </a:r>
            </a:p>
          </p:txBody>
        </p:sp>
        <p:sp>
          <p:nvSpPr>
            <p:cNvPr id="29" name="Rectangle 28">
              <a:extLst>
                <a:ext uri="{FF2B5EF4-FFF2-40B4-BE49-F238E27FC236}">
                  <a16:creationId xmlns:a16="http://schemas.microsoft.com/office/drawing/2014/main" id="{B81B95B0-E802-0A49-9B5A-27CCFF8BF1D4}"/>
                </a:ext>
              </a:extLst>
            </p:cNvPr>
            <p:cNvSpPr/>
            <p:nvPr/>
          </p:nvSpPr>
          <p:spPr>
            <a:xfrm>
              <a:off x="3404864" y="4928183"/>
              <a:ext cx="645266"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Preparar para encerramento</a:t>
              </a:r>
            </a:p>
          </p:txBody>
        </p:sp>
        <p:cxnSp>
          <p:nvCxnSpPr>
            <p:cNvPr id="30" name="Straight Arrow Connector 29">
              <a:extLst>
                <a:ext uri="{FF2B5EF4-FFF2-40B4-BE49-F238E27FC236}">
                  <a16:creationId xmlns:a16="http://schemas.microsoft.com/office/drawing/2014/main" id="{5D49B076-596E-A78B-7E8C-320142647285}"/>
                </a:ext>
              </a:extLst>
            </p:cNvPr>
            <p:cNvCxnSpPr>
              <a:cxnSpLocks/>
              <a:stCxn id="29" idx="3"/>
              <a:endCxn id="38" idx="1"/>
            </p:cNvCxnSpPr>
            <p:nvPr/>
          </p:nvCxnSpPr>
          <p:spPr>
            <a:xfrm>
              <a:off x="4050130" y="5113984"/>
              <a:ext cx="149499" cy="0"/>
            </a:xfrm>
            <a:prstGeom prst="straightConnector1">
              <a:avLst/>
            </a:prstGeom>
            <a:ln w="3175">
              <a:solidFill>
                <a:schemeClr val="accent3">
                  <a:lumMod val="20000"/>
                  <a:lumOff val="8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1" name="Elbow Connector 10">
              <a:extLst>
                <a:ext uri="{FF2B5EF4-FFF2-40B4-BE49-F238E27FC236}">
                  <a16:creationId xmlns:a16="http://schemas.microsoft.com/office/drawing/2014/main" id="{A7826897-4ABE-C6D6-287B-231A48B38FDE}"/>
                </a:ext>
              </a:extLst>
            </p:cNvPr>
            <p:cNvCxnSpPr/>
            <p:nvPr/>
          </p:nvCxnSpPr>
          <p:spPr>
            <a:xfrm flipV="1">
              <a:off x="4606518" y="4367635"/>
              <a:ext cx="368436" cy="746349"/>
            </a:xfrm>
            <a:prstGeom prst="bentConnector2">
              <a:avLst/>
            </a:prstGeom>
            <a:ln w="3175">
              <a:solidFill>
                <a:schemeClr val="accent3">
                  <a:lumMod val="20000"/>
                  <a:lumOff val="8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89BE10F-5E62-679D-A59E-A0C263CF1E95}"/>
                </a:ext>
              </a:extLst>
            </p:cNvPr>
            <p:cNvSpPr/>
            <p:nvPr/>
          </p:nvSpPr>
          <p:spPr>
            <a:xfrm>
              <a:off x="5434698" y="4928183"/>
              <a:ext cx="604002"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Desmobilizar</a:t>
              </a:r>
            </a:p>
          </p:txBody>
        </p:sp>
        <p:sp>
          <p:nvSpPr>
            <p:cNvPr id="38" name="Rectangle 37">
              <a:extLst>
                <a:ext uri="{FF2B5EF4-FFF2-40B4-BE49-F238E27FC236}">
                  <a16:creationId xmlns:a16="http://schemas.microsoft.com/office/drawing/2014/main" id="{8A87509A-4C19-25B0-C1E3-51352E4D1E31}"/>
                </a:ext>
              </a:extLst>
            </p:cNvPr>
            <p:cNvSpPr/>
            <p:nvPr/>
          </p:nvSpPr>
          <p:spPr>
            <a:xfrm>
              <a:off x="4199629" y="4928183"/>
              <a:ext cx="608388"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Entrega</a:t>
              </a:r>
            </a:p>
          </p:txBody>
        </p:sp>
        <p:sp>
          <p:nvSpPr>
            <p:cNvPr id="39" name="Rectangle 38">
              <a:extLst>
                <a:ext uri="{FF2B5EF4-FFF2-40B4-BE49-F238E27FC236}">
                  <a16:creationId xmlns:a16="http://schemas.microsoft.com/office/drawing/2014/main" id="{5351AB5D-D66A-A335-C0A4-BDB3EF46180D}"/>
                </a:ext>
              </a:extLst>
            </p:cNvPr>
            <p:cNvSpPr/>
            <p:nvPr/>
          </p:nvSpPr>
          <p:spPr>
            <a:xfrm>
              <a:off x="4199629" y="5448164"/>
              <a:ext cx="608388" cy="371602"/>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Revisão</a:t>
              </a:r>
            </a:p>
          </p:txBody>
        </p:sp>
        <p:cxnSp>
          <p:nvCxnSpPr>
            <p:cNvPr id="40" name="Elbow Connector 15">
              <a:extLst>
                <a:ext uri="{FF2B5EF4-FFF2-40B4-BE49-F238E27FC236}">
                  <a16:creationId xmlns:a16="http://schemas.microsoft.com/office/drawing/2014/main" id="{7EDD571C-6A7F-A26B-D7B3-9203BE42A7CD}"/>
                </a:ext>
              </a:extLst>
            </p:cNvPr>
            <p:cNvCxnSpPr>
              <a:cxnSpLocks/>
              <a:stCxn id="29" idx="3"/>
              <a:endCxn id="39" idx="1"/>
            </p:cNvCxnSpPr>
            <p:nvPr/>
          </p:nvCxnSpPr>
          <p:spPr>
            <a:xfrm>
              <a:off x="4050130" y="5113984"/>
              <a:ext cx="149499" cy="519981"/>
            </a:xfrm>
            <a:prstGeom prst="bentConnector3">
              <a:avLst>
                <a:gd name="adj1" fmla="val 33243"/>
              </a:avLst>
            </a:prstGeom>
            <a:ln w="3175">
              <a:solidFill>
                <a:schemeClr val="accent3">
                  <a:lumMod val="20000"/>
                  <a:lumOff val="8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 name="Elbow Connector 21">
              <a:extLst>
                <a:ext uri="{FF2B5EF4-FFF2-40B4-BE49-F238E27FC236}">
                  <a16:creationId xmlns:a16="http://schemas.microsoft.com/office/drawing/2014/main" id="{938705D6-8EA1-D40F-55CD-4FFE1FCF281A}"/>
                </a:ext>
              </a:extLst>
            </p:cNvPr>
            <p:cNvCxnSpPr>
              <a:endCxn id="37" idx="1"/>
            </p:cNvCxnSpPr>
            <p:nvPr/>
          </p:nvCxnSpPr>
          <p:spPr>
            <a:xfrm rot="16200000" flipH="1">
              <a:off x="4906401" y="4585687"/>
              <a:ext cx="746349" cy="310244"/>
            </a:xfrm>
            <a:prstGeom prst="bentConnector2">
              <a:avLst/>
            </a:prstGeom>
            <a:ln w="3175">
              <a:solidFill>
                <a:schemeClr val="accent3">
                  <a:lumMod val="20000"/>
                  <a:lumOff val="80000"/>
                </a:schemeClr>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42" name="Rounded Rectangle 9">
              <a:extLst>
                <a:ext uri="{FF2B5EF4-FFF2-40B4-BE49-F238E27FC236}">
                  <a16:creationId xmlns:a16="http://schemas.microsoft.com/office/drawing/2014/main" id="{8B02D9E2-496F-A242-84E1-A6837E4A09A6}"/>
                </a:ext>
              </a:extLst>
            </p:cNvPr>
            <p:cNvSpPr/>
            <p:nvPr/>
          </p:nvSpPr>
          <p:spPr>
            <a:xfrm>
              <a:off x="4728909" y="4003643"/>
              <a:ext cx="705787" cy="363992"/>
            </a:xfrm>
            <a:prstGeom prst="roundRect">
              <a:avLst/>
            </a:prstGeom>
            <a:solidFill>
              <a:schemeClr val="accent3"/>
            </a:solidFill>
            <a:ln w="9525">
              <a:noFill/>
            </a:ln>
            <a:effectLst>
              <a:outerShdw blurRad="127000" dist="635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Solicitação de encerramento</a:t>
              </a:r>
            </a:p>
          </p:txBody>
        </p:sp>
        <p:cxnSp>
          <p:nvCxnSpPr>
            <p:cNvPr id="43" name="Straight Connector 42">
              <a:extLst>
                <a:ext uri="{FF2B5EF4-FFF2-40B4-BE49-F238E27FC236}">
                  <a16:creationId xmlns:a16="http://schemas.microsoft.com/office/drawing/2014/main" id="{2B5A3D17-31B7-A533-9CF3-1939D871C5F2}"/>
                </a:ext>
              </a:extLst>
            </p:cNvPr>
            <p:cNvCxnSpPr/>
            <p:nvPr/>
          </p:nvCxnSpPr>
          <p:spPr>
            <a:xfrm flipH="1" flipV="1">
              <a:off x="4976378" y="4367635"/>
              <a:ext cx="0" cy="249909"/>
            </a:xfrm>
            <a:prstGeom prst="line">
              <a:avLst/>
            </a:prstGeom>
            <a:ln w="3175">
              <a:solidFill>
                <a:schemeClr val="accent3"/>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3EE5431-69DC-FD40-33D0-C5D689084AE7}"/>
                </a:ext>
              </a:extLst>
            </p:cNvPr>
            <p:cNvCxnSpPr/>
            <p:nvPr/>
          </p:nvCxnSpPr>
          <p:spPr>
            <a:xfrm flipH="1" flipV="1">
              <a:off x="5125875" y="4374133"/>
              <a:ext cx="0" cy="249909"/>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470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D758-5C6A-4748-A3B8-7814B5B8E455}"/>
              </a:ext>
            </a:extLst>
          </p:cNvPr>
          <p:cNvSpPr>
            <a:spLocks noGrp="1"/>
          </p:cNvSpPr>
          <p:nvPr>
            <p:ph type="title"/>
          </p:nvPr>
        </p:nvSpPr>
        <p:spPr/>
        <p:txBody>
          <a:bodyPr/>
          <a:lstStyle/>
          <a:p>
            <a:r>
              <a:rPr lang="en-GB" dirty="0" err="1"/>
              <a:t>Documentação</a:t>
            </a:r>
            <a:endParaRPr lang="en-GB" dirty="0"/>
          </a:p>
        </p:txBody>
      </p:sp>
      <p:sp>
        <p:nvSpPr>
          <p:cNvPr id="3" name="Rectangle 2">
            <a:hlinkClick r:id="rId2"/>
            <a:extLst>
              <a:ext uri="{FF2B5EF4-FFF2-40B4-BE49-F238E27FC236}">
                <a16:creationId xmlns:a16="http://schemas.microsoft.com/office/drawing/2014/main" id="{69401E26-D499-4270-8EC3-BBC8EBEDF382}"/>
              </a:ext>
            </a:extLst>
          </p:cNvPr>
          <p:cNvSpPr/>
          <p:nvPr/>
        </p:nvSpPr>
        <p:spPr>
          <a:xfrm>
            <a:off x="10774392" y="94891"/>
            <a:ext cx="1216325" cy="681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Click r:id="rId3"/>
            <a:extLst>
              <a:ext uri="{FF2B5EF4-FFF2-40B4-BE49-F238E27FC236}">
                <a16:creationId xmlns:a16="http://schemas.microsoft.com/office/drawing/2014/main" id="{33FC0220-2110-4708-B405-DE9ACB69428C}"/>
              </a:ext>
            </a:extLst>
          </p:cNvPr>
          <p:cNvSpPr txBox="1"/>
          <p:nvPr/>
        </p:nvSpPr>
        <p:spPr>
          <a:xfrm>
            <a:off x="10729305" y="2352682"/>
            <a:ext cx="1105687" cy="276999"/>
          </a:xfrm>
          <a:prstGeom prst="rect">
            <a:avLst/>
          </a:prstGeom>
          <a:noFill/>
        </p:spPr>
        <p:txBody>
          <a:bodyPr wrap="none" rtlCol="0">
            <a:spAutoFit/>
          </a:bodyPr>
          <a:lstStyle/>
          <a:p>
            <a:r>
              <a:rPr lang="en-GB" sz="1200" dirty="0"/>
              <a:t>Templates (En)</a:t>
            </a:r>
          </a:p>
        </p:txBody>
      </p:sp>
      <p:sp>
        <p:nvSpPr>
          <p:cNvPr id="9" name="Rectangle 8">
            <a:extLst>
              <a:ext uri="{FF2B5EF4-FFF2-40B4-BE49-F238E27FC236}">
                <a16:creationId xmlns:a16="http://schemas.microsoft.com/office/drawing/2014/main" id="{9F55B6F6-045F-46BF-9E59-3C8B95EAF130}"/>
              </a:ext>
            </a:extLst>
          </p:cNvPr>
          <p:cNvSpPr/>
          <p:nvPr/>
        </p:nvSpPr>
        <p:spPr>
          <a:xfrm>
            <a:off x="330595" y="1176338"/>
            <a:ext cx="4897388" cy="2539157"/>
          </a:xfrm>
          <a:prstGeom prst="rect">
            <a:avLst/>
          </a:prstGeom>
        </p:spPr>
        <p:txBody>
          <a:bodyPr wrap="square">
            <a:spAutoFit/>
          </a:bodyPr>
          <a:lstStyle/>
          <a:p>
            <a:pPr>
              <a:spcAft>
                <a:spcPts val="600"/>
              </a:spcAft>
            </a:pPr>
            <a:r>
              <a:rPr lang="pt-BR" sz="1200" dirty="0"/>
              <a:t>Os documentos se enquadram em três categorias: </a:t>
            </a:r>
            <a:r>
              <a:rPr lang="pt-BR" sz="1200" dirty="0">
                <a:hlinkClick r:id="rId4" action="ppaction://hlinksldjump"/>
              </a:rPr>
              <a:t>governança</a:t>
            </a:r>
            <a:r>
              <a:rPr lang="pt-BR" sz="1200" dirty="0"/>
              <a:t>, </a:t>
            </a:r>
            <a:r>
              <a:rPr lang="pt-BR" sz="1200" dirty="0">
                <a:hlinkClick r:id="rId5" action="ppaction://hlinksldjump"/>
              </a:rPr>
              <a:t>escopo</a:t>
            </a:r>
            <a:r>
              <a:rPr lang="pt-BR" sz="1200" dirty="0"/>
              <a:t> e </a:t>
            </a:r>
            <a:r>
              <a:rPr lang="pt-BR" sz="1200" dirty="0">
                <a:hlinkClick r:id="rId6" action="ppaction://hlinksldjump"/>
              </a:rPr>
              <a:t>entrega</a:t>
            </a:r>
            <a:r>
              <a:rPr lang="pt-BR" sz="1200" dirty="0"/>
              <a:t>.</a:t>
            </a:r>
          </a:p>
          <a:p>
            <a:pPr>
              <a:spcAft>
                <a:spcPts val="600"/>
              </a:spcAft>
            </a:pPr>
            <a:r>
              <a:rPr lang="pt-BR" sz="1200" dirty="0"/>
              <a:t>Os documentos de governança estabelecem políticas, normas e diretrizes para a gestão dos trabalhos. Alguns deles podem ser documentos especializados fornecidos pela organização anfitriã, um cliente ou um órgão regulador. A </a:t>
            </a:r>
            <a:r>
              <a:rPr lang="pt-BR" sz="1200" dirty="0" err="1"/>
              <a:t>Praxis</a:t>
            </a:r>
            <a:r>
              <a:rPr lang="pt-BR" sz="1200" dirty="0"/>
              <a:t> trata apenas dos planos de gestão que refletem como os elementos da gestão P3 serão geridos.</a:t>
            </a:r>
          </a:p>
          <a:p>
            <a:pPr>
              <a:spcAft>
                <a:spcPts val="600"/>
              </a:spcAft>
            </a:pPr>
            <a:r>
              <a:rPr lang="pt-BR" sz="1200" dirty="0"/>
              <a:t>Os documentos de escopo descrevem os objetivos em termos de produtos, resultados e benefícios.</a:t>
            </a:r>
          </a:p>
          <a:p>
            <a:pPr>
              <a:spcAft>
                <a:spcPts val="600"/>
              </a:spcAft>
            </a:pPr>
            <a:r>
              <a:rPr lang="pt-BR" sz="1200" dirty="0"/>
              <a:t>Documentos de entrega são o grupo maior e mais diversificado. Eles descrevem o que precisa ser feito, quando será feito e por quem. Eles também suportam os processos e procedimentos de gerenciamento. </a:t>
            </a:r>
          </a:p>
        </p:txBody>
      </p:sp>
      <p:grpSp>
        <p:nvGrpSpPr>
          <p:cNvPr id="10" name="Group 9">
            <a:extLst>
              <a:ext uri="{FF2B5EF4-FFF2-40B4-BE49-F238E27FC236}">
                <a16:creationId xmlns:a16="http://schemas.microsoft.com/office/drawing/2014/main" id="{B60C0AAC-2CBC-4BDC-A8AC-47210291B1DF}"/>
              </a:ext>
            </a:extLst>
          </p:cNvPr>
          <p:cNvGrpSpPr/>
          <p:nvPr/>
        </p:nvGrpSpPr>
        <p:grpSpPr>
          <a:xfrm>
            <a:off x="6770492" y="1736959"/>
            <a:ext cx="2394094" cy="714693"/>
            <a:chOff x="6062246" y="5618063"/>
            <a:chExt cx="3002440" cy="969797"/>
          </a:xfrm>
        </p:grpSpPr>
        <p:sp>
          <p:nvSpPr>
            <p:cNvPr id="11" name="Rectangle 10">
              <a:extLst>
                <a:ext uri="{FF2B5EF4-FFF2-40B4-BE49-F238E27FC236}">
                  <a16:creationId xmlns:a16="http://schemas.microsoft.com/office/drawing/2014/main" id="{5BF9DF5F-5C26-48D9-B844-58007290E332}"/>
                </a:ext>
              </a:extLst>
            </p:cNvPr>
            <p:cNvSpPr/>
            <p:nvPr/>
          </p:nvSpPr>
          <p:spPr>
            <a:xfrm>
              <a:off x="6062246" y="5618063"/>
              <a:ext cx="3002440" cy="969797"/>
            </a:xfrm>
            <a:prstGeom prst="rect">
              <a:avLst/>
            </a:prstGeom>
            <a:solidFill>
              <a:schemeClr val="accent6">
                <a:lumMod val="20000"/>
                <a:lumOff val="80000"/>
              </a:schemeClr>
            </a:solidFill>
            <a:ln>
              <a:noFill/>
            </a:ln>
            <a:effectLst>
              <a:outerShdw blurRad="127000" dist="63500" dir="36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66C6A38-5CB7-486D-902D-FB5F562B5556}"/>
                </a:ext>
              </a:extLst>
            </p:cNvPr>
            <p:cNvSpPr/>
            <p:nvPr/>
          </p:nvSpPr>
          <p:spPr>
            <a:xfrm>
              <a:off x="6124952" y="5667458"/>
              <a:ext cx="2781845" cy="772625"/>
            </a:xfrm>
            <a:prstGeom prst="rect">
              <a:avLst/>
            </a:prstGeom>
          </p:spPr>
          <p:txBody>
            <a:bodyPr wrap="square">
              <a:spAutoFit/>
            </a:bodyPr>
            <a:lstStyle/>
            <a:p>
              <a:pPr lvl="0">
                <a:spcAft>
                  <a:spcPts val="600"/>
                </a:spcAft>
              </a:pPr>
              <a:r>
                <a:rPr lang="en-GB" sz="1400" dirty="0" err="1">
                  <a:solidFill>
                    <a:srgbClr val="516B93"/>
                  </a:solidFill>
                </a:rPr>
                <a:t>Principais</a:t>
              </a:r>
              <a:r>
                <a:rPr lang="en-GB" sz="1400" dirty="0">
                  <a:solidFill>
                    <a:srgbClr val="516B93"/>
                  </a:solidFill>
                </a:rPr>
                <a:t> </a:t>
              </a:r>
              <a:r>
                <a:rPr lang="en-GB" sz="1400" dirty="0" err="1">
                  <a:solidFill>
                    <a:srgbClr val="516B93"/>
                  </a:solidFill>
                </a:rPr>
                <a:t>funções</a:t>
              </a:r>
              <a:endParaRPr lang="en-GB" sz="1400" dirty="0">
                <a:solidFill>
                  <a:srgbClr val="516B93"/>
                </a:solidFill>
              </a:endParaRPr>
            </a:p>
            <a:p>
              <a:pPr marL="171450" lvl="0" indent="-171450">
                <a:spcAft>
                  <a:spcPts val="300"/>
                </a:spcAft>
                <a:buFont typeface="Arial" panose="020B0604020202020204" pitchFamily="34" charset="0"/>
                <a:buChar char="•"/>
              </a:pPr>
              <a:r>
                <a:rPr lang="en-GB" sz="1200" dirty="0" err="1">
                  <a:solidFill>
                    <a:prstClr val="black"/>
                  </a:solidFill>
                  <a:hlinkClick r:id="rId7" action="ppaction://hlinksldjump"/>
                </a:rPr>
                <a:t>Gestão</a:t>
              </a:r>
              <a:r>
                <a:rPr lang="en-GB" sz="1200" dirty="0">
                  <a:solidFill>
                    <a:prstClr val="black"/>
                  </a:solidFill>
                  <a:hlinkClick r:id="rId7" action="ppaction://hlinksldjump"/>
                </a:rPr>
                <a:t> da </a:t>
              </a:r>
              <a:r>
                <a:rPr lang="en-GB" sz="1200" dirty="0" err="1">
                  <a:solidFill>
                    <a:prstClr val="black"/>
                  </a:solidFill>
                  <a:hlinkClick r:id="rId7" action="ppaction://hlinksldjump"/>
                </a:rPr>
                <a:t>informação</a:t>
              </a:r>
              <a:endParaRPr lang="en-GB" sz="1200" dirty="0">
                <a:solidFill>
                  <a:prstClr val="black"/>
                </a:solidFill>
              </a:endParaRPr>
            </a:p>
          </p:txBody>
        </p:sp>
      </p:grpSp>
      <p:cxnSp>
        <p:nvCxnSpPr>
          <p:cNvPr id="13" name="Straight Connector 12">
            <a:extLst>
              <a:ext uri="{FF2B5EF4-FFF2-40B4-BE49-F238E27FC236}">
                <a16:creationId xmlns:a16="http://schemas.microsoft.com/office/drawing/2014/main" id="{39EB6A83-3694-496F-A5D1-9A95EE8F2D3A}"/>
              </a:ext>
            </a:extLst>
          </p:cNvPr>
          <p:cNvCxnSpPr/>
          <p:nvPr/>
        </p:nvCxnSpPr>
        <p:spPr>
          <a:xfrm>
            <a:off x="10707095" y="1932040"/>
            <a:ext cx="1300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hlinkClick r:id="rId8"/>
            <a:extLst>
              <a:ext uri="{FF2B5EF4-FFF2-40B4-BE49-F238E27FC236}">
                <a16:creationId xmlns:a16="http://schemas.microsoft.com/office/drawing/2014/main" id="{56FC948D-13FF-4457-875A-4C083830E3DC}"/>
              </a:ext>
            </a:extLst>
          </p:cNvPr>
          <p:cNvSpPr txBox="1"/>
          <p:nvPr/>
        </p:nvSpPr>
        <p:spPr>
          <a:xfrm>
            <a:off x="10725319" y="1315891"/>
            <a:ext cx="1451774" cy="461665"/>
          </a:xfrm>
          <a:prstGeom prst="rect">
            <a:avLst/>
          </a:prstGeom>
          <a:noFill/>
        </p:spPr>
        <p:txBody>
          <a:bodyPr wrap="square" rtlCol="0">
            <a:spAutoFit/>
          </a:bodyPr>
          <a:lstStyle/>
          <a:p>
            <a:r>
              <a:rPr lang="en-GB" sz="1200" dirty="0" err="1"/>
              <a:t>Gestão</a:t>
            </a:r>
            <a:r>
              <a:rPr lang="en-GB" sz="1200" dirty="0"/>
              <a:t> da </a:t>
            </a:r>
            <a:r>
              <a:rPr lang="en-GB" sz="1200" dirty="0" err="1"/>
              <a:t>configuração</a:t>
            </a:r>
            <a:endParaRPr lang="en-GB" sz="1200" dirty="0"/>
          </a:p>
        </p:txBody>
      </p:sp>
      <p:sp>
        <p:nvSpPr>
          <p:cNvPr id="18" name="TextBox 17">
            <a:extLst>
              <a:ext uri="{FF2B5EF4-FFF2-40B4-BE49-F238E27FC236}">
                <a16:creationId xmlns:a16="http://schemas.microsoft.com/office/drawing/2014/main" id="{8FF6B74B-8962-4605-90AE-9404D45EC46B}"/>
              </a:ext>
            </a:extLst>
          </p:cNvPr>
          <p:cNvSpPr txBox="1"/>
          <p:nvPr/>
        </p:nvSpPr>
        <p:spPr>
          <a:xfrm>
            <a:off x="10602626" y="2062930"/>
            <a:ext cx="1589374" cy="307777"/>
          </a:xfrm>
          <a:prstGeom prst="rect">
            <a:avLst/>
          </a:prstGeom>
          <a:noFill/>
        </p:spPr>
        <p:txBody>
          <a:bodyPr wrap="square" rtlCol="0">
            <a:spAutoFit/>
          </a:bodyPr>
          <a:lstStyle/>
          <a:p>
            <a:pPr algn="ctr"/>
            <a:r>
              <a:rPr lang="en-GB" sz="1400" b="1" dirty="0" err="1">
                <a:solidFill>
                  <a:schemeClr val="accent3"/>
                </a:solidFill>
              </a:rPr>
              <a:t>Biblioteca</a:t>
            </a:r>
            <a:endParaRPr lang="en-GB" sz="1400" b="1" dirty="0">
              <a:solidFill>
                <a:schemeClr val="accent3"/>
              </a:solidFill>
            </a:endParaRPr>
          </a:p>
        </p:txBody>
      </p:sp>
      <p:sp>
        <p:nvSpPr>
          <p:cNvPr id="19" name="TextBox 18">
            <a:extLst>
              <a:ext uri="{FF2B5EF4-FFF2-40B4-BE49-F238E27FC236}">
                <a16:creationId xmlns:a16="http://schemas.microsoft.com/office/drawing/2014/main" id="{7AD4ADA4-3B4B-47C4-A3FB-5EC68735B346}"/>
              </a:ext>
            </a:extLst>
          </p:cNvPr>
          <p:cNvSpPr txBox="1"/>
          <p:nvPr/>
        </p:nvSpPr>
        <p:spPr>
          <a:xfrm>
            <a:off x="10580417" y="1017186"/>
            <a:ext cx="1589374" cy="307777"/>
          </a:xfrm>
          <a:prstGeom prst="rect">
            <a:avLst/>
          </a:prstGeom>
          <a:noFill/>
        </p:spPr>
        <p:txBody>
          <a:bodyPr wrap="square" rtlCol="0">
            <a:spAutoFit/>
          </a:bodyPr>
          <a:lstStyle/>
          <a:p>
            <a:pPr algn="ctr"/>
            <a:r>
              <a:rPr lang="en-GB" sz="1400" b="1" dirty="0">
                <a:solidFill>
                  <a:schemeClr val="accent3"/>
                </a:solidFill>
              </a:rPr>
              <a:t>Mais </a:t>
            </a:r>
            <a:r>
              <a:rPr lang="en-GB" sz="1400" b="1" dirty="0" err="1">
                <a:solidFill>
                  <a:schemeClr val="accent3"/>
                </a:solidFill>
              </a:rPr>
              <a:t>detalhes</a:t>
            </a:r>
            <a:endParaRPr lang="en-GB" sz="1400" b="1" dirty="0">
              <a:solidFill>
                <a:schemeClr val="accent3"/>
              </a:solidFill>
            </a:endParaRPr>
          </a:p>
        </p:txBody>
      </p:sp>
    </p:spTree>
    <p:extLst>
      <p:ext uri="{BB962C8B-B14F-4D97-AF65-F5344CB8AC3E}">
        <p14:creationId xmlns:p14="http://schemas.microsoft.com/office/powerpoint/2010/main" val="3700938696"/>
      </p:ext>
    </p:extLst>
  </p:cSld>
  <p:clrMapOvr>
    <a:masterClrMapping/>
  </p:clrMapOvr>
</p:sld>
</file>

<file path=ppt/theme/theme1.xml><?xml version="1.0" encoding="utf-8"?>
<a:theme xmlns:a="http://schemas.openxmlformats.org/drawingml/2006/main" name="Office Theme">
  <a:themeElements>
    <a:clrScheme name="Method">
      <a:dk1>
        <a:sysClr val="windowText" lastClr="000000"/>
      </a:dk1>
      <a:lt1>
        <a:sysClr val="window" lastClr="FFFFFF"/>
      </a:lt1>
      <a:dk2>
        <a:srgbClr val="1F497D"/>
      </a:dk2>
      <a:lt2>
        <a:srgbClr val="EEECE1"/>
      </a:lt2>
      <a:accent1>
        <a:srgbClr val="7193C7"/>
      </a:accent1>
      <a:accent2>
        <a:srgbClr val="DE0F0F"/>
      </a:accent2>
      <a:accent3>
        <a:srgbClr val="6D9982"/>
      </a:accent3>
      <a:accent4>
        <a:srgbClr val="8082A0"/>
      </a:accent4>
      <a:accent5>
        <a:srgbClr val="516B93"/>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19416</TotalTime>
  <Words>10685</Words>
  <Application>Microsoft Office PowerPoint</Application>
  <PresentationFormat>Widescreen</PresentationFormat>
  <Paragraphs>987</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&amp;quot</vt:lpstr>
      <vt:lpstr>Arial</vt:lpstr>
      <vt:lpstr>Calibri</vt:lpstr>
      <vt:lpstr>Calibri Light</vt:lpstr>
      <vt:lpstr>Palatino Linotype</vt:lpstr>
      <vt:lpstr>Symbol</vt:lpstr>
      <vt:lpstr>Ubuntu</vt:lpstr>
      <vt:lpstr>Ubuntu Light</vt:lpstr>
      <vt:lpstr>Office Theme</vt:lpstr>
      <vt:lpstr>PowerPoint Presentation</vt:lpstr>
      <vt:lpstr>Processos e portas de fase</vt:lpstr>
      <vt:lpstr>Processo de identificação</vt:lpstr>
      <vt:lpstr>Processo de patrocínio</vt:lpstr>
      <vt:lpstr>Processo de definição</vt:lpstr>
      <vt:lpstr>Processo de entrega</vt:lpstr>
      <vt:lpstr>Processo de realização de benefícios</vt:lpstr>
      <vt:lpstr>Processo de encerramento</vt:lpstr>
      <vt:lpstr>Documentação</vt:lpstr>
      <vt:lpstr>Planos de gestão (governança)</vt:lpstr>
      <vt:lpstr>Documentos de escopo</vt:lpstr>
      <vt:lpstr>Documentos de entrega</vt:lpstr>
      <vt:lpstr>Conhecimento</vt:lpstr>
      <vt:lpstr>Ciclo de vida</vt:lpstr>
      <vt:lpstr>Patrocínio</vt:lpstr>
      <vt:lpstr>Apoio</vt:lpstr>
      <vt:lpstr>Gestão da organização</vt:lpstr>
      <vt:lpstr>Gestão das partes interessadas</vt:lpstr>
      <vt:lpstr>Gestão do caso de negócio</vt:lpstr>
      <vt:lpstr>Planejamento</vt:lpstr>
      <vt:lpstr>Controle</vt:lpstr>
      <vt:lpstr>Gestão da informação</vt:lpstr>
      <vt:lpstr>Gestão do escopo</vt:lpstr>
      <vt:lpstr>Benefits management</vt:lpstr>
      <vt:lpstr>Gestão do cronograma</vt:lpstr>
      <vt:lpstr>Financial management</vt:lpstr>
      <vt:lpstr>Gerenciamento de risco</vt:lpstr>
      <vt:lpstr>Gestão de mudanças</vt:lpstr>
      <vt:lpstr>Gerenciamento dos recursos</vt:lpstr>
      <vt:lpstr>Validação</vt:lpstr>
      <vt:lpstr>Interpersonal skills</vt:lpstr>
      <vt:lpstr>Navegando no Praxis Local</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dooley</dc:creator>
  <cp:lastModifiedBy>adrian dooley</cp:lastModifiedBy>
  <cp:revision>505</cp:revision>
  <cp:lastPrinted>2018-03-22T12:36:15Z</cp:lastPrinted>
  <dcterms:created xsi:type="dcterms:W3CDTF">2017-08-02T19:35:42Z</dcterms:created>
  <dcterms:modified xsi:type="dcterms:W3CDTF">2023-11-22T12:45:33Z</dcterms:modified>
</cp:coreProperties>
</file>