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35"/>
  </p:notesMasterIdLst>
  <p:handoutMasterIdLst>
    <p:handoutMasterId r:id="rId36"/>
  </p:handoutMasterIdLst>
  <p:sldIdLst>
    <p:sldId id="377" r:id="rId2"/>
    <p:sldId id="258" r:id="rId3"/>
    <p:sldId id="259" r:id="rId4"/>
    <p:sldId id="273" r:id="rId5"/>
    <p:sldId id="261" r:id="rId6"/>
    <p:sldId id="313" r:id="rId7"/>
    <p:sldId id="316" r:id="rId8"/>
    <p:sldId id="317" r:id="rId9"/>
    <p:sldId id="379" r:id="rId10"/>
    <p:sldId id="282" r:id="rId11"/>
    <p:sldId id="268" r:id="rId12"/>
    <p:sldId id="283" r:id="rId13"/>
    <p:sldId id="270" r:id="rId14"/>
    <p:sldId id="272" r:id="rId15"/>
    <p:sldId id="298" r:id="rId16"/>
    <p:sldId id="299" r:id="rId17"/>
    <p:sldId id="300" r:id="rId18"/>
    <p:sldId id="269" r:id="rId19"/>
    <p:sldId id="301" r:id="rId20"/>
    <p:sldId id="303" r:id="rId21"/>
    <p:sldId id="302" r:id="rId22"/>
    <p:sldId id="305" r:id="rId23"/>
    <p:sldId id="344" r:id="rId24"/>
    <p:sldId id="352" r:id="rId25"/>
    <p:sldId id="342" r:id="rId26"/>
    <p:sldId id="347" r:id="rId27"/>
    <p:sldId id="345" r:id="rId28"/>
    <p:sldId id="376" r:id="rId29"/>
    <p:sldId id="354" r:id="rId30"/>
    <p:sldId id="304" r:id="rId31"/>
    <p:sldId id="375" r:id="rId32"/>
    <p:sldId id="271" r:id="rId33"/>
    <p:sldId id="380" r:id="rId34"/>
  </p:sldIdLst>
  <p:sldSz cx="12192000" cy="6858000"/>
  <p:notesSz cx="6858000"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BB01F"/>
    <a:srgbClr val="DDD12F"/>
    <a:srgbClr val="E5DC61"/>
    <a:srgbClr val="FFFF99"/>
    <a:srgbClr val="99CCFF"/>
    <a:srgbClr val="CF558C"/>
    <a:srgbClr val="FFC000"/>
    <a:srgbClr val="FFCC00"/>
    <a:srgbClr val="EBEEF5"/>
    <a:srgbClr val="E1E7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4669" autoAdjust="0"/>
  </p:normalViewPr>
  <p:slideViewPr>
    <p:cSldViewPr snapToGrid="0">
      <p:cViewPr varScale="1">
        <p:scale>
          <a:sx n="122" d="100"/>
          <a:sy n="122" d="100"/>
        </p:scale>
        <p:origin x="741" y="291"/>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92" d="100"/>
          <a:sy n="92" d="100"/>
        </p:scale>
        <p:origin x="4042" y="91"/>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C0EA8B7-CA7E-453E-BADD-FB120A7A6132}"/>
              </a:ext>
            </a:extLst>
          </p:cNvPr>
          <p:cNvSpPr>
            <a:spLocks noGrp="1"/>
          </p:cNvSpPr>
          <p:nvPr>
            <p:ph type="hdr" sz="quarter"/>
          </p:nvPr>
        </p:nvSpPr>
        <p:spPr>
          <a:xfrm>
            <a:off x="0" y="0"/>
            <a:ext cx="2971800" cy="495427"/>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2EEC8826-86F2-4F39-A047-0A3B3D199389}"/>
              </a:ext>
            </a:extLst>
          </p:cNvPr>
          <p:cNvSpPr>
            <a:spLocks noGrp="1"/>
          </p:cNvSpPr>
          <p:nvPr>
            <p:ph type="dt" sz="quarter" idx="1"/>
          </p:nvPr>
        </p:nvSpPr>
        <p:spPr>
          <a:xfrm>
            <a:off x="3884613" y="0"/>
            <a:ext cx="2971800" cy="495427"/>
          </a:xfrm>
          <a:prstGeom prst="rect">
            <a:avLst/>
          </a:prstGeom>
        </p:spPr>
        <p:txBody>
          <a:bodyPr vert="horz" lIns="91440" tIns="45720" rIns="91440" bIns="45720" rtlCol="0"/>
          <a:lstStyle>
            <a:lvl1pPr algn="r">
              <a:defRPr sz="1200"/>
            </a:lvl1pPr>
          </a:lstStyle>
          <a:p>
            <a:fld id="{AD81D9E4-F472-44BA-85B2-FC177E9E0B80}" type="datetimeFigureOut">
              <a:rPr lang="en-GB" smtClean="0"/>
              <a:t>11/03/2025</a:t>
            </a:fld>
            <a:endParaRPr lang="en-GB"/>
          </a:p>
        </p:txBody>
      </p:sp>
      <p:sp>
        <p:nvSpPr>
          <p:cNvPr id="4" name="Footer Placeholder 3">
            <a:extLst>
              <a:ext uri="{FF2B5EF4-FFF2-40B4-BE49-F238E27FC236}">
                <a16:creationId xmlns:a16="http://schemas.microsoft.com/office/drawing/2014/main" id="{1E1C594A-1EB2-4ABA-9A99-FA1C47A2C4EB}"/>
              </a:ext>
            </a:extLst>
          </p:cNvPr>
          <p:cNvSpPr>
            <a:spLocks noGrp="1"/>
          </p:cNvSpPr>
          <p:nvPr>
            <p:ph type="ftr" sz="quarter" idx="2"/>
          </p:nvPr>
        </p:nvSpPr>
        <p:spPr>
          <a:xfrm>
            <a:off x="0" y="9378824"/>
            <a:ext cx="2971800" cy="495426"/>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AD83892C-CE4F-49BE-A109-671B0F910851}"/>
              </a:ext>
            </a:extLst>
          </p:cNvPr>
          <p:cNvSpPr>
            <a:spLocks noGrp="1"/>
          </p:cNvSpPr>
          <p:nvPr>
            <p:ph type="sldNum" sz="quarter" idx="3"/>
          </p:nvPr>
        </p:nvSpPr>
        <p:spPr>
          <a:xfrm>
            <a:off x="3884613" y="9378824"/>
            <a:ext cx="2971800" cy="495426"/>
          </a:xfrm>
          <a:prstGeom prst="rect">
            <a:avLst/>
          </a:prstGeom>
        </p:spPr>
        <p:txBody>
          <a:bodyPr vert="horz" lIns="91440" tIns="45720" rIns="91440" bIns="45720" rtlCol="0" anchor="b"/>
          <a:lstStyle>
            <a:lvl1pPr algn="r">
              <a:defRPr sz="1200"/>
            </a:lvl1pPr>
          </a:lstStyle>
          <a:p>
            <a:fld id="{3A6DC704-5E20-41CC-AC5F-3FD8DEEF19D5}" type="slidenum">
              <a:rPr lang="en-GB" smtClean="0"/>
              <a:t>‹#›</a:t>
            </a:fld>
            <a:endParaRPr lang="en-GB"/>
          </a:p>
        </p:txBody>
      </p:sp>
    </p:spTree>
    <p:extLst>
      <p:ext uri="{BB962C8B-B14F-4D97-AF65-F5344CB8AC3E}">
        <p14:creationId xmlns:p14="http://schemas.microsoft.com/office/powerpoint/2010/main" val="9586495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542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95427"/>
          </a:xfrm>
          <a:prstGeom prst="rect">
            <a:avLst/>
          </a:prstGeom>
        </p:spPr>
        <p:txBody>
          <a:bodyPr vert="horz" lIns="91440" tIns="45720" rIns="91440" bIns="45720" rtlCol="0"/>
          <a:lstStyle>
            <a:lvl1pPr algn="r">
              <a:defRPr sz="1200"/>
            </a:lvl1pPr>
          </a:lstStyle>
          <a:p>
            <a:fld id="{F8C34A1C-EEF4-4A94-B016-50CEA5A35400}" type="datetimeFigureOut">
              <a:rPr lang="en-GB" smtClean="0"/>
              <a:t>11/03/2025</a:t>
            </a:fld>
            <a:endParaRPr lang="en-GB"/>
          </a:p>
        </p:txBody>
      </p:sp>
      <p:sp>
        <p:nvSpPr>
          <p:cNvPr id="4" name="Slide Image Placeholder 3"/>
          <p:cNvSpPr>
            <a:spLocks noGrp="1" noRot="1" noChangeAspect="1"/>
          </p:cNvSpPr>
          <p:nvPr>
            <p:ph type="sldImg" idx="2"/>
          </p:nvPr>
        </p:nvSpPr>
        <p:spPr>
          <a:xfrm>
            <a:off x="466725" y="1233488"/>
            <a:ext cx="5924550" cy="33337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751983"/>
            <a:ext cx="5486400" cy="388798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8824"/>
            <a:ext cx="2971800" cy="49542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9378824"/>
            <a:ext cx="2971800" cy="495426"/>
          </a:xfrm>
          <a:prstGeom prst="rect">
            <a:avLst/>
          </a:prstGeom>
        </p:spPr>
        <p:txBody>
          <a:bodyPr vert="horz" lIns="91440" tIns="45720" rIns="91440" bIns="45720" rtlCol="0" anchor="b"/>
          <a:lstStyle>
            <a:lvl1pPr algn="r">
              <a:defRPr sz="1200"/>
            </a:lvl1pPr>
          </a:lstStyle>
          <a:p>
            <a:fld id="{8BB073A8-62CC-4138-ADD3-04BE844CB56A}" type="slidenum">
              <a:rPr lang="en-GB" smtClean="0"/>
              <a:t>‹#›</a:t>
            </a:fld>
            <a:endParaRPr lang="en-GB"/>
          </a:p>
        </p:txBody>
      </p:sp>
    </p:spTree>
    <p:extLst>
      <p:ext uri="{BB962C8B-B14F-4D97-AF65-F5344CB8AC3E}">
        <p14:creationId xmlns:p14="http://schemas.microsoft.com/office/powerpoint/2010/main" val="702717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13.xml"/><Relationship Id="rId13" Type="http://schemas.openxmlformats.org/officeDocument/2006/relationships/image" Target="../media/image6.png"/><Relationship Id="rId18" Type="http://schemas.openxmlformats.org/officeDocument/2006/relationships/hyperlink" Target="https://marvinllm.azurewebsites.net/#/chat/1741710796319" TargetMode="External"/><Relationship Id="rId3" Type="http://schemas.openxmlformats.org/officeDocument/2006/relationships/image" Target="../media/image1.png"/><Relationship Id="rId7" Type="http://schemas.openxmlformats.org/officeDocument/2006/relationships/image" Target="../media/image3.png"/><Relationship Id="rId12" Type="http://schemas.openxmlformats.org/officeDocument/2006/relationships/slide" Target="../slides/slide9.xml"/><Relationship Id="rId17" Type="http://schemas.openxmlformats.org/officeDocument/2006/relationships/hyperlink" Target="https://commons.wikimedia.org/wiki/File:Book_SVG.svg" TargetMode="External"/><Relationship Id="rId2" Type="http://schemas.openxmlformats.org/officeDocument/2006/relationships/hyperlink" Target="http://www.praxisframework.org/" TargetMode="External"/><Relationship Id="rId16"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slide" Target="../slides/slide32.xml"/><Relationship Id="rId11" Type="http://schemas.openxmlformats.org/officeDocument/2006/relationships/image" Target="../media/image5.png"/><Relationship Id="rId5" Type="http://schemas.openxmlformats.org/officeDocument/2006/relationships/image" Target="../media/image2.png"/><Relationship Id="rId15" Type="http://schemas.openxmlformats.org/officeDocument/2006/relationships/image" Target="../media/image7.png"/><Relationship Id="rId10" Type="http://schemas.openxmlformats.org/officeDocument/2006/relationships/slide" Target="../slides/slide2.xml"/><Relationship Id="rId19" Type="http://schemas.openxmlformats.org/officeDocument/2006/relationships/image" Target="../media/image9.png"/><Relationship Id="rId4" Type="http://schemas.openxmlformats.org/officeDocument/2006/relationships/slide" Target="../slides/slide1.xml"/><Relationship Id="rId9" Type="http://schemas.openxmlformats.org/officeDocument/2006/relationships/image" Target="../media/image4.png"/><Relationship Id="rId14" Type="http://schemas.openxmlformats.org/officeDocument/2006/relationships/slide" Target="../slides/slide33.xml"/></Relationships>
</file>

<file path=ppt/slideLayouts/_rels/slideLayout7.xml.rels><?xml version="1.0" encoding="UTF-8" standalone="yes"?>
<Relationships xmlns="http://schemas.openxmlformats.org/package/2006/relationships"><Relationship Id="rId8" Type="http://schemas.openxmlformats.org/officeDocument/2006/relationships/slide" Target="../slides/slide13.xml"/><Relationship Id="rId13" Type="http://schemas.openxmlformats.org/officeDocument/2006/relationships/image" Target="../media/image6.png"/><Relationship Id="rId18" Type="http://schemas.openxmlformats.org/officeDocument/2006/relationships/hyperlink" Target="https://marvinllm.azurewebsites.net/#/chat/1741710796319" TargetMode="External"/><Relationship Id="rId3" Type="http://schemas.openxmlformats.org/officeDocument/2006/relationships/image" Target="../media/image1.png"/><Relationship Id="rId7" Type="http://schemas.openxmlformats.org/officeDocument/2006/relationships/image" Target="../media/image3.png"/><Relationship Id="rId12" Type="http://schemas.openxmlformats.org/officeDocument/2006/relationships/slide" Target="../slides/slide9.xml"/><Relationship Id="rId17" Type="http://schemas.openxmlformats.org/officeDocument/2006/relationships/hyperlink" Target="https://commons.wikimedia.org/wiki/File:Book_SVG.svg" TargetMode="External"/><Relationship Id="rId2" Type="http://schemas.openxmlformats.org/officeDocument/2006/relationships/hyperlink" Target="http://www.praxisframework.org/" TargetMode="External"/><Relationship Id="rId16"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slide" Target="../slides/slide32.xml"/><Relationship Id="rId11" Type="http://schemas.openxmlformats.org/officeDocument/2006/relationships/image" Target="../media/image5.png"/><Relationship Id="rId5" Type="http://schemas.openxmlformats.org/officeDocument/2006/relationships/image" Target="../media/image2.png"/><Relationship Id="rId15" Type="http://schemas.openxmlformats.org/officeDocument/2006/relationships/image" Target="../media/image7.png"/><Relationship Id="rId10" Type="http://schemas.openxmlformats.org/officeDocument/2006/relationships/slide" Target="../slides/slide2.xml"/><Relationship Id="rId19" Type="http://schemas.openxmlformats.org/officeDocument/2006/relationships/image" Target="../media/image9.png"/><Relationship Id="rId4" Type="http://schemas.openxmlformats.org/officeDocument/2006/relationships/slide" Target="../slides/slide1.xml"/><Relationship Id="rId9" Type="http://schemas.openxmlformats.org/officeDocument/2006/relationships/image" Target="../media/image4.png"/><Relationship Id="rId14" Type="http://schemas.openxmlformats.org/officeDocument/2006/relationships/slide" Target="../slides/slide33.xml"/></Relationships>
</file>

<file path=ppt/slideLayouts/_rels/slideLayout8.xml.rels><?xml version="1.0" encoding="UTF-8" standalone="yes"?>
<Relationships xmlns="http://schemas.openxmlformats.org/package/2006/relationships"><Relationship Id="rId8" Type="http://schemas.openxmlformats.org/officeDocument/2006/relationships/slide" Target="../slides/slide13.xml"/><Relationship Id="rId13" Type="http://schemas.openxmlformats.org/officeDocument/2006/relationships/image" Target="../media/image6.png"/><Relationship Id="rId18" Type="http://schemas.openxmlformats.org/officeDocument/2006/relationships/hyperlink" Target="https://marvinllm.azurewebsites.net/#/chat/1741710796319" TargetMode="External"/><Relationship Id="rId3" Type="http://schemas.openxmlformats.org/officeDocument/2006/relationships/image" Target="../media/image1.png"/><Relationship Id="rId7" Type="http://schemas.openxmlformats.org/officeDocument/2006/relationships/image" Target="../media/image3.png"/><Relationship Id="rId12" Type="http://schemas.openxmlformats.org/officeDocument/2006/relationships/slide" Target="../slides/slide9.xml"/><Relationship Id="rId17" Type="http://schemas.openxmlformats.org/officeDocument/2006/relationships/hyperlink" Target="https://commons.wikimedia.org/wiki/File:Book_SVG.svg" TargetMode="External"/><Relationship Id="rId2" Type="http://schemas.openxmlformats.org/officeDocument/2006/relationships/hyperlink" Target="http://www.praxisframework.org/" TargetMode="External"/><Relationship Id="rId16"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slide" Target="../slides/slide32.xml"/><Relationship Id="rId11" Type="http://schemas.openxmlformats.org/officeDocument/2006/relationships/image" Target="../media/image5.png"/><Relationship Id="rId5" Type="http://schemas.openxmlformats.org/officeDocument/2006/relationships/image" Target="../media/image2.png"/><Relationship Id="rId15" Type="http://schemas.openxmlformats.org/officeDocument/2006/relationships/image" Target="../media/image7.png"/><Relationship Id="rId10" Type="http://schemas.openxmlformats.org/officeDocument/2006/relationships/slide" Target="../slides/slide2.xml"/><Relationship Id="rId19" Type="http://schemas.openxmlformats.org/officeDocument/2006/relationships/image" Target="../media/image9.png"/><Relationship Id="rId4" Type="http://schemas.openxmlformats.org/officeDocument/2006/relationships/slide" Target="../slides/slide1.xml"/><Relationship Id="rId9" Type="http://schemas.openxmlformats.org/officeDocument/2006/relationships/image" Target="../media/image4.png"/><Relationship Id="rId14" Type="http://schemas.openxmlformats.org/officeDocument/2006/relationships/slide" Target="../slides/slide3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8D4576D-ADD7-4318-811C-1029ED388B13}" type="datetimeFigureOut">
              <a:rPr lang="en-GB" smtClean="0"/>
              <a:t>11/03/2025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C2CFD9-7EC5-482B-8218-CE34F69251BE}" type="slidenum">
              <a:rPr lang="en-GB" smtClean="0"/>
              <a:t>‹#›</a:t>
            </a:fld>
            <a:endParaRPr lang="en-GB"/>
          </a:p>
        </p:txBody>
      </p:sp>
    </p:spTree>
    <p:extLst>
      <p:ext uri="{BB962C8B-B14F-4D97-AF65-F5344CB8AC3E}">
        <p14:creationId xmlns:p14="http://schemas.microsoft.com/office/powerpoint/2010/main" val="3751357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8D4576D-ADD7-4318-811C-1029ED388B13}" type="datetimeFigureOut">
              <a:rPr lang="en-GB" smtClean="0"/>
              <a:t>11/03/2025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C2CFD9-7EC5-482B-8218-CE34F69251BE}" type="slidenum">
              <a:rPr lang="en-GB" smtClean="0"/>
              <a:t>‹#›</a:t>
            </a:fld>
            <a:endParaRPr lang="en-GB"/>
          </a:p>
        </p:txBody>
      </p:sp>
    </p:spTree>
    <p:extLst>
      <p:ext uri="{BB962C8B-B14F-4D97-AF65-F5344CB8AC3E}">
        <p14:creationId xmlns:p14="http://schemas.microsoft.com/office/powerpoint/2010/main" val="1488980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8D4576D-ADD7-4318-811C-1029ED388B13}" type="datetimeFigureOut">
              <a:rPr lang="en-GB" smtClean="0"/>
              <a:t>11/03/2025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C2CFD9-7EC5-482B-8218-CE34F69251BE}" type="slidenum">
              <a:rPr lang="en-GB" smtClean="0"/>
              <a:t>‹#›</a:t>
            </a:fld>
            <a:endParaRPr lang="en-GB"/>
          </a:p>
        </p:txBody>
      </p:sp>
    </p:spTree>
    <p:extLst>
      <p:ext uri="{BB962C8B-B14F-4D97-AF65-F5344CB8AC3E}">
        <p14:creationId xmlns:p14="http://schemas.microsoft.com/office/powerpoint/2010/main" val="24732406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8D4576D-ADD7-4318-811C-1029ED388B13}" type="datetimeFigureOut">
              <a:rPr lang="en-GB" smtClean="0"/>
              <a:t>11/03/2025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C2CFD9-7EC5-482B-8218-CE34F69251BE}" type="slidenum">
              <a:rPr lang="en-GB" smtClean="0"/>
              <a:t>‹#›</a:t>
            </a:fld>
            <a:endParaRPr lang="en-GB"/>
          </a:p>
        </p:txBody>
      </p:sp>
    </p:spTree>
    <p:extLst>
      <p:ext uri="{BB962C8B-B14F-4D97-AF65-F5344CB8AC3E}">
        <p14:creationId xmlns:p14="http://schemas.microsoft.com/office/powerpoint/2010/main" val="4535858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8D4576D-ADD7-4318-811C-1029ED388B13}" type="datetimeFigureOut">
              <a:rPr lang="en-GB" smtClean="0"/>
              <a:t>11/03/2025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C2CFD9-7EC5-482B-8218-CE34F69251BE}" type="slidenum">
              <a:rPr lang="en-GB" smtClean="0"/>
              <a:t>‹#›</a:t>
            </a:fld>
            <a:endParaRPr lang="en-GB"/>
          </a:p>
        </p:txBody>
      </p:sp>
    </p:spTree>
    <p:extLst>
      <p:ext uri="{BB962C8B-B14F-4D97-AF65-F5344CB8AC3E}">
        <p14:creationId xmlns:p14="http://schemas.microsoft.com/office/powerpoint/2010/main" val="873566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8D4576D-ADD7-4318-811C-1029ED388B13}" type="datetimeFigureOut">
              <a:rPr lang="en-GB" smtClean="0"/>
              <a:t>11/03/2025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C2CFD9-7EC5-482B-8218-CE34F69251BE}" type="slidenum">
              <a:rPr lang="en-GB" smtClean="0"/>
              <a:t>‹#›</a:t>
            </a:fld>
            <a:endParaRPr lang="en-GB"/>
          </a:p>
        </p:txBody>
      </p:sp>
    </p:spTree>
    <p:extLst>
      <p:ext uri="{BB962C8B-B14F-4D97-AF65-F5344CB8AC3E}">
        <p14:creationId xmlns:p14="http://schemas.microsoft.com/office/powerpoint/2010/main" val="4245853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D4576D-ADD7-4318-811C-1029ED388B13}" type="datetimeFigureOut">
              <a:rPr lang="en-GB" smtClean="0"/>
              <a:t>11/03/2025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C2CFD9-7EC5-482B-8218-CE34F69251BE}" type="slidenum">
              <a:rPr lang="en-GB" smtClean="0"/>
              <a:t>‹#›</a:t>
            </a:fld>
            <a:endParaRPr lang="en-GB"/>
          </a:p>
        </p:txBody>
      </p:sp>
    </p:spTree>
    <p:extLst>
      <p:ext uri="{BB962C8B-B14F-4D97-AF65-F5344CB8AC3E}">
        <p14:creationId xmlns:p14="http://schemas.microsoft.com/office/powerpoint/2010/main" val="3777952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8D4576D-ADD7-4318-811C-1029ED388B13}" type="datetimeFigureOut">
              <a:rPr lang="en-GB" smtClean="0"/>
              <a:t>11/03/2025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C2CFD9-7EC5-482B-8218-CE34F69251BE}" type="slidenum">
              <a:rPr lang="en-GB" smtClean="0"/>
              <a:t>‹#›</a:t>
            </a:fld>
            <a:endParaRPr lang="en-GB"/>
          </a:p>
        </p:txBody>
      </p:sp>
    </p:spTree>
    <p:extLst>
      <p:ext uri="{BB962C8B-B14F-4D97-AF65-F5344CB8AC3E}">
        <p14:creationId xmlns:p14="http://schemas.microsoft.com/office/powerpoint/2010/main" val="2352044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8D4576D-ADD7-4318-811C-1029ED388B13}" type="datetimeFigureOut">
              <a:rPr lang="en-GB" smtClean="0"/>
              <a:t>11/03/2025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FC2CFD9-7EC5-482B-8218-CE34F69251BE}" type="slidenum">
              <a:rPr lang="en-GB" smtClean="0"/>
              <a:t>‹#›</a:t>
            </a:fld>
            <a:endParaRPr lang="en-GB"/>
          </a:p>
        </p:txBody>
      </p:sp>
    </p:spTree>
    <p:extLst>
      <p:ext uri="{BB962C8B-B14F-4D97-AF65-F5344CB8AC3E}">
        <p14:creationId xmlns:p14="http://schemas.microsoft.com/office/powerpoint/2010/main" val="4262769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userDrawn="1"/>
        </p:nvSpPr>
        <p:spPr>
          <a:xfrm>
            <a:off x="10555704" y="593557"/>
            <a:ext cx="1636295" cy="6264443"/>
          </a:xfrm>
          <a:prstGeom prst="rect">
            <a:avLst/>
          </a:prstGeom>
          <a:gradFill flip="none" rotWithShape="1">
            <a:gsLst>
              <a:gs pos="4000">
                <a:srgbClr val="F1F5F3"/>
              </a:gs>
              <a:gs pos="99000">
                <a:schemeClr val="accent3">
                  <a:lumMod val="20000"/>
                  <a:lumOff val="80000"/>
                </a:schemeClr>
              </a:gs>
              <a:gs pos="0">
                <a:schemeClr val="bg1"/>
              </a:gs>
            </a:gsLst>
            <a:lin ang="135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0" y="0"/>
            <a:ext cx="12192000" cy="882316"/>
          </a:xfrm>
          <a:prstGeom prst="rect">
            <a:avLst/>
          </a:prstGeom>
          <a:gradFill flip="none" rotWithShape="1">
            <a:gsLst>
              <a:gs pos="77000">
                <a:schemeClr val="accent3">
                  <a:lumMod val="20000"/>
                  <a:lumOff val="80000"/>
                </a:schemeClr>
              </a:gs>
              <a:gs pos="100000">
                <a:schemeClr val="bg1"/>
              </a:gs>
            </a:gsLst>
            <a:lin ang="135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136358" y="24064"/>
            <a:ext cx="5459971" cy="826167"/>
          </a:xfrm>
        </p:spPr>
        <p:txBody>
          <a:bodyPr>
            <a:normAutofit/>
          </a:bodyPr>
          <a:lstStyle>
            <a:lvl1pPr>
              <a:defRPr sz="3200">
                <a:solidFill>
                  <a:schemeClr val="accent3">
                    <a:lumMod val="75000"/>
                  </a:schemeClr>
                </a:solidFill>
                <a:latin typeface="Ubuntu Light" panose="020B0604030602030204" pitchFamily="34" charset="0"/>
              </a:defRPr>
            </a:lvl1pPr>
          </a:lstStyle>
          <a:p>
            <a:r>
              <a:rPr lang="en-US" dirty="0"/>
              <a:t>Click to edit Master title style</a:t>
            </a:r>
            <a:endParaRPr lang="en-GB" dirty="0"/>
          </a:p>
        </p:txBody>
      </p:sp>
      <p:pic>
        <p:nvPicPr>
          <p:cNvPr id="12" name="Picture 11">
            <a:hlinkClick r:id="rId2"/>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04929" y="121849"/>
            <a:ext cx="1042561" cy="549971"/>
          </a:xfrm>
          <a:prstGeom prst="rect">
            <a:avLst/>
          </a:prstGeom>
        </p:spPr>
      </p:pic>
      <p:sp>
        <p:nvSpPr>
          <p:cNvPr id="15" name="TextBox 14"/>
          <p:cNvSpPr txBox="1"/>
          <p:nvPr userDrawn="1"/>
        </p:nvSpPr>
        <p:spPr>
          <a:xfrm>
            <a:off x="11244304" y="6627168"/>
            <a:ext cx="947695" cy="230832"/>
          </a:xfrm>
          <a:prstGeom prst="rect">
            <a:avLst/>
          </a:prstGeom>
          <a:noFill/>
        </p:spPr>
        <p:txBody>
          <a:bodyPr wrap="none" rtlCol="0">
            <a:spAutoFit/>
          </a:bodyPr>
          <a:lstStyle/>
          <a:p>
            <a:r>
              <a:rPr lang="en-GB" sz="900" dirty="0">
                <a:solidFill>
                  <a:schemeClr val="bg1">
                    <a:lumMod val="50000"/>
                  </a:schemeClr>
                </a:solidFill>
              </a:rPr>
              <a:t>Praxis Local v2.7</a:t>
            </a:r>
          </a:p>
        </p:txBody>
      </p:sp>
      <p:grpSp>
        <p:nvGrpSpPr>
          <p:cNvPr id="4" name="Group 3">
            <a:extLst>
              <a:ext uri="{FF2B5EF4-FFF2-40B4-BE49-F238E27FC236}">
                <a16:creationId xmlns:a16="http://schemas.microsoft.com/office/drawing/2014/main" id="{1930FC6F-F234-478C-96F4-3AD63C708813}"/>
              </a:ext>
            </a:extLst>
          </p:cNvPr>
          <p:cNvGrpSpPr/>
          <p:nvPr userDrawn="1"/>
        </p:nvGrpSpPr>
        <p:grpSpPr>
          <a:xfrm>
            <a:off x="5836140" y="124532"/>
            <a:ext cx="609466" cy="609467"/>
            <a:chOff x="7071641" y="142168"/>
            <a:chExt cx="609466" cy="609467"/>
          </a:xfrm>
        </p:grpSpPr>
        <p:sp>
          <p:nvSpPr>
            <p:cNvPr id="55" name="Rectangle 54">
              <a:hlinkClick r:id="rId4" action="ppaction://hlinksldjump"/>
              <a:extLst>
                <a:ext uri="{FF2B5EF4-FFF2-40B4-BE49-F238E27FC236}">
                  <a16:creationId xmlns:a16="http://schemas.microsoft.com/office/drawing/2014/main" id="{D12C6E74-7EBD-43C8-9514-3785B0FD0D39}"/>
                </a:ext>
              </a:extLst>
            </p:cNvPr>
            <p:cNvSpPr/>
            <p:nvPr/>
          </p:nvSpPr>
          <p:spPr>
            <a:xfrm>
              <a:off x="7071641" y="142168"/>
              <a:ext cx="609466" cy="609467"/>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a:p>
          </p:txBody>
        </p:sp>
        <p:sp>
          <p:nvSpPr>
            <p:cNvPr id="56" name="TextBox 55">
              <a:extLst>
                <a:ext uri="{FF2B5EF4-FFF2-40B4-BE49-F238E27FC236}">
                  <a16:creationId xmlns:a16="http://schemas.microsoft.com/office/drawing/2014/main" id="{0AB5B5E6-E712-43DD-BB8B-A4573FE2B927}"/>
                </a:ext>
              </a:extLst>
            </p:cNvPr>
            <p:cNvSpPr txBox="1"/>
            <p:nvPr/>
          </p:nvSpPr>
          <p:spPr>
            <a:xfrm>
              <a:off x="7161998" y="142168"/>
              <a:ext cx="405880" cy="200055"/>
            </a:xfrm>
            <a:prstGeom prst="rect">
              <a:avLst/>
            </a:prstGeom>
            <a:noFill/>
          </p:spPr>
          <p:txBody>
            <a:bodyPr wrap="none" rtlCol="0">
              <a:spAutoFit/>
            </a:bodyPr>
            <a:lstStyle/>
            <a:p>
              <a:r>
                <a:rPr lang="en-GB" sz="700" dirty="0">
                  <a:solidFill>
                    <a:schemeClr val="bg1"/>
                  </a:solidFill>
                </a:rPr>
                <a:t>Home</a:t>
              </a:r>
            </a:p>
          </p:txBody>
        </p:sp>
        <p:pic>
          <p:nvPicPr>
            <p:cNvPr id="3" name="Picture 2">
              <a:hlinkClick r:id="rId4" action="ppaction://hlinksldjump"/>
              <a:extLst>
                <a:ext uri="{FF2B5EF4-FFF2-40B4-BE49-F238E27FC236}">
                  <a16:creationId xmlns:a16="http://schemas.microsoft.com/office/drawing/2014/main" id="{F2CA0FAA-BE57-49AD-80FD-36E617BB5721}"/>
                </a:ext>
              </a:extLst>
            </p:cNvPr>
            <p:cNvPicPr>
              <a:picLocks noChangeAspect="1"/>
            </p:cNvPicPr>
            <p:nvPr userDrawn="1"/>
          </p:nvPicPr>
          <p:blipFill>
            <a:blip r:embed="rId5"/>
            <a:stretch>
              <a:fillRect/>
            </a:stretch>
          </p:blipFill>
          <p:spPr>
            <a:xfrm>
              <a:off x="7230344" y="369315"/>
              <a:ext cx="292060" cy="275371"/>
            </a:xfrm>
            <a:prstGeom prst="rect">
              <a:avLst/>
            </a:prstGeom>
          </p:spPr>
        </p:pic>
      </p:grpSp>
      <p:grpSp>
        <p:nvGrpSpPr>
          <p:cNvPr id="33" name="Group 32">
            <a:extLst>
              <a:ext uri="{FF2B5EF4-FFF2-40B4-BE49-F238E27FC236}">
                <a16:creationId xmlns:a16="http://schemas.microsoft.com/office/drawing/2014/main" id="{145AD0C2-3BE0-4C77-99E4-CBAEE3C7DFED}"/>
              </a:ext>
            </a:extLst>
          </p:cNvPr>
          <p:cNvGrpSpPr/>
          <p:nvPr userDrawn="1"/>
        </p:nvGrpSpPr>
        <p:grpSpPr>
          <a:xfrm>
            <a:off x="6524323" y="124532"/>
            <a:ext cx="609467" cy="609467"/>
            <a:chOff x="3368186" y="2335525"/>
            <a:chExt cx="1186069" cy="1186069"/>
          </a:xfrm>
        </p:grpSpPr>
        <p:sp>
          <p:nvSpPr>
            <p:cNvPr id="34" name="Rectangle 33">
              <a:hlinkClick r:id="rId6" action="ppaction://hlinksldjump"/>
              <a:extLst>
                <a:ext uri="{FF2B5EF4-FFF2-40B4-BE49-F238E27FC236}">
                  <a16:creationId xmlns:a16="http://schemas.microsoft.com/office/drawing/2014/main" id="{1785E309-C26A-4C5C-A3D0-23E01F018609}"/>
                </a:ext>
              </a:extLst>
            </p:cNvPr>
            <p:cNvSpPr/>
            <p:nvPr/>
          </p:nvSpPr>
          <p:spPr>
            <a:xfrm>
              <a:off x="3368186" y="2335525"/>
              <a:ext cx="1186069" cy="118606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p>
          </p:txBody>
        </p:sp>
        <p:sp>
          <p:nvSpPr>
            <p:cNvPr id="35" name="TextBox 34">
              <a:extLst>
                <a:ext uri="{FF2B5EF4-FFF2-40B4-BE49-F238E27FC236}">
                  <a16:creationId xmlns:a16="http://schemas.microsoft.com/office/drawing/2014/main" id="{92B4E8E0-C5CD-4F45-91BE-4EF2D5739810}"/>
                </a:ext>
              </a:extLst>
            </p:cNvPr>
            <p:cNvSpPr txBox="1"/>
            <p:nvPr/>
          </p:nvSpPr>
          <p:spPr>
            <a:xfrm>
              <a:off x="3425400" y="2335525"/>
              <a:ext cx="906876" cy="314209"/>
            </a:xfrm>
            <a:prstGeom prst="rect">
              <a:avLst/>
            </a:prstGeom>
            <a:noFill/>
          </p:spPr>
          <p:txBody>
            <a:bodyPr wrap="none" rtlCol="0">
              <a:spAutoFit/>
            </a:bodyPr>
            <a:lstStyle/>
            <a:p>
              <a:r>
                <a:rPr lang="en-GB" sz="700" dirty="0">
                  <a:solidFill>
                    <a:schemeClr val="bg1"/>
                  </a:solidFill>
                </a:rPr>
                <a:t>Navigation</a:t>
              </a:r>
            </a:p>
          </p:txBody>
        </p:sp>
        <p:pic>
          <p:nvPicPr>
            <p:cNvPr id="36" name="Picture 35">
              <a:hlinkClick r:id="rId6" action="ppaction://hlinksldjump"/>
              <a:extLst>
                <a:ext uri="{FF2B5EF4-FFF2-40B4-BE49-F238E27FC236}">
                  <a16:creationId xmlns:a16="http://schemas.microsoft.com/office/drawing/2014/main" id="{BB216709-B5FD-4F76-ADC4-70BD8DA2458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34225" y="2770115"/>
              <a:ext cx="653990" cy="653990"/>
            </a:xfrm>
            <a:prstGeom prst="rect">
              <a:avLst/>
            </a:prstGeom>
          </p:spPr>
        </p:pic>
      </p:grpSp>
      <p:grpSp>
        <p:nvGrpSpPr>
          <p:cNvPr id="48" name="Group 47">
            <a:extLst>
              <a:ext uri="{FF2B5EF4-FFF2-40B4-BE49-F238E27FC236}">
                <a16:creationId xmlns:a16="http://schemas.microsoft.com/office/drawing/2014/main" id="{B75043B8-9418-4F7A-8EE4-330B9411B836}"/>
              </a:ext>
            </a:extLst>
          </p:cNvPr>
          <p:cNvGrpSpPr/>
          <p:nvPr userDrawn="1"/>
        </p:nvGrpSpPr>
        <p:grpSpPr>
          <a:xfrm>
            <a:off x="7900691" y="124532"/>
            <a:ext cx="609467" cy="609467"/>
            <a:chOff x="6238240" y="2335524"/>
            <a:chExt cx="1186069" cy="1186069"/>
          </a:xfrm>
        </p:grpSpPr>
        <p:sp>
          <p:nvSpPr>
            <p:cNvPr id="54" name="Rectangle 53">
              <a:hlinkClick r:id="rId8" action="ppaction://hlinksldjump"/>
              <a:extLst>
                <a:ext uri="{FF2B5EF4-FFF2-40B4-BE49-F238E27FC236}">
                  <a16:creationId xmlns:a16="http://schemas.microsoft.com/office/drawing/2014/main" id="{498CC3AD-DA0D-4226-981A-3841CF09C9D4}"/>
                </a:ext>
              </a:extLst>
            </p:cNvPr>
            <p:cNvSpPr/>
            <p:nvPr/>
          </p:nvSpPr>
          <p:spPr>
            <a:xfrm>
              <a:off x="6238240" y="2335524"/>
              <a:ext cx="1186069" cy="11860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p>
          </p:txBody>
        </p:sp>
        <p:sp>
          <p:nvSpPr>
            <p:cNvPr id="57" name="TextBox 56">
              <a:extLst>
                <a:ext uri="{FF2B5EF4-FFF2-40B4-BE49-F238E27FC236}">
                  <a16:creationId xmlns:a16="http://schemas.microsoft.com/office/drawing/2014/main" id="{8DE639A8-04E2-4700-911C-FB407837C817}"/>
                </a:ext>
              </a:extLst>
            </p:cNvPr>
            <p:cNvSpPr txBox="1"/>
            <p:nvPr/>
          </p:nvSpPr>
          <p:spPr>
            <a:xfrm>
              <a:off x="6268726" y="2335524"/>
              <a:ext cx="924500" cy="314209"/>
            </a:xfrm>
            <a:prstGeom prst="rect">
              <a:avLst/>
            </a:prstGeom>
            <a:noFill/>
          </p:spPr>
          <p:txBody>
            <a:bodyPr wrap="none" rtlCol="0">
              <a:spAutoFit/>
            </a:bodyPr>
            <a:lstStyle/>
            <a:p>
              <a:r>
                <a:rPr lang="en-GB" sz="700" dirty="0">
                  <a:solidFill>
                    <a:schemeClr val="bg1"/>
                  </a:solidFill>
                </a:rPr>
                <a:t>Knowledge</a:t>
              </a:r>
            </a:p>
          </p:txBody>
        </p:sp>
        <p:pic>
          <p:nvPicPr>
            <p:cNvPr id="59" name="Picture 58">
              <a:hlinkClick r:id="rId8" action="ppaction://hlinksldjump"/>
              <a:extLst>
                <a:ext uri="{FF2B5EF4-FFF2-40B4-BE49-F238E27FC236}">
                  <a16:creationId xmlns:a16="http://schemas.microsoft.com/office/drawing/2014/main" id="{CFA69204-27C7-49F4-AF38-6C9F5F8E804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435803" y="2822570"/>
              <a:ext cx="790943" cy="510457"/>
            </a:xfrm>
            <a:prstGeom prst="rect">
              <a:avLst/>
            </a:prstGeom>
          </p:spPr>
        </p:pic>
      </p:grpSp>
      <p:grpSp>
        <p:nvGrpSpPr>
          <p:cNvPr id="60" name="Group 59">
            <a:extLst>
              <a:ext uri="{FF2B5EF4-FFF2-40B4-BE49-F238E27FC236}">
                <a16:creationId xmlns:a16="http://schemas.microsoft.com/office/drawing/2014/main" id="{0761E3F1-01CF-4E50-B84B-14B8534ECC16}"/>
              </a:ext>
            </a:extLst>
          </p:cNvPr>
          <p:cNvGrpSpPr/>
          <p:nvPr userDrawn="1"/>
        </p:nvGrpSpPr>
        <p:grpSpPr>
          <a:xfrm>
            <a:off x="7212507" y="124531"/>
            <a:ext cx="609467" cy="609468"/>
            <a:chOff x="4803213" y="2335524"/>
            <a:chExt cx="1186069" cy="1186070"/>
          </a:xfrm>
        </p:grpSpPr>
        <p:grpSp>
          <p:nvGrpSpPr>
            <p:cNvPr id="61" name="Group 60">
              <a:extLst>
                <a:ext uri="{FF2B5EF4-FFF2-40B4-BE49-F238E27FC236}">
                  <a16:creationId xmlns:a16="http://schemas.microsoft.com/office/drawing/2014/main" id="{9C580833-1644-48B3-BEFE-C7BFF9C3B5E3}"/>
                </a:ext>
              </a:extLst>
            </p:cNvPr>
            <p:cNvGrpSpPr/>
            <p:nvPr/>
          </p:nvGrpSpPr>
          <p:grpSpPr>
            <a:xfrm>
              <a:off x="4803213" y="2335524"/>
              <a:ext cx="1186069" cy="1186070"/>
              <a:chOff x="4803213" y="2335524"/>
              <a:chExt cx="1186069" cy="1186070"/>
            </a:xfrm>
          </p:grpSpPr>
          <p:sp>
            <p:nvSpPr>
              <p:cNvPr id="63" name="Rectangle 62">
                <a:hlinkClick r:id="rId10" action="ppaction://hlinksldjump"/>
                <a:extLst>
                  <a:ext uri="{FF2B5EF4-FFF2-40B4-BE49-F238E27FC236}">
                    <a16:creationId xmlns:a16="http://schemas.microsoft.com/office/drawing/2014/main" id="{DE363A9C-4AA3-4B60-B469-A94171C963B9}"/>
                  </a:ext>
                </a:extLst>
              </p:cNvPr>
              <p:cNvSpPr/>
              <p:nvPr/>
            </p:nvSpPr>
            <p:spPr>
              <a:xfrm>
                <a:off x="4803213" y="2335525"/>
                <a:ext cx="1186069" cy="11860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p>
            </p:txBody>
          </p:sp>
          <p:sp>
            <p:nvSpPr>
              <p:cNvPr id="64" name="TextBox 63">
                <a:extLst>
                  <a:ext uri="{FF2B5EF4-FFF2-40B4-BE49-F238E27FC236}">
                    <a16:creationId xmlns:a16="http://schemas.microsoft.com/office/drawing/2014/main" id="{983E9A3D-9153-4D9C-82BA-54FEAAF7838A}"/>
                  </a:ext>
                </a:extLst>
              </p:cNvPr>
              <p:cNvSpPr txBox="1"/>
              <p:nvPr/>
            </p:nvSpPr>
            <p:spPr>
              <a:xfrm>
                <a:off x="4896014" y="2335524"/>
                <a:ext cx="856522" cy="314209"/>
              </a:xfrm>
              <a:prstGeom prst="rect">
                <a:avLst/>
              </a:prstGeom>
              <a:noFill/>
            </p:spPr>
            <p:txBody>
              <a:bodyPr wrap="none" rtlCol="0">
                <a:spAutoFit/>
              </a:bodyPr>
              <a:lstStyle/>
              <a:p>
                <a:r>
                  <a:rPr lang="en-GB" sz="700" dirty="0">
                    <a:solidFill>
                      <a:schemeClr val="bg1"/>
                    </a:solidFill>
                  </a:rPr>
                  <a:t>Processes</a:t>
                </a:r>
              </a:p>
            </p:txBody>
          </p:sp>
        </p:grpSp>
        <p:pic>
          <p:nvPicPr>
            <p:cNvPr id="62" name="Picture 61">
              <a:hlinkClick r:id="rId10" action="ppaction://hlinksldjump"/>
              <a:extLst>
                <a:ext uri="{FF2B5EF4-FFF2-40B4-BE49-F238E27FC236}">
                  <a16:creationId xmlns:a16="http://schemas.microsoft.com/office/drawing/2014/main" id="{1482C258-D667-4E0A-ADDD-36C9CF698C7F}"/>
                </a:ext>
              </a:extLst>
            </p:cNvPr>
            <p:cNvPicPr>
              <a:picLocks noChangeAspect="1"/>
            </p:cNvPicPr>
            <p:nvPr/>
          </p:nvPicPr>
          <p:blipFill>
            <a:blip r:embed="rId11"/>
            <a:stretch>
              <a:fillRect/>
            </a:stretch>
          </p:blipFill>
          <p:spPr>
            <a:xfrm>
              <a:off x="4920173" y="2822226"/>
              <a:ext cx="975445" cy="493819"/>
            </a:xfrm>
            <a:prstGeom prst="rect">
              <a:avLst/>
            </a:prstGeom>
          </p:spPr>
        </p:pic>
      </p:grpSp>
      <p:grpSp>
        <p:nvGrpSpPr>
          <p:cNvPr id="65" name="Group 64">
            <a:extLst>
              <a:ext uri="{FF2B5EF4-FFF2-40B4-BE49-F238E27FC236}">
                <a16:creationId xmlns:a16="http://schemas.microsoft.com/office/drawing/2014/main" id="{D45B3516-1D02-440E-BF1F-BB6CE4A082D1}"/>
              </a:ext>
            </a:extLst>
          </p:cNvPr>
          <p:cNvGrpSpPr/>
          <p:nvPr userDrawn="1"/>
        </p:nvGrpSpPr>
        <p:grpSpPr>
          <a:xfrm>
            <a:off x="8588875" y="124532"/>
            <a:ext cx="609467" cy="609467"/>
            <a:chOff x="7696563" y="2330160"/>
            <a:chExt cx="1186069" cy="1186069"/>
          </a:xfrm>
        </p:grpSpPr>
        <p:grpSp>
          <p:nvGrpSpPr>
            <p:cNvPr id="66" name="Group 65">
              <a:extLst>
                <a:ext uri="{FF2B5EF4-FFF2-40B4-BE49-F238E27FC236}">
                  <a16:creationId xmlns:a16="http://schemas.microsoft.com/office/drawing/2014/main" id="{127529D6-96E6-4E47-840B-5D1CAEC83A31}"/>
                </a:ext>
              </a:extLst>
            </p:cNvPr>
            <p:cNvGrpSpPr/>
            <p:nvPr/>
          </p:nvGrpSpPr>
          <p:grpSpPr>
            <a:xfrm>
              <a:off x="7696563" y="2330160"/>
              <a:ext cx="1186069" cy="1186069"/>
              <a:chOff x="7696563" y="2330160"/>
              <a:chExt cx="1186069" cy="1186069"/>
            </a:xfrm>
          </p:grpSpPr>
          <p:sp>
            <p:nvSpPr>
              <p:cNvPr id="68" name="Rectangle 67">
                <a:hlinkClick r:id="rId12" action="ppaction://hlinksldjump"/>
                <a:extLst>
                  <a:ext uri="{FF2B5EF4-FFF2-40B4-BE49-F238E27FC236}">
                    <a16:creationId xmlns:a16="http://schemas.microsoft.com/office/drawing/2014/main" id="{52250828-AFB0-428E-864B-C63F50CC5F39}"/>
                  </a:ext>
                </a:extLst>
              </p:cNvPr>
              <p:cNvSpPr/>
              <p:nvPr/>
            </p:nvSpPr>
            <p:spPr>
              <a:xfrm>
                <a:off x="7696563" y="2330160"/>
                <a:ext cx="1186069" cy="11860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p>
            </p:txBody>
          </p:sp>
          <p:sp>
            <p:nvSpPr>
              <p:cNvPr id="69" name="TextBox 68">
                <a:extLst>
                  <a:ext uri="{FF2B5EF4-FFF2-40B4-BE49-F238E27FC236}">
                    <a16:creationId xmlns:a16="http://schemas.microsoft.com/office/drawing/2014/main" id="{E747D13C-D991-4E0D-B0DB-F020114BE590}"/>
                  </a:ext>
                </a:extLst>
              </p:cNvPr>
              <p:cNvSpPr txBox="1"/>
              <p:nvPr/>
            </p:nvSpPr>
            <p:spPr>
              <a:xfrm>
                <a:off x="7722134" y="2330160"/>
                <a:ext cx="944642" cy="314209"/>
              </a:xfrm>
              <a:prstGeom prst="rect">
                <a:avLst/>
              </a:prstGeom>
              <a:noFill/>
            </p:spPr>
            <p:txBody>
              <a:bodyPr wrap="none" rtlCol="0">
                <a:spAutoFit/>
              </a:bodyPr>
              <a:lstStyle/>
              <a:p>
                <a:r>
                  <a:rPr lang="en-GB" sz="700" dirty="0">
                    <a:solidFill>
                      <a:schemeClr val="bg1"/>
                    </a:solidFill>
                  </a:rPr>
                  <a:t>Documents</a:t>
                </a:r>
              </a:p>
            </p:txBody>
          </p:sp>
        </p:grpSp>
        <p:pic>
          <p:nvPicPr>
            <p:cNvPr id="67" name="Picture 66">
              <a:hlinkClick r:id="rId12" action="ppaction://hlinksldjump"/>
              <a:extLst>
                <a:ext uri="{FF2B5EF4-FFF2-40B4-BE49-F238E27FC236}">
                  <a16:creationId xmlns:a16="http://schemas.microsoft.com/office/drawing/2014/main" id="{1CCEA289-CC99-44A1-AB76-40ADDBD10E83}"/>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02525" y="2749524"/>
              <a:ext cx="606869" cy="606869"/>
            </a:xfrm>
            <a:prstGeom prst="rect">
              <a:avLst/>
            </a:prstGeom>
          </p:spPr>
        </p:pic>
      </p:grpSp>
      <p:grpSp>
        <p:nvGrpSpPr>
          <p:cNvPr id="70" name="Group 69">
            <a:extLst>
              <a:ext uri="{FF2B5EF4-FFF2-40B4-BE49-F238E27FC236}">
                <a16:creationId xmlns:a16="http://schemas.microsoft.com/office/drawing/2014/main" id="{FC1026B2-5148-481F-B4D5-07860F4A76F0}"/>
              </a:ext>
            </a:extLst>
          </p:cNvPr>
          <p:cNvGrpSpPr/>
          <p:nvPr userDrawn="1"/>
        </p:nvGrpSpPr>
        <p:grpSpPr>
          <a:xfrm>
            <a:off x="9277061" y="124532"/>
            <a:ext cx="609467" cy="609467"/>
            <a:chOff x="8324461" y="2330160"/>
            <a:chExt cx="1186069" cy="1186069"/>
          </a:xfrm>
        </p:grpSpPr>
        <p:grpSp>
          <p:nvGrpSpPr>
            <p:cNvPr id="71" name="Group 70">
              <a:extLst>
                <a:ext uri="{FF2B5EF4-FFF2-40B4-BE49-F238E27FC236}">
                  <a16:creationId xmlns:a16="http://schemas.microsoft.com/office/drawing/2014/main" id="{D7035F84-6DBA-4097-806E-6BF4DEDC6D10}"/>
                </a:ext>
              </a:extLst>
            </p:cNvPr>
            <p:cNvGrpSpPr/>
            <p:nvPr/>
          </p:nvGrpSpPr>
          <p:grpSpPr>
            <a:xfrm>
              <a:off x="8324461" y="2330160"/>
              <a:ext cx="1186069" cy="1186069"/>
              <a:chOff x="3368186" y="2335525"/>
              <a:chExt cx="1186069" cy="1186069"/>
            </a:xfrm>
            <a:solidFill>
              <a:srgbClr val="FF6600"/>
            </a:solidFill>
          </p:grpSpPr>
          <p:sp>
            <p:nvSpPr>
              <p:cNvPr id="74" name="Rectangle 73">
                <a:hlinkClick r:id="rId14" action="ppaction://hlinksldjump"/>
                <a:extLst>
                  <a:ext uri="{FF2B5EF4-FFF2-40B4-BE49-F238E27FC236}">
                    <a16:creationId xmlns:a16="http://schemas.microsoft.com/office/drawing/2014/main" id="{74483DBA-F610-480C-9D56-DAFF2F199004}"/>
                  </a:ext>
                </a:extLst>
              </p:cNvPr>
              <p:cNvSpPr/>
              <p:nvPr/>
            </p:nvSpPr>
            <p:spPr>
              <a:xfrm>
                <a:off x="3368186" y="2335525"/>
                <a:ext cx="1186069" cy="1186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p>
            </p:txBody>
          </p:sp>
          <p:sp>
            <p:nvSpPr>
              <p:cNvPr id="75" name="TextBox 74">
                <a:hlinkClick r:id="rId14" action="ppaction://hlinksldjump"/>
                <a:extLst>
                  <a:ext uri="{FF2B5EF4-FFF2-40B4-BE49-F238E27FC236}">
                    <a16:creationId xmlns:a16="http://schemas.microsoft.com/office/drawing/2014/main" id="{F786761B-9F79-4587-B3A0-442824F3FB83}"/>
                  </a:ext>
                </a:extLst>
              </p:cNvPr>
              <p:cNvSpPr txBox="1"/>
              <p:nvPr/>
            </p:nvSpPr>
            <p:spPr>
              <a:xfrm>
                <a:off x="3387948" y="2335766"/>
                <a:ext cx="1160375" cy="389322"/>
              </a:xfrm>
              <a:prstGeom prst="rect">
                <a:avLst/>
              </a:prstGeom>
              <a:grpFill/>
            </p:spPr>
            <p:txBody>
              <a:bodyPr wrap="square" rtlCol="0">
                <a:spAutoFit/>
              </a:bodyPr>
              <a:lstStyle/>
              <a:p>
                <a:pPr algn="ctr"/>
                <a:r>
                  <a:rPr lang="en-GB" sz="700" dirty="0">
                    <a:solidFill>
                      <a:schemeClr val="bg1"/>
                    </a:solidFill>
                  </a:rPr>
                  <a:t>Resources</a:t>
                </a:r>
              </a:p>
            </p:txBody>
          </p:sp>
        </p:grpSp>
        <p:pic>
          <p:nvPicPr>
            <p:cNvPr id="72" name="Picture 71">
              <a:hlinkClick r:id="rId14" action="ppaction://hlinksldjump"/>
              <a:extLst>
                <a:ext uri="{FF2B5EF4-FFF2-40B4-BE49-F238E27FC236}">
                  <a16:creationId xmlns:a16="http://schemas.microsoft.com/office/drawing/2014/main" id="{4022F687-135E-46AC-A144-C8B64AC644F8}"/>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776176" y="2729505"/>
              <a:ext cx="607943" cy="564071"/>
            </a:xfrm>
            <a:prstGeom prst="rect">
              <a:avLst/>
            </a:prstGeom>
          </p:spPr>
        </p:pic>
        <p:pic>
          <p:nvPicPr>
            <p:cNvPr id="73" name="Picture 72">
              <a:hlinkClick r:id="rId14" action="ppaction://hlinksldjump"/>
              <a:extLst>
                <a:ext uri="{FF2B5EF4-FFF2-40B4-BE49-F238E27FC236}">
                  <a16:creationId xmlns:a16="http://schemas.microsoft.com/office/drawing/2014/main" id="{8DE6F57A-BBD0-4EDC-AB19-C1F00CA4489C}"/>
                </a:ext>
              </a:extLst>
            </p:cNvPr>
            <p:cNvPicPr>
              <a:picLocks noChangeAspect="1"/>
            </p:cNvPicPr>
            <p:nvPr/>
          </p:nvPicPr>
          <p:blipFill rotWithShape="1">
            <a:blip r:embed="rId16" cstate="print">
              <a:extLst>
                <a:ext uri="{28A0092B-C50C-407E-A947-70E740481C1C}">
                  <a14:useLocalDpi xmlns:a14="http://schemas.microsoft.com/office/drawing/2010/main" val="0"/>
                </a:ext>
                <a:ext uri="{837473B0-CC2E-450A-ABE3-18F120FF3D39}">
                  <a1611:picAttrSrcUrl xmlns:a1611="http://schemas.microsoft.com/office/drawing/2016/11/main" r:id="rId17"/>
                </a:ext>
              </a:extLst>
            </a:blip>
            <a:srcRect l="11919" t="24749" r="13051" b="24518"/>
            <a:stretch/>
          </p:blipFill>
          <p:spPr>
            <a:xfrm>
              <a:off x="8417538" y="2969870"/>
              <a:ext cx="662609" cy="346175"/>
            </a:xfrm>
            <a:prstGeom prst="rect">
              <a:avLst/>
            </a:prstGeom>
          </p:spPr>
        </p:pic>
      </p:grpSp>
      <p:cxnSp>
        <p:nvCxnSpPr>
          <p:cNvPr id="77" name="Straight Connector 76">
            <a:extLst>
              <a:ext uri="{FF2B5EF4-FFF2-40B4-BE49-F238E27FC236}">
                <a16:creationId xmlns:a16="http://schemas.microsoft.com/office/drawing/2014/main" id="{E255A420-58D0-4B64-B296-5CECF3867585}"/>
              </a:ext>
            </a:extLst>
          </p:cNvPr>
          <p:cNvCxnSpPr>
            <a:cxnSpLocks/>
          </p:cNvCxnSpPr>
          <p:nvPr userDrawn="1"/>
        </p:nvCxnSpPr>
        <p:spPr>
          <a:xfrm>
            <a:off x="10723908" y="882316"/>
            <a:ext cx="12909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8" name="Picture 17">
            <a:hlinkClick r:id="rId18"/>
            <a:extLst>
              <a:ext uri="{FF2B5EF4-FFF2-40B4-BE49-F238E27FC236}">
                <a16:creationId xmlns:a16="http://schemas.microsoft.com/office/drawing/2014/main" id="{783E5F44-9BA9-C254-0682-E7C226E28285}"/>
              </a:ext>
            </a:extLst>
          </p:cNvPr>
          <p:cNvPicPr>
            <a:picLocks noChangeAspect="1"/>
          </p:cNvPicPr>
          <p:nvPr userDrawn="1"/>
        </p:nvPicPr>
        <p:blipFill>
          <a:blip r:embed="rId19"/>
          <a:stretch>
            <a:fillRect/>
          </a:stretch>
        </p:blipFill>
        <p:spPr>
          <a:xfrm>
            <a:off x="9965243" y="124439"/>
            <a:ext cx="609653" cy="609653"/>
          </a:xfrm>
          <a:prstGeom prst="rect">
            <a:avLst/>
          </a:prstGeom>
        </p:spPr>
      </p:pic>
    </p:spTree>
    <p:extLst>
      <p:ext uri="{BB962C8B-B14F-4D97-AF65-F5344CB8AC3E}">
        <p14:creationId xmlns:p14="http://schemas.microsoft.com/office/powerpoint/2010/main" val="1134614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6" name="Rectangle 5"/>
          <p:cNvSpPr/>
          <p:nvPr userDrawn="1"/>
        </p:nvSpPr>
        <p:spPr>
          <a:xfrm>
            <a:off x="10555704" y="593557"/>
            <a:ext cx="1636295" cy="6264443"/>
          </a:xfrm>
          <a:prstGeom prst="rect">
            <a:avLst/>
          </a:prstGeom>
          <a:gradFill flip="none" rotWithShape="1">
            <a:gsLst>
              <a:gs pos="0">
                <a:schemeClr val="accent5">
                  <a:lumMod val="40000"/>
                  <a:lumOff val="60000"/>
                  <a:tint val="66000"/>
                  <a:satMod val="160000"/>
                </a:schemeClr>
              </a:gs>
              <a:gs pos="50000">
                <a:schemeClr val="accent5">
                  <a:lumMod val="40000"/>
                  <a:lumOff val="60000"/>
                  <a:tint val="44500"/>
                  <a:satMod val="160000"/>
                </a:schemeClr>
              </a:gs>
              <a:gs pos="100000">
                <a:schemeClr val="accent5">
                  <a:lumMod val="40000"/>
                  <a:lumOff val="60000"/>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0" y="0"/>
            <a:ext cx="12192000" cy="882316"/>
          </a:xfrm>
          <a:prstGeom prst="rect">
            <a:avLst/>
          </a:prstGeom>
          <a:gradFill flip="none" rotWithShape="1">
            <a:gsLst>
              <a:gs pos="0">
                <a:schemeClr val="accent5">
                  <a:lumMod val="40000"/>
                  <a:lumOff val="60000"/>
                  <a:tint val="66000"/>
                  <a:satMod val="160000"/>
                </a:schemeClr>
              </a:gs>
              <a:gs pos="50000">
                <a:schemeClr val="accent5">
                  <a:lumMod val="40000"/>
                  <a:lumOff val="60000"/>
                  <a:tint val="44500"/>
                  <a:satMod val="160000"/>
                </a:schemeClr>
              </a:gs>
              <a:gs pos="100000">
                <a:schemeClr val="accent5">
                  <a:lumMod val="40000"/>
                  <a:lumOff val="60000"/>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Connector 10"/>
          <p:cNvCxnSpPr>
            <a:cxnSpLocks/>
          </p:cNvCxnSpPr>
          <p:nvPr userDrawn="1"/>
        </p:nvCxnSpPr>
        <p:spPr>
          <a:xfrm>
            <a:off x="10723908" y="882316"/>
            <a:ext cx="12909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a:xfrm>
            <a:off x="11244304" y="6627168"/>
            <a:ext cx="947695" cy="230832"/>
          </a:xfrm>
          <a:prstGeom prst="rect">
            <a:avLst/>
          </a:prstGeom>
          <a:noFill/>
        </p:spPr>
        <p:txBody>
          <a:bodyPr wrap="none" rtlCol="0">
            <a:spAutoFit/>
          </a:bodyPr>
          <a:lstStyle/>
          <a:p>
            <a:r>
              <a:rPr lang="en-GB" sz="900" dirty="0">
                <a:solidFill>
                  <a:schemeClr val="bg1">
                    <a:lumMod val="50000"/>
                  </a:schemeClr>
                </a:solidFill>
              </a:rPr>
              <a:t>Praxis Local v2.7</a:t>
            </a:r>
          </a:p>
        </p:txBody>
      </p:sp>
      <p:sp>
        <p:nvSpPr>
          <p:cNvPr id="44" name="Title 1">
            <a:extLst>
              <a:ext uri="{FF2B5EF4-FFF2-40B4-BE49-F238E27FC236}">
                <a16:creationId xmlns:a16="http://schemas.microsoft.com/office/drawing/2014/main" id="{79C0FFE6-040B-4069-B27D-95387035DD4F}"/>
              </a:ext>
            </a:extLst>
          </p:cNvPr>
          <p:cNvSpPr>
            <a:spLocks noGrp="1"/>
          </p:cNvSpPr>
          <p:nvPr>
            <p:ph type="title"/>
          </p:nvPr>
        </p:nvSpPr>
        <p:spPr>
          <a:xfrm>
            <a:off x="136358" y="24064"/>
            <a:ext cx="5520453" cy="826167"/>
          </a:xfrm>
        </p:spPr>
        <p:txBody>
          <a:bodyPr>
            <a:normAutofit/>
          </a:bodyPr>
          <a:lstStyle>
            <a:lvl1pPr>
              <a:defRPr sz="3200">
                <a:solidFill>
                  <a:schemeClr val="accent3">
                    <a:lumMod val="75000"/>
                  </a:schemeClr>
                </a:solidFill>
                <a:latin typeface="Ubuntu Light" panose="020B0604030602030204" pitchFamily="34" charset="0"/>
              </a:defRPr>
            </a:lvl1pPr>
          </a:lstStyle>
          <a:p>
            <a:r>
              <a:rPr lang="en-US" dirty="0"/>
              <a:t>Click to edit Master title style</a:t>
            </a:r>
            <a:endParaRPr lang="en-GB" dirty="0"/>
          </a:p>
        </p:txBody>
      </p:sp>
      <p:pic>
        <p:nvPicPr>
          <p:cNvPr id="37" name="Picture 36">
            <a:hlinkClick r:id="rId2"/>
            <a:extLst>
              <a:ext uri="{FF2B5EF4-FFF2-40B4-BE49-F238E27FC236}">
                <a16:creationId xmlns:a16="http://schemas.microsoft.com/office/drawing/2014/main" id="{C865FBE4-068F-460E-BBD8-EC642EDA44D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04929" y="121849"/>
            <a:ext cx="1042561" cy="549971"/>
          </a:xfrm>
          <a:prstGeom prst="rect">
            <a:avLst/>
          </a:prstGeom>
        </p:spPr>
      </p:pic>
      <p:grpSp>
        <p:nvGrpSpPr>
          <p:cNvPr id="2" name="Group 1">
            <a:extLst>
              <a:ext uri="{FF2B5EF4-FFF2-40B4-BE49-F238E27FC236}">
                <a16:creationId xmlns:a16="http://schemas.microsoft.com/office/drawing/2014/main" id="{B4F5C895-3D74-A759-648C-4BAF9D448E9D}"/>
              </a:ext>
            </a:extLst>
          </p:cNvPr>
          <p:cNvGrpSpPr/>
          <p:nvPr userDrawn="1"/>
        </p:nvGrpSpPr>
        <p:grpSpPr>
          <a:xfrm>
            <a:off x="5836140" y="124532"/>
            <a:ext cx="609466" cy="609467"/>
            <a:chOff x="7071641" y="142168"/>
            <a:chExt cx="609466" cy="609467"/>
          </a:xfrm>
        </p:grpSpPr>
        <p:sp>
          <p:nvSpPr>
            <p:cNvPr id="3" name="Rectangle 2">
              <a:hlinkClick r:id="rId4" action="ppaction://hlinksldjump"/>
              <a:extLst>
                <a:ext uri="{FF2B5EF4-FFF2-40B4-BE49-F238E27FC236}">
                  <a16:creationId xmlns:a16="http://schemas.microsoft.com/office/drawing/2014/main" id="{FA1EFC4C-56BF-87E5-95BD-3DDF62A7686D}"/>
                </a:ext>
              </a:extLst>
            </p:cNvPr>
            <p:cNvSpPr/>
            <p:nvPr/>
          </p:nvSpPr>
          <p:spPr>
            <a:xfrm>
              <a:off x="7071641" y="142168"/>
              <a:ext cx="609466" cy="609467"/>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a:p>
          </p:txBody>
        </p:sp>
        <p:sp>
          <p:nvSpPr>
            <p:cNvPr id="4" name="TextBox 3">
              <a:extLst>
                <a:ext uri="{FF2B5EF4-FFF2-40B4-BE49-F238E27FC236}">
                  <a16:creationId xmlns:a16="http://schemas.microsoft.com/office/drawing/2014/main" id="{4EFF0007-CC74-83D5-1729-A3C24B603B35}"/>
                </a:ext>
              </a:extLst>
            </p:cNvPr>
            <p:cNvSpPr txBox="1"/>
            <p:nvPr/>
          </p:nvSpPr>
          <p:spPr>
            <a:xfrm>
              <a:off x="7161998" y="142168"/>
              <a:ext cx="405880" cy="200055"/>
            </a:xfrm>
            <a:prstGeom prst="rect">
              <a:avLst/>
            </a:prstGeom>
            <a:noFill/>
          </p:spPr>
          <p:txBody>
            <a:bodyPr wrap="none" rtlCol="0">
              <a:spAutoFit/>
            </a:bodyPr>
            <a:lstStyle/>
            <a:p>
              <a:r>
                <a:rPr lang="en-GB" sz="700" dirty="0">
                  <a:solidFill>
                    <a:schemeClr val="bg1"/>
                  </a:solidFill>
                </a:rPr>
                <a:t>Home</a:t>
              </a:r>
            </a:p>
          </p:txBody>
        </p:sp>
        <p:pic>
          <p:nvPicPr>
            <p:cNvPr id="5" name="Picture 4">
              <a:hlinkClick r:id="rId4" action="ppaction://hlinksldjump"/>
              <a:extLst>
                <a:ext uri="{FF2B5EF4-FFF2-40B4-BE49-F238E27FC236}">
                  <a16:creationId xmlns:a16="http://schemas.microsoft.com/office/drawing/2014/main" id="{FE5E5DE6-76A1-FB5A-0438-3437009A39A8}"/>
                </a:ext>
              </a:extLst>
            </p:cNvPr>
            <p:cNvPicPr>
              <a:picLocks noChangeAspect="1"/>
            </p:cNvPicPr>
            <p:nvPr userDrawn="1"/>
          </p:nvPicPr>
          <p:blipFill>
            <a:blip r:embed="rId5"/>
            <a:stretch>
              <a:fillRect/>
            </a:stretch>
          </p:blipFill>
          <p:spPr>
            <a:xfrm>
              <a:off x="7230344" y="369315"/>
              <a:ext cx="292060" cy="275371"/>
            </a:xfrm>
            <a:prstGeom prst="rect">
              <a:avLst/>
            </a:prstGeom>
          </p:spPr>
        </p:pic>
      </p:grpSp>
      <p:grpSp>
        <p:nvGrpSpPr>
          <p:cNvPr id="8" name="Group 7">
            <a:extLst>
              <a:ext uri="{FF2B5EF4-FFF2-40B4-BE49-F238E27FC236}">
                <a16:creationId xmlns:a16="http://schemas.microsoft.com/office/drawing/2014/main" id="{1CE98DCE-8F9E-6384-59B9-A1F0D8D54B8F}"/>
              </a:ext>
            </a:extLst>
          </p:cNvPr>
          <p:cNvGrpSpPr/>
          <p:nvPr userDrawn="1"/>
        </p:nvGrpSpPr>
        <p:grpSpPr>
          <a:xfrm>
            <a:off x="6524323" y="124532"/>
            <a:ext cx="609467" cy="609467"/>
            <a:chOff x="3368186" y="2335525"/>
            <a:chExt cx="1186069" cy="1186069"/>
          </a:xfrm>
        </p:grpSpPr>
        <p:sp>
          <p:nvSpPr>
            <p:cNvPr id="9" name="Rectangle 8">
              <a:hlinkClick r:id="rId6" action="ppaction://hlinksldjump"/>
              <a:extLst>
                <a:ext uri="{FF2B5EF4-FFF2-40B4-BE49-F238E27FC236}">
                  <a16:creationId xmlns:a16="http://schemas.microsoft.com/office/drawing/2014/main" id="{B83A9AA7-77C8-D3F9-EF6F-CD2EADA39988}"/>
                </a:ext>
              </a:extLst>
            </p:cNvPr>
            <p:cNvSpPr/>
            <p:nvPr/>
          </p:nvSpPr>
          <p:spPr>
            <a:xfrm>
              <a:off x="3368186" y="2335525"/>
              <a:ext cx="1186069" cy="118606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p>
          </p:txBody>
        </p:sp>
        <p:sp>
          <p:nvSpPr>
            <p:cNvPr id="10" name="TextBox 9">
              <a:extLst>
                <a:ext uri="{FF2B5EF4-FFF2-40B4-BE49-F238E27FC236}">
                  <a16:creationId xmlns:a16="http://schemas.microsoft.com/office/drawing/2014/main" id="{05FAB5A8-D940-91CF-C55D-174F2C0FF48F}"/>
                </a:ext>
              </a:extLst>
            </p:cNvPr>
            <p:cNvSpPr txBox="1"/>
            <p:nvPr/>
          </p:nvSpPr>
          <p:spPr>
            <a:xfrm>
              <a:off x="3425400" y="2335525"/>
              <a:ext cx="906876" cy="314209"/>
            </a:xfrm>
            <a:prstGeom prst="rect">
              <a:avLst/>
            </a:prstGeom>
            <a:noFill/>
          </p:spPr>
          <p:txBody>
            <a:bodyPr wrap="none" rtlCol="0">
              <a:spAutoFit/>
            </a:bodyPr>
            <a:lstStyle/>
            <a:p>
              <a:r>
                <a:rPr lang="en-GB" sz="700" dirty="0">
                  <a:solidFill>
                    <a:schemeClr val="bg1"/>
                  </a:solidFill>
                </a:rPr>
                <a:t>Navigation</a:t>
              </a:r>
            </a:p>
          </p:txBody>
        </p:sp>
        <p:pic>
          <p:nvPicPr>
            <p:cNvPr id="12" name="Picture 11">
              <a:hlinkClick r:id="rId6" action="ppaction://hlinksldjump"/>
              <a:extLst>
                <a:ext uri="{FF2B5EF4-FFF2-40B4-BE49-F238E27FC236}">
                  <a16:creationId xmlns:a16="http://schemas.microsoft.com/office/drawing/2014/main" id="{80088CAC-D1F5-5493-788A-E9594DF50E1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34225" y="2770115"/>
              <a:ext cx="653990" cy="653990"/>
            </a:xfrm>
            <a:prstGeom prst="rect">
              <a:avLst/>
            </a:prstGeom>
          </p:spPr>
        </p:pic>
      </p:grpSp>
      <p:grpSp>
        <p:nvGrpSpPr>
          <p:cNvPr id="13" name="Group 12">
            <a:extLst>
              <a:ext uri="{FF2B5EF4-FFF2-40B4-BE49-F238E27FC236}">
                <a16:creationId xmlns:a16="http://schemas.microsoft.com/office/drawing/2014/main" id="{37E332DE-0EB9-6661-5591-B5F49270DDC8}"/>
              </a:ext>
            </a:extLst>
          </p:cNvPr>
          <p:cNvGrpSpPr/>
          <p:nvPr userDrawn="1"/>
        </p:nvGrpSpPr>
        <p:grpSpPr>
          <a:xfrm>
            <a:off x="7900691" y="124532"/>
            <a:ext cx="609467" cy="609467"/>
            <a:chOff x="6238240" y="2335524"/>
            <a:chExt cx="1186069" cy="1186069"/>
          </a:xfrm>
        </p:grpSpPr>
        <p:sp>
          <p:nvSpPr>
            <p:cNvPr id="15" name="Rectangle 14">
              <a:hlinkClick r:id="rId8" action="ppaction://hlinksldjump"/>
              <a:extLst>
                <a:ext uri="{FF2B5EF4-FFF2-40B4-BE49-F238E27FC236}">
                  <a16:creationId xmlns:a16="http://schemas.microsoft.com/office/drawing/2014/main" id="{0DBAD5D0-A5BB-91C0-C012-FBFDC69A1740}"/>
                </a:ext>
              </a:extLst>
            </p:cNvPr>
            <p:cNvSpPr/>
            <p:nvPr/>
          </p:nvSpPr>
          <p:spPr>
            <a:xfrm>
              <a:off x="6238240" y="2335524"/>
              <a:ext cx="1186069" cy="11860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p>
          </p:txBody>
        </p:sp>
        <p:sp>
          <p:nvSpPr>
            <p:cNvPr id="16" name="TextBox 15">
              <a:extLst>
                <a:ext uri="{FF2B5EF4-FFF2-40B4-BE49-F238E27FC236}">
                  <a16:creationId xmlns:a16="http://schemas.microsoft.com/office/drawing/2014/main" id="{7B7DD9A2-21E9-7C8A-ABE9-22DAB998720B}"/>
                </a:ext>
              </a:extLst>
            </p:cNvPr>
            <p:cNvSpPr txBox="1"/>
            <p:nvPr/>
          </p:nvSpPr>
          <p:spPr>
            <a:xfrm>
              <a:off x="6268726" y="2335524"/>
              <a:ext cx="924500" cy="314209"/>
            </a:xfrm>
            <a:prstGeom prst="rect">
              <a:avLst/>
            </a:prstGeom>
            <a:noFill/>
          </p:spPr>
          <p:txBody>
            <a:bodyPr wrap="none" rtlCol="0">
              <a:spAutoFit/>
            </a:bodyPr>
            <a:lstStyle/>
            <a:p>
              <a:r>
                <a:rPr lang="en-GB" sz="700" dirty="0">
                  <a:solidFill>
                    <a:schemeClr val="bg1"/>
                  </a:solidFill>
                </a:rPr>
                <a:t>Knowledge</a:t>
              </a:r>
            </a:p>
          </p:txBody>
        </p:sp>
        <p:pic>
          <p:nvPicPr>
            <p:cNvPr id="17" name="Picture 16">
              <a:hlinkClick r:id="rId8" action="ppaction://hlinksldjump"/>
              <a:extLst>
                <a:ext uri="{FF2B5EF4-FFF2-40B4-BE49-F238E27FC236}">
                  <a16:creationId xmlns:a16="http://schemas.microsoft.com/office/drawing/2014/main" id="{D924F2AB-3005-79C2-BC97-6479DEF9361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435803" y="2822570"/>
              <a:ext cx="790943" cy="510457"/>
            </a:xfrm>
            <a:prstGeom prst="rect">
              <a:avLst/>
            </a:prstGeom>
          </p:spPr>
        </p:pic>
      </p:grpSp>
      <p:grpSp>
        <p:nvGrpSpPr>
          <p:cNvPr id="18" name="Group 17">
            <a:extLst>
              <a:ext uri="{FF2B5EF4-FFF2-40B4-BE49-F238E27FC236}">
                <a16:creationId xmlns:a16="http://schemas.microsoft.com/office/drawing/2014/main" id="{6F1F59D2-D652-2C12-1AC0-1748EC3261CC}"/>
              </a:ext>
            </a:extLst>
          </p:cNvPr>
          <p:cNvGrpSpPr/>
          <p:nvPr userDrawn="1"/>
        </p:nvGrpSpPr>
        <p:grpSpPr>
          <a:xfrm>
            <a:off x="7212507" y="124531"/>
            <a:ext cx="609467" cy="609468"/>
            <a:chOff x="4803213" y="2335524"/>
            <a:chExt cx="1186069" cy="1186070"/>
          </a:xfrm>
        </p:grpSpPr>
        <p:grpSp>
          <p:nvGrpSpPr>
            <p:cNvPr id="19" name="Group 18">
              <a:extLst>
                <a:ext uri="{FF2B5EF4-FFF2-40B4-BE49-F238E27FC236}">
                  <a16:creationId xmlns:a16="http://schemas.microsoft.com/office/drawing/2014/main" id="{80C5E385-EE29-3202-9BDA-2F8FFFF87C36}"/>
                </a:ext>
              </a:extLst>
            </p:cNvPr>
            <p:cNvGrpSpPr/>
            <p:nvPr/>
          </p:nvGrpSpPr>
          <p:grpSpPr>
            <a:xfrm>
              <a:off x="4803213" y="2335524"/>
              <a:ext cx="1186069" cy="1186070"/>
              <a:chOff x="4803213" y="2335524"/>
              <a:chExt cx="1186069" cy="1186070"/>
            </a:xfrm>
          </p:grpSpPr>
          <p:sp>
            <p:nvSpPr>
              <p:cNvPr id="21" name="Rectangle 20">
                <a:hlinkClick r:id="rId10" action="ppaction://hlinksldjump"/>
                <a:extLst>
                  <a:ext uri="{FF2B5EF4-FFF2-40B4-BE49-F238E27FC236}">
                    <a16:creationId xmlns:a16="http://schemas.microsoft.com/office/drawing/2014/main" id="{B03DBB4A-553C-C848-A17E-4D992BE804D3}"/>
                  </a:ext>
                </a:extLst>
              </p:cNvPr>
              <p:cNvSpPr/>
              <p:nvPr/>
            </p:nvSpPr>
            <p:spPr>
              <a:xfrm>
                <a:off x="4803213" y="2335525"/>
                <a:ext cx="1186069" cy="11860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p>
            </p:txBody>
          </p:sp>
          <p:sp>
            <p:nvSpPr>
              <p:cNvPr id="22" name="TextBox 21">
                <a:extLst>
                  <a:ext uri="{FF2B5EF4-FFF2-40B4-BE49-F238E27FC236}">
                    <a16:creationId xmlns:a16="http://schemas.microsoft.com/office/drawing/2014/main" id="{F8EF4797-8283-E31B-DDC2-9845C0C2FCE6}"/>
                  </a:ext>
                </a:extLst>
              </p:cNvPr>
              <p:cNvSpPr txBox="1"/>
              <p:nvPr/>
            </p:nvSpPr>
            <p:spPr>
              <a:xfrm>
                <a:off x="4896014" y="2335524"/>
                <a:ext cx="856522" cy="314209"/>
              </a:xfrm>
              <a:prstGeom prst="rect">
                <a:avLst/>
              </a:prstGeom>
              <a:noFill/>
            </p:spPr>
            <p:txBody>
              <a:bodyPr wrap="none" rtlCol="0">
                <a:spAutoFit/>
              </a:bodyPr>
              <a:lstStyle/>
              <a:p>
                <a:r>
                  <a:rPr lang="en-GB" sz="700" dirty="0">
                    <a:solidFill>
                      <a:schemeClr val="bg1"/>
                    </a:solidFill>
                  </a:rPr>
                  <a:t>Processes</a:t>
                </a:r>
              </a:p>
            </p:txBody>
          </p:sp>
        </p:grpSp>
        <p:pic>
          <p:nvPicPr>
            <p:cNvPr id="20" name="Picture 19">
              <a:hlinkClick r:id="rId10" action="ppaction://hlinksldjump"/>
              <a:extLst>
                <a:ext uri="{FF2B5EF4-FFF2-40B4-BE49-F238E27FC236}">
                  <a16:creationId xmlns:a16="http://schemas.microsoft.com/office/drawing/2014/main" id="{038C78D5-3D0C-247E-F727-AC7874EF30C5}"/>
                </a:ext>
              </a:extLst>
            </p:cNvPr>
            <p:cNvPicPr>
              <a:picLocks noChangeAspect="1"/>
            </p:cNvPicPr>
            <p:nvPr/>
          </p:nvPicPr>
          <p:blipFill>
            <a:blip r:embed="rId11"/>
            <a:stretch>
              <a:fillRect/>
            </a:stretch>
          </p:blipFill>
          <p:spPr>
            <a:xfrm>
              <a:off x="4920173" y="2822226"/>
              <a:ext cx="975445" cy="493819"/>
            </a:xfrm>
            <a:prstGeom prst="rect">
              <a:avLst/>
            </a:prstGeom>
          </p:spPr>
        </p:pic>
      </p:grpSp>
      <p:grpSp>
        <p:nvGrpSpPr>
          <p:cNvPr id="23" name="Group 22">
            <a:extLst>
              <a:ext uri="{FF2B5EF4-FFF2-40B4-BE49-F238E27FC236}">
                <a16:creationId xmlns:a16="http://schemas.microsoft.com/office/drawing/2014/main" id="{DAB09242-5580-A0B7-1FB5-FCD1E3D0BC18}"/>
              </a:ext>
            </a:extLst>
          </p:cNvPr>
          <p:cNvGrpSpPr/>
          <p:nvPr userDrawn="1"/>
        </p:nvGrpSpPr>
        <p:grpSpPr>
          <a:xfrm>
            <a:off x="8588875" y="124532"/>
            <a:ext cx="609467" cy="609467"/>
            <a:chOff x="7696563" y="2330160"/>
            <a:chExt cx="1186069" cy="1186069"/>
          </a:xfrm>
        </p:grpSpPr>
        <p:grpSp>
          <p:nvGrpSpPr>
            <p:cNvPr id="24" name="Group 23">
              <a:extLst>
                <a:ext uri="{FF2B5EF4-FFF2-40B4-BE49-F238E27FC236}">
                  <a16:creationId xmlns:a16="http://schemas.microsoft.com/office/drawing/2014/main" id="{8AEA6533-B8FE-98F7-2757-439054109618}"/>
                </a:ext>
              </a:extLst>
            </p:cNvPr>
            <p:cNvGrpSpPr/>
            <p:nvPr/>
          </p:nvGrpSpPr>
          <p:grpSpPr>
            <a:xfrm>
              <a:off x="7696563" y="2330160"/>
              <a:ext cx="1186069" cy="1186069"/>
              <a:chOff x="7696563" y="2330160"/>
              <a:chExt cx="1186069" cy="1186069"/>
            </a:xfrm>
          </p:grpSpPr>
          <p:sp>
            <p:nvSpPr>
              <p:cNvPr id="26" name="Rectangle 25">
                <a:hlinkClick r:id="rId12" action="ppaction://hlinksldjump"/>
                <a:extLst>
                  <a:ext uri="{FF2B5EF4-FFF2-40B4-BE49-F238E27FC236}">
                    <a16:creationId xmlns:a16="http://schemas.microsoft.com/office/drawing/2014/main" id="{E4C0BE56-CE23-344D-B2EA-CD18E4162A87}"/>
                  </a:ext>
                </a:extLst>
              </p:cNvPr>
              <p:cNvSpPr/>
              <p:nvPr/>
            </p:nvSpPr>
            <p:spPr>
              <a:xfrm>
                <a:off x="7696563" y="2330160"/>
                <a:ext cx="1186069" cy="11860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p>
            </p:txBody>
          </p:sp>
          <p:sp>
            <p:nvSpPr>
              <p:cNvPr id="27" name="TextBox 26">
                <a:extLst>
                  <a:ext uri="{FF2B5EF4-FFF2-40B4-BE49-F238E27FC236}">
                    <a16:creationId xmlns:a16="http://schemas.microsoft.com/office/drawing/2014/main" id="{F875D4B7-BF7B-71DB-22F2-8EE15F522DFA}"/>
                  </a:ext>
                </a:extLst>
              </p:cNvPr>
              <p:cNvSpPr txBox="1"/>
              <p:nvPr/>
            </p:nvSpPr>
            <p:spPr>
              <a:xfrm>
                <a:off x="7722134" y="2330160"/>
                <a:ext cx="944642" cy="314209"/>
              </a:xfrm>
              <a:prstGeom prst="rect">
                <a:avLst/>
              </a:prstGeom>
              <a:noFill/>
            </p:spPr>
            <p:txBody>
              <a:bodyPr wrap="none" rtlCol="0">
                <a:spAutoFit/>
              </a:bodyPr>
              <a:lstStyle/>
              <a:p>
                <a:r>
                  <a:rPr lang="en-GB" sz="700" dirty="0">
                    <a:solidFill>
                      <a:schemeClr val="bg1"/>
                    </a:solidFill>
                  </a:rPr>
                  <a:t>Documents</a:t>
                </a:r>
              </a:p>
            </p:txBody>
          </p:sp>
        </p:grpSp>
        <p:pic>
          <p:nvPicPr>
            <p:cNvPr id="25" name="Picture 24">
              <a:hlinkClick r:id="rId12" action="ppaction://hlinksldjump"/>
              <a:extLst>
                <a:ext uri="{FF2B5EF4-FFF2-40B4-BE49-F238E27FC236}">
                  <a16:creationId xmlns:a16="http://schemas.microsoft.com/office/drawing/2014/main" id="{91F5CFBF-9B59-7CEF-524A-4F17A3DC766D}"/>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02525" y="2749524"/>
              <a:ext cx="606869" cy="606869"/>
            </a:xfrm>
            <a:prstGeom prst="rect">
              <a:avLst/>
            </a:prstGeom>
          </p:spPr>
        </p:pic>
      </p:grpSp>
      <p:grpSp>
        <p:nvGrpSpPr>
          <p:cNvPr id="28" name="Group 27">
            <a:extLst>
              <a:ext uri="{FF2B5EF4-FFF2-40B4-BE49-F238E27FC236}">
                <a16:creationId xmlns:a16="http://schemas.microsoft.com/office/drawing/2014/main" id="{9EA864B9-9285-76AC-CBBD-037A05199E40}"/>
              </a:ext>
            </a:extLst>
          </p:cNvPr>
          <p:cNvGrpSpPr/>
          <p:nvPr userDrawn="1"/>
        </p:nvGrpSpPr>
        <p:grpSpPr>
          <a:xfrm>
            <a:off x="9277061" y="124532"/>
            <a:ext cx="609467" cy="609467"/>
            <a:chOff x="8324461" y="2330160"/>
            <a:chExt cx="1186069" cy="1186069"/>
          </a:xfrm>
        </p:grpSpPr>
        <p:grpSp>
          <p:nvGrpSpPr>
            <p:cNvPr id="29" name="Group 28">
              <a:extLst>
                <a:ext uri="{FF2B5EF4-FFF2-40B4-BE49-F238E27FC236}">
                  <a16:creationId xmlns:a16="http://schemas.microsoft.com/office/drawing/2014/main" id="{D8C3D461-B87B-42ED-F390-3758FA03F320}"/>
                </a:ext>
              </a:extLst>
            </p:cNvPr>
            <p:cNvGrpSpPr/>
            <p:nvPr/>
          </p:nvGrpSpPr>
          <p:grpSpPr>
            <a:xfrm>
              <a:off x="8324461" y="2330160"/>
              <a:ext cx="1186069" cy="1186069"/>
              <a:chOff x="3368186" y="2335525"/>
              <a:chExt cx="1186069" cy="1186069"/>
            </a:xfrm>
            <a:solidFill>
              <a:srgbClr val="FF6600"/>
            </a:solidFill>
          </p:grpSpPr>
          <p:sp>
            <p:nvSpPr>
              <p:cNvPr id="32" name="Rectangle 31">
                <a:hlinkClick r:id="rId14" action="ppaction://hlinksldjump"/>
                <a:extLst>
                  <a:ext uri="{FF2B5EF4-FFF2-40B4-BE49-F238E27FC236}">
                    <a16:creationId xmlns:a16="http://schemas.microsoft.com/office/drawing/2014/main" id="{D926767D-9714-4CE9-795C-4C3EAA3E12DE}"/>
                  </a:ext>
                </a:extLst>
              </p:cNvPr>
              <p:cNvSpPr/>
              <p:nvPr/>
            </p:nvSpPr>
            <p:spPr>
              <a:xfrm>
                <a:off x="3368186" y="2335525"/>
                <a:ext cx="1186069" cy="1186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p>
            </p:txBody>
          </p:sp>
          <p:sp>
            <p:nvSpPr>
              <p:cNvPr id="33" name="TextBox 32">
                <a:hlinkClick r:id="rId14" action="ppaction://hlinksldjump"/>
                <a:extLst>
                  <a:ext uri="{FF2B5EF4-FFF2-40B4-BE49-F238E27FC236}">
                    <a16:creationId xmlns:a16="http://schemas.microsoft.com/office/drawing/2014/main" id="{F955FAB7-6EFF-EB4E-5A3F-7B338DFB8447}"/>
                  </a:ext>
                </a:extLst>
              </p:cNvPr>
              <p:cNvSpPr txBox="1"/>
              <p:nvPr/>
            </p:nvSpPr>
            <p:spPr>
              <a:xfrm>
                <a:off x="3387948" y="2335766"/>
                <a:ext cx="1160375" cy="389322"/>
              </a:xfrm>
              <a:prstGeom prst="rect">
                <a:avLst/>
              </a:prstGeom>
              <a:grpFill/>
            </p:spPr>
            <p:txBody>
              <a:bodyPr wrap="square" rtlCol="0">
                <a:spAutoFit/>
              </a:bodyPr>
              <a:lstStyle/>
              <a:p>
                <a:pPr algn="ctr"/>
                <a:r>
                  <a:rPr lang="en-GB" sz="700" dirty="0">
                    <a:solidFill>
                      <a:schemeClr val="bg1"/>
                    </a:solidFill>
                  </a:rPr>
                  <a:t>Resources</a:t>
                </a:r>
              </a:p>
            </p:txBody>
          </p:sp>
        </p:grpSp>
        <p:pic>
          <p:nvPicPr>
            <p:cNvPr id="30" name="Picture 29">
              <a:hlinkClick r:id="rId14" action="ppaction://hlinksldjump"/>
              <a:extLst>
                <a:ext uri="{FF2B5EF4-FFF2-40B4-BE49-F238E27FC236}">
                  <a16:creationId xmlns:a16="http://schemas.microsoft.com/office/drawing/2014/main" id="{64C8F015-D6CA-5D18-C37E-7A6AED35898F}"/>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776176" y="2729505"/>
              <a:ext cx="607943" cy="564071"/>
            </a:xfrm>
            <a:prstGeom prst="rect">
              <a:avLst/>
            </a:prstGeom>
          </p:spPr>
        </p:pic>
        <p:pic>
          <p:nvPicPr>
            <p:cNvPr id="31" name="Picture 30">
              <a:hlinkClick r:id="rId14" action="ppaction://hlinksldjump"/>
              <a:extLst>
                <a:ext uri="{FF2B5EF4-FFF2-40B4-BE49-F238E27FC236}">
                  <a16:creationId xmlns:a16="http://schemas.microsoft.com/office/drawing/2014/main" id="{F5D11E27-48D1-396D-040F-F293127C0166}"/>
                </a:ext>
              </a:extLst>
            </p:cNvPr>
            <p:cNvPicPr>
              <a:picLocks noChangeAspect="1"/>
            </p:cNvPicPr>
            <p:nvPr/>
          </p:nvPicPr>
          <p:blipFill rotWithShape="1">
            <a:blip r:embed="rId16" cstate="print">
              <a:extLst>
                <a:ext uri="{28A0092B-C50C-407E-A947-70E740481C1C}">
                  <a14:useLocalDpi xmlns:a14="http://schemas.microsoft.com/office/drawing/2010/main" val="0"/>
                </a:ext>
                <a:ext uri="{837473B0-CC2E-450A-ABE3-18F120FF3D39}">
                  <a1611:picAttrSrcUrl xmlns:a1611="http://schemas.microsoft.com/office/drawing/2016/11/main" r:id="rId17"/>
                </a:ext>
              </a:extLst>
            </a:blip>
            <a:srcRect l="11919" t="24749" r="13051" b="24518"/>
            <a:stretch/>
          </p:blipFill>
          <p:spPr>
            <a:xfrm>
              <a:off x="8417538" y="2969870"/>
              <a:ext cx="662609" cy="346175"/>
            </a:xfrm>
            <a:prstGeom prst="rect">
              <a:avLst/>
            </a:prstGeom>
          </p:spPr>
        </p:pic>
      </p:grpSp>
      <p:pic>
        <p:nvPicPr>
          <p:cNvPr id="34" name="Picture 33">
            <a:hlinkClick r:id="rId18"/>
            <a:extLst>
              <a:ext uri="{FF2B5EF4-FFF2-40B4-BE49-F238E27FC236}">
                <a16:creationId xmlns:a16="http://schemas.microsoft.com/office/drawing/2014/main" id="{E7AEAFC6-344D-074D-2C5D-8D2BD49DEEBD}"/>
              </a:ext>
            </a:extLst>
          </p:cNvPr>
          <p:cNvPicPr>
            <a:picLocks noChangeAspect="1"/>
          </p:cNvPicPr>
          <p:nvPr userDrawn="1"/>
        </p:nvPicPr>
        <p:blipFill>
          <a:blip r:embed="rId19"/>
          <a:stretch>
            <a:fillRect/>
          </a:stretch>
        </p:blipFill>
        <p:spPr>
          <a:xfrm>
            <a:off x="9965243" y="124439"/>
            <a:ext cx="609653" cy="609653"/>
          </a:xfrm>
          <a:prstGeom prst="rect">
            <a:avLst/>
          </a:prstGeom>
        </p:spPr>
      </p:pic>
    </p:spTree>
    <p:extLst>
      <p:ext uri="{BB962C8B-B14F-4D97-AF65-F5344CB8AC3E}">
        <p14:creationId xmlns:p14="http://schemas.microsoft.com/office/powerpoint/2010/main" val="3295937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6" name="Rectangle 5"/>
          <p:cNvSpPr/>
          <p:nvPr userDrawn="1"/>
        </p:nvSpPr>
        <p:spPr>
          <a:xfrm>
            <a:off x="10555704" y="593557"/>
            <a:ext cx="1636295" cy="6264443"/>
          </a:xfrm>
          <a:prstGeom prst="rect">
            <a:avLst/>
          </a:prstGeom>
          <a:gradFill flip="none" rotWithShape="1">
            <a:gsLst>
              <a:gs pos="38000">
                <a:schemeClr val="accent4">
                  <a:lumMod val="20000"/>
                  <a:lumOff val="80000"/>
                </a:schemeClr>
              </a:gs>
              <a:gs pos="0">
                <a:schemeClr val="bg1"/>
              </a:gs>
            </a:gsLst>
            <a:lin ang="135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0" y="0"/>
            <a:ext cx="12192000" cy="882316"/>
          </a:xfrm>
          <a:prstGeom prst="rect">
            <a:avLst/>
          </a:prstGeom>
          <a:gradFill flip="none" rotWithShape="1">
            <a:gsLst>
              <a:gs pos="77000">
                <a:schemeClr val="accent4">
                  <a:lumMod val="20000"/>
                  <a:lumOff val="80000"/>
                </a:schemeClr>
              </a:gs>
              <a:gs pos="100000">
                <a:schemeClr val="bg1"/>
              </a:gs>
            </a:gsLst>
            <a:lin ang="135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userDrawn="1"/>
        </p:nvSpPr>
        <p:spPr>
          <a:xfrm>
            <a:off x="11244304" y="6627168"/>
            <a:ext cx="947695" cy="230832"/>
          </a:xfrm>
          <a:prstGeom prst="rect">
            <a:avLst/>
          </a:prstGeom>
          <a:noFill/>
        </p:spPr>
        <p:txBody>
          <a:bodyPr wrap="none" rtlCol="0">
            <a:spAutoFit/>
          </a:bodyPr>
          <a:lstStyle/>
          <a:p>
            <a:r>
              <a:rPr lang="en-GB" sz="900" dirty="0">
                <a:solidFill>
                  <a:schemeClr val="bg1">
                    <a:lumMod val="50000"/>
                  </a:schemeClr>
                </a:solidFill>
              </a:rPr>
              <a:t>Praxis Local v2.7</a:t>
            </a:r>
          </a:p>
        </p:txBody>
      </p:sp>
      <p:sp>
        <p:nvSpPr>
          <p:cNvPr id="42" name="Title 1">
            <a:extLst>
              <a:ext uri="{FF2B5EF4-FFF2-40B4-BE49-F238E27FC236}">
                <a16:creationId xmlns:a16="http://schemas.microsoft.com/office/drawing/2014/main" id="{EC96ECCA-5B96-43D8-B335-6D34A55B53DF}"/>
              </a:ext>
            </a:extLst>
          </p:cNvPr>
          <p:cNvSpPr>
            <a:spLocks noGrp="1"/>
          </p:cNvSpPr>
          <p:nvPr>
            <p:ph type="title"/>
          </p:nvPr>
        </p:nvSpPr>
        <p:spPr>
          <a:xfrm>
            <a:off x="136358" y="24064"/>
            <a:ext cx="5631453" cy="826167"/>
          </a:xfrm>
        </p:spPr>
        <p:txBody>
          <a:bodyPr>
            <a:normAutofit/>
          </a:bodyPr>
          <a:lstStyle>
            <a:lvl1pPr>
              <a:defRPr sz="3200">
                <a:solidFill>
                  <a:schemeClr val="accent3">
                    <a:lumMod val="75000"/>
                  </a:schemeClr>
                </a:solidFill>
                <a:latin typeface="Ubuntu Light" panose="020B0604030602030204" pitchFamily="34" charset="0"/>
              </a:defRPr>
            </a:lvl1pPr>
          </a:lstStyle>
          <a:p>
            <a:r>
              <a:rPr lang="en-US" dirty="0"/>
              <a:t>Click to edit Master title style</a:t>
            </a:r>
            <a:endParaRPr lang="en-GB" dirty="0"/>
          </a:p>
        </p:txBody>
      </p:sp>
      <p:cxnSp>
        <p:nvCxnSpPr>
          <p:cNvPr id="71" name="Straight Connector 70">
            <a:extLst>
              <a:ext uri="{FF2B5EF4-FFF2-40B4-BE49-F238E27FC236}">
                <a16:creationId xmlns:a16="http://schemas.microsoft.com/office/drawing/2014/main" id="{61683C26-23BD-451C-8F78-57BE04918E61}"/>
              </a:ext>
            </a:extLst>
          </p:cNvPr>
          <p:cNvCxnSpPr>
            <a:cxnSpLocks/>
          </p:cNvCxnSpPr>
          <p:nvPr userDrawn="1"/>
        </p:nvCxnSpPr>
        <p:spPr>
          <a:xfrm>
            <a:off x="10723908" y="882316"/>
            <a:ext cx="12909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37" name="Picture 36">
            <a:hlinkClick r:id="rId2"/>
            <a:extLst>
              <a:ext uri="{FF2B5EF4-FFF2-40B4-BE49-F238E27FC236}">
                <a16:creationId xmlns:a16="http://schemas.microsoft.com/office/drawing/2014/main" id="{E0063F2D-C5BD-4FE3-BF75-60B6157B96E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04929" y="121849"/>
            <a:ext cx="1042561" cy="549971"/>
          </a:xfrm>
          <a:prstGeom prst="rect">
            <a:avLst/>
          </a:prstGeom>
        </p:spPr>
      </p:pic>
      <p:grpSp>
        <p:nvGrpSpPr>
          <p:cNvPr id="2" name="Group 1">
            <a:extLst>
              <a:ext uri="{FF2B5EF4-FFF2-40B4-BE49-F238E27FC236}">
                <a16:creationId xmlns:a16="http://schemas.microsoft.com/office/drawing/2014/main" id="{E808BE66-3001-0DC6-CD95-38369CD570F1}"/>
              </a:ext>
            </a:extLst>
          </p:cNvPr>
          <p:cNvGrpSpPr/>
          <p:nvPr userDrawn="1"/>
        </p:nvGrpSpPr>
        <p:grpSpPr>
          <a:xfrm>
            <a:off x="5836140" y="124532"/>
            <a:ext cx="609466" cy="609467"/>
            <a:chOff x="7071641" y="142168"/>
            <a:chExt cx="609466" cy="609467"/>
          </a:xfrm>
        </p:grpSpPr>
        <p:sp>
          <p:nvSpPr>
            <p:cNvPr id="3" name="Rectangle 2">
              <a:hlinkClick r:id="rId4" action="ppaction://hlinksldjump"/>
              <a:extLst>
                <a:ext uri="{FF2B5EF4-FFF2-40B4-BE49-F238E27FC236}">
                  <a16:creationId xmlns:a16="http://schemas.microsoft.com/office/drawing/2014/main" id="{3F6678ED-6B89-37CF-90B9-224182E0E97C}"/>
                </a:ext>
              </a:extLst>
            </p:cNvPr>
            <p:cNvSpPr/>
            <p:nvPr/>
          </p:nvSpPr>
          <p:spPr>
            <a:xfrm>
              <a:off x="7071641" y="142168"/>
              <a:ext cx="609466" cy="609467"/>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a:p>
          </p:txBody>
        </p:sp>
        <p:sp>
          <p:nvSpPr>
            <p:cNvPr id="4" name="TextBox 3">
              <a:extLst>
                <a:ext uri="{FF2B5EF4-FFF2-40B4-BE49-F238E27FC236}">
                  <a16:creationId xmlns:a16="http://schemas.microsoft.com/office/drawing/2014/main" id="{161B88CE-8C79-D2FC-50F6-DAEAE7214416}"/>
                </a:ext>
              </a:extLst>
            </p:cNvPr>
            <p:cNvSpPr txBox="1"/>
            <p:nvPr/>
          </p:nvSpPr>
          <p:spPr>
            <a:xfrm>
              <a:off x="7161998" y="142168"/>
              <a:ext cx="405880" cy="200055"/>
            </a:xfrm>
            <a:prstGeom prst="rect">
              <a:avLst/>
            </a:prstGeom>
            <a:noFill/>
          </p:spPr>
          <p:txBody>
            <a:bodyPr wrap="none" rtlCol="0">
              <a:spAutoFit/>
            </a:bodyPr>
            <a:lstStyle/>
            <a:p>
              <a:r>
                <a:rPr lang="en-GB" sz="700" dirty="0">
                  <a:solidFill>
                    <a:schemeClr val="bg1"/>
                  </a:solidFill>
                </a:rPr>
                <a:t>Home</a:t>
              </a:r>
            </a:p>
          </p:txBody>
        </p:sp>
        <p:pic>
          <p:nvPicPr>
            <p:cNvPr id="5" name="Picture 4">
              <a:hlinkClick r:id="rId4" action="ppaction://hlinksldjump"/>
              <a:extLst>
                <a:ext uri="{FF2B5EF4-FFF2-40B4-BE49-F238E27FC236}">
                  <a16:creationId xmlns:a16="http://schemas.microsoft.com/office/drawing/2014/main" id="{FB6700E7-600A-C38B-9257-6E02DD3ABCDD}"/>
                </a:ext>
              </a:extLst>
            </p:cNvPr>
            <p:cNvPicPr>
              <a:picLocks noChangeAspect="1"/>
            </p:cNvPicPr>
            <p:nvPr userDrawn="1"/>
          </p:nvPicPr>
          <p:blipFill>
            <a:blip r:embed="rId5"/>
            <a:stretch>
              <a:fillRect/>
            </a:stretch>
          </p:blipFill>
          <p:spPr>
            <a:xfrm>
              <a:off x="7230344" y="369315"/>
              <a:ext cx="292060" cy="275371"/>
            </a:xfrm>
            <a:prstGeom prst="rect">
              <a:avLst/>
            </a:prstGeom>
          </p:spPr>
        </p:pic>
      </p:grpSp>
      <p:grpSp>
        <p:nvGrpSpPr>
          <p:cNvPr id="8" name="Group 7">
            <a:extLst>
              <a:ext uri="{FF2B5EF4-FFF2-40B4-BE49-F238E27FC236}">
                <a16:creationId xmlns:a16="http://schemas.microsoft.com/office/drawing/2014/main" id="{1C285950-EC69-FEBC-35AA-DDDCAE194D60}"/>
              </a:ext>
            </a:extLst>
          </p:cNvPr>
          <p:cNvGrpSpPr/>
          <p:nvPr userDrawn="1"/>
        </p:nvGrpSpPr>
        <p:grpSpPr>
          <a:xfrm>
            <a:off x="6524323" y="124532"/>
            <a:ext cx="609467" cy="609467"/>
            <a:chOff x="3368186" y="2335525"/>
            <a:chExt cx="1186069" cy="1186069"/>
          </a:xfrm>
        </p:grpSpPr>
        <p:sp>
          <p:nvSpPr>
            <p:cNvPr id="9" name="Rectangle 8">
              <a:hlinkClick r:id="rId6" action="ppaction://hlinksldjump"/>
              <a:extLst>
                <a:ext uri="{FF2B5EF4-FFF2-40B4-BE49-F238E27FC236}">
                  <a16:creationId xmlns:a16="http://schemas.microsoft.com/office/drawing/2014/main" id="{A075C334-5F82-5716-48E7-BF2978E12E43}"/>
                </a:ext>
              </a:extLst>
            </p:cNvPr>
            <p:cNvSpPr/>
            <p:nvPr/>
          </p:nvSpPr>
          <p:spPr>
            <a:xfrm>
              <a:off x="3368186" y="2335525"/>
              <a:ext cx="1186069" cy="118606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p>
          </p:txBody>
        </p:sp>
        <p:sp>
          <p:nvSpPr>
            <p:cNvPr id="10" name="TextBox 9">
              <a:extLst>
                <a:ext uri="{FF2B5EF4-FFF2-40B4-BE49-F238E27FC236}">
                  <a16:creationId xmlns:a16="http://schemas.microsoft.com/office/drawing/2014/main" id="{E837D7F0-AE97-3E4D-A4C1-9FBD3D887FBC}"/>
                </a:ext>
              </a:extLst>
            </p:cNvPr>
            <p:cNvSpPr txBox="1"/>
            <p:nvPr/>
          </p:nvSpPr>
          <p:spPr>
            <a:xfrm>
              <a:off x="3425400" y="2335525"/>
              <a:ext cx="906876" cy="314209"/>
            </a:xfrm>
            <a:prstGeom prst="rect">
              <a:avLst/>
            </a:prstGeom>
            <a:noFill/>
          </p:spPr>
          <p:txBody>
            <a:bodyPr wrap="none" rtlCol="0">
              <a:spAutoFit/>
            </a:bodyPr>
            <a:lstStyle/>
            <a:p>
              <a:r>
                <a:rPr lang="en-GB" sz="700" dirty="0">
                  <a:solidFill>
                    <a:schemeClr val="bg1"/>
                  </a:solidFill>
                </a:rPr>
                <a:t>Navigation</a:t>
              </a:r>
            </a:p>
          </p:txBody>
        </p:sp>
        <p:pic>
          <p:nvPicPr>
            <p:cNvPr id="11" name="Picture 10">
              <a:hlinkClick r:id="rId6" action="ppaction://hlinksldjump"/>
              <a:extLst>
                <a:ext uri="{FF2B5EF4-FFF2-40B4-BE49-F238E27FC236}">
                  <a16:creationId xmlns:a16="http://schemas.microsoft.com/office/drawing/2014/main" id="{61954C7D-AB57-4CE5-EDE6-9D82B55B782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34225" y="2770115"/>
              <a:ext cx="653990" cy="653990"/>
            </a:xfrm>
            <a:prstGeom prst="rect">
              <a:avLst/>
            </a:prstGeom>
          </p:spPr>
        </p:pic>
      </p:grpSp>
      <p:grpSp>
        <p:nvGrpSpPr>
          <p:cNvPr id="12" name="Group 11">
            <a:extLst>
              <a:ext uri="{FF2B5EF4-FFF2-40B4-BE49-F238E27FC236}">
                <a16:creationId xmlns:a16="http://schemas.microsoft.com/office/drawing/2014/main" id="{7B1C711F-83F5-E703-70D1-2F85FFDEECD8}"/>
              </a:ext>
            </a:extLst>
          </p:cNvPr>
          <p:cNvGrpSpPr/>
          <p:nvPr userDrawn="1"/>
        </p:nvGrpSpPr>
        <p:grpSpPr>
          <a:xfrm>
            <a:off x="7900691" y="124532"/>
            <a:ext cx="609467" cy="609467"/>
            <a:chOff x="6238240" y="2335524"/>
            <a:chExt cx="1186069" cy="1186069"/>
          </a:xfrm>
        </p:grpSpPr>
        <p:sp>
          <p:nvSpPr>
            <p:cNvPr id="14" name="Rectangle 13">
              <a:hlinkClick r:id="rId8" action="ppaction://hlinksldjump"/>
              <a:extLst>
                <a:ext uri="{FF2B5EF4-FFF2-40B4-BE49-F238E27FC236}">
                  <a16:creationId xmlns:a16="http://schemas.microsoft.com/office/drawing/2014/main" id="{14F810BE-2770-F4E9-2F35-7DE531ECB7C5}"/>
                </a:ext>
              </a:extLst>
            </p:cNvPr>
            <p:cNvSpPr/>
            <p:nvPr/>
          </p:nvSpPr>
          <p:spPr>
            <a:xfrm>
              <a:off x="6238240" y="2335524"/>
              <a:ext cx="1186069" cy="11860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p>
          </p:txBody>
        </p:sp>
        <p:sp>
          <p:nvSpPr>
            <p:cNvPr id="15" name="TextBox 14">
              <a:extLst>
                <a:ext uri="{FF2B5EF4-FFF2-40B4-BE49-F238E27FC236}">
                  <a16:creationId xmlns:a16="http://schemas.microsoft.com/office/drawing/2014/main" id="{F470138D-5E99-DD26-B75D-B453172BF3CD}"/>
                </a:ext>
              </a:extLst>
            </p:cNvPr>
            <p:cNvSpPr txBox="1"/>
            <p:nvPr/>
          </p:nvSpPr>
          <p:spPr>
            <a:xfrm>
              <a:off x="6268726" y="2335524"/>
              <a:ext cx="924500" cy="314209"/>
            </a:xfrm>
            <a:prstGeom prst="rect">
              <a:avLst/>
            </a:prstGeom>
            <a:noFill/>
          </p:spPr>
          <p:txBody>
            <a:bodyPr wrap="none" rtlCol="0">
              <a:spAutoFit/>
            </a:bodyPr>
            <a:lstStyle/>
            <a:p>
              <a:r>
                <a:rPr lang="en-GB" sz="700" dirty="0">
                  <a:solidFill>
                    <a:schemeClr val="bg1"/>
                  </a:solidFill>
                </a:rPr>
                <a:t>Knowledge</a:t>
              </a:r>
            </a:p>
          </p:txBody>
        </p:sp>
        <p:pic>
          <p:nvPicPr>
            <p:cNvPr id="16" name="Picture 15">
              <a:hlinkClick r:id="rId8" action="ppaction://hlinksldjump"/>
              <a:extLst>
                <a:ext uri="{FF2B5EF4-FFF2-40B4-BE49-F238E27FC236}">
                  <a16:creationId xmlns:a16="http://schemas.microsoft.com/office/drawing/2014/main" id="{DC8A3C04-B6C7-C1A5-5186-BEFC044D38E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435803" y="2822570"/>
              <a:ext cx="790943" cy="510457"/>
            </a:xfrm>
            <a:prstGeom prst="rect">
              <a:avLst/>
            </a:prstGeom>
          </p:spPr>
        </p:pic>
      </p:grpSp>
      <p:grpSp>
        <p:nvGrpSpPr>
          <p:cNvPr id="17" name="Group 16">
            <a:extLst>
              <a:ext uri="{FF2B5EF4-FFF2-40B4-BE49-F238E27FC236}">
                <a16:creationId xmlns:a16="http://schemas.microsoft.com/office/drawing/2014/main" id="{66111BB4-EFDE-9632-57D9-CCFAE9B26B79}"/>
              </a:ext>
            </a:extLst>
          </p:cNvPr>
          <p:cNvGrpSpPr/>
          <p:nvPr userDrawn="1"/>
        </p:nvGrpSpPr>
        <p:grpSpPr>
          <a:xfrm>
            <a:off x="7212507" y="124531"/>
            <a:ext cx="609467" cy="609468"/>
            <a:chOff x="4803213" y="2335524"/>
            <a:chExt cx="1186069" cy="1186070"/>
          </a:xfrm>
        </p:grpSpPr>
        <p:grpSp>
          <p:nvGrpSpPr>
            <p:cNvPr id="18" name="Group 17">
              <a:extLst>
                <a:ext uri="{FF2B5EF4-FFF2-40B4-BE49-F238E27FC236}">
                  <a16:creationId xmlns:a16="http://schemas.microsoft.com/office/drawing/2014/main" id="{11B5F114-39EB-CE99-93D0-93CB5E3B61E3}"/>
                </a:ext>
              </a:extLst>
            </p:cNvPr>
            <p:cNvGrpSpPr/>
            <p:nvPr/>
          </p:nvGrpSpPr>
          <p:grpSpPr>
            <a:xfrm>
              <a:off x="4803213" y="2335524"/>
              <a:ext cx="1186069" cy="1186070"/>
              <a:chOff x="4803213" y="2335524"/>
              <a:chExt cx="1186069" cy="1186070"/>
            </a:xfrm>
          </p:grpSpPr>
          <p:sp>
            <p:nvSpPr>
              <p:cNvPr id="20" name="Rectangle 19">
                <a:hlinkClick r:id="rId10" action="ppaction://hlinksldjump"/>
                <a:extLst>
                  <a:ext uri="{FF2B5EF4-FFF2-40B4-BE49-F238E27FC236}">
                    <a16:creationId xmlns:a16="http://schemas.microsoft.com/office/drawing/2014/main" id="{24671F73-3563-1DDF-E129-7DB257925ECF}"/>
                  </a:ext>
                </a:extLst>
              </p:cNvPr>
              <p:cNvSpPr/>
              <p:nvPr/>
            </p:nvSpPr>
            <p:spPr>
              <a:xfrm>
                <a:off x="4803213" y="2335525"/>
                <a:ext cx="1186069" cy="11860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p>
            </p:txBody>
          </p:sp>
          <p:sp>
            <p:nvSpPr>
              <p:cNvPr id="21" name="TextBox 20">
                <a:extLst>
                  <a:ext uri="{FF2B5EF4-FFF2-40B4-BE49-F238E27FC236}">
                    <a16:creationId xmlns:a16="http://schemas.microsoft.com/office/drawing/2014/main" id="{85BCC1C2-4CB2-2E50-9792-5B6FCC4DE123}"/>
                  </a:ext>
                </a:extLst>
              </p:cNvPr>
              <p:cNvSpPr txBox="1"/>
              <p:nvPr/>
            </p:nvSpPr>
            <p:spPr>
              <a:xfrm>
                <a:off x="4896014" y="2335524"/>
                <a:ext cx="856522" cy="314209"/>
              </a:xfrm>
              <a:prstGeom prst="rect">
                <a:avLst/>
              </a:prstGeom>
              <a:noFill/>
            </p:spPr>
            <p:txBody>
              <a:bodyPr wrap="none" rtlCol="0">
                <a:spAutoFit/>
              </a:bodyPr>
              <a:lstStyle/>
              <a:p>
                <a:r>
                  <a:rPr lang="en-GB" sz="700" dirty="0">
                    <a:solidFill>
                      <a:schemeClr val="bg1"/>
                    </a:solidFill>
                  </a:rPr>
                  <a:t>Processes</a:t>
                </a:r>
              </a:p>
            </p:txBody>
          </p:sp>
        </p:grpSp>
        <p:pic>
          <p:nvPicPr>
            <p:cNvPr id="19" name="Picture 18">
              <a:hlinkClick r:id="rId10" action="ppaction://hlinksldjump"/>
              <a:extLst>
                <a:ext uri="{FF2B5EF4-FFF2-40B4-BE49-F238E27FC236}">
                  <a16:creationId xmlns:a16="http://schemas.microsoft.com/office/drawing/2014/main" id="{1C7258F0-5E87-B274-5592-9BE4F7712047}"/>
                </a:ext>
              </a:extLst>
            </p:cNvPr>
            <p:cNvPicPr>
              <a:picLocks noChangeAspect="1"/>
            </p:cNvPicPr>
            <p:nvPr/>
          </p:nvPicPr>
          <p:blipFill>
            <a:blip r:embed="rId11"/>
            <a:stretch>
              <a:fillRect/>
            </a:stretch>
          </p:blipFill>
          <p:spPr>
            <a:xfrm>
              <a:off x="4920173" y="2822226"/>
              <a:ext cx="975445" cy="493819"/>
            </a:xfrm>
            <a:prstGeom prst="rect">
              <a:avLst/>
            </a:prstGeom>
          </p:spPr>
        </p:pic>
      </p:grpSp>
      <p:grpSp>
        <p:nvGrpSpPr>
          <p:cNvPr id="22" name="Group 21">
            <a:extLst>
              <a:ext uri="{FF2B5EF4-FFF2-40B4-BE49-F238E27FC236}">
                <a16:creationId xmlns:a16="http://schemas.microsoft.com/office/drawing/2014/main" id="{01C6C163-BF94-F997-6071-792F6F36DA9B}"/>
              </a:ext>
            </a:extLst>
          </p:cNvPr>
          <p:cNvGrpSpPr/>
          <p:nvPr userDrawn="1"/>
        </p:nvGrpSpPr>
        <p:grpSpPr>
          <a:xfrm>
            <a:off x="8588875" y="124532"/>
            <a:ext cx="609467" cy="609467"/>
            <a:chOff x="7696563" y="2330160"/>
            <a:chExt cx="1186069" cy="1186069"/>
          </a:xfrm>
        </p:grpSpPr>
        <p:grpSp>
          <p:nvGrpSpPr>
            <p:cNvPr id="23" name="Group 22">
              <a:extLst>
                <a:ext uri="{FF2B5EF4-FFF2-40B4-BE49-F238E27FC236}">
                  <a16:creationId xmlns:a16="http://schemas.microsoft.com/office/drawing/2014/main" id="{86AEBEE7-BF44-685D-8712-504D33A961AC}"/>
                </a:ext>
              </a:extLst>
            </p:cNvPr>
            <p:cNvGrpSpPr/>
            <p:nvPr/>
          </p:nvGrpSpPr>
          <p:grpSpPr>
            <a:xfrm>
              <a:off x="7696563" y="2330160"/>
              <a:ext cx="1186069" cy="1186069"/>
              <a:chOff x="7696563" y="2330160"/>
              <a:chExt cx="1186069" cy="1186069"/>
            </a:xfrm>
          </p:grpSpPr>
          <p:sp>
            <p:nvSpPr>
              <p:cNvPr id="25" name="Rectangle 24">
                <a:hlinkClick r:id="rId12" action="ppaction://hlinksldjump"/>
                <a:extLst>
                  <a:ext uri="{FF2B5EF4-FFF2-40B4-BE49-F238E27FC236}">
                    <a16:creationId xmlns:a16="http://schemas.microsoft.com/office/drawing/2014/main" id="{34AC98F3-4CD9-7A4C-E237-E2658E593971}"/>
                  </a:ext>
                </a:extLst>
              </p:cNvPr>
              <p:cNvSpPr/>
              <p:nvPr/>
            </p:nvSpPr>
            <p:spPr>
              <a:xfrm>
                <a:off x="7696563" y="2330160"/>
                <a:ext cx="1186069" cy="11860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p>
            </p:txBody>
          </p:sp>
          <p:sp>
            <p:nvSpPr>
              <p:cNvPr id="26" name="TextBox 25">
                <a:extLst>
                  <a:ext uri="{FF2B5EF4-FFF2-40B4-BE49-F238E27FC236}">
                    <a16:creationId xmlns:a16="http://schemas.microsoft.com/office/drawing/2014/main" id="{7634FA55-8D77-FD2A-B40C-4307E15A9F21}"/>
                  </a:ext>
                </a:extLst>
              </p:cNvPr>
              <p:cNvSpPr txBox="1"/>
              <p:nvPr/>
            </p:nvSpPr>
            <p:spPr>
              <a:xfrm>
                <a:off x="7722134" y="2330160"/>
                <a:ext cx="944642" cy="314209"/>
              </a:xfrm>
              <a:prstGeom prst="rect">
                <a:avLst/>
              </a:prstGeom>
              <a:noFill/>
            </p:spPr>
            <p:txBody>
              <a:bodyPr wrap="none" rtlCol="0">
                <a:spAutoFit/>
              </a:bodyPr>
              <a:lstStyle/>
              <a:p>
                <a:r>
                  <a:rPr lang="en-GB" sz="700" dirty="0">
                    <a:solidFill>
                      <a:schemeClr val="bg1"/>
                    </a:solidFill>
                  </a:rPr>
                  <a:t>Documents</a:t>
                </a:r>
              </a:p>
            </p:txBody>
          </p:sp>
        </p:grpSp>
        <p:pic>
          <p:nvPicPr>
            <p:cNvPr id="24" name="Picture 23">
              <a:hlinkClick r:id="rId12" action="ppaction://hlinksldjump"/>
              <a:extLst>
                <a:ext uri="{FF2B5EF4-FFF2-40B4-BE49-F238E27FC236}">
                  <a16:creationId xmlns:a16="http://schemas.microsoft.com/office/drawing/2014/main" id="{EEA1C1A7-81DF-6F1C-EA25-D4F2FF4ADEA8}"/>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02525" y="2749524"/>
              <a:ext cx="606869" cy="606869"/>
            </a:xfrm>
            <a:prstGeom prst="rect">
              <a:avLst/>
            </a:prstGeom>
          </p:spPr>
        </p:pic>
      </p:grpSp>
      <p:grpSp>
        <p:nvGrpSpPr>
          <p:cNvPr id="27" name="Group 26">
            <a:extLst>
              <a:ext uri="{FF2B5EF4-FFF2-40B4-BE49-F238E27FC236}">
                <a16:creationId xmlns:a16="http://schemas.microsoft.com/office/drawing/2014/main" id="{4C6FFE5E-0F13-2776-79DB-286BBEFA5298}"/>
              </a:ext>
            </a:extLst>
          </p:cNvPr>
          <p:cNvGrpSpPr/>
          <p:nvPr userDrawn="1"/>
        </p:nvGrpSpPr>
        <p:grpSpPr>
          <a:xfrm>
            <a:off x="9277061" y="124532"/>
            <a:ext cx="609467" cy="609467"/>
            <a:chOff x="8324461" y="2330160"/>
            <a:chExt cx="1186069" cy="1186069"/>
          </a:xfrm>
        </p:grpSpPr>
        <p:grpSp>
          <p:nvGrpSpPr>
            <p:cNvPr id="28" name="Group 27">
              <a:extLst>
                <a:ext uri="{FF2B5EF4-FFF2-40B4-BE49-F238E27FC236}">
                  <a16:creationId xmlns:a16="http://schemas.microsoft.com/office/drawing/2014/main" id="{860E1EB3-D58E-E2B8-305B-B7300589CB98}"/>
                </a:ext>
              </a:extLst>
            </p:cNvPr>
            <p:cNvGrpSpPr/>
            <p:nvPr/>
          </p:nvGrpSpPr>
          <p:grpSpPr>
            <a:xfrm>
              <a:off x="8324461" y="2330160"/>
              <a:ext cx="1186069" cy="1186069"/>
              <a:chOff x="3368186" y="2335525"/>
              <a:chExt cx="1186069" cy="1186069"/>
            </a:xfrm>
            <a:solidFill>
              <a:srgbClr val="FF6600"/>
            </a:solidFill>
          </p:grpSpPr>
          <p:sp>
            <p:nvSpPr>
              <p:cNvPr id="31" name="Rectangle 30">
                <a:hlinkClick r:id="rId14" action="ppaction://hlinksldjump"/>
                <a:extLst>
                  <a:ext uri="{FF2B5EF4-FFF2-40B4-BE49-F238E27FC236}">
                    <a16:creationId xmlns:a16="http://schemas.microsoft.com/office/drawing/2014/main" id="{BF666956-53A8-412A-81C9-C07C1C18CDE7}"/>
                  </a:ext>
                </a:extLst>
              </p:cNvPr>
              <p:cNvSpPr/>
              <p:nvPr/>
            </p:nvSpPr>
            <p:spPr>
              <a:xfrm>
                <a:off x="3368186" y="2335525"/>
                <a:ext cx="1186069" cy="1186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p>
            </p:txBody>
          </p:sp>
          <p:sp>
            <p:nvSpPr>
              <p:cNvPr id="32" name="TextBox 31">
                <a:hlinkClick r:id="rId14" action="ppaction://hlinksldjump"/>
                <a:extLst>
                  <a:ext uri="{FF2B5EF4-FFF2-40B4-BE49-F238E27FC236}">
                    <a16:creationId xmlns:a16="http://schemas.microsoft.com/office/drawing/2014/main" id="{985CBE02-1312-79A0-7A93-1DE8B1EFBF55}"/>
                  </a:ext>
                </a:extLst>
              </p:cNvPr>
              <p:cNvSpPr txBox="1"/>
              <p:nvPr/>
            </p:nvSpPr>
            <p:spPr>
              <a:xfrm>
                <a:off x="3387948" y="2335766"/>
                <a:ext cx="1160375" cy="389322"/>
              </a:xfrm>
              <a:prstGeom prst="rect">
                <a:avLst/>
              </a:prstGeom>
              <a:grpFill/>
            </p:spPr>
            <p:txBody>
              <a:bodyPr wrap="square" rtlCol="0">
                <a:spAutoFit/>
              </a:bodyPr>
              <a:lstStyle/>
              <a:p>
                <a:pPr algn="ctr"/>
                <a:r>
                  <a:rPr lang="en-GB" sz="700" dirty="0">
                    <a:solidFill>
                      <a:schemeClr val="bg1"/>
                    </a:solidFill>
                  </a:rPr>
                  <a:t>Resources</a:t>
                </a:r>
              </a:p>
            </p:txBody>
          </p:sp>
        </p:grpSp>
        <p:pic>
          <p:nvPicPr>
            <p:cNvPr id="29" name="Picture 28">
              <a:hlinkClick r:id="rId14" action="ppaction://hlinksldjump"/>
              <a:extLst>
                <a:ext uri="{FF2B5EF4-FFF2-40B4-BE49-F238E27FC236}">
                  <a16:creationId xmlns:a16="http://schemas.microsoft.com/office/drawing/2014/main" id="{FC98DC52-93BA-F8C8-411A-22432B1D9F65}"/>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776176" y="2729505"/>
              <a:ext cx="607943" cy="564071"/>
            </a:xfrm>
            <a:prstGeom prst="rect">
              <a:avLst/>
            </a:prstGeom>
          </p:spPr>
        </p:pic>
        <p:pic>
          <p:nvPicPr>
            <p:cNvPr id="30" name="Picture 29">
              <a:hlinkClick r:id="rId14" action="ppaction://hlinksldjump"/>
              <a:extLst>
                <a:ext uri="{FF2B5EF4-FFF2-40B4-BE49-F238E27FC236}">
                  <a16:creationId xmlns:a16="http://schemas.microsoft.com/office/drawing/2014/main" id="{F0C8017E-3AEF-A6CD-4564-AFF88F090228}"/>
                </a:ext>
              </a:extLst>
            </p:cNvPr>
            <p:cNvPicPr>
              <a:picLocks noChangeAspect="1"/>
            </p:cNvPicPr>
            <p:nvPr/>
          </p:nvPicPr>
          <p:blipFill rotWithShape="1">
            <a:blip r:embed="rId16" cstate="print">
              <a:extLst>
                <a:ext uri="{28A0092B-C50C-407E-A947-70E740481C1C}">
                  <a14:useLocalDpi xmlns:a14="http://schemas.microsoft.com/office/drawing/2010/main" val="0"/>
                </a:ext>
                <a:ext uri="{837473B0-CC2E-450A-ABE3-18F120FF3D39}">
                  <a1611:picAttrSrcUrl xmlns:a1611="http://schemas.microsoft.com/office/drawing/2016/11/main" r:id="rId17"/>
                </a:ext>
              </a:extLst>
            </a:blip>
            <a:srcRect l="11919" t="24749" r="13051" b="24518"/>
            <a:stretch/>
          </p:blipFill>
          <p:spPr>
            <a:xfrm>
              <a:off x="8417538" y="2969870"/>
              <a:ext cx="662609" cy="346175"/>
            </a:xfrm>
            <a:prstGeom prst="rect">
              <a:avLst/>
            </a:prstGeom>
          </p:spPr>
        </p:pic>
      </p:grpSp>
      <p:pic>
        <p:nvPicPr>
          <p:cNvPr id="33" name="Picture 32">
            <a:hlinkClick r:id="rId18"/>
            <a:extLst>
              <a:ext uri="{FF2B5EF4-FFF2-40B4-BE49-F238E27FC236}">
                <a16:creationId xmlns:a16="http://schemas.microsoft.com/office/drawing/2014/main" id="{9938A336-18E9-18F5-6973-E6407CB57B0B}"/>
              </a:ext>
            </a:extLst>
          </p:cNvPr>
          <p:cNvPicPr>
            <a:picLocks noChangeAspect="1"/>
          </p:cNvPicPr>
          <p:nvPr userDrawn="1"/>
        </p:nvPicPr>
        <p:blipFill>
          <a:blip r:embed="rId19"/>
          <a:stretch>
            <a:fillRect/>
          </a:stretch>
        </p:blipFill>
        <p:spPr>
          <a:xfrm>
            <a:off x="9965243" y="124439"/>
            <a:ext cx="609653" cy="609653"/>
          </a:xfrm>
          <a:prstGeom prst="rect">
            <a:avLst/>
          </a:prstGeom>
        </p:spPr>
      </p:pic>
    </p:spTree>
    <p:extLst>
      <p:ext uri="{BB962C8B-B14F-4D97-AF65-F5344CB8AC3E}">
        <p14:creationId xmlns:p14="http://schemas.microsoft.com/office/powerpoint/2010/main" val="4175526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25112" y="163497"/>
            <a:ext cx="955954" cy="504284"/>
          </a:xfrm>
          <a:prstGeom prst="rect">
            <a:avLst/>
          </a:prstGeom>
        </p:spPr>
      </p:pic>
      <p:cxnSp>
        <p:nvCxnSpPr>
          <p:cNvPr id="3" name="Straight Connector 2"/>
          <p:cNvCxnSpPr/>
          <p:nvPr userDrawn="1"/>
        </p:nvCxnSpPr>
        <p:spPr>
          <a:xfrm>
            <a:off x="10780734" y="882316"/>
            <a:ext cx="12909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4803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D4576D-ADD7-4318-811C-1029ED388B13}" type="datetimeFigureOut">
              <a:rPr lang="en-GB" smtClean="0"/>
              <a:t>11/03/2025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C2CFD9-7EC5-482B-8218-CE34F69251BE}" type="slidenum">
              <a:rPr lang="en-GB" smtClean="0"/>
              <a:t>‹#›</a:t>
            </a:fld>
            <a:endParaRPr lang="en-GB"/>
          </a:p>
        </p:txBody>
      </p:sp>
    </p:spTree>
    <p:extLst>
      <p:ext uri="{BB962C8B-B14F-4D97-AF65-F5344CB8AC3E}">
        <p14:creationId xmlns:p14="http://schemas.microsoft.com/office/powerpoint/2010/main" val="5390159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0" r:id="rId7"/>
    <p:sldLayoutId id="2147483661" r:id="rId8"/>
    <p:sldLayoutId id="2147483655" r:id="rId9"/>
    <p:sldLayoutId id="2147483656" r:id="rId10"/>
    <p:sldLayoutId id="2147483657" r:id="rId11"/>
    <p:sldLayoutId id="2147483658" r:id="rId12"/>
    <p:sldLayoutId id="214748365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slide" Target="slide2.xml"/><Relationship Id="rId12" Type="http://schemas.openxmlformats.org/officeDocument/2006/relationships/image" Target="../media/image15.png"/><Relationship Id="rId2" Type="http://schemas.openxmlformats.org/officeDocument/2006/relationships/slide" Target="slide32.xml"/><Relationship Id="rId1" Type="http://schemas.openxmlformats.org/officeDocument/2006/relationships/slideLayout" Target="../slideLayouts/slideLayout9.xml"/><Relationship Id="rId6" Type="http://schemas.openxmlformats.org/officeDocument/2006/relationships/image" Target="../media/image13.jpeg"/><Relationship Id="rId11" Type="http://schemas.openxmlformats.org/officeDocument/2006/relationships/slide" Target="slide33.xml"/><Relationship Id="rId5" Type="http://schemas.openxmlformats.org/officeDocument/2006/relationships/image" Target="../media/image12.png"/><Relationship Id="rId15" Type="http://schemas.openxmlformats.org/officeDocument/2006/relationships/image" Target="../media/image17.png"/><Relationship Id="rId10" Type="http://schemas.openxmlformats.org/officeDocument/2006/relationships/image" Target="../media/image14.png"/><Relationship Id="rId4" Type="http://schemas.openxmlformats.org/officeDocument/2006/relationships/slide" Target="slide13.xml"/><Relationship Id="rId9" Type="http://schemas.openxmlformats.org/officeDocument/2006/relationships/slide" Target="slide9.xml"/><Relationship Id="rId14" Type="http://schemas.openxmlformats.org/officeDocument/2006/relationships/hyperlink" Target="https://commons.wikimedia.org/wiki/File:Book_SVG.svg" TargetMode="External"/></Relationships>
</file>

<file path=ppt/slides/_rels/slide10.xml.rels><?xml version="1.0" encoding="UTF-8" standalone="yes"?>
<Relationships xmlns="http://schemas.openxmlformats.org/package/2006/relationships"><Relationship Id="rId8" Type="http://schemas.openxmlformats.org/officeDocument/2006/relationships/hyperlink" Target="https://www.praxisframework.org/en/method/information-management-plan" TargetMode="External"/><Relationship Id="rId13" Type="http://schemas.openxmlformats.org/officeDocument/2006/relationships/hyperlink" Target="https://www.praxisframework.org/en/method/resource-management-plan" TargetMode="External"/><Relationship Id="rId3" Type="http://schemas.openxmlformats.org/officeDocument/2006/relationships/hyperlink" Target="https://www.praxisframework.org/en/method/benefits-management-plan" TargetMode="External"/><Relationship Id="rId7" Type="http://schemas.openxmlformats.org/officeDocument/2006/relationships/hyperlink" Target="https://www.praxisframework.org/en/method/finance-management-plan" TargetMode="External"/><Relationship Id="rId12" Type="http://schemas.openxmlformats.org/officeDocument/2006/relationships/hyperlink" Target="https://www.praxisframework.org/en/method/scope-management-plan" TargetMode="External"/><Relationship Id="rId2" Type="http://schemas.openxmlformats.org/officeDocument/2006/relationships/hyperlink" Target="https://www.praxisframework.org/en/method/organisation-management-plan" TargetMode="External"/><Relationship Id="rId1" Type="http://schemas.openxmlformats.org/officeDocument/2006/relationships/slideLayout" Target="../slideLayouts/slideLayout6.xml"/><Relationship Id="rId6" Type="http://schemas.openxmlformats.org/officeDocument/2006/relationships/hyperlink" Target="https://www.praxisframework.org/en/method/control-management-plan" TargetMode="External"/><Relationship Id="rId11" Type="http://schemas.openxmlformats.org/officeDocument/2006/relationships/hyperlink" Target="https://www.praxisframework.org/en/method/change-management-plan" TargetMode="External"/><Relationship Id="rId5" Type="http://schemas.openxmlformats.org/officeDocument/2006/relationships/hyperlink" Target="https://www.praxisframework.org/en/method/schedule-management-plan" TargetMode="External"/><Relationship Id="rId15" Type="http://schemas.openxmlformats.org/officeDocument/2006/relationships/hyperlink" Target="https://www.praxisframework.org/en/method/management-plans" TargetMode="External"/><Relationship Id="rId10" Type="http://schemas.openxmlformats.org/officeDocument/2006/relationships/hyperlink" Target="https://www.praxisframework.org/en/method/assurance-management-plan" TargetMode="External"/><Relationship Id="rId4" Type="http://schemas.openxmlformats.org/officeDocument/2006/relationships/hyperlink" Target="https://www.praxisframework.org/en/method/stakeholder-management-plan" TargetMode="External"/><Relationship Id="rId9" Type="http://schemas.openxmlformats.org/officeDocument/2006/relationships/hyperlink" Target="https://www.praxisframework.org/en/method/risk-management-plan" TargetMode="External"/><Relationship Id="rId14" Type="http://schemas.openxmlformats.org/officeDocument/2006/relationships/slide" Target="slide9.xml"/></Relationships>
</file>

<file path=ppt/slides/_rels/slide11.xml.rels><?xml version="1.0" encoding="UTF-8" standalone="yes"?>
<Relationships xmlns="http://schemas.openxmlformats.org/package/2006/relationships"><Relationship Id="rId8" Type="http://schemas.openxmlformats.org/officeDocument/2006/relationships/hyperlink" Target="https://www.praxisframework.org/en/method/benefits-map" TargetMode="External"/><Relationship Id="rId13" Type="http://schemas.openxmlformats.org/officeDocument/2006/relationships/hyperlink" Target="https://www.praxisframework.org/en/method/scope-documents" TargetMode="External"/><Relationship Id="rId3" Type="http://schemas.openxmlformats.org/officeDocument/2006/relationships/slide" Target="slide3.xml"/><Relationship Id="rId7" Type="http://schemas.openxmlformats.org/officeDocument/2006/relationships/hyperlink" Target="https://www.praxisframework.org/en/method/blueprint" TargetMode="External"/><Relationship Id="rId12" Type="http://schemas.openxmlformats.org/officeDocument/2006/relationships/slide" Target="slide5.xml"/><Relationship Id="rId2" Type="http://schemas.openxmlformats.org/officeDocument/2006/relationships/hyperlink" Target="https://www.praxisframework.org/en/method/mandate" TargetMode="External"/><Relationship Id="rId1" Type="http://schemas.openxmlformats.org/officeDocument/2006/relationships/slideLayout" Target="../slideLayouts/slideLayout6.xml"/><Relationship Id="rId6" Type="http://schemas.openxmlformats.org/officeDocument/2006/relationships/hyperlink" Target="https://www.praxisframework.org/en/method/product-documents" TargetMode="External"/><Relationship Id="rId11" Type="http://schemas.openxmlformats.org/officeDocument/2006/relationships/hyperlink" Target="https://www.praxisframework.org/en/method/brief" TargetMode="External"/><Relationship Id="rId5" Type="http://schemas.openxmlformats.org/officeDocument/2006/relationships/hyperlink" Target="https://www.praxisframework.org/en/method/specification" TargetMode="External"/><Relationship Id="rId10" Type="http://schemas.openxmlformats.org/officeDocument/2006/relationships/hyperlink" Target="https://www.praxisframework.org/en/method/business-case" TargetMode="External"/><Relationship Id="rId4" Type="http://schemas.openxmlformats.org/officeDocument/2006/relationships/hyperlink" Target="https://www.praxisframework.org/en/method/vision-statement" TargetMode="External"/><Relationship Id="rId9" Type="http://schemas.openxmlformats.org/officeDocument/2006/relationships/hyperlink" Target="https://www.praxisframework.org/en/method/benefit-profile" TargetMode="External"/><Relationship Id="rId14" Type="http://schemas.openxmlformats.org/officeDocument/2006/relationships/slide" Target="slide9.xml"/></Relationships>
</file>

<file path=ppt/slides/_rels/slide12.xml.rels><?xml version="1.0" encoding="UTF-8" standalone="yes"?>
<Relationships xmlns="http://schemas.openxmlformats.org/package/2006/relationships"><Relationship Id="rId8" Type="http://schemas.openxmlformats.org/officeDocument/2006/relationships/hyperlink" Target="https://www.praxisframework.org/en/method/issue-register" TargetMode="External"/><Relationship Id="rId13" Type="http://schemas.openxmlformats.org/officeDocument/2006/relationships/hyperlink" Target="https://www.praxisframework.org/en/method/progress-report" TargetMode="External"/><Relationship Id="rId18" Type="http://schemas.openxmlformats.org/officeDocument/2006/relationships/slide" Target="slide9.xml"/><Relationship Id="rId3" Type="http://schemas.openxmlformats.org/officeDocument/2006/relationships/slide" Target="slide5.xml"/><Relationship Id="rId7" Type="http://schemas.openxmlformats.org/officeDocument/2006/relationships/hyperlink" Target="https://www.praxisframework.org/en/method/delivery-plan" TargetMode="External"/><Relationship Id="rId12" Type="http://schemas.openxmlformats.org/officeDocument/2006/relationships/slide" Target="slide23.xml"/><Relationship Id="rId17" Type="http://schemas.openxmlformats.org/officeDocument/2006/relationships/hyperlink" Target="https://www.praxisframework.org/en/method/delivery-documents" TargetMode="External"/><Relationship Id="rId2" Type="http://schemas.openxmlformats.org/officeDocument/2006/relationships/hyperlink" Target="https://www.praxisframework.org/en/method/definition-plan" TargetMode="External"/><Relationship Id="rId16" Type="http://schemas.openxmlformats.org/officeDocument/2006/relationships/slide" Target="slide29.xml"/><Relationship Id="rId1" Type="http://schemas.openxmlformats.org/officeDocument/2006/relationships/slideLayout" Target="../slideLayouts/slideLayout6.xml"/><Relationship Id="rId6" Type="http://schemas.openxmlformats.org/officeDocument/2006/relationships/hyperlink" Target="https://www.praxisframework.org/en/method/risk-register" TargetMode="External"/><Relationship Id="rId11" Type="http://schemas.openxmlformats.org/officeDocument/2006/relationships/hyperlink" Target="https://www.praxisframework.org/en/method/change-log" TargetMode="External"/><Relationship Id="rId5" Type="http://schemas.openxmlformats.org/officeDocument/2006/relationships/hyperlink" Target="https://www.praxisframework.org/en/method/stakeholder-register" TargetMode="External"/><Relationship Id="rId15" Type="http://schemas.openxmlformats.org/officeDocument/2006/relationships/hyperlink" Target="https://www.praxisframework.org/en/method/follow-on-actions-report" TargetMode="External"/><Relationship Id="rId10" Type="http://schemas.openxmlformats.org/officeDocument/2006/relationships/hyperlink" Target="https://www.praxisframework.org/en/method/daily-log" TargetMode="External"/><Relationship Id="rId4" Type="http://schemas.openxmlformats.org/officeDocument/2006/relationships/hyperlink" Target="https://www.praxisframework.org/en/method/communication-plan" TargetMode="External"/><Relationship Id="rId9" Type="http://schemas.openxmlformats.org/officeDocument/2006/relationships/hyperlink" Target="https://www.praxisframework.org/en/method/lessons-log" TargetMode="External"/><Relationship Id="rId14" Type="http://schemas.openxmlformats.org/officeDocument/2006/relationships/hyperlink" Target="https://www.praxisframework.org/en/method/event-report" TargetMode="External"/></Relationships>
</file>

<file path=ppt/slides/_rels/slide13.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slide" Target="slide23.xml"/><Relationship Id="rId18" Type="http://schemas.openxmlformats.org/officeDocument/2006/relationships/slide" Target="slide28.xml"/><Relationship Id="rId3" Type="http://schemas.openxmlformats.org/officeDocument/2006/relationships/slide" Target="slide2.xml"/><Relationship Id="rId21" Type="http://schemas.openxmlformats.org/officeDocument/2006/relationships/slide" Target="slide31.xml"/><Relationship Id="rId7" Type="http://schemas.openxmlformats.org/officeDocument/2006/relationships/slide" Target="slide17.xml"/><Relationship Id="rId12" Type="http://schemas.openxmlformats.org/officeDocument/2006/relationships/slide" Target="slide22.xml"/><Relationship Id="rId17" Type="http://schemas.openxmlformats.org/officeDocument/2006/relationships/slide" Target="slide27.xml"/><Relationship Id="rId2" Type="http://schemas.openxmlformats.org/officeDocument/2006/relationships/hyperlink" Target="https://www.praxisframework.org/en/knowledge" TargetMode="External"/><Relationship Id="rId16" Type="http://schemas.openxmlformats.org/officeDocument/2006/relationships/slide" Target="slide26.xml"/><Relationship Id="rId20" Type="http://schemas.openxmlformats.org/officeDocument/2006/relationships/slide" Target="slide30.xml"/><Relationship Id="rId1" Type="http://schemas.openxmlformats.org/officeDocument/2006/relationships/slideLayout" Target="../slideLayouts/slideLayout7.xml"/><Relationship Id="rId6" Type="http://schemas.openxmlformats.org/officeDocument/2006/relationships/slide" Target="slide16.xml"/><Relationship Id="rId11" Type="http://schemas.openxmlformats.org/officeDocument/2006/relationships/slide" Target="slide21.xml"/><Relationship Id="rId5" Type="http://schemas.openxmlformats.org/officeDocument/2006/relationships/slide" Target="slide15.xml"/><Relationship Id="rId15" Type="http://schemas.openxmlformats.org/officeDocument/2006/relationships/slide" Target="slide25.xml"/><Relationship Id="rId10" Type="http://schemas.openxmlformats.org/officeDocument/2006/relationships/slide" Target="slide20.xml"/><Relationship Id="rId19" Type="http://schemas.openxmlformats.org/officeDocument/2006/relationships/slide" Target="slide29.xml"/><Relationship Id="rId4" Type="http://schemas.openxmlformats.org/officeDocument/2006/relationships/slide" Target="slide14.xml"/><Relationship Id="rId9" Type="http://schemas.openxmlformats.org/officeDocument/2006/relationships/slide" Target="slide19.xml"/><Relationship Id="rId14" Type="http://schemas.openxmlformats.org/officeDocument/2006/relationships/slide" Target="slide24.xml"/></Relationships>
</file>

<file path=ppt/slides/_rels/slide14.xml.rels><?xml version="1.0" encoding="UTF-8" standalone="yes"?>
<Relationships xmlns="http://schemas.openxmlformats.org/package/2006/relationships"><Relationship Id="rId3" Type="http://schemas.openxmlformats.org/officeDocument/2006/relationships/hyperlink" Target="https://www.praxisframework.org/en/library/life-cycle" TargetMode="External"/><Relationship Id="rId2" Type="http://schemas.openxmlformats.org/officeDocument/2006/relationships/hyperlink" Target="https://www.praxisframework.org/en/knowledge/life-cycle"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hyperlink" Target="https://www.praxisframework.org/en/knowledge/sponsorship" TargetMode="External"/><Relationship Id="rId3" Type="http://schemas.openxmlformats.org/officeDocument/2006/relationships/slide" Target="slide14.xml"/><Relationship Id="rId7" Type="http://schemas.openxmlformats.org/officeDocument/2006/relationships/slide" Target="slide19.xml"/><Relationship Id="rId12" Type="http://schemas.openxmlformats.org/officeDocument/2006/relationships/hyperlink" Target="https://www.praxisframework.org/en/ima/sponsorship" TargetMode="External"/><Relationship Id="rId2" Type="http://schemas.openxmlformats.org/officeDocument/2006/relationships/slide" Target="slide11.xml"/><Relationship Id="rId1" Type="http://schemas.openxmlformats.org/officeDocument/2006/relationships/slideLayout" Target="../slideLayouts/slideLayout7.xml"/><Relationship Id="rId6" Type="http://schemas.openxmlformats.org/officeDocument/2006/relationships/slide" Target="slide17.xml"/><Relationship Id="rId11" Type="http://schemas.openxmlformats.org/officeDocument/2006/relationships/hyperlink" Target="https://www.praxisframework.org/en/maturity/sponsorship-process" TargetMode="External"/><Relationship Id="rId5" Type="http://schemas.openxmlformats.org/officeDocument/2006/relationships/slide" Target="slide30.xml"/><Relationship Id="rId10" Type="http://schemas.openxmlformats.org/officeDocument/2006/relationships/hyperlink" Target="https://www.praxisframework.org/en/library/sponsorship" TargetMode="External"/><Relationship Id="rId4" Type="http://schemas.openxmlformats.org/officeDocument/2006/relationships/slide" Target="slide4.xml"/><Relationship Id="rId9" Type="http://schemas.openxmlformats.org/officeDocument/2006/relationships/hyperlink" Target="https://www.praxisframework.org/cmsa/topic?id=49"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www.praxisframework.org/en/knowledge/support" TargetMode="External"/><Relationship Id="rId3" Type="http://schemas.openxmlformats.org/officeDocument/2006/relationships/slide" Target="slide17.xml"/><Relationship Id="rId7" Type="http://schemas.openxmlformats.org/officeDocument/2006/relationships/hyperlink" Target="https://www.praxisframework.org/en/maturity/support" TargetMode="External"/><Relationship Id="rId2" Type="http://schemas.openxmlformats.org/officeDocument/2006/relationships/slide" Target="slide30.xml"/><Relationship Id="rId1" Type="http://schemas.openxmlformats.org/officeDocument/2006/relationships/slideLayout" Target="../slideLayouts/slideLayout7.xml"/><Relationship Id="rId6" Type="http://schemas.openxmlformats.org/officeDocument/2006/relationships/hyperlink" Target="https://www.praxisframework.org/en/library/support" TargetMode="External"/><Relationship Id="rId5" Type="http://schemas.openxmlformats.org/officeDocument/2006/relationships/hyperlink" Target="https://www.praxisframework.org/cmsa/topic?id=48" TargetMode="External"/><Relationship Id="rId4" Type="http://schemas.openxmlformats.org/officeDocument/2006/relationships/hyperlink" Target="https://www.praxisframework.org/files/cmig-support.pdf"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www.praxisframework.org/en/maturity/organisation-management" TargetMode="External"/><Relationship Id="rId3" Type="http://schemas.openxmlformats.org/officeDocument/2006/relationships/hyperlink" Target="https://www.praxisframework.org/en/knowledge/organisation-management" TargetMode="External"/><Relationship Id="rId7" Type="http://schemas.openxmlformats.org/officeDocument/2006/relationships/hyperlink" Target="https://www.praxisframework.org/en/library/organisation-management" TargetMode="External"/><Relationship Id="rId2" Type="http://schemas.openxmlformats.org/officeDocument/2006/relationships/slide" Target="slide14.xml"/><Relationship Id="rId1" Type="http://schemas.openxmlformats.org/officeDocument/2006/relationships/slideLayout" Target="../slideLayouts/slideLayout7.xml"/><Relationship Id="rId6" Type="http://schemas.openxmlformats.org/officeDocument/2006/relationships/hyperlink" Target="https://www.praxisframework.org/cmsa/topic?id=35" TargetMode="External"/><Relationship Id="rId5" Type="http://schemas.openxmlformats.org/officeDocument/2006/relationships/hyperlink" Target="https://www.praxisframework.org/en/competence/manage-the-organisation" TargetMode="External"/><Relationship Id="rId4" Type="http://schemas.openxmlformats.org/officeDocument/2006/relationships/hyperlink" Target="https://www.praxisframework.org/files/cmig-organisation-management.pdf"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www.praxisframework.org/cmsa/topic?id=36" TargetMode="External"/><Relationship Id="rId3" Type="http://schemas.openxmlformats.org/officeDocument/2006/relationships/slide" Target="slide31.xml"/><Relationship Id="rId7" Type="http://schemas.openxmlformats.org/officeDocument/2006/relationships/hyperlink" Target="https://www.praxisframework.org/en/competence/manage-stakeholders" TargetMode="External"/><Relationship Id="rId2" Type="http://schemas.openxmlformats.org/officeDocument/2006/relationships/slide" Target="slide27.xml"/><Relationship Id="rId1" Type="http://schemas.openxmlformats.org/officeDocument/2006/relationships/slideLayout" Target="../slideLayouts/slideLayout7.xml"/><Relationship Id="rId6" Type="http://schemas.openxmlformats.org/officeDocument/2006/relationships/hyperlink" Target="https://www.praxisframework.org/files/cmig-stakeholder-management.pdf" TargetMode="External"/><Relationship Id="rId11" Type="http://schemas.openxmlformats.org/officeDocument/2006/relationships/hyperlink" Target="https://www.praxisframework.org/en/ima/stakeholder-management" TargetMode="External"/><Relationship Id="rId5" Type="http://schemas.openxmlformats.org/officeDocument/2006/relationships/hyperlink" Target="https://www.praxisframework.org/en/knowledge/stakeholder-management" TargetMode="External"/><Relationship Id="rId10" Type="http://schemas.openxmlformats.org/officeDocument/2006/relationships/hyperlink" Target="https://www.praxisframework.org/en/maturity/stakeholder-management" TargetMode="External"/><Relationship Id="rId4" Type="http://schemas.openxmlformats.org/officeDocument/2006/relationships/hyperlink" Target="https://www.praxisframework.org/en/library/stakeholder-mapping" TargetMode="External"/><Relationship Id="rId9" Type="http://schemas.openxmlformats.org/officeDocument/2006/relationships/hyperlink" Target="https://www.praxisframework.org/en/library/stakeholder-management"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www.praxisframework.org/en/knowledge/business-case-management" TargetMode="External"/><Relationship Id="rId13" Type="http://schemas.openxmlformats.org/officeDocument/2006/relationships/hyperlink" Target="https://www.praxisframework.org/en/maturity/business-case-management" TargetMode="External"/><Relationship Id="rId18" Type="http://schemas.openxmlformats.org/officeDocument/2006/relationships/hyperlink" Target="https://www.praxisframework.org/en/knowledge/solutions-development" TargetMode="External"/><Relationship Id="rId3" Type="http://schemas.openxmlformats.org/officeDocument/2006/relationships/slide" Target="slide3.xml"/><Relationship Id="rId7" Type="http://schemas.openxmlformats.org/officeDocument/2006/relationships/slide" Target="slide27.xml"/><Relationship Id="rId12" Type="http://schemas.openxmlformats.org/officeDocument/2006/relationships/hyperlink" Target="https://www.praxisframework.org/en/library/business-case-management" TargetMode="External"/><Relationship Id="rId17" Type="http://schemas.openxmlformats.org/officeDocument/2006/relationships/hyperlink" Target="https://www.praxisframework.org/en/knowledge/requirements-management" TargetMode="External"/><Relationship Id="rId2" Type="http://schemas.openxmlformats.org/officeDocument/2006/relationships/slide" Target="slide14.xml"/><Relationship Id="rId16" Type="http://schemas.openxmlformats.org/officeDocument/2006/relationships/hyperlink" Target="https://www.praxisframework.org/en/library/discounted-cash-flow" TargetMode="External"/><Relationship Id="rId20" Type="http://schemas.openxmlformats.org/officeDocument/2006/relationships/hyperlink" Target="https://www.praxisframework.org/en/ima/business-case-management" TargetMode="External"/><Relationship Id="rId1" Type="http://schemas.openxmlformats.org/officeDocument/2006/relationships/slideLayout" Target="../slideLayouts/slideLayout7.xml"/><Relationship Id="rId6" Type="http://schemas.openxmlformats.org/officeDocument/2006/relationships/slide" Target="slide20.xml"/><Relationship Id="rId11" Type="http://schemas.openxmlformats.org/officeDocument/2006/relationships/hyperlink" Target="https://www.praxisframework.org/cmsa/topic?id=37" TargetMode="External"/><Relationship Id="rId5" Type="http://schemas.openxmlformats.org/officeDocument/2006/relationships/slide" Target="slide24.xml"/><Relationship Id="rId15" Type="http://schemas.openxmlformats.org/officeDocument/2006/relationships/hyperlink" Target="https://www.praxisframework.org/en/knowledge/investment-appraisal" TargetMode="External"/><Relationship Id="rId10" Type="http://schemas.openxmlformats.org/officeDocument/2006/relationships/hyperlink" Target="https://www.praxisframework.org/en/competence/manage-the-business-case" TargetMode="External"/><Relationship Id="rId19" Type="http://schemas.openxmlformats.org/officeDocument/2006/relationships/hyperlink" Target="https://www.praxisframework.org/en/library/value-management" TargetMode="External"/><Relationship Id="rId4" Type="http://schemas.openxmlformats.org/officeDocument/2006/relationships/slide" Target="slide5.xml"/><Relationship Id="rId9" Type="http://schemas.openxmlformats.org/officeDocument/2006/relationships/hyperlink" Target="https://www.praxisframework.org/files/cmig-business-case-management.pdf" TargetMode="External"/><Relationship Id="rId14" Type="http://schemas.openxmlformats.org/officeDocument/2006/relationships/hyperlink" Target="https://www.praxisframework.org/en/library/payback-method" TargetMode="External"/></Relationships>
</file>

<file path=ppt/slides/_rels/slide2.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slide" Target="slide5.xml"/><Relationship Id="rId7" Type="http://schemas.openxmlformats.org/officeDocument/2006/relationships/slide" Target="slide7.xml"/><Relationship Id="rId12" Type="http://schemas.openxmlformats.org/officeDocument/2006/relationships/hyperlink" Target="https://www.praxisframework.org/en/ima/project-programme-processes" TargetMode="External"/><Relationship Id="rId2" Type="http://schemas.openxmlformats.org/officeDocument/2006/relationships/slide" Target="slide3.xml"/><Relationship Id="rId1" Type="http://schemas.openxmlformats.org/officeDocument/2006/relationships/slideLayout" Target="../slideLayouts/slideLayout6.xml"/><Relationship Id="rId6" Type="http://schemas.openxmlformats.org/officeDocument/2006/relationships/slide" Target="slide4.xml"/><Relationship Id="rId11" Type="http://schemas.openxmlformats.org/officeDocument/2006/relationships/hyperlink" Target="https://www.praxisframework.org/en/resource-pages/tailoring-praxis" TargetMode="External"/><Relationship Id="rId5" Type="http://schemas.openxmlformats.org/officeDocument/2006/relationships/slide" Target="slide8.xml"/><Relationship Id="rId10" Type="http://schemas.openxmlformats.org/officeDocument/2006/relationships/hyperlink" Target="https://www.praxisframework.org/en/resource-pages/navigating-praxis" TargetMode="External"/><Relationship Id="rId4" Type="http://schemas.openxmlformats.org/officeDocument/2006/relationships/slide" Target="slide6.xml"/><Relationship Id="rId9" Type="http://schemas.openxmlformats.org/officeDocument/2006/relationships/hyperlink" Target="https://www.praxisframework.org/en/method/project-and-programme-processes" TargetMode="External"/></Relationships>
</file>

<file path=ppt/slides/_rels/slide20.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hyperlink" Target="https://www.praxisframework.org/en/library/estimating-techniques" TargetMode="External"/><Relationship Id="rId3" Type="http://schemas.openxmlformats.org/officeDocument/2006/relationships/slide" Target="slide10.xml"/><Relationship Id="rId7" Type="http://schemas.openxmlformats.org/officeDocument/2006/relationships/slide" Target="slide26.xml"/><Relationship Id="rId12" Type="http://schemas.openxmlformats.org/officeDocument/2006/relationships/hyperlink" Target="https://www.praxisframework.org/en/competence/plan-delivery" TargetMode="External"/><Relationship Id="rId2" Type="http://schemas.openxmlformats.org/officeDocument/2006/relationships/slide" Target="slide14.xml"/><Relationship Id="rId1" Type="http://schemas.openxmlformats.org/officeDocument/2006/relationships/slideLayout" Target="../slideLayouts/slideLayout7.xml"/><Relationship Id="rId6" Type="http://schemas.openxmlformats.org/officeDocument/2006/relationships/slide" Target="slide25.xml"/><Relationship Id="rId11" Type="http://schemas.openxmlformats.org/officeDocument/2006/relationships/hyperlink" Target="https://www.praxisframework.org/en/library/planning" TargetMode="External"/><Relationship Id="rId5" Type="http://schemas.openxmlformats.org/officeDocument/2006/relationships/slide" Target="slide29.xml"/><Relationship Id="rId15" Type="http://schemas.openxmlformats.org/officeDocument/2006/relationships/hyperlink" Target="https://www.praxisframework.org/en/ima/planning" TargetMode="External"/><Relationship Id="rId10" Type="http://schemas.openxmlformats.org/officeDocument/2006/relationships/hyperlink" Target="https://www.praxisframework.org/en/competence/plan-governance" TargetMode="External"/><Relationship Id="rId4" Type="http://schemas.openxmlformats.org/officeDocument/2006/relationships/slide" Target="slide17.xml"/><Relationship Id="rId9" Type="http://schemas.openxmlformats.org/officeDocument/2006/relationships/hyperlink" Target="https://www.praxisframework.org/en/knowledge/planning" TargetMode="External"/><Relationship Id="rId14" Type="http://schemas.openxmlformats.org/officeDocument/2006/relationships/hyperlink" Target="https://www.praxisframework.org/en/library/value-management"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s://www.praxisframework.org/cmsa/topic?id=38" TargetMode="External"/><Relationship Id="rId3" Type="http://schemas.openxmlformats.org/officeDocument/2006/relationships/slide" Target="slide6.xml"/><Relationship Id="rId7" Type="http://schemas.openxmlformats.org/officeDocument/2006/relationships/hyperlink" Target="https://www.praxisframework.org/en/competence/exercise-control" TargetMode="External"/><Relationship Id="rId12" Type="http://schemas.openxmlformats.org/officeDocument/2006/relationships/hyperlink" Target="https://www.praxisframework.org/en/ima/control" TargetMode="External"/><Relationship Id="rId2" Type="http://schemas.openxmlformats.org/officeDocument/2006/relationships/slide" Target="slide14.xml"/><Relationship Id="rId1" Type="http://schemas.openxmlformats.org/officeDocument/2006/relationships/slideLayout" Target="../slideLayouts/slideLayout7.xml"/><Relationship Id="rId6" Type="http://schemas.openxmlformats.org/officeDocument/2006/relationships/hyperlink" Target="https://www.praxisframework.org/files/cmig-control.pdf" TargetMode="External"/><Relationship Id="rId11" Type="http://schemas.openxmlformats.org/officeDocument/2006/relationships/hyperlink" Target="https://www.praxisframework.org/en/library/cybernetic-control" TargetMode="External"/><Relationship Id="rId5" Type="http://schemas.openxmlformats.org/officeDocument/2006/relationships/hyperlink" Target="https://www.praxisframework.org/en/knowledge/control" TargetMode="External"/><Relationship Id="rId10" Type="http://schemas.openxmlformats.org/officeDocument/2006/relationships/hyperlink" Target="https://www.praxisframework.org/en/maturity/control" TargetMode="External"/><Relationship Id="rId4" Type="http://schemas.openxmlformats.org/officeDocument/2006/relationships/slide" Target="slide8.xml"/><Relationship Id="rId9" Type="http://schemas.openxmlformats.org/officeDocument/2006/relationships/hyperlink" Target="https://www.praxisframework.org/en/library/control"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www.praxisframework.org/cmsa/topic?id=39" TargetMode="External"/><Relationship Id="rId3" Type="http://schemas.openxmlformats.org/officeDocument/2006/relationships/slide" Target="slide10.xml"/><Relationship Id="rId7" Type="http://schemas.openxmlformats.org/officeDocument/2006/relationships/hyperlink" Target="https://www.praxisframework.org/en/competence/manage-information" TargetMode="External"/><Relationship Id="rId2" Type="http://schemas.openxmlformats.org/officeDocument/2006/relationships/slide" Target="slide14.xml"/><Relationship Id="rId1" Type="http://schemas.openxmlformats.org/officeDocument/2006/relationships/slideLayout" Target="../slideLayouts/slideLayout7.xml"/><Relationship Id="rId6" Type="http://schemas.openxmlformats.org/officeDocument/2006/relationships/hyperlink" Target="https://www.praxisframework.org/files/cmig-information-management.pdf" TargetMode="External"/><Relationship Id="rId11" Type="http://schemas.openxmlformats.org/officeDocument/2006/relationships/hyperlink" Target="https://www.praxisframework.org/en/knowledge/configuration-management" TargetMode="External"/><Relationship Id="rId5" Type="http://schemas.openxmlformats.org/officeDocument/2006/relationships/hyperlink" Target="https://www.praxisframework.org/en/knowledge/information-management" TargetMode="External"/><Relationship Id="rId10" Type="http://schemas.openxmlformats.org/officeDocument/2006/relationships/hyperlink" Target="https://www.praxisframework.org/en/maturity/information-management" TargetMode="External"/><Relationship Id="rId4" Type="http://schemas.openxmlformats.org/officeDocument/2006/relationships/slide" Target="slide12.xml"/><Relationship Id="rId9" Type="http://schemas.openxmlformats.org/officeDocument/2006/relationships/hyperlink" Target="https://www.praxisframework.org/en/library/information-management"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www.praxisframework.org/en/knowledge/configuration-management" TargetMode="External"/><Relationship Id="rId13" Type="http://schemas.openxmlformats.org/officeDocument/2006/relationships/hyperlink" Target="https://www.praxisframework.org/en/library/scope-management" TargetMode="External"/><Relationship Id="rId3" Type="http://schemas.openxmlformats.org/officeDocument/2006/relationships/slide" Target="slide24.xml"/><Relationship Id="rId7" Type="http://schemas.openxmlformats.org/officeDocument/2006/relationships/hyperlink" Target="https://www.praxisframework.org/en/knowledge/change-control" TargetMode="External"/><Relationship Id="rId12" Type="http://schemas.openxmlformats.org/officeDocument/2006/relationships/hyperlink" Target="https://www.praxisframework.org/cmsa/topic?id=23" TargetMode="External"/><Relationship Id="rId2" Type="http://schemas.openxmlformats.org/officeDocument/2006/relationships/slide" Target="slide14.xml"/><Relationship Id="rId1" Type="http://schemas.openxmlformats.org/officeDocument/2006/relationships/slideLayout" Target="../slideLayouts/slideLayout7.xml"/><Relationship Id="rId6" Type="http://schemas.openxmlformats.org/officeDocument/2006/relationships/hyperlink" Target="https://www.praxisframework.org/en/knowledge/benefits-management" TargetMode="External"/><Relationship Id="rId11" Type="http://schemas.openxmlformats.org/officeDocument/2006/relationships/hyperlink" Target="https://www.praxisframework.org/en/competence/manage-scope" TargetMode="External"/><Relationship Id="rId5" Type="http://schemas.openxmlformats.org/officeDocument/2006/relationships/hyperlink" Target="https://www.praxisframework.org/en/knowledge/solutions-development" TargetMode="External"/><Relationship Id="rId15" Type="http://schemas.openxmlformats.org/officeDocument/2006/relationships/hyperlink" Target="https://www.praxisframework.org/en/ima/scope-management" TargetMode="External"/><Relationship Id="rId10" Type="http://schemas.openxmlformats.org/officeDocument/2006/relationships/hyperlink" Target="https://www.praxisframework.org/files/cmig-scope-management.pdf" TargetMode="External"/><Relationship Id="rId4" Type="http://schemas.openxmlformats.org/officeDocument/2006/relationships/hyperlink" Target="https://www.praxisframework.org/en/knowledge/requirements-management" TargetMode="External"/><Relationship Id="rId9" Type="http://schemas.openxmlformats.org/officeDocument/2006/relationships/hyperlink" Target="https://www.praxisframework.org/en/knowledge/scope-management" TargetMode="External"/><Relationship Id="rId14" Type="http://schemas.openxmlformats.org/officeDocument/2006/relationships/hyperlink" Target="https://www.praxisframework.org/en/maturity/scope-management"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s://www.praxisframework.org/cmsa/topic?id=28" TargetMode="External"/><Relationship Id="rId3" Type="http://schemas.openxmlformats.org/officeDocument/2006/relationships/slide" Target="slide7.xml"/><Relationship Id="rId7" Type="http://schemas.openxmlformats.org/officeDocument/2006/relationships/hyperlink" Target="https://www.praxisframework.org/en/competence/manage-benefits" TargetMode="External"/><Relationship Id="rId12" Type="http://schemas.openxmlformats.org/officeDocument/2006/relationships/hyperlink" Target="https://www.praxisframework.org/en/ima/benefits-management" TargetMode="External"/><Relationship Id="rId2" Type="http://schemas.openxmlformats.org/officeDocument/2006/relationships/slide" Target="slide11.xml"/><Relationship Id="rId1" Type="http://schemas.openxmlformats.org/officeDocument/2006/relationships/slideLayout" Target="../slideLayouts/slideLayout7.xml"/><Relationship Id="rId6" Type="http://schemas.openxmlformats.org/officeDocument/2006/relationships/hyperlink" Target="https://www.praxisframework.org/files/cmig-benefits-management.pdf" TargetMode="External"/><Relationship Id="rId11" Type="http://schemas.openxmlformats.org/officeDocument/2006/relationships/hyperlink" Target="https://www.praxisframework.org/en/knowledge/investment-appraisal" TargetMode="External"/><Relationship Id="rId5" Type="http://schemas.openxmlformats.org/officeDocument/2006/relationships/hyperlink" Target="https://www.praxisframework.org/en/knowledge/benefits-management" TargetMode="External"/><Relationship Id="rId10" Type="http://schemas.openxmlformats.org/officeDocument/2006/relationships/hyperlink" Target="https://www.praxisframework.org/en/maturity/benefits-management" TargetMode="External"/><Relationship Id="rId4" Type="http://schemas.openxmlformats.org/officeDocument/2006/relationships/slide" Target="slide28.xml"/><Relationship Id="rId9" Type="http://schemas.openxmlformats.org/officeDocument/2006/relationships/hyperlink" Target="https://www.praxisframework.org/en/library/benefits-management"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www.praxisframework.org/files/cmig-schedule-management.pdf" TargetMode="External"/><Relationship Id="rId13" Type="http://schemas.openxmlformats.org/officeDocument/2006/relationships/hyperlink" Target="https://www.praxisframework.org/en/library/critical-path-analysis" TargetMode="External"/><Relationship Id="rId18" Type="http://schemas.openxmlformats.org/officeDocument/2006/relationships/hyperlink" Target="https://www.praxisframework.org/en/library/breakdown-structures" TargetMode="External"/><Relationship Id="rId3" Type="http://schemas.openxmlformats.org/officeDocument/2006/relationships/slide" Target="slide5.xml"/><Relationship Id="rId7" Type="http://schemas.openxmlformats.org/officeDocument/2006/relationships/hyperlink" Target="https://www.praxisframework.org/en/knowledge/schedule-management" TargetMode="External"/><Relationship Id="rId12" Type="http://schemas.openxmlformats.org/officeDocument/2006/relationships/hyperlink" Target="https://www.praxisframework.org/en/maturity/schedule-management" TargetMode="External"/><Relationship Id="rId17" Type="http://schemas.openxmlformats.org/officeDocument/2006/relationships/hyperlink" Target="https://www.praxisframework.org/en/library/line-of-balance" TargetMode="External"/><Relationship Id="rId2" Type="http://schemas.openxmlformats.org/officeDocument/2006/relationships/hyperlink" Target="https://www.praxisframework.org/en/knowledge/life-cycle" TargetMode="External"/><Relationship Id="rId16" Type="http://schemas.openxmlformats.org/officeDocument/2006/relationships/hyperlink" Target="https://www.praxisframework.org/en/library/critical-chain" TargetMode="External"/><Relationship Id="rId1" Type="http://schemas.openxmlformats.org/officeDocument/2006/relationships/slideLayout" Target="../slideLayouts/slideLayout7.xml"/><Relationship Id="rId6" Type="http://schemas.openxmlformats.org/officeDocument/2006/relationships/hyperlink" Target="https://www.praxisframework.org/en/knowledge/resource-scheduling" TargetMode="External"/><Relationship Id="rId11" Type="http://schemas.openxmlformats.org/officeDocument/2006/relationships/hyperlink" Target="https://www.praxisframework.org/en/library/schedule-management" TargetMode="External"/><Relationship Id="rId5" Type="http://schemas.openxmlformats.org/officeDocument/2006/relationships/hyperlink" Target="https://www.praxisframework.org/en/knowledge/time-scheduling" TargetMode="External"/><Relationship Id="rId15" Type="http://schemas.openxmlformats.org/officeDocument/2006/relationships/hyperlink" Target="https://www.praxisframework.org/en/library/resource-limited-scheduling" TargetMode="External"/><Relationship Id="rId10" Type="http://schemas.openxmlformats.org/officeDocument/2006/relationships/hyperlink" Target="https://www.praxisframework.org/cmsa/topic?id=31" TargetMode="External"/><Relationship Id="rId19" Type="http://schemas.openxmlformats.org/officeDocument/2006/relationships/hyperlink" Target="https://www.praxisframework.org/en/ima/schedule-management" TargetMode="External"/><Relationship Id="rId4" Type="http://schemas.openxmlformats.org/officeDocument/2006/relationships/slide" Target="slide6.xml"/><Relationship Id="rId9" Type="http://schemas.openxmlformats.org/officeDocument/2006/relationships/hyperlink" Target="https://www.praxisframework.org/en/competence/manage-the-schedule" TargetMode="External"/><Relationship Id="rId14" Type="http://schemas.openxmlformats.org/officeDocument/2006/relationships/hyperlink" Target="https://www.praxisframework.org/en/library/gantt-chart"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s://www.praxisframework.org/en/knowledge/financial-management" TargetMode="External"/><Relationship Id="rId13" Type="http://schemas.openxmlformats.org/officeDocument/2006/relationships/hyperlink" Target="https://www.praxisframework.org/en/maturity/financial-management" TargetMode="External"/><Relationship Id="rId3" Type="http://schemas.openxmlformats.org/officeDocument/2006/relationships/slide" Target="slide11.xml"/><Relationship Id="rId7" Type="http://schemas.openxmlformats.org/officeDocument/2006/relationships/hyperlink" Target="https://www.praxisframework.org/en/knowledge/budgeting-and-cost-control" TargetMode="External"/><Relationship Id="rId12" Type="http://schemas.openxmlformats.org/officeDocument/2006/relationships/hyperlink" Target="https://www.praxisframework.org/en/library/finance-management" TargetMode="External"/><Relationship Id="rId2" Type="http://schemas.openxmlformats.org/officeDocument/2006/relationships/slide" Target="slide14.xml"/><Relationship Id="rId1" Type="http://schemas.openxmlformats.org/officeDocument/2006/relationships/slideLayout" Target="../slideLayouts/slideLayout7.xml"/><Relationship Id="rId6" Type="http://schemas.openxmlformats.org/officeDocument/2006/relationships/hyperlink" Target="https://www.praxisframework.org/en/knowledge/funding" TargetMode="External"/><Relationship Id="rId11" Type="http://schemas.openxmlformats.org/officeDocument/2006/relationships/hyperlink" Target="https://www.praxisframework.org/cmsa/topic?id=26" TargetMode="External"/><Relationship Id="rId5" Type="http://schemas.openxmlformats.org/officeDocument/2006/relationships/hyperlink" Target="https://www.praxisframework.org/en/knowledge/investment-appraisal" TargetMode="External"/><Relationship Id="rId15" Type="http://schemas.openxmlformats.org/officeDocument/2006/relationships/hyperlink" Target="https://www.praxisframework.org/en/ima/financial-management" TargetMode="External"/><Relationship Id="rId10" Type="http://schemas.openxmlformats.org/officeDocument/2006/relationships/hyperlink" Target="https://www.praxisframework.org/en/competence/manage-finance" TargetMode="External"/><Relationship Id="rId4" Type="http://schemas.openxmlformats.org/officeDocument/2006/relationships/slide" Target="slide24.xml"/><Relationship Id="rId9" Type="http://schemas.openxmlformats.org/officeDocument/2006/relationships/hyperlink" Target="https://www.praxisframework.org/files/cmig-financial-management.pdf" TargetMode="External"/><Relationship Id="rId14" Type="http://schemas.openxmlformats.org/officeDocument/2006/relationships/hyperlink" Target="https://www.praxisframework.org/en/library/s-curve"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s://www.praxisframework.org/en/library/risk-management" TargetMode="External"/><Relationship Id="rId13" Type="http://schemas.openxmlformats.org/officeDocument/2006/relationships/hyperlink" Target="https://www.praxisframework.org/en/library/probability-impact-assessment" TargetMode="External"/><Relationship Id="rId3" Type="http://schemas.openxmlformats.org/officeDocument/2006/relationships/slide" Target="slide6.xml"/><Relationship Id="rId7" Type="http://schemas.openxmlformats.org/officeDocument/2006/relationships/hyperlink" Target="https://www.praxisframework.org/cmsa/topic?id=41" TargetMode="External"/><Relationship Id="rId12" Type="http://schemas.openxmlformats.org/officeDocument/2006/relationships/hyperlink" Target="https://www.praxisframework.org/en/library/decision-trees" TargetMode="External"/><Relationship Id="rId2" Type="http://schemas.openxmlformats.org/officeDocument/2006/relationships/slide" Target="slide12.xml"/><Relationship Id="rId16" Type="http://schemas.openxmlformats.org/officeDocument/2006/relationships/hyperlink" Target="https://www.praxisframework.org/en/ima/risk-management" TargetMode="External"/><Relationship Id="rId1" Type="http://schemas.openxmlformats.org/officeDocument/2006/relationships/slideLayout" Target="../slideLayouts/slideLayout7.xml"/><Relationship Id="rId6" Type="http://schemas.openxmlformats.org/officeDocument/2006/relationships/hyperlink" Target="https://www.praxisframework.org/en/competence/manage-risk" TargetMode="External"/><Relationship Id="rId11" Type="http://schemas.openxmlformats.org/officeDocument/2006/relationships/hyperlink" Target="https://www.praxisframework.org/en/knowledge/risk-context" TargetMode="External"/><Relationship Id="rId5" Type="http://schemas.openxmlformats.org/officeDocument/2006/relationships/hyperlink" Target="https://www.praxisframework.org/files/cmig-risk-management.pdf" TargetMode="External"/><Relationship Id="rId15" Type="http://schemas.openxmlformats.org/officeDocument/2006/relationships/hyperlink" Target="https://www.praxisframework.org/en/library/monte-carlo-analysis" TargetMode="External"/><Relationship Id="rId10" Type="http://schemas.openxmlformats.org/officeDocument/2006/relationships/hyperlink" Target="https://www.praxisframework.org/en/knowledge/risk-techniques" TargetMode="External"/><Relationship Id="rId4" Type="http://schemas.openxmlformats.org/officeDocument/2006/relationships/hyperlink" Target="https://www.praxisframework.org/en/knowledge/risk-management" TargetMode="External"/><Relationship Id="rId9" Type="http://schemas.openxmlformats.org/officeDocument/2006/relationships/hyperlink" Target="https://www.praxisframework.org/en/maturity/risk-management" TargetMode="External"/><Relationship Id="rId14" Type="http://schemas.openxmlformats.org/officeDocument/2006/relationships/hyperlink" Target="https://www.praxisframework.org/en/library/risk-responses"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s://www.praxisframework.org/en/library/lewin" TargetMode="External"/><Relationship Id="rId13" Type="http://schemas.openxmlformats.org/officeDocument/2006/relationships/hyperlink" Target="https://www.praxisframework.org/en/library/change-management" TargetMode="External"/><Relationship Id="rId3" Type="http://schemas.openxmlformats.org/officeDocument/2006/relationships/slide" Target="slide24.xml"/><Relationship Id="rId7" Type="http://schemas.openxmlformats.org/officeDocument/2006/relationships/hyperlink" Target="https://www.praxisframework.org/en/library/carnall" TargetMode="External"/><Relationship Id="rId12" Type="http://schemas.openxmlformats.org/officeDocument/2006/relationships/hyperlink" Target="https://www.praxisframework.org/cmsa/topic?id=42" TargetMode="External"/><Relationship Id="rId2" Type="http://schemas.openxmlformats.org/officeDocument/2006/relationships/hyperlink" Target="https://www.praxisframework.org/en/method/business-case" TargetMode="External"/><Relationship Id="rId1" Type="http://schemas.openxmlformats.org/officeDocument/2006/relationships/slideLayout" Target="../slideLayouts/slideLayout7.xml"/><Relationship Id="rId6" Type="http://schemas.openxmlformats.org/officeDocument/2006/relationships/hyperlink" Target="https://www.praxisframework.org/en/library/kotter" TargetMode="External"/><Relationship Id="rId11" Type="http://schemas.openxmlformats.org/officeDocument/2006/relationships/hyperlink" Target="https://www.praxisframework.org/en/competence/manage-change" TargetMode="External"/><Relationship Id="rId5" Type="http://schemas.openxmlformats.org/officeDocument/2006/relationships/hyperlink" Target="https://www.praxisframework.org/en/library/morgan" TargetMode="External"/><Relationship Id="rId15" Type="http://schemas.openxmlformats.org/officeDocument/2006/relationships/hyperlink" Target="https://www.praxisframework.org/en/ima/change-management" TargetMode="External"/><Relationship Id="rId10" Type="http://schemas.openxmlformats.org/officeDocument/2006/relationships/hyperlink" Target="https://www.praxisframework.org/files/cmig-change-management.pdf" TargetMode="External"/><Relationship Id="rId4" Type="http://schemas.openxmlformats.org/officeDocument/2006/relationships/slide" Target="slide7.xml"/><Relationship Id="rId9" Type="http://schemas.openxmlformats.org/officeDocument/2006/relationships/hyperlink" Target="https://www.praxisframework.org/en/knowledge/change-management" TargetMode="External"/><Relationship Id="rId14" Type="http://schemas.openxmlformats.org/officeDocument/2006/relationships/hyperlink" Target="https://www.praxisframework.org/en/maturity/change-management" TargetMode="External"/></Relationships>
</file>

<file path=ppt/slides/_rels/slide29.xml.rels><?xml version="1.0" encoding="UTF-8" standalone="yes"?>
<Relationships xmlns="http://schemas.openxmlformats.org/package/2006/relationships"><Relationship Id="rId8" Type="http://schemas.openxmlformats.org/officeDocument/2006/relationships/hyperlink" Target="https://www.praxisframework.org/en/competence/manage-resources" TargetMode="External"/><Relationship Id="rId3" Type="http://schemas.openxmlformats.org/officeDocument/2006/relationships/hyperlink" Target="https://www.praxisframework.org/en/knowledge/procurement" TargetMode="External"/><Relationship Id="rId7" Type="http://schemas.openxmlformats.org/officeDocument/2006/relationships/hyperlink" Target="https://www.praxisframework.org/files/cmig-resource-management.pdf" TargetMode="External"/><Relationship Id="rId12" Type="http://schemas.openxmlformats.org/officeDocument/2006/relationships/hyperlink" Target="https://www.praxisframework.org/en/ima/resource-management" TargetMode="External"/><Relationship Id="rId2" Type="http://schemas.openxmlformats.org/officeDocument/2006/relationships/hyperlink" Target="https://www.praxisframework.org/en/knowledge/life-cycle" TargetMode="External"/><Relationship Id="rId1" Type="http://schemas.openxmlformats.org/officeDocument/2006/relationships/slideLayout" Target="../slideLayouts/slideLayout7.xml"/><Relationship Id="rId6" Type="http://schemas.openxmlformats.org/officeDocument/2006/relationships/hyperlink" Target="https://www.praxisframework.org/en/knowledge/resource-management" TargetMode="External"/><Relationship Id="rId11" Type="http://schemas.openxmlformats.org/officeDocument/2006/relationships/hyperlink" Target="https://www.praxisframework.org/en/maturity/resource-management" TargetMode="External"/><Relationship Id="rId5" Type="http://schemas.openxmlformats.org/officeDocument/2006/relationships/hyperlink" Target="https://www.praxisframework.org/en/knowledge/mobilisation" TargetMode="External"/><Relationship Id="rId10" Type="http://schemas.openxmlformats.org/officeDocument/2006/relationships/hyperlink" Target="https://www.praxisframework.org/en/library/resource-management" TargetMode="External"/><Relationship Id="rId4" Type="http://schemas.openxmlformats.org/officeDocument/2006/relationships/hyperlink" Target="https://www.praxisframework.org/en/knowledge/contract-management" TargetMode="External"/><Relationship Id="rId9" Type="http://schemas.openxmlformats.org/officeDocument/2006/relationships/hyperlink" Target="https://www.praxisframework.org/cmsa/topic?id=43" TargetMode="External"/></Relationships>
</file>

<file path=ppt/slides/_rels/slide3.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2.xml"/><Relationship Id="rId18" Type="http://schemas.openxmlformats.org/officeDocument/2006/relationships/slide" Target="slide23.xml"/><Relationship Id="rId3" Type="http://schemas.openxmlformats.org/officeDocument/2006/relationships/hyperlink" Target="https://www.praxisframework.org/competence/identify-a-project-or-programme" TargetMode="External"/><Relationship Id="rId7" Type="http://schemas.openxmlformats.org/officeDocument/2006/relationships/slide" Target="slide11.xml"/><Relationship Id="rId12" Type="http://schemas.openxmlformats.org/officeDocument/2006/relationships/slide" Target="slide4.xml"/><Relationship Id="rId17" Type="http://schemas.openxmlformats.org/officeDocument/2006/relationships/slide" Target="slide27.xml"/><Relationship Id="rId2" Type="http://schemas.openxmlformats.org/officeDocument/2006/relationships/hyperlink" Target="https://www.praxisframework.org/files/cmig-identification-process.pdf" TargetMode="External"/><Relationship Id="rId16" Type="http://schemas.openxmlformats.org/officeDocument/2006/relationships/slide" Target="slide25.xml"/><Relationship Id="rId1" Type="http://schemas.openxmlformats.org/officeDocument/2006/relationships/slideLayout" Target="../slideLayouts/slideLayout6.xml"/><Relationship Id="rId6" Type="http://schemas.openxmlformats.org/officeDocument/2006/relationships/slide" Target="slide14.xml"/><Relationship Id="rId11" Type="http://schemas.openxmlformats.org/officeDocument/2006/relationships/hyperlink" Target="https://www.praxisframework.org/method/identification-process" TargetMode="External"/><Relationship Id="rId5" Type="http://schemas.openxmlformats.org/officeDocument/2006/relationships/hyperlink" Target="https://www.praxisframework.org/library/identification-process" TargetMode="External"/><Relationship Id="rId15" Type="http://schemas.openxmlformats.org/officeDocument/2006/relationships/slide" Target="slide18.xml"/><Relationship Id="rId10" Type="http://schemas.openxmlformats.org/officeDocument/2006/relationships/hyperlink" Target="https://www.praxisframework.org/maturity/identification-process" TargetMode="External"/><Relationship Id="rId19" Type="http://schemas.openxmlformats.org/officeDocument/2006/relationships/slide" Target="slide7.xml"/><Relationship Id="rId4" Type="http://schemas.openxmlformats.org/officeDocument/2006/relationships/hyperlink" Target="https://www.praxisframework.org/cmsa/topic?id=33" TargetMode="External"/><Relationship Id="rId9" Type="http://schemas.openxmlformats.org/officeDocument/2006/relationships/slide" Target="slide5.xml"/><Relationship Id="rId14" Type="http://schemas.openxmlformats.org/officeDocument/2006/relationships/slide" Target="slide17.xml"/></Relationships>
</file>

<file path=ppt/slides/_rels/slide30.xml.rels><?xml version="1.0" encoding="UTF-8" standalone="yes"?>
<Relationships xmlns="http://schemas.openxmlformats.org/package/2006/relationships"><Relationship Id="rId8" Type="http://schemas.openxmlformats.org/officeDocument/2006/relationships/hyperlink" Target="https://www.praxisframework.org/cmsa/topic?id=47" TargetMode="External"/><Relationship Id="rId3" Type="http://schemas.openxmlformats.org/officeDocument/2006/relationships/slide" Target="slide15.xml"/><Relationship Id="rId7" Type="http://schemas.openxmlformats.org/officeDocument/2006/relationships/hyperlink" Target="https://www.praxisframework.org/en/competence/provide-assurance" TargetMode="External"/><Relationship Id="rId2" Type="http://schemas.openxmlformats.org/officeDocument/2006/relationships/slide" Target="slide10.xml"/><Relationship Id="rId1" Type="http://schemas.openxmlformats.org/officeDocument/2006/relationships/slideLayout" Target="../slideLayouts/slideLayout7.xml"/><Relationship Id="rId6" Type="http://schemas.openxmlformats.org/officeDocument/2006/relationships/hyperlink" Target="https://www.praxisframework.org/files/cmig-assurance.pdf" TargetMode="External"/><Relationship Id="rId11" Type="http://schemas.openxmlformats.org/officeDocument/2006/relationships/hyperlink" Target="https://www.praxisframework.org/en/ima/assurance" TargetMode="External"/><Relationship Id="rId5" Type="http://schemas.openxmlformats.org/officeDocument/2006/relationships/hyperlink" Target="https://www.praxisframework.org/en/knowledge/assurance" TargetMode="External"/><Relationship Id="rId10" Type="http://schemas.openxmlformats.org/officeDocument/2006/relationships/hyperlink" Target="https://www.praxisframework.org/en/maturity/assurance" TargetMode="External"/><Relationship Id="rId4" Type="http://schemas.openxmlformats.org/officeDocument/2006/relationships/slide" Target="slide17.xml"/><Relationship Id="rId9" Type="http://schemas.openxmlformats.org/officeDocument/2006/relationships/hyperlink" Target="https://www.praxisframework.org/en/library/assurance"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https://www.praxisframework.org/en/knowledge/conflict-management" TargetMode="External"/><Relationship Id="rId3" Type="http://schemas.openxmlformats.org/officeDocument/2006/relationships/hyperlink" Target="https://www.praxisframework.org/en/knowledge/influencing" TargetMode="External"/><Relationship Id="rId7" Type="http://schemas.openxmlformats.org/officeDocument/2006/relationships/hyperlink" Target="https://www.praxisframework.org/en/knowledge/teamwork" TargetMode="External"/><Relationship Id="rId2" Type="http://schemas.openxmlformats.org/officeDocument/2006/relationships/hyperlink" Target="https://www.praxisframework.org/en/knowledge/leadership" TargetMode="External"/><Relationship Id="rId1" Type="http://schemas.openxmlformats.org/officeDocument/2006/relationships/slideLayout" Target="../slideLayouts/slideLayout7.xml"/><Relationship Id="rId6" Type="http://schemas.openxmlformats.org/officeDocument/2006/relationships/hyperlink" Target="https://www.praxisframework.org/en/knowledge/negotiation" TargetMode="External"/><Relationship Id="rId11" Type="http://schemas.openxmlformats.org/officeDocument/2006/relationships/hyperlink" Target="https://www.praxisframework.org/en/ima/interpersonal-skills" TargetMode="External"/><Relationship Id="rId5" Type="http://schemas.openxmlformats.org/officeDocument/2006/relationships/hyperlink" Target="https://www.praxisframework.org/en/knowledge/communication" TargetMode="External"/><Relationship Id="rId10" Type="http://schemas.openxmlformats.org/officeDocument/2006/relationships/hyperlink" Target="https://www.praxisframework.org/en/knowledge/professionalism" TargetMode="External"/><Relationship Id="rId4" Type="http://schemas.openxmlformats.org/officeDocument/2006/relationships/hyperlink" Target="https://www.praxisframework.org/en/knowledge/delegation" TargetMode="External"/><Relationship Id="rId9" Type="http://schemas.openxmlformats.org/officeDocument/2006/relationships/hyperlink" Target="https://www.praxisframework.org/en/knowledge/interpersonal-skills"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hyperlink" Target="https://apmg-international.com/product/praxis-framework" TargetMode="External"/><Relationship Id="rId18" Type="http://schemas.openxmlformats.org/officeDocument/2006/relationships/hyperlink" Target="https://www.tsoshop.co.uk/product/9780117094208/Praxis-Framework-An-integrated-guide-to-the-management-of-projects-programmes-and-portfolios" TargetMode="External"/><Relationship Id="rId26" Type="http://schemas.openxmlformats.org/officeDocument/2006/relationships/hyperlink" Target="https://www.praxisframework.org/en/video-pages/" TargetMode="External"/><Relationship Id="rId3" Type="http://schemas.openxmlformats.org/officeDocument/2006/relationships/hyperlink" Target="https://www.praxisframework.org/en/glossary/glossary" TargetMode="External"/><Relationship Id="rId21" Type="http://schemas.openxmlformats.org/officeDocument/2006/relationships/image" Target="../media/image28.png"/><Relationship Id="rId7" Type="http://schemas.openxmlformats.org/officeDocument/2006/relationships/image" Target="../media/image20.png"/><Relationship Id="rId12" Type="http://schemas.openxmlformats.org/officeDocument/2006/relationships/image" Target="../media/image24.png"/><Relationship Id="rId17" Type="http://schemas.openxmlformats.org/officeDocument/2006/relationships/image" Target="../media/image26.png"/><Relationship Id="rId25" Type="http://schemas.openxmlformats.org/officeDocument/2006/relationships/image" Target="../media/image31.png"/><Relationship Id="rId2" Type="http://schemas.openxmlformats.org/officeDocument/2006/relationships/hyperlink" Target="https://www.praxisframework.org/en/complementary-guidance/complementary-guidance" TargetMode="External"/><Relationship Id="rId16" Type="http://schemas.openxmlformats.org/officeDocument/2006/relationships/hyperlink" Target="https://www.praxisframework.org/en/library/glossary" TargetMode="External"/><Relationship Id="rId20" Type="http://schemas.openxmlformats.org/officeDocument/2006/relationships/hyperlink" Target="https://www.praxisframework.org/en/ima/team-praxis-introduction" TargetMode="External"/><Relationship Id="rId1" Type="http://schemas.openxmlformats.org/officeDocument/2006/relationships/slideLayout" Target="../slideLayouts/slideLayout8.xml"/><Relationship Id="rId6" Type="http://schemas.openxmlformats.org/officeDocument/2006/relationships/hyperlink" Target="https://www.praxisframework.org/en/resource-pages" TargetMode="External"/><Relationship Id="rId11" Type="http://schemas.openxmlformats.org/officeDocument/2006/relationships/image" Target="../media/image23.png"/><Relationship Id="rId24" Type="http://schemas.openxmlformats.org/officeDocument/2006/relationships/image" Target="../media/image30.png"/><Relationship Id="rId5" Type="http://schemas.openxmlformats.org/officeDocument/2006/relationships/hyperlink" Target="https://www.praxisframework.org/en/library/templates" TargetMode="External"/><Relationship Id="rId15" Type="http://schemas.openxmlformats.org/officeDocument/2006/relationships/image" Target="../media/image25.png"/><Relationship Id="rId23" Type="http://schemas.openxmlformats.org/officeDocument/2006/relationships/hyperlink" Target="https://www.praxisframework.org/files/praxis-pathway-brochure-v2.pdf" TargetMode="External"/><Relationship Id="rId10" Type="http://schemas.openxmlformats.org/officeDocument/2006/relationships/hyperlink" Target="https://www.praxisframework.org/en/help" TargetMode="External"/><Relationship Id="rId19" Type="http://schemas.openxmlformats.org/officeDocument/2006/relationships/image" Target="../media/image27.png"/><Relationship Id="rId4" Type="http://schemas.openxmlformats.org/officeDocument/2006/relationships/hyperlink" Target="https://www.praxisframework.org/en/library/encyclopaedia" TargetMode="External"/><Relationship Id="rId9" Type="http://schemas.openxmlformats.org/officeDocument/2006/relationships/image" Target="../media/image22.png"/><Relationship Id="rId14" Type="http://schemas.openxmlformats.org/officeDocument/2006/relationships/hyperlink" Target="https://apmg-international.com/article/apmg-international-launches-certifications-praxis-frameworktm" TargetMode="External"/><Relationship Id="rId22" Type="http://schemas.openxmlformats.org/officeDocument/2006/relationships/image" Target="../media/image29.png"/><Relationship Id="rId27" Type="http://schemas.openxmlformats.org/officeDocument/2006/relationships/image" Target="../media/image32.png"/></Relationships>
</file>

<file path=ppt/slides/_rels/slide4.xml.rels><?xml version="1.0" encoding="UTF-8" standalone="yes"?>
<Relationships xmlns="http://schemas.openxmlformats.org/package/2006/relationships"><Relationship Id="rId8" Type="http://schemas.openxmlformats.org/officeDocument/2006/relationships/slide" Target="slide30.xml"/><Relationship Id="rId13" Type="http://schemas.openxmlformats.org/officeDocument/2006/relationships/hyperlink" Target="https://www.praxisframework.org/cmsa/topic?id=49" TargetMode="External"/><Relationship Id="rId3" Type="http://schemas.openxmlformats.org/officeDocument/2006/relationships/slide" Target="slide5.xml"/><Relationship Id="rId7" Type="http://schemas.openxmlformats.org/officeDocument/2006/relationships/slide" Target="slide32.xml"/><Relationship Id="rId12" Type="http://schemas.openxmlformats.org/officeDocument/2006/relationships/hyperlink" Target="https://www.praxisframework.org/en/competence/sponsor-a-project-or-programme" TargetMode="External"/><Relationship Id="rId17" Type="http://schemas.openxmlformats.org/officeDocument/2006/relationships/slide" Target="slide14.xml"/><Relationship Id="rId2" Type="http://schemas.openxmlformats.org/officeDocument/2006/relationships/slide" Target="slide3.xml"/><Relationship Id="rId16" Type="http://schemas.openxmlformats.org/officeDocument/2006/relationships/slide" Target="slide12.xml"/><Relationship Id="rId1" Type="http://schemas.openxmlformats.org/officeDocument/2006/relationships/slideLayout" Target="../slideLayouts/slideLayout6.xml"/><Relationship Id="rId6" Type="http://schemas.openxmlformats.org/officeDocument/2006/relationships/slide" Target="slide31.xml"/><Relationship Id="rId11" Type="http://schemas.openxmlformats.org/officeDocument/2006/relationships/hyperlink" Target="https://www.praxisframework.org/files/cmig-sponsorship-process.pdf" TargetMode="External"/><Relationship Id="rId5" Type="http://schemas.openxmlformats.org/officeDocument/2006/relationships/slide" Target="slide15.xml"/><Relationship Id="rId15" Type="http://schemas.openxmlformats.org/officeDocument/2006/relationships/hyperlink" Target="https://www.praxisframework.org/en/maturity/sponsorship-process" TargetMode="External"/><Relationship Id="rId10" Type="http://schemas.openxmlformats.org/officeDocument/2006/relationships/hyperlink" Target="https://www.praxisframework.org/method/sponsorship-process" TargetMode="External"/><Relationship Id="rId4" Type="http://schemas.openxmlformats.org/officeDocument/2006/relationships/slide" Target="slide2.xml"/><Relationship Id="rId9" Type="http://schemas.openxmlformats.org/officeDocument/2006/relationships/slide" Target="slide19.xml"/><Relationship Id="rId14" Type="http://schemas.openxmlformats.org/officeDocument/2006/relationships/hyperlink" Target="https://www.praxisframework.org/en/library/sponsorship" TargetMode="External"/></Relationships>
</file>

<file path=ppt/slides/_rels/slide5.xml.rels><?xml version="1.0" encoding="UTF-8" standalone="yes"?>
<Relationships xmlns="http://schemas.openxmlformats.org/package/2006/relationships"><Relationship Id="rId8" Type="http://schemas.openxmlformats.org/officeDocument/2006/relationships/slide" Target="slide25.xml"/><Relationship Id="rId13" Type="http://schemas.openxmlformats.org/officeDocument/2006/relationships/slide" Target="slide18.xml"/><Relationship Id="rId18" Type="http://schemas.openxmlformats.org/officeDocument/2006/relationships/hyperlink" Target="https://www.praxisframework.org/en/library/definition-process" TargetMode="External"/><Relationship Id="rId3" Type="http://schemas.openxmlformats.org/officeDocument/2006/relationships/slide" Target="slide6.xml"/><Relationship Id="rId7" Type="http://schemas.openxmlformats.org/officeDocument/2006/relationships/slide" Target="slide2.xml"/><Relationship Id="rId12" Type="http://schemas.openxmlformats.org/officeDocument/2006/relationships/slide" Target="slide29.xml"/><Relationship Id="rId17" Type="http://schemas.openxmlformats.org/officeDocument/2006/relationships/hyperlink" Target="https://www.praxisframework.org/cmsa/topic?id=34" TargetMode="External"/><Relationship Id="rId2" Type="http://schemas.openxmlformats.org/officeDocument/2006/relationships/slide" Target="slide4.xml"/><Relationship Id="rId16" Type="http://schemas.openxmlformats.org/officeDocument/2006/relationships/hyperlink" Target="https://www.praxisframework.org/en/competence/define-a-project-or-programme" TargetMode="External"/><Relationship Id="rId20" Type="http://schemas.openxmlformats.org/officeDocument/2006/relationships/slide" Target="slide14.xml"/><Relationship Id="rId1" Type="http://schemas.openxmlformats.org/officeDocument/2006/relationships/slideLayout" Target="../slideLayouts/slideLayout6.xml"/><Relationship Id="rId6" Type="http://schemas.openxmlformats.org/officeDocument/2006/relationships/slide" Target="slide10.xml"/><Relationship Id="rId11" Type="http://schemas.openxmlformats.org/officeDocument/2006/relationships/slide" Target="slide23.xml"/><Relationship Id="rId5" Type="http://schemas.openxmlformats.org/officeDocument/2006/relationships/slide" Target="slide3.xml"/><Relationship Id="rId15" Type="http://schemas.openxmlformats.org/officeDocument/2006/relationships/hyperlink" Target="https://www.praxisframework.org/files/cmig-definition-process.pdf" TargetMode="External"/><Relationship Id="rId10" Type="http://schemas.openxmlformats.org/officeDocument/2006/relationships/slide" Target="slide17.xml"/><Relationship Id="rId19" Type="http://schemas.openxmlformats.org/officeDocument/2006/relationships/hyperlink" Target="https://www.praxisframework.org/en/maturity/definition-process" TargetMode="External"/><Relationship Id="rId4" Type="http://schemas.openxmlformats.org/officeDocument/2006/relationships/slide" Target="slide8.xml"/><Relationship Id="rId9" Type="http://schemas.openxmlformats.org/officeDocument/2006/relationships/slide" Target="slide27.xml"/><Relationship Id="rId14" Type="http://schemas.openxmlformats.org/officeDocument/2006/relationships/hyperlink" Target="https://www.praxisframework.org/method/definition-process" TargetMode="External"/></Relationships>
</file>

<file path=ppt/slides/_rels/slide6.xml.rels><?xml version="1.0" encoding="UTF-8" standalone="yes"?>
<Relationships xmlns="http://schemas.openxmlformats.org/package/2006/relationships"><Relationship Id="rId8" Type="http://schemas.openxmlformats.org/officeDocument/2006/relationships/slide" Target="slide31.xml"/><Relationship Id="rId13" Type="http://schemas.openxmlformats.org/officeDocument/2006/relationships/hyperlink" Target="https://www.praxisframework.org/en/competence/deliver-a-project-or-programme" TargetMode="External"/><Relationship Id="rId18" Type="http://schemas.openxmlformats.org/officeDocument/2006/relationships/hyperlink" Target="https://www.praxisframework.org/en/method/boundaries-process" TargetMode="External"/><Relationship Id="rId3" Type="http://schemas.openxmlformats.org/officeDocument/2006/relationships/slide" Target="slide8.xml"/><Relationship Id="rId7" Type="http://schemas.openxmlformats.org/officeDocument/2006/relationships/slide" Target="slide30.xml"/><Relationship Id="rId12" Type="http://schemas.openxmlformats.org/officeDocument/2006/relationships/hyperlink" Target="https://www.praxisframework.org/files/cmig-delivery-process.pdf" TargetMode="External"/><Relationship Id="rId17" Type="http://schemas.openxmlformats.org/officeDocument/2006/relationships/hyperlink" Target="https://www.praxisframework.org/en/method/development-process" TargetMode="External"/><Relationship Id="rId2" Type="http://schemas.openxmlformats.org/officeDocument/2006/relationships/slide" Target="slide4.xml"/><Relationship Id="rId16" Type="http://schemas.openxmlformats.org/officeDocument/2006/relationships/hyperlink" Target="https://www.praxisframework.org/en/maturity/delivery-process" TargetMode="External"/><Relationship Id="rId1" Type="http://schemas.openxmlformats.org/officeDocument/2006/relationships/slideLayout" Target="../slideLayouts/slideLayout6.xml"/><Relationship Id="rId6" Type="http://schemas.openxmlformats.org/officeDocument/2006/relationships/hyperlink" Target="https://www.praxisframework.org/library/shewhart-cycle" TargetMode="External"/><Relationship Id="rId11" Type="http://schemas.openxmlformats.org/officeDocument/2006/relationships/hyperlink" Target="https://www.praxisframework.org/method/delivery-process" TargetMode="External"/><Relationship Id="rId5" Type="http://schemas.openxmlformats.org/officeDocument/2006/relationships/slide" Target="slide5.xml"/><Relationship Id="rId15" Type="http://schemas.openxmlformats.org/officeDocument/2006/relationships/hyperlink" Target="https://www.praxisframework.org/en/library/delivery-process" TargetMode="External"/><Relationship Id="rId10" Type="http://schemas.openxmlformats.org/officeDocument/2006/relationships/slide" Target="slide2.xml"/><Relationship Id="rId19" Type="http://schemas.openxmlformats.org/officeDocument/2006/relationships/slide" Target="slide12.xml"/><Relationship Id="rId4" Type="http://schemas.openxmlformats.org/officeDocument/2006/relationships/slide" Target="slide7.xml"/><Relationship Id="rId9" Type="http://schemas.openxmlformats.org/officeDocument/2006/relationships/slide" Target="slide21.xml"/><Relationship Id="rId14" Type="http://schemas.openxmlformats.org/officeDocument/2006/relationships/hyperlink" Target="https://www.praxisframework.org/cmsa/topic?id=50"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www.praxisframework.org/en/competence/realise-benefits" TargetMode="External"/><Relationship Id="rId3" Type="http://schemas.openxmlformats.org/officeDocument/2006/relationships/slide" Target="slide6.xml"/><Relationship Id="rId7" Type="http://schemas.openxmlformats.org/officeDocument/2006/relationships/hyperlink" Target="https://www.praxisframework.org/method/benefits-realisation-process" TargetMode="External"/><Relationship Id="rId2" Type="http://schemas.openxmlformats.org/officeDocument/2006/relationships/slide" Target="slide8.xml"/><Relationship Id="rId1" Type="http://schemas.openxmlformats.org/officeDocument/2006/relationships/slideLayout" Target="../slideLayouts/slideLayout6.xml"/><Relationship Id="rId6" Type="http://schemas.openxmlformats.org/officeDocument/2006/relationships/slide" Target="slide24.xml"/><Relationship Id="rId5" Type="http://schemas.openxmlformats.org/officeDocument/2006/relationships/slide" Target="slide28.xml"/><Relationship Id="rId10" Type="http://schemas.openxmlformats.org/officeDocument/2006/relationships/slide" Target="slide11.xml"/><Relationship Id="rId4" Type="http://schemas.openxmlformats.org/officeDocument/2006/relationships/slide" Target="slide2.xml"/><Relationship Id="rId9" Type="http://schemas.openxmlformats.org/officeDocument/2006/relationships/hyperlink" Target="https://www.praxisframework.org/en/maturity/benefits-realisation-process"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www.praxisframework.org/cmsa/topic?id=53" TargetMode="External"/><Relationship Id="rId3" Type="http://schemas.openxmlformats.org/officeDocument/2006/relationships/slide" Target="slide2.xml"/><Relationship Id="rId7" Type="http://schemas.openxmlformats.org/officeDocument/2006/relationships/hyperlink" Target="https://www.praxisframework.org/en/competence/close-a-project-or-programme" TargetMode="External"/><Relationship Id="rId2" Type="http://schemas.openxmlformats.org/officeDocument/2006/relationships/slide" Target="slide7.xml"/><Relationship Id="rId1" Type="http://schemas.openxmlformats.org/officeDocument/2006/relationships/slideLayout" Target="../slideLayouts/slideLayout6.xml"/><Relationship Id="rId6" Type="http://schemas.openxmlformats.org/officeDocument/2006/relationships/slide" Target="slide29.xml"/><Relationship Id="rId5" Type="http://schemas.openxmlformats.org/officeDocument/2006/relationships/hyperlink" Target="https://www.praxisframework.org/method/closure-process" TargetMode="External"/><Relationship Id="rId4" Type="http://schemas.openxmlformats.org/officeDocument/2006/relationships/slide" Target="slide4.xml"/><Relationship Id="rId9" Type="http://schemas.openxmlformats.org/officeDocument/2006/relationships/hyperlink" Target="https://www.praxisframework.org/en/maturity/closure-process"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www.praxisframework.org/en/knowledge/configuration-management" TargetMode="External"/><Relationship Id="rId3" Type="http://schemas.openxmlformats.org/officeDocument/2006/relationships/hyperlink" Target="https://www.praxisframework.org/en/library/templates" TargetMode="External"/><Relationship Id="rId7" Type="http://schemas.openxmlformats.org/officeDocument/2006/relationships/slide" Target="slide22.xml"/><Relationship Id="rId2" Type="http://schemas.openxmlformats.org/officeDocument/2006/relationships/hyperlink" Target="https://www.praxisframework.org/en/method/documentation" TargetMode="External"/><Relationship Id="rId1" Type="http://schemas.openxmlformats.org/officeDocument/2006/relationships/slideLayout" Target="../slideLayouts/slideLayout6.xml"/><Relationship Id="rId6" Type="http://schemas.openxmlformats.org/officeDocument/2006/relationships/slide" Target="slide12.xml"/><Relationship Id="rId5" Type="http://schemas.openxmlformats.org/officeDocument/2006/relationships/slide" Target="slide11.xml"/><Relationship Id="rId4" Type="http://schemas.openxmlformats.org/officeDocument/2006/relationships/slide" Target="slide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0A245ED2-D8E8-4D94-A709-1A4001398AF7}"/>
              </a:ext>
            </a:extLst>
          </p:cNvPr>
          <p:cNvGrpSpPr/>
          <p:nvPr/>
        </p:nvGrpSpPr>
        <p:grpSpPr>
          <a:xfrm>
            <a:off x="2539926" y="2335525"/>
            <a:ext cx="1186069" cy="1186069"/>
            <a:chOff x="3368186" y="2335525"/>
            <a:chExt cx="1186069" cy="1186069"/>
          </a:xfrm>
        </p:grpSpPr>
        <p:sp>
          <p:nvSpPr>
            <p:cNvPr id="7" name="Rectangle 6">
              <a:hlinkClick r:id="rId2" action="ppaction://hlinksldjump"/>
              <a:extLst>
                <a:ext uri="{FF2B5EF4-FFF2-40B4-BE49-F238E27FC236}">
                  <a16:creationId xmlns:a16="http://schemas.microsoft.com/office/drawing/2014/main" id="{8837F09A-919A-47FA-B576-74F524047C22}"/>
                </a:ext>
              </a:extLst>
            </p:cNvPr>
            <p:cNvSpPr/>
            <p:nvPr/>
          </p:nvSpPr>
          <p:spPr>
            <a:xfrm>
              <a:off x="3368186" y="2335525"/>
              <a:ext cx="1186069" cy="118606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F54C026E-458A-47A6-A591-FFB933B2BB4F}"/>
                </a:ext>
              </a:extLst>
            </p:cNvPr>
            <p:cNvSpPr txBox="1"/>
            <p:nvPr/>
          </p:nvSpPr>
          <p:spPr>
            <a:xfrm>
              <a:off x="3425400" y="2335525"/>
              <a:ext cx="1071640" cy="338554"/>
            </a:xfrm>
            <a:prstGeom prst="rect">
              <a:avLst/>
            </a:prstGeom>
            <a:noFill/>
          </p:spPr>
          <p:txBody>
            <a:bodyPr wrap="none" rtlCol="0">
              <a:spAutoFit/>
            </a:bodyPr>
            <a:lstStyle/>
            <a:p>
              <a:r>
                <a:rPr lang="en-GB" sz="1600" dirty="0">
                  <a:solidFill>
                    <a:schemeClr val="bg1"/>
                  </a:solidFill>
                </a:rPr>
                <a:t>Navigation</a:t>
              </a:r>
            </a:p>
          </p:txBody>
        </p:sp>
        <p:pic>
          <p:nvPicPr>
            <p:cNvPr id="38" name="Picture 37">
              <a:hlinkClick r:id="rId2" action="ppaction://hlinksldjump"/>
              <a:extLst>
                <a:ext uri="{FF2B5EF4-FFF2-40B4-BE49-F238E27FC236}">
                  <a16:creationId xmlns:a16="http://schemas.microsoft.com/office/drawing/2014/main" id="{06AD9682-86B0-4AC7-862D-402CEB6DC4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4225" y="2770115"/>
              <a:ext cx="653990" cy="653990"/>
            </a:xfrm>
            <a:prstGeom prst="rect">
              <a:avLst/>
            </a:prstGeom>
          </p:spPr>
        </p:pic>
      </p:grpSp>
      <p:grpSp>
        <p:nvGrpSpPr>
          <p:cNvPr id="52" name="Group 51">
            <a:extLst>
              <a:ext uri="{FF2B5EF4-FFF2-40B4-BE49-F238E27FC236}">
                <a16:creationId xmlns:a16="http://schemas.microsoft.com/office/drawing/2014/main" id="{36969897-B74C-47CB-A2C7-3C2959CCD479}"/>
              </a:ext>
            </a:extLst>
          </p:cNvPr>
          <p:cNvGrpSpPr/>
          <p:nvPr/>
        </p:nvGrpSpPr>
        <p:grpSpPr>
          <a:xfrm>
            <a:off x="5432194" y="2335524"/>
            <a:ext cx="1186069" cy="1186069"/>
            <a:chOff x="6238240" y="2335524"/>
            <a:chExt cx="1186069" cy="1186069"/>
          </a:xfrm>
        </p:grpSpPr>
        <p:sp>
          <p:nvSpPr>
            <p:cNvPr id="14" name="Rectangle 13">
              <a:hlinkClick r:id="rId4" action="ppaction://hlinksldjump"/>
              <a:extLst>
                <a:ext uri="{FF2B5EF4-FFF2-40B4-BE49-F238E27FC236}">
                  <a16:creationId xmlns:a16="http://schemas.microsoft.com/office/drawing/2014/main" id="{CFECD5B5-757D-427C-B64D-198CFEF1D2F8}"/>
                </a:ext>
              </a:extLst>
            </p:cNvPr>
            <p:cNvSpPr/>
            <p:nvPr/>
          </p:nvSpPr>
          <p:spPr>
            <a:xfrm>
              <a:off x="6238240" y="2335524"/>
              <a:ext cx="1186069" cy="11860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0D39B63B-69F5-4139-B6C9-955E2EDA679B}"/>
                </a:ext>
              </a:extLst>
            </p:cNvPr>
            <p:cNvSpPr txBox="1"/>
            <p:nvPr/>
          </p:nvSpPr>
          <p:spPr>
            <a:xfrm>
              <a:off x="6268725" y="2335524"/>
              <a:ext cx="1105431" cy="338554"/>
            </a:xfrm>
            <a:prstGeom prst="rect">
              <a:avLst/>
            </a:prstGeom>
            <a:noFill/>
          </p:spPr>
          <p:txBody>
            <a:bodyPr wrap="none" rtlCol="0">
              <a:spAutoFit/>
            </a:bodyPr>
            <a:lstStyle/>
            <a:p>
              <a:r>
                <a:rPr lang="en-GB" sz="1600" dirty="0">
                  <a:solidFill>
                    <a:schemeClr val="bg1"/>
                  </a:solidFill>
                </a:rPr>
                <a:t>Knowledge</a:t>
              </a:r>
            </a:p>
          </p:txBody>
        </p:sp>
        <p:pic>
          <p:nvPicPr>
            <p:cNvPr id="42" name="Picture 41">
              <a:hlinkClick r:id="rId4" action="ppaction://hlinksldjump"/>
              <a:extLst>
                <a:ext uri="{FF2B5EF4-FFF2-40B4-BE49-F238E27FC236}">
                  <a16:creationId xmlns:a16="http://schemas.microsoft.com/office/drawing/2014/main" id="{4238D2CD-C38C-43F3-ABF6-768C50DCF6C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35803" y="2822570"/>
              <a:ext cx="790943" cy="510457"/>
            </a:xfrm>
            <a:prstGeom prst="rect">
              <a:avLst/>
            </a:prstGeom>
          </p:spPr>
        </p:pic>
      </p:grpSp>
      <p:pic>
        <p:nvPicPr>
          <p:cNvPr id="48" name="Picture 47">
            <a:extLst>
              <a:ext uri="{FF2B5EF4-FFF2-40B4-BE49-F238E27FC236}">
                <a16:creationId xmlns:a16="http://schemas.microsoft.com/office/drawing/2014/main" id="{797DB6A9-27F6-48DF-94DA-B6FF443CC2D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18443" y="4217456"/>
            <a:ext cx="2243896" cy="1183698"/>
          </a:xfrm>
          <a:prstGeom prst="rect">
            <a:avLst/>
          </a:prstGeom>
        </p:spPr>
      </p:pic>
      <p:sp>
        <p:nvSpPr>
          <p:cNvPr id="49" name="TextBox 48">
            <a:extLst>
              <a:ext uri="{FF2B5EF4-FFF2-40B4-BE49-F238E27FC236}">
                <a16:creationId xmlns:a16="http://schemas.microsoft.com/office/drawing/2014/main" id="{793249B7-5704-40B3-AABA-9A9FEE9166EB}"/>
              </a:ext>
            </a:extLst>
          </p:cNvPr>
          <p:cNvSpPr txBox="1"/>
          <p:nvPr/>
        </p:nvSpPr>
        <p:spPr>
          <a:xfrm>
            <a:off x="5398091" y="5407780"/>
            <a:ext cx="1338828" cy="646331"/>
          </a:xfrm>
          <a:prstGeom prst="rect">
            <a:avLst/>
          </a:prstGeom>
          <a:noFill/>
        </p:spPr>
        <p:txBody>
          <a:bodyPr wrap="none" rtlCol="0">
            <a:spAutoFit/>
          </a:bodyPr>
          <a:lstStyle/>
          <a:p>
            <a:r>
              <a:rPr lang="en-GB" sz="3600" b="1" i="1" dirty="0">
                <a:solidFill>
                  <a:srgbClr val="1C1C1C"/>
                </a:solidFill>
                <a:latin typeface="Palatino Linotype" panose="02040502050505030304" pitchFamily="18" charset="0"/>
              </a:rPr>
              <a:t>Local</a:t>
            </a:r>
          </a:p>
        </p:txBody>
      </p:sp>
      <p:grpSp>
        <p:nvGrpSpPr>
          <p:cNvPr id="55" name="Group 54">
            <a:extLst>
              <a:ext uri="{FF2B5EF4-FFF2-40B4-BE49-F238E27FC236}">
                <a16:creationId xmlns:a16="http://schemas.microsoft.com/office/drawing/2014/main" id="{B433E86F-8123-4B19-8F5D-C729AABEA4C7}"/>
              </a:ext>
            </a:extLst>
          </p:cNvPr>
          <p:cNvGrpSpPr/>
          <p:nvPr/>
        </p:nvGrpSpPr>
        <p:grpSpPr>
          <a:xfrm>
            <a:off x="3986060" y="2335524"/>
            <a:ext cx="1186069" cy="1186070"/>
            <a:chOff x="4803213" y="2335524"/>
            <a:chExt cx="1186069" cy="1186070"/>
          </a:xfrm>
        </p:grpSpPr>
        <p:grpSp>
          <p:nvGrpSpPr>
            <p:cNvPr id="51" name="Group 50">
              <a:extLst>
                <a:ext uri="{FF2B5EF4-FFF2-40B4-BE49-F238E27FC236}">
                  <a16:creationId xmlns:a16="http://schemas.microsoft.com/office/drawing/2014/main" id="{CFF6E198-DAE8-456E-B4EA-C8ED1D75CFAF}"/>
                </a:ext>
              </a:extLst>
            </p:cNvPr>
            <p:cNvGrpSpPr/>
            <p:nvPr/>
          </p:nvGrpSpPr>
          <p:grpSpPr>
            <a:xfrm>
              <a:off x="4803213" y="2335524"/>
              <a:ext cx="1186069" cy="1186070"/>
              <a:chOff x="4803213" y="2335524"/>
              <a:chExt cx="1186069" cy="1186070"/>
            </a:xfrm>
          </p:grpSpPr>
          <p:sp>
            <p:nvSpPr>
              <p:cNvPr id="13" name="Rectangle 12">
                <a:hlinkClick r:id="rId7" action="ppaction://hlinksldjump"/>
                <a:extLst>
                  <a:ext uri="{FF2B5EF4-FFF2-40B4-BE49-F238E27FC236}">
                    <a16:creationId xmlns:a16="http://schemas.microsoft.com/office/drawing/2014/main" id="{313ABC82-EC14-4A06-9305-A01B3757F76E}"/>
                  </a:ext>
                </a:extLst>
              </p:cNvPr>
              <p:cNvSpPr/>
              <p:nvPr/>
            </p:nvSpPr>
            <p:spPr>
              <a:xfrm>
                <a:off x="4803213" y="2335525"/>
                <a:ext cx="1186069" cy="11860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8E5D7BE8-E04D-4AD6-A72C-E1CD8E508C52}"/>
                  </a:ext>
                </a:extLst>
              </p:cNvPr>
              <p:cNvSpPr txBox="1"/>
              <p:nvPr/>
            </p:nvSpPr>
            <p:spPr>
              <a:xfrm>
                <a:off x="4896014" y="2335524"/>
                <a:ext cx="1000467" cy="338554"/>
              </a:xfrm>
              <a:prstGeom prst="rect">
                <a:avLst/>
              </a:prstGeom>
              <a:noFill/>
            </p:spPr>
            <p:txBody>
              <a:bodyPr wrap="none" rtlCol="0">
                <a:spAutoFit/>
              </a:bodyPr>
              <a:lstStyle/>
              <a:p>
                <a:r>
                  <a:rPr lang="en-GB" sz="1600" dirty="0">
                    <a:solidFill>
                      <a:schemeClr val="bg1"/>
                    </a:solidFill>
                  </a:rPr>
                  <a:t>Processes</a:t>
                </a:r>
              </a:p>
            </p:txBody>
          </p:sp>
        </p:grpSp>
        <p:pic>
          <p:nvPicPr>
            <p:cNvPr id="54" name="Picture 53">
              <a:hlinkClick r:id="rId7" action="ppaction://hlinksldjump"/>
              <a:extLst>
                <a:ext uri="{FF2B5EF4-FFF2-40B4-BE49-F238E27FC236}">
                  <a16:creationId xmlns:a16="http://schemas.microsoft.com/office/drawing/2014/main" id="{161A5B86-1D5D-46AD-A732-900C1DFF34D8}"/>
                </a:ext>
              </a:extLst>
            </p:cNvPr>
            <p:cNvPicPr>
              <a:picLocks noChangeAspect="1"/>
            </p:cNvPicPr>
            <p:nvPr/>
          </p:nvPicPr>
          <p:blipFill>
            <a:blip r:embed="rId8"/>
            <a:stretch>
              <a:fillRect/>
            </a:stretch>
          </p:blipFill>
          <p:spPr>
            <a:xfrm>
              <a:off x="4920173" y="2822226"/>
              <a:ext cx="975445" cy="493819"/>
            </a:xfrm>
            <a:prstGeom prst="rect">
              <a:avLst/>
            </a:prstGeom>
          </p:spPr>
        </p:pic>
      </p:grpSp>
      <p:grpSp>
        <p:nvGrpSpPr>
          <p:cNvPr id="2" name="Group 1">
            <a:extLst>
              <a:ext uri="{FF2B5EF4-FFF2-40B4-BE49-F238E27FC236}">
                <a16:creationId xmlns:a16="http://schemas.microsoft.com/office/drawing/2014/main" id="{8E138B61-2B80-4D20-A058-050E30D45CBA}"/>
              </a:ext>
            </a:extLst>
          </p:cNvPr>
          <p:cNvGrpSpPr/>
          <p:nvPr/>
        </p:nvGrpSpPr>
        <p:grpSpPr>
          <a:xfrm>
            <a:off x="6878328" y="2330160"/>
            <a:ext cx="1186069" cy="1186069"/>
            <a:chOff x="7696563" y="2330160"/>
            <a:chExt cx="1186069" cy="1186069"/>
          </a:xfrm>
        </p:grpSpPr>
        <p:grpSp>
          <p:nvGrpSpPr>
            <p:cNvPr id="53" name="Group 52">
              <a:extLst>
                <a:ext uri="{FF2B5EF4-FFF2-40B4-BE49-F238E27FC236}">
                  <a16:creationId xmlns:a16="http://schemas.microsoft.com/office/drawing/2014/main" id="{7608D798-EA40-48B0-B2D4-56A11E5590B4}"/>
                </a:ext>
              </a:extLst>
            </p:cNvPr>
            <p:cNvGrpSpPr/>
            <p:nvPr/>
          </p:nvGrpSpPr>
          <p:grpSpPr>
            <a:xfrm>
              <a:off x="7696563" y="2330160"/>
              <a:ext cx="1186069" cy="1186069"/>
              <a:chOff x="7696563" y="2330160"/>
              <a:chExt cx="1186069" cy="1186069"/>
            </a:xfrm>
          </p:grpSpPr>
          <p:sp>
            <p:nvSpPr>
              <p:cNvPr id="43" name="Rectangle 42">
                <a:hlinkClick r:id="rId9" action="ppaction://hlinksldjump"/>
                <a:extLst>
                  <a:ext uri="{FF2B5EF4-FFF2-40B4-BE49-F238E27FC236}">
                    <a16:creationId xmlns:a16="http://schemas.microsoft.com/office/drawing/2014/main" id="{B87A2E1C-E079-41DB-85F3-8F1DE3DB6FEE}"/>
                  </a:ext>
                </a:extLst>
              </p:cNvPr>
              <p:cNvSpPr/>
              <p:nvPr/>
            </p:nvSpPr>
            <p:spPr>
              <a:xfrm>
                <a:off x="7696563" y="2330160"/>
                <a:ext cx="1186069" cy="11860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TextBox 43">
                <a:extLst>
                  <a:ext uri="{FF2B5EF4-FFF2-40B4-BE49-F238E27FC236}">
                    <a16:creationId xmlns:a16="http://schemas.microsoft.com/office/drawing/2014/main" id="{9E7C8611-1917-4E63-8DC8-39EBC2D4D7E8}"/>
                  </a:ext>
                </a:extLst>
              </p:cNvPr>
              <p:cNvSpPr txBox="1"/>
              <p:nvPr/>
            </p:nvSpPr>
            <p:spPr>
              <a:xfrm>
                <a:off x="7722134" y="2330160"/>
                <a:ext cx="1134926" cy="338554"/>
              </a:xfrm>
              <a:prstGeom prst="rect">
                <a:avLst/>
              </a:prstGeom>
              <a:noFill/>
            </p:spPr>
            <p:txBody>
              <a:bodyPr wrap="none" rtlCol="0">
                <a:spAutoFit/>
              </a:bodyPr>
              <a:lstStyle/>
              <a:p>
                <a:r>
                  <a:rPr lang="en-GB" sz="1600" dirty="0">
                    <a:solidFill>
                      <a:schemeClr val="bg1"/>
                    </a:solidFill>
                  </a:rPr>
                  <a:t>Documents</a:t>
                </a:r>
              </a:p>
            </p:txBody>
          </p:sp>
        </p:grpSp>
        <p:pic>
          <p:nvPicPr>
            <p:cNvPr id="56" name="Picture 55">
              <a:hlinkClick r:id="rId9" action="ppaction://hlinksldjump"/>
              <a:extLst>
                <a:ext uri="{FF2B5EF4-FFF2-40B4-BE49-F238E27FC236}">
                  <a16:creationId xmlns:a16="http://schemas.microsoft.com/office/drawing/2014/main" id="{1CCEFDE1-3A3D-4FA9-87AF-B3A4ABF2E3C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002525" y="2749524"/>
              <a:ext cx="606869" cy="606869"/>
            </a:xfrm>
            <a:prstGeom prst="rect">
              <a:avLst/>
            </a:prstGeom>
          </p:spPr>
        </p:pic>
      </p:grpSp>
      <p:grpSp>
        <p:nvGrpSpPr>
          <p:cNvPr id="19" name="Group 18">
            <a:extLst>
              <a:ext uri="{FF2B5EF4-FFF2-40B4-BE49-F238E27FC236}">
                <a16:creationId xmlns:a16="http://schemas.microsoft.com/office/drawing/2014/main" id="{030C2E06-9AEE-4686-9B06-6E72EC786C92}"/>
              </a:ext>
            </a:extLst>
          </p:cNvPr>
          <p:cNvGrpSpPr/>
          <p:nvPr/>
        </p:nvGrpSpPr>
        <p:grpSpPr>
          <a:xfrm>
            <a:off x="8324461" y="2330160"/>
            <a:ext cx="1186069" cy="1186069"/>
            <a:chOff x="8324461" y="2330160"/>
            <a:chExt cx="1186069" cy="1186069"/>
          </a:xfrm>
        </p:grpSpPr>
        <p:grpSp>
          <p:nvGrpSpPr>
            <p:cNvPr id="24" name="Group 23">
              <a:extLst>
                <a:ext uri="{FF2B5EF4-FFF2-40B4-BE49-F238E27FC236}">
                  <a16:creationId xmlns:a16="http://schemas.microsoft.com/office/drawing/2014/main" id="{1609CE6A-CDDE-421A-A0EE-082E8A44B848}"/>
                </a:ext>
              </a:extLst>
            </p:cNvPr>
            <p:cNvGrpSpPr/>
            <p:nvPr/>
          </p:nvGrpSpPr>
          <p:grpSpPr>
            <a:xfrm>
              <a:off x="8324461" y="2330160"/>
              <a:ext cx="1186069" cy="1186069"/>
              <a:chOff x="3368186" y="2335525"/>
              <a:chExt cx="1186069" cy="1186069"/>
            </a:xfrm>
            <a:solidFill>
              <a:srgbClr val="FF6600"/>
            </a:solidFill>
          </p:grpSpPr>
          <p:sp>
            <p:nvSpPr>
              <p:cNvPr id="25" name="Rectangle 24">
                <a:hlinkClick r:id="rId11" action="ppaction://hlinksldjump"/>
                <a:extLst>
                  <a:ext uri="{FF2B5EF4-FFF2-40B4-BE49-F238E27FC236}">
                    <a16:creationId xmlns:a16="http://schemas.microsoft.com/office/drawing/2014/main" id="{0C605E4F-50DA-494A-A2CD-92F804092D41}"/>
                  </a:ext>
                </a:extLst>
              </p:cNvPr>
              <p:cNvSpPr/>
              <p:nvPr/>
            </p:nvSpPr>
            <p:spPr>
              <a:xfrm>
                <a:off x="3368186" y="2335525"/>
                <a:ext cx="1186069" cy="1186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00967956-70D8-4EEE-898E-C877E5DB06B8}"/>
                  </a:ext>
                </a:extLst>
              </p:cNvPr>
              <p:cNvSpPr txBox="1"/>
              <p:nvPr/>
            </p:nvSpPr>
            <p:spPr>
              <a:xfrm>
                <a:off x="3425400" y="2335525"/>
                <a:ext cx="1030860" cy="338554"/>
              </a:xfrm>
              <a:prstGeom prst="rect">
                <a:avLst/>
              </a:prstGeom>
              <a:grpFill/>
            </p:spPr>
            <p:txBody>
              <a:bodyPr wrap="none" rtlCol="0">
                <a:spAutoFit/>
              </a:bodyPr>
              <a:lstStyle/>
              <a:p>
                <a:r>
                  <a:rPr lang="en-GB" sz="1600" dirty="0">
                    <a:solidFill>
                      <a:schemeClr val="bg1"/>
                    </a:solidFill>
                  </a:rPr>
                  <a:t>Resources</a:t>
                </a:r>
              </a:p>
            </p:txBody>
          </p:sp>
        </p:grpSp>
        <p:pic>
          <p:nvPicPr>
            <p:cNvPr id="18" name="Picture 17">
              <a:hlinkClick r:id="rId11" action="ppaction://hlinksldjump"/>
              <a:extLst>
                <a:ext uri="{FF2B5EF4-FFF2-40B4-BE49-F238E27FC236}">
                  <a16:creationId xmlns:a16="http://schemas.microsoft.com/office/drawing/2014/main" id="{87CC2DF3-AA1C-4A89-9234-B27D7FA18B1E}"/>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776176" y="2729505"/>
              <a:ext cx="607943" cy="564071"/>
            </a:xfrm>
            <a:prstGeom prst="rect">
              <a:avLst/>
            </a:prstGeom>
          </p:spPr>
        </p:pic>
        <p:pic>
          <p:nvPicPr>
            <p:cNvPr id="8" name="Picture 7">
              <a:hlinkClick r:id="rId11" action="ppaction://hlinksldjump"/>
              <a:extLst>
                <a:ext uri="{FF2B5EF4-FFF2-40B4-BE49-F238E27FC236}">
                  <a16:creationId xmlns:a16="http://schemas.microsoft.com/office/drawing/2014/main" id="{4467D9BB-5FBA-44EB-87E7-E197839C008D}"/>
                </a:ext>
              </a:extLst>
            </p:cNvPr>
            <p:cNvPicPr>
              <a:picLocks noChangeAspect="1"/>
            </p:cNvPicPr>
            <p:nvPr/>
          </p:nvPicPr>
          <p:blipFill rotWithShape="1">
            <a:blip r:embed="rId13" cstate="print">
              <a:extLst>
                <a:ext uri="{28A0092B-C50C-407E-A947-70E740481C1C}">
                  <a14:useLocalDpi xmlns:a14="http://schemas.microsoft.com/office/drawing/2010/main" val="0"/>
                </a:ext>
                <a:ext uri="{837473B0-CC2E-450A-ABE3-18F120FF3D39}">
                  <a1611:picAttrSrcUrl xmlns:a1611="http://schemas.microsoft.com/office/drawing/2016/11/main" r:id="rId14"/>
                </a:ext>
              </a:extLst>
            </a:blip>
            <a:srcRect l="11919" t="24749" r="13051" b="24518"/>
            <a:stretch/>
          </p:blipFill>
          <p:spPr>
            <a:xfrm>
              <a:off x="8417538" y="2969870"/>
              <a:ext cx="662609" cy="346175"/>
            </a:xfrm>
            <a:prstGeom prst="rect">
              <a:avLst/>
            </a:prstGeom>
          </p:spPr>
        </p:pic>
      </p:grpSp>
      <p:pic>
        <p:nvPicPr>
          <p:cNvPr id="28" name="Picture 27">
            <a:extLst>
              <a:ext uri="{FF2B5EF4-FFF2-40B4-BE49-F238E27FC236}">
                <a16:creationId xmlns:a16="http://schemas.microsoft.com/office/drawing/2014/main" id="{EFD447A2-C08A-45D3-960E-3C97D7B0EBE3}"/>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81435" y="6433294"/>
            <a:ext cx="686922" cy="241984"/>
          </a:xfrm>
          <a:prstGeom prst="rect">
            <a:avLst/>
          </a:prstGeom>
        </p:spPr>
      </p:pic>
    </p:spTree>
    <p:extLst>
      <p:ext uri="{BB962C8B-B14F-4D97-AF65-F5344CB8AC3E}">
        <p14:creationId xmlns:p14="http://schemas.microsoft.com/office/powerpoint/2010/main" val="3300556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Management plans</a:t>
            </a:r>
          </a:p>
        </p:txBody>
      </p:sp>
      <p:graphicFrame>
        <p:nvGraphicFramePr>
          <p:cNvPr id="5" name="Table 4"/>
          <p:cNvGraphicFramePr>
            <a:graphicFrameLocks noGrp="1"/>
          </p:cNvGraphicFramePr>
          <p:nvPr>
            <p:extLst>
              <p:ext uri="{D42A27DB-BD31-4B8C-83A1-F6EECF244321}">
                <p14:modId xmlns:p14="http://schemas.microsoft.com/office/powerpoint/2010/main" val="2925270096"/>
              </p:ext>
            </p:extLst>
          </p:nvPr>
        </p:nvGraphicFramePr>
        <p:xfrm>
          <a:off x="5334000" y="3978019"/>
          <a:ext cx="4585251" cy="2225040"/>
        </p:xfrm>
        <a:graphic>
          <a:graphicData uri="http://schemas.openxmlformats.org/drawingml/2006/table">
            <a:tbl>
              <a:tblPr firstRow="1" bandRow="1">
                <a:tableStyleId>{8799B23B-EC83-4686-B30A-512413B5E67A}</a:tableStyleId>
              </a:tblPr>
              <a:tblGrid>
                <a:gridCol w="2286278">
                  <a:extLst>
                    <a:ext uri="{9D8B030D-6E8A-4147-A177-3AD203B41FA5}">
                      <a16:colId xmlns:a16="http://schemas.microsoft.com/office/drawing/2014/main" val="20000"/>
                    </a:ext>
                  </a:extLst>
                </a:gridCol>
                <a:gridCol w="2298973">
                  <a:extLst>
                    <a:ext uri="{9D8B030D-6E8A-4147-A177-3AD203B41FA5}">
                      <a16:colId xmlns:a16="http://schemas.microsoft.com/office/drawing/2014/main" val="20001"/>
                    </a:ext>
                  </a:extLst>
                </a:gridCol>
              </a:tblGrid>
              <a:tr h="370840">
                <a:tc>
                  <a:txBody>
                    <a:bodyPr/>
                    <a:lstStyle/>
                    <a:p>
                      <a:r>
                        <a:rPr lang="en-GB" sz="1200" b="0" dirty="0">
                          <a:hlinkClick r:id="rId2"/>
                        </a:rPr>
                        <a:t>Organisation management plan</a:t>
                      </a:r>
                      <a:endParaRPr lang="en-GB" sz="1200" b="0" dirty="0"/>
                    </a:p>
                  </a:txBody>
                  <a:tcPr anchor="ctr">
                    <a:lnB w="9525" cap="flat" cmpd="sng" algn="ctr">
                      <a:solidFill>
                        <a:schemeClr val="accent3"/>
                      </a:solidFill>
                      <a:prstDash val="solid"/>
                      <a:round/>
                      <a:headEnd type="none" w="med" len="med"/>
                      <a:tailEnd type="none" w="med" len="med"/>
                    </a:lnB>
                  </a:tcPr>
                </a:tc>
                <a:tc>
                  <a:txBody>
                    <a:bodyPr/>
                    <a:lstStyle/>
                    <a:p>
                      <a:r>
                        <a:rPr lang="en-GB" sz="1200" b="0" dirty="0">
                          <a:hlinkClick r:id="rId3"/>
                        </a:rPr>
                        <a:t>Benefits management plan</a:t>
                      </a:r>
                      <a:endParaRPr lang="en-GB" sz="1200" b="0" dirty="0"/>
                    </a:p>
                  </a:txBody>
                  <a:tcPr anchor="ctr">
                    <a:lnB w="9525"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r>
                        <a:rPr lang="en-GB" sz="1200" dirty="0">
                          <a:hlinkClick r:id="rId4"/>
                        </a:rPr>
                        <a:t>Stakeholder </a:t>
                      </a:r>
                      <a:r>
                        <a:rPr lang="en-GB" sz="1200" b="0" dirty="0">
                          <a:hlinkClick r:id="rId4"/>
                        </a:rPr>
                        <a:t>management plan</a:t>
                      </a:r>
                      <a:endParaRPr lang="en-GB" sz="1200" dirty="0"/>
                    </a:p>
                  </a:txBody>
                  <a:tcPr anchor="ctr">
                    <a:lnT w="9525" cap="flat" cmpd="sng" algn="ctr">
                      <a:solidFill>
                        <a:schemeClr val="accent3"/>
                      </a:solidFill>
                      <a:prstDash val="solid"/>
                      <a:round/>
                      <a:headEnd type="none" w="med" len="med"/>
                      <a:tailEnd type="none" w="med" len="med"/>
                    </a:lnT>
                  </a:tcPr>
                </a:tc>
                <a:tc>
                  <a:txBody>
                    <a:bodyPr/>
                    <a:lstStyle/>
                    <a:p>
                      <a:r>
                        <a:rPr lang="en-GB" sz="1200" dirty="0">
                          <a:hlinkClick r:id="rId5"/>
                        </a:rPr>
                        <a:t>Schedule </a:t>
                      </a:r>
                      <a:r>
                        <a:rPr lang="en-GB" sz="1200" b="0" dirty="0">
                          <a:hlinkClick r:id="rId5"/>
                        </a:rPr>
                        <a:t>management plan</a:t>
                      </a:r>
                      <a:endParaRPr lang="en-GB" sz="1200" dirty="0"/>
                    </a:p>
                  </a:txBody>
                  <a:tcPr anchor="ctr">
                    <a:lnT w="9525" cap="flat" cmpd="sng" algn="ctr">
                      <a:solidFill>
                        <a:schemeClr val="accent3"/>
                      </a:solidFill>
                      <a:prstDash val="solid"/>
                      <a:round/>
                      <a:headEnd type="none" w="med" len="med"/>
                      <a:tailEnd type="none" w="med" len="med"/>
                    </a:lnT>
                  </a:tcPr>
                </a:tc>
                <a:extLst>
                  <a:ext uri="{0D108BD9-81ED-4DB2-BD59-A6C34878D82A}">
                    <a16:rowId xmlns:a16="http://schemas.microsoft.com/office/drawing/2014/main" val="10002"/>
                  </a:ext>
                </a:extLst>
              </a:tr>
              <a:tr h="370840">
                <a:tc>
                  <a:txBody>
                    <a:bodyPr/>
                    <a:lstStyle/>
                    <a:p>
                      <a:r>
                        <a:rPr lang="en-GB" sz="1200" dirty="0">
                          <a:hlinkClick r:id="rId6"/>
                        </a:rPr>
                        <a:t>Control </a:t>
                      </a:r>
                      <a:r>
                        <a:rPr lang="en-GB" sz="1200" b="0" dirty="0">
                          <a:hlinkClick r:id="rId6"/>
                        </a:rPr>
                        <a:t>management plan</a:t>
                      </a:r>
                      <a:endParaRPr lang="en-GB" sz="1200" dirty="0"/>
                    </a:p>
                  </a:txBody>
                  <a:tcPr anchor="ctr"/>
                </a:tc>
                <a:tc>
                  <a:txBody>
                    <a:bodyPr/>
                    <a:lstStyle/>
                    <a:p>
                      <a:r>
                        <a:rPr lang="en-GB" sz="1200" dirty="0">
                          <a:hlinkClick r:id="rId7"/>
                        </a:rPr>
                        <a:t>Finance </a:t>
                      </a:r>
                      <a:r>
                        <a:rPr lang="en-GB" sz="1200" b="0" dirty="0">
                          <a:hlinkClick r:id="rId7"/>
                        </a:rPr>
                        <a:t>management plan</a:t>
                      </a:r>
                      <a:endParaRPr lang="en-GB" sz="1200" dirty="0"/>
                    </a:p>
                  </a:txBody>
                  <a:tcPr anchor="ctr"/>
                </a:tc>
                <a:extLst>
                  <a:ext uri="{0D108BD9-81ED-4DB2-BD59-A6C34878D82A}">
                    <a16:rowId xmlns:a16="http://schemas.microsoft.com/office/drawing/2014/main" val="10003"/>
                  </a:ext>
                </a:extLst>
              </a:tr>
              <a:tr h="370840">
                <a:tc>
                  <a:txBody>
                    <a:bodyPr/>
                    <a:lstStyle/>
                    <a:p>
                      <a:r>
                        <a:rPr lang="en-GB" sz="1200" dirty="0">
                          <a:hlinkClick r:id="rId8"/>
                        </a:rPr>
                        <a:t>Information </a:t>
                      </a:r>
                      <a:r>
                        <a:rPr lang="en-GB" sz="1200" b="0" dirty="0">
                          <a:hlinkClick r:id="rId8"/>
                        </a:rPr>
                        <a:t>management plan</a:t>
                      </a:r>
                      <a:endParaRPr lang="en-GB" sz="1200" dirty="0"/>
                    </a:p>
                  </a:txBody>
                  <a:tcPr anchor="ctr"/>
                </a:tc>
                <a:tc>
                  <a:txBody>
                    <a:bodyPr/>
                    <a:lstStyle/>
                    <a:p>
                      <a:r>
                        <a:rPr lang="en-GB" sz="1200" dirty="0">
                          <a:hlinkClick r:id="rId9"/>
                        </a:rPr>
                        <a:t>Risk </a:t>
                      </a:r>
                      <a:r>
                        <a:rPr lang="en-GB" sz="1200" b="0" dirty="0">
                          <a:hlinkClick r:id="rId9"/>
                        </a:rPr>
                        <a:t>management plan</a:t>
                      </a:r>
                      <a:endParaRPr lang="en-GB" sz="1200" dirty="0"/>
                    </a:p>
                  </a:txBody>
                  <a:tcPr anchor="ctr"/>
                </a:tc>
                <a:extLst>
                  <a:ext uri="{0D108BD9-81ED-4DB2-BD59-A6C34878D82A}">
                    <a16:rowId xmlns:a16="http://schemas.microsoft.com/office/drawing/2014/main" val="10004"/>
                  </a:ext>
                </a:extLst>
              </a:tr>
              <a:tr h="370840">
                <a:tc>
                  <a:txBody>
                    <a:bodyPr/>
                    <a:lstStyle/>
                    <a:p>
                      <a:r>
                        <a:rPr lang="en-GB" sz="1200" dirty="0">
                          <a:hlinkClick r:id="rId10"/>
                        </a:rPr>
                        <a:t>Assurance </a:t>
                      </a:r>
                      <a:r>
                        <a:rPr lang="en-GB" sz="1200" b="0" dirty="0">
                          <a:hlinkClick r:id="rId10"/>
                        </a:rPr>
                        <a:t>management plan</a:t>
                      </a:r>
                      <a:endParaRPr lang="en-GB" sz="1200" dirty="0"/>
                    </a:p>
                  </a:txBody>
                  <a:tcPr anchor="ctr"/>
                </a:tc>
                <a:tc>
                  <a:txBody>
                    <a:bodyPr/>
                    <a:lstStyle/>
                    <a:p>
                      <a:r>
                        <a:rPr lang="en-GB" sz="1200" dirty="0">
                          <a:hlinkClick r:id="rId11"/>
                        </a:rPr>
                        <a:t>Change </a:t>
                      </a:r>
                      <a:r>
                        <a:rPr lang="en-GB" sz="1200" b="0" dirty="0">
                          <a:hlinkClick r:id="rId11"/>
                        </a:rPr>
                        <a:t>management plan</a:t>
                      </a:r>
                      <a:endParaRPr lang="en-GB" sz="1200" dirty="0"/>
                    </a:p>
                  </a:txBody>
                  <a:tcPr anchor="ctr"/>
                </a:tc>
                <a:extLst>
                  <a:ext uri="{0D108BD9-81ED-4DB2-BD59-A6C34878D82A}">
                    <a16:rowId xmlns:a16="http://schemas.microsoft.com/office/drawing/2014/main" val="10005"/>
                  </a:ext>
                </a:extLst>
              </a:tr>
              <a:tr h="370840">
                <a:tc>
                  <a:txBody>
                    <a:bodyPr/>
                    <a:lstStyle/>
                    <a:p>
                      <a:r>
                        <a:rPr lang="en-GB" sz="1200" dirty="0">
                          <a:hlinkClick r:id="rId12"/>
                        </a:rPr>
                        <a:t>Scope </a:t>
                      </a:r>
                      <a:r>
                        <a:rPr lang="en-GB" sz="1200" b="0" dirty="0">
                          <a:hlinkClick r:id="rId12"/>
                        </a:rPr>
                        <a:t>management plan</a:t>
                      </a:r>
                      <a:endParaRPr lang="en-GB" sz="1200" dirty="0"/>
                    </a:p>
                  </a:txBody>
                  <a:tcPr anchor="ctr"/>
                </a:tc>
                <a:tc>
                  <a:txBody>
                    <a:bodyPr/>
                    <a:lstStyle/>
                    <a:p>
                      <a:r>
                        <a:rPr lang="en-GB" sz="1200" dirty="0">
                          <a:hlinkClick r:id="rId13"/>
                        </a:rPr>
                        <a:t>Resource </a:t>
                      </a:r>
                      <a:r>
                        <a:rPr lang="en-GB" sz="1200" b="0" dirty="0">
                          <a:hlinkClick r:id="rId13"/>
                        </a:rPr>
                        <a:t>management plan</a:t>
                      </a:r>
                      <a:endParaRPr lang="en-GB" sz="1200" dirty="0"/>
                    </a:p>
                  </a:txBody>
                  <a:tcPr anchor="ctr"/>
                </a:tc>
                <a:extLst>
                  <a:ext uri="{0D108BD9-81ED-4DB2-BD59-A6C34878D82A}">
                    <a16:rowId xmlns:a16="http://schemas.microsoft.com/office/drawing/2014/main" val="10006"/>
                  </a:ext>
                </a:extLst>
              </a:tr>
            </a:tbl>
          </a:graphicData>
        </a:graphic>
      </p:graphicFrame>
      <p:sp>
        <p:nvSpPr>
          <p:cNvPr id="3" name="Rectangle 2"/>
          <p:cNvSpPr/>
          <p:nvPr/>
        </p:nvSpPr>
        <p:spPr>
          <a:xfrm>
            <a:off x="136358" y="1111859"/>
            <a:ext cx="4856428" cy="2472472"/>
          </a:xfrm>
          <a:prstGeom prst="rect">
            <a:avLst/>
          </a:prstGeom>
        </p:spPr>
        <p:txBody>
          <a:bodyPr wrap="square">
            <a:spAutoFit/>
          </a:bodyPr>
          <a:lstStyle/>
          <a:p>
            <a:pPr>
              <a:lnSpc>
                <a:spcPct val="115000"/>
              </a:lnSpc>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These documents set out the way a function will be managed. The two main sections cover the policy and procedure of the function with the detail being adapted to the context of the work. This is distinct from a delivery plan, which explains the detail of how a specific piece of work will be delivered.</a:t>
            </a:r>
          </a:p>
          <a:p>
            <a:pPr>
              <a:lnSpc>
                <a:spcPct val="115000"/>
              </a:lnSpc>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Policy includes sections on roles and responsibilities, information management, assurance, budget and interfaces to other functions.</a:t>
            </a:r>
          </a:p>
          <a:p>
            <a:pPr>
              <a:lnSpc>
                <a:spcPct val="115000"/>
              </a:lnSpc>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Procedure begins with defining the steps to be used in performing the function, followed by detailed recommendations on the tools and techniques to be used in each step.</a:t>
            </a:r>
          </a:p>
        </p:txBody>
      </p:sp>
      <p:sp>
        <p:nvSpPr>
          <p:cNvPr id="4" name="Rectangle 3"/>
          <p:cNvSpPr/>
          <p:nvPr/>
        </p:nvSpPr>
        <p:spPr>
          <a:xfrm>
            <a:off x="5258755" y="1111859"/>
            <a:ext cx="4853872" cy="1907061"/>
          </a:xfrm>
          <a:prstGeom prst="rect">
            <a:avLst/>
          </a:prstGeom>
        </p:spPr>
        <p:txBody>
          <a:bodyPr wrap="square">
            <a:spAutoFit/>
          </a:bodyPr>
          <a:lstStyle/>
          <a:p>
            <a:pPr>
              <a:lnSpc>
                <a:spcPct val="115000"/>
              </a:lnSpc>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Management plans are created according to the needs of the work. If appropriate functions may be merged into one plan or a function may be sub-divided. </a:t>
            </a:r>
          </a:p>
          <a:p>
            <a:pPr>
              <a:lnSpc>
                <a:spcPct val="115000"/>
              </a:lnSpc>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There is a danger that the following list of management plans appears highly bureaucratic and time consuming to prepare. The principle is simply that there are many functions that need to be managed and it is important to think about how that will be done. The range and detail of management plans should be consistent with the complexity of the work.</a:t>
            </a:r>
          </a:p>
        </p:txBody>
      </p:sp>
      <p:sp>
        <p:nvSpPr>
          <p:cNvPr id="7" name="Right Arrow 6">
            <a:hlinkClick r:id="rId14" action="ppaction://hlinksldjump"/>
          </p:cNvPr>
          <p:cNvSpPr/>
          <p:nvPr/>
        </p:nvSpPr>
        <p:spPr>
          <a:xfrm rot="5400000" flipH="1">
            <a:off x="11205550" y="6079024"/>
            <a:ext cx="344496" cy="380592"/>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AEDE5F7B-6673-4540-B95F-D03DB37E8F8D}"/>
              </a:ext>
            </a:extLst>
          </p:cNvPr>
          <p:cNvSpPr/>
          <p:nvPr/>
        </p:nvSpPr>
        <p:spPr>
          <a:xfrm>
            <a:off x="5258755" y="3170654"/>
            <a:ext cx="4573207" cy="461665"/>
          </a:xfrm>
          <a:prstGeom prst="rect">
            <a:avLst/>
          </a:prstGeom>
        </p:spPr>
        <p:txBody>
          <a:bodyPr wrap="square">
            <a:spAutoFit/>
          </a:bodyPr>
          <a:lstStyle/>
          <a:p>
            <a:pPr>
              <a:spcAft>
                <a:spcPts val="600"/>
              </a:spcAft>
            </a:pPr>
            <a:r>
              <a:rPr lang="en-GB" sz="1200" i="1" dirty="0"/>
              <a:t>Links in this table are to the Praxis Framework web site, where blank and annotated templates are available.</a:t>
            </a:r>
          </a:p>
        </p:txBody>
      </p:sp>
      <p:sp>
        <p:nvSpPr>
          <p:cNvPr id="9" name="Rectangle 8">
            <a:hlinkClick r:id="rId15"/>
            <a:extLst>
              <a:ext uri="{FF2B5EF4-FFF2-40B4-BE49-F238E27FC236}">
                <a16:creationId xmlns:a16="http://schemas.microsoft.com/office/drawing/2014/main" id="{5ACEDA39-A863-4A2C-9756-CCE482B607FE}"/>
              </a:ext>
            </a:extLst>
          </p:cNvPr>
          <p:cNvSpPr/>
          <p:nvPr/>
        </p:nvSpPr>
        <p:spPr>
          <a:xfrm>
            <a:off x="10774392" y="94891"/>
            <a:ext cx="1216325" cy="6814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054854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Scope documents</a:t>
            </a:r>
          </a:p>
        </p:txBody>
      </p:sp>
      <p:sp>
        <p:nvSpPr>
          <p:cNvPr id="3" name="Rectangle 2"/>
          <p:cNvSpPr/>
          <p:nvPr/>
        </p:nvSpPr>
        <p:spPr>
          <a:xfrm>
            <a:off x="136358" y="1167164"/>
            <a:ext cx="4573207" cy="1461939"/>
          </a:xfrm>
          <a:prstGeom prst="rect">
            <a:avLst/>
          </a:prstGeom>
        </p:spPr>
        <p:txBody>
          <a:bodyPr wrap="square">
            <a:spAutoFit/>
          </a:bodyPr>
          <a:lstStyle/>
          <a:p>
            <a:pPr>
              <a:spcAft>
                <a:spcPts val="600"/>
              </a:spcAft>
            </a:pPr>
            <a:r>
              <a:rPr lang="en-GB" sz="1200" dirty="0"/>
              <a:t>Scope documents describe the objectives of the work. In many cases it is possible to define standard documentation that is independent of the environment, e.g. a business case or benefit profile. In others, the content is entirely dependent upon the technical nature of the work and so Praxis simply describes what is to be achieved by the document but cannot define any detail, e.g. a specification.</a:t>
            </a:r>
          </a:p>
          <a:p>
            <a:r>
              <a:rPr lang="en-GB" sz="1200" dirty="0"/>
              <a:t>The standard scope documents in Praxis are:</a:t>
            </a:r>
          </a:p>
        </p:txBody>
      </p:sp>
      <p:graphicFrame>
        <p:nvGraphicFramePr>
          <p:cNvPr id="5" name="Table 4"/>
          <p:cNvGraphicFramePr>
            <a:graphicFrameLocks noGrp="1"/>
          </p:cNvGraphicFramePr>
          <p:nvPr>
            <p:extLst>
              <p:ext uri="{D42A27DB-BD31-4B8C-83A1-F6EECF244321}">
                <p14:modId xmlns:p14="http://schemas.microsoft.com/office/powerpoint/2010/main" val="803234358"/>
              </p:ext>
            </p:extLst>
          </p:nvPr>
        </p:nvGraphicFramePr>
        <p:xfrm>
          <a:off x="136358" y="2726705"/>
          <a:ext cx="4856428" cy="3388360"/>
        </p:xfrm>
        <a:graphic>
          <a:graphicData uri="http://schemas.openxmlformats.org/drawingml/2006/table">
            <a:tbl>
              <a:tblPr firstRow="1" bandRow="1">
                <a:tableStyleId>{F5AB1C69-6EDB-4FF4-983F-18BD219EF322}</a:tableStyleId>
              </a:tblPr>
              <a:tblGrid>
                <a:gridCol w="1409221">
                  <a:extLst>
                    <a:ext uri="{9D8B030D-6E8A-4147-A177-3AD203B41FA5}">
                      <a16:colId xmlns:a16="http://schemas.microsoft.com/office/drawing/2014/main" val="20000"/>
                    </a:ext>
                  </a:extLst>
                </a:gridCol>
                <a:gridCol w="3447207">
                  <a:extLst>
                    <a:ext uri="{9D8B030D-6E8A-4147-A177-3AD203B41FA5}">
                      <a16:colId xmlns:a16="http://schemas.microsoft.com/office/drawing/2014/main" val="20001"/>
                    </a:ext>
                  </a:extLst>
                </a:gridCol>
              </a:tblGrid>
              <a:tr h="370840">
                <a:tc>
                  <a:txBody>
                    <a:bodyPr/>
                    <a:lstStyle/>
                    <a:p>
                      <a:r>
                        <a:rPr lang="en-GB" sz="1200" dirty="0"/>
                        <a:t>Title</a:t>
                      </a:r>
                    </a:p>
                  </a:txBody>
                  <a:tcPr/>
                </a:tc>
                <a:tc>
                  <a:txBody>
                    <a:bodyPr/>
                    <a:lstStyle/>
                    <a:p>
                      <a:r>
                        <a:rPr lang="en-GB" sz="1200" dirty="0"/>
                        <a:t>Content</a:t>
                      </a:r>
                    </a:p>
                  </a:txBody>
                  <a:tcPr/>
                </a:tc>
                <a:extLst>
                  <a:ext uri="{0D108BD9-81ED-4DB2-BD59-A6C34878D82A}">
                    <a16:rowId xmlns:a16="http://schemas.microsoft.com/office/drawing/2014/main" val="10000"/>
                  </a:ext>
                </a:extLst>
              </a:tr>
              <a:tr h="370840">
                <a:tc>
                  <a:txBody>
                    <a:bodyPr/>
                    <a:lstStyle/>
                    <a:p>
                      <a:r>
                        <a:rPr lang="en-GB" sz="1200" dirty="0">
                          <a:hlinkClick r:id="rId2"/>
                        </a:rPr>
                        <a:t>Mandate</a:t>
                      </a:r>
                      <a:endParaRPr lang="en-GB" sz="1200" dirty="0"/>
                    </a:p>
                  </a:txBody>
                  <a:tcPr/>
                </a:tc>
                <a:tc>
                  <a:txBody>
                    <a:bodyPr/>
                    <a:lstStyle/>
                    <a:p>
                      <a:r>
                        <a:rPr lang="en-GB" sz="1200" dirty="0"/>
                        <a:t>The mandate is the ‘document’ that triggers the start</a:t>
                      </a:r>
                      <a:r>
                        <a:rPr lang="en-GB" sz="1200" baseline="0" dirty="0"/>
                        <a:t> of the </a:t>
                      </a:r>
                      <a:r>
                        <a:rPr lang="en-GB" sz="1200" dirty="0">
                          <a:hlinkClick r:id="rId3" action="ppaction://hlinksldjump"/>
                        </a:rPr>
                        <a:t>identification</a:t>
                      </a:r>
                      <a:r>
                        <a:rPr lang="en-GB" sz="1200" baseline="0" dirty="0">
                          <a:hlinkClick r:id="rId3" action="ppaction://hlinksldjump"/>
                        </a:rPr>
                        <a:t> process</a:t>
                      </a:r>
                      <a:r>
                        <a:rPr lang="en-GB" sz="1200" baseline="0" dirty="0"/>
                        <a:t>.</a:t>
                      </a:r>
                      <a:endParaRPr lang="en-GB" sz="1200" dirty="0"/>
                    </a:p>
                  </a:txBody>
                  <a:tcPr/>
                </a:tc>
                <a:extLst>
                  <a:ext uri="{0D108BD9-81ED-4DB2-BD59-A6C34878D82A}">
                    <a16:rowId xmlns:a16="http://schemas.microsoft.com/office/drawing/2014/main" val="10001"/>
                  </a:ext>
                </a:extLst>
              </a:tr>
              <a:tr h="370840">
                <a:tc>
                  <a:txBody>
                    <a:bodyPr/>
                    <a:lstStyle/>
                    <a:p>
                      <a:r>
                        <a:rPr lang="en-GB" sz="1200" dirty="0">
                          <a:hlinkClick r:id="rId4"/>
                        </a:rPr>
                        <a:t>Vision statement</a:t>
                      </a:r>
                      <a:endParaRPr lang="en-GB" sz="1200" dirty="0"/>
                    </a:p>
                  </a:txBody>
                  <a:tcPr/>
                </a:tc>
                <a:tc>
                  <a:txBody>
                    <a:bodyPr/>
                    <a:lstStyle/>
                    <a:p>
                      <a:r>
                        <a:rPr lang="en-GB" sz="1200" dirty="0"/>
                        <a:t>The vision statement is a means of communicating the essence of the work to</a:t>
                      </a:r>
                      <a:r>
                        <a:rPr lang="en-GB" sz="1200" baseline="0" dirty="0"/>
                        <a:t> stakeholders.</a:t>
                      </a:r>
                      <a:endParaRPr lang="en-GB" sz="1200" dirty="0"/>
                    </a:p>
                  </a:txBody>
                  <a:tcPr/>
                </a:tc>
                <a:extLst>
                  <a:ext uri="{0D108BD9-81ED-4DB2-BD59-A6C34878D82A}">
                    <a16:rowId xmlns:a16="http://schemas.microsoft.com/office/drawing/2014/main" val="10002"/>
                  </a:ext>
                </a:extLst>
              </a:tr>
              <a:tr h="370840">
                <a:tc>
                  <a:txBody>
                    <a:bodyPr/>
                    <a:lstStyle/>
                    <a:p>
                      <a:r>
                        <a:rPr lang="en-GB" sz="1200" dirty="0">
                          <a:hlinkClick r:id="rId5"/>
                        </a:rPr>
                        <a:t>Specification</a:t>
                      </a:r>
                      <a:endParaRPr lang="en-GB" sz="1200" dirty="0"/>
                    </a:p>
                  </a:txBody>
                  <a:tcPr/>
                </a:tc>
                <a:tc>
                  <a:txBody>
                    <a:bodyPr/>
                    <a:lstStyle/>
                    <a:p>
                      <a:r>
                        <a:rPr lang="en-GB" sz="1200" dirty="0"/>
                        <a:t>Specifications define outputs and are created by the solutions development procedure. </a:t>
                      </a:r>
                    </a:p>
                  </a:txBody>
                  <a:tcPr/>
                </a:tc>
                <a:extLst>
                  <a:ext uri="{0D108BD9-81ED-4DB2-BD59-A6C34878D82A}">
                    <a16:rowId xmlns:a16="http://schemas.microsoft.com/office/drawing/2014/main" val="10003"/>
                  </a:ext>
                </a:extLst>
              </a:tr>
              <a:tr h="370840">
                <a:tc>
                  <a:txBody>
                    <a:bodyPr/>
                    <a:lstStyle/>
                    <a:p>
                      <a:r>
                        <a:rPr lang="en-GB" sz="1200" dirty="0">
                          <a:hlinkClick r:id="rId6"/>
                        </a:rPr>
                        <a:t>Product documents</a:t>
                      </a:r>
                      <a:endParaRPr lang="en-GB" sz="1200" dirty="0"/>
                    </a:p>
                  </a:txBody>
                  <a:tcPr/>
                </a:tc>
                <a:tc>
                  <a:txBody>
                    <a:bodyPr/>
                    <a:lstStyle/>
                    <a:p>
                      <a:r>
                        <a:rPr lang="en-GB" sz="1200" dirty="0">
                          <a:effectLst/>
                          <a:latin typeface="Calibri" panose="020F0502020204030204" pitchFamily="34" charset="0"/>
                          <a:ea typeface="Calibri" panose="020F0502020204030204" pitchFamily="34" charset="0"/>
                          <a:cs typeface="Times New Roman" panose="02020603050405020304" pitchFamily="18" charset="0"/>
                        </a:rPr>
                        <a:t>The extent and detail of product documentation is very dependent upon the context of the work. Praxis provides a list of fields from which suitable documents should be constructed.</a:t>
                      </a:r>
                      <a:endParaRPr lang="en-GB" sz="1200" dirty="0"/>
                    </a:p>
                  </a:txBody>
                  <a:tcPr/>
                </a:tc>
                <a:extLst>
                  <a:ext uri="{0D108BD9-81ED-4DB2-BD59-A6C34878D82A}">
                    <a16:rowId xmlns:a16="http://schemas.microsoft.com/office/drawing/2014/main" val="10004"/>
                  </a:ext>
                </a:extLst>
              </a:tr>
              <a:tr h="370840">
                <a:tc>
                  <a:txBody>
                    <a:bodyPr/>
                    <a:lstStyle/>
                    <a:p>
                      <a:r>
                        <a:rPr lang="en-GB" sz="1200" dirty="0">
                          <a:hlinkClick r:id="rId7"/>
                        </a:rPr>
                        <a:t>Blueprint</a:t>
                      </a:r>
                      <a:endParaRPr lang="en-GB" sz="1200" dirty="0"/>
                    </a:p>
                  </a:txBody>
                  <a:tcPr/>
                </a:tc>
                <a:tc>
                  <a:txBody>
                    <a:bodyPr/>
                    <a:lstStyle/>
                    <a:p>
                      <a:r>
                        <a:rPr lang="en-GB" sz="1200" dirty="0">
                          <a:effectLst/>
                          <a:latin typeface="Calibri" panose="020F0502020204030204" pitchFamily="34" charset="0"/>
                          <a:ea typeface="Calibri" panose="020F0502020204030204" pitchFamily="34" charset="0"/>
                          <a:cs typeface="Times New Roman" panose="02020603050405020304" pitchFamily="18" charset="0"/>
                        </a:rPr>
                        <a:t>A blueprint is a form of specification. It is applicable to programmes of business change where the ultimate objective is a changed organisation and working methods. </a:t>
                      </a:r>
                      <a:endParaRPr lang="en-GB" sz="1200" dirty="0"/>
                    </a:p>
                  </a:txBody>
                  <a:tcPr/>
                </a:tc>
                <a:extLst>
                  <a:ext uri="{0D108BD9-81ED-4DB2-BD59-A6C34878D82A}">
                    <a16:rowId xmlns:a16="http://schemas.microsoft.com/office/drawing/2014/main" val="10005"/>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276961916"/>
              </p:ext>
            </p:extLst>
          </p:nvPr>
        </p:nvGraphicFramePr>
        <p:xfrm>
          <a:off x="5276008" y="2726705"/>
          <a:ext cx="4853872" cy="3114040"/>
        </p:xfrm>
        <a:graphic>
          <a:graphicData uri="http://schemas.openxmlformats.org/drawingml/2006/table">
            <a:tbl>
              <a:tblPr firstRow="1" bandRow="1">
                <a:tableStyleId>{F5AB1C69-6EDB-4FF4-983F-18BD219EF322}</a:tableStyleId>
              </a:tblPr>
              <a:tblGrid>
                <a:gridCol w="1472750">
                  <a:extLst>
                    <a:ext uri="{9D8B030D-6E8A-4147-A177-3AD203B41FA5}">
                      <a16:colId xmlns:a16="http://schemas.microsoft.com/office/drawing/2014/main" val="20000"/>
                    </a:ext>
                  </a:extLst>
                </a:gridCol>
                <a:gridCol w="3381122">
                  <a:extLst>
                    <a:ext uri="{9D8B030D-6E8A-4147-A177-3AD203B41FA5}">
                      <a16:colId xmlns:a16="http://schemas.microsoft.com/office/drawing/2014/main" val="20001"/>
                    </a:ext>
                  </a:extLst>
                </a:gridCol>
              </a:tblGrid>
              <a:tr h="370840">
                <a:tc>
                  <a:txBody>
                    <a:bodyPr/>
                    <a:lstStyle/>
                    <a:p>
                      <a:r>
                        <a:rPr lang="en-GB" sz="1200" dirty="0"/>
                        <a:t>Title</a:t>
                      </a:r>
                    </a:p>
                  </a:txBody>
                  <a:tcPr/>
                </a:tc>
                <a:tc>
                  <a:txBody>
                    <a:bodyPr/>
                    <a:lstStyle/>
                    <a:p>
                      <a:r>
                        <a:rPr lang="en-GB" sz="1200" dirty="0"/>
                        <a:t>Content</a:t>
                      </a:r>
                    </a:p>
                  </a:txBody>
                  <a:tcPr/>
                </a:tc>
                <a:extLst>
                  <a:ext uri="{0D108BD9-81ED-4DB2-BD59-A6C34878D82A}">
                    <a16:rowId xmlns:a16="http://schemas.microsoft.com/office/drawing/2014/main" val="10000"/>
                  </a:ext>
                </a:extLst>
              </a:tr>
              <a:tr h="370840">
                <a:tc>
                  <a:txBody>
                    <a:bodyPr/>
                    <a:lstStyle/>
                    <a:p>
                      <a:r>
                        <a:rPr lang="en-GB" sz="1200" dirty="0">
                          <a:hlinkClick r:id="rId8"/>
                        </a:rPr>
                        <a:t>Benefits map</a:t>
                      </a:r>
                      <a:endParaRPr lang="en-GB" sz="1200" dirty="0"/>
                    </a:p>
                  </a:txBody>
                  <a:tcPr/>
                </a:tc>
                <a:tc>
                  <a:txBody>
                    <a:bodyPr/>
                    <a:lstStyle/>
                    <a:p>
                      <a:r>
                        <a:rPr lang="en-GB" sz="1200" dirty="0">
                          <a:effectLst/>
                          <a:latin typeface="Calibri" panose="020F0502020204030204" pitchFamily="34" charset="0"/>
                          <a:ea typeface="Calibri" panose="020F0502020204030204" pitchFamily="34" charset="0"/>
                          <a:cs typeface="Times New Roman" panose="02020603050405020304" pitchFamily="18" charset="0"/>
                        </a:rPr>
                        <a:t>A benefits map is needed where there are complex relationships between multiple outputs, benefits and the strategic objectives.</a:t>
                      </a:r>
                      <a:endParaRPr lang="en-GB" sz="1200" dirty="0"/>
                    </a:p>
                  </a:txBody>
                  <a:tcPr/>
                </a:tc>
                <a:extLst>
                  <a:ext uri="{0D108BD9-81ED-4DB2-BD59-A6C34878D82A}">
                    <a16:rowId xmlns:a16="http://schemas.microsoft.com/office/drawing/2014/main" val="10001"/>
                  </a:ext>
                </a:extLst>
              </a:tr>
              <a:tr h="370840">
                <a:tc>
                  <a:txBody>
                    <a:bodyPr/>
                    <a:lstStyle/>
                    <a:p>
                      <a:r>
                        <a:rPr lang="en-GB" sz="1200" dirty="0">
                          <a:hlinkClick r:id="rId9"/>
                        </a:rPr>
                        <a:t>Benefit profile</a:t>
                      </a:r>
                      <a:endParaRPr lang="en-GB" sz="1200" dirty="0"/>
                    </a:p>
                  </a:txBody>
                  <a:tcPr/>
                </a:tc>
                <a:tc>
                  <a:txBody>
                    <a:bodyPr/>
                    <a:lstStyle/>
                    <a:p>
                      <a:r>
                        <a:rPr lang="en-GB" sz="1200" dirty="0">
                          <a:effectLst/>
                          <a:latin typeface="Calibri" panose="020F0502020204030204" pitchFamily="34" charset="0"/>
                          <a:ea typeface="Calibri" panose="020F0502020204030204" pitchFamily="34" charset="0"/>
                          <a:cs typeface="Times New Roman" panose="02020603050405020304" pitchFamily="18" charset="0"/>
                        </a:rPr>
                        <a:t>A benefit profile is used to define both benefits and dis-benefits. </a:t>
                      </a:r>
                      <a:endParaRPr lang="en-GB" sz="1200" dirty="0"/>
                    </a:p>
                  </a:txBody>
                  <a:tcPr/>
                </a:tc>
                <a:extLst>
                  <a:ext uri="{0D108BD9-81ED-4DB2-BD59-A6C34878D82A}">
                    <a16:rowId xmlns:a16="http://schemas.microsoft.com/office/drawing/2014/main" val="10002"/>
                  </a:ext>
                </a:extLst>
              </a:tr>
              <a:tr h="370840">
                <a:tc>
                  <a:txBody>
                    <a:bodyPr/>
                    <a:lstStyle/>
                    <a:p>
                      <a:r>
                        <a:rPr lang="en-GB" sz="1200" dirty="0">
                          <a:hlinkClick r:id="rId10"/>
                        </a:rPr>
                        <a:t>Business case</a:t>
                      </a:r>
                      <a:endParaRPr lang="en-GB" sz="1200" dirty="0"/>
                    </a:p>
                  </a:txBody>
                  <a:tcPr/>
                </a:tc>
                <a:tc>
                  <a:txBody>
                    <a:bodyPr/>
                    <a:lstStyle/>
                    <a:p>
                      <a:r>
                        <a:rPr lang="en-GB" sz="1200" dirty="0">
                          <a:effectLst/>
                          <a:latin typeface="Calibri" panose="020F0502020204030204" pitchFamily="34" charset="0"/>
                          <a:ea typeface="Calibri" panose="020F0502020204030204" pitchFamily="34" charset="0"/>
                          <a:cs typeface="Times New Roman" panose="02020603050405020304" pitchFamily="18" charset="0"/>
                        </a:rPr>
                        <a:t>The business case is the central document to a project life cycle. It describes the expected value of benefits and confirms their desirability, achievability and viability.</a:t>
                      </a:r>
                      <a:endParaRPr lang="en-GB" sz="1200" dirty="0"/>
                    </a:p>
                  </a:txBody>
                  <a:tcPr/>
                </a:tc>
                <a:extLst>
                  <a:ext uri="{0D108BD9-81ED-4DB2-BD59-A6C34878D82A}">
                    <a16:rowId xmlns:a16="http://schemas.microsoft.com/office/drawing/2014/main" val="10003"/>
                  </a:ext>
                </a:extLst>
              </a:tr>
              <a:tr h="370840">
                <a:tc>
                  <a:txBody>
                    <a:bodyPr/>
                    <a:lstStyle/>
                    <a:p>
                      <a:r>
                        <a:rPr lang="en-GB" sz="1200" dirty="0">
                          <a:hlinkClick r:id="rId11"/>
                        </a:rPr>
                        <a:t>Brief</a:t>
                      </a:r>
                      <a:endParaRPr lang="en-GB" sz="1200" dirty="0"/>
                    </a:p>
                  </a:txBody>
                  <a:tcPr/>
                </a:tc>
                <a:tc>
                  <a:txBody>
                    <a:bodyPr/>
                    <a:lstStyle/>
                    <a:p>
                      <a:r>
                        <a:rPr lang="en-GB" sz="1200" dirty="0"/>
                        <a:t>The brief is created by the </a:t>
                      </a:r>
                      <a:r>
                        <a:rPr lang="en-GB" sz="1200" dirty="0">
                          <a:hlinkClick r:id="rId3" action="ppaction://hlinksldjump"/>
                        </a:rPr>
                        <a:t>identification process </a:t>
                      </a:r>
                      <a:r>
                        <a:rPr lang="en-GB" sz="1200" dirty="0"/>
                        <a:t>and is one of the documents submitted to the sponsor to seek approval to start the </a:t>
                      </a:r>
                      <a:r>
                        <a:rPr lang="en-GB" sz="1200" dirty="0">
                          <a:hlinkClick r:id="rId12" action="ppaction://hlinksldjump"/>
                        </a:rPr>
                        <a:t>definition process</a:t>
                      </a:r>
                      <a:r>
                        <a:rPr lang="en-GB" sz="1200" dirty="0"/>
                        <a:t>.</a:t>
                      </a:r>
                    </a:p>
                  </a:txBody>
                  <a:tcPr/>
                </a:tc>
                <a:extLst>
                  <a:ext uri="{0D108BD9-81ED-4DB2-BD59-A6C34878D82A}">
                    <a16:rowId xmlns:a16="http://schemas.microsoft.com/office/drawing/2014/main" val="10004"/>
                  </a:ext>
                </a:extLst>
              </a:tr>
            </a:tbl>
          </a:graphicData>
        </a:graphic>
      </p:graphicFrame>
      <p:sp>
        <p:nvSpPr>
          <p:cNvPr id="8" name="Rectangle 7">
            <a:extLst>
              <a:ext uri="{FF2B5EF4-FFF2-40B4-BE49-F238E27FC236}">
                <a16:creationId xmlns:a16="http://schemas.microsoft.com/office/drawing/2014/main" id="{2250F457-F85A-4DCD-8A7E-608D0D15E763}"/>
              </a:ext>
            </a:extLst>
          </p:cNvPr>
          <p:cNvSpPr/>
          <p:nvPr/>
        </p:nvSpPr>
        <p:spPr>
          <a:xfrm>
            <a:off x="5276008" y="2161077"/>
            <a:ext cx="4573207" cy="461665"/>
          </a:xfrm>
          <a:prstGeom prst="rect">
            <a:avLst/>
          </a:prstGeom>
        </p:spPr>
        <p:txBody>
          <a:bodyPr wrap="square">
            <a:spAutoFit/>
          </a:bodyPr>
          <a:lstStyle/>
          <a:p>
            <a:pPr>
              <a:spcAft>
                <a:spcPts val="600"/>
              </a:spcAft>
            </a:pPr>
            <a:r>
              <a:rPr lang="en-GB" sz="1200" i="1" dirty="0"/>
              <a:t>Links in the ‘Title’ column of these tables are to the Praxis Framework web site.</a:t>
            </a:r>
          </a:p>
        </p:txBody>
      </p:sp>
      <p:sp>
        <p:nvSpPr>
          <p:cNvPr id="9" name="Rectangle 8">
            <a:hlinkClick r:id="rId13"/>
            <a:extLst>
              <a:ext uri="{FF2B5EF4-FFF2-40B4-BE49-F238E27FC236}">
                <a16:creationId xmlns:a16="http://schemas.microsoft.com/office/drawing/2014/main" id="{9567EF33-E85A-437F-8B0B-19DE636FBEB3}"/>
              </a:ext>
            </a:extLst>
          </p:cNvPr>
          <p:cNvSpPr/>
          <p:nvPr/>
        </p:nvSpPr>
        <p:spPr>
          <a:xfrm>
            <a:off x="10774392" y="94891"/>
            <a:ext cx="1216325" cy="6814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ight Arrow 6">
            <a:hlinkClick r:id="rId14" action="ppaction://hlinksldjump"/>
            <a:extLst>
              <a:ext uri="{FF2B5EF4-FFF2-40B4-BE49-F238E27FC236}">
                <a16:creationId xmlns:a16="http://schemas.microsoft.com/office/drawing/2014/main" id="{0326C71C-6A0C-4D2E-BEE7-B25BDBFB6692}"/>
              </a:ext>
            </a:extLst>
          </p:cNvPr>
          <p:cNvSpPr/>
          <p:nvPr/>
        </p:nvSpPr>
        <p:spPr>
          <a:xfrm rot="5400000" flipH="1">
            <a:off x="11205550" y="6079024"/>
            <a:ext cx="344496" cy="380592"/>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77501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Delivery documents</a:t>
            </a:r>
          </a:p>
        </p:txBody>
      </p:sp>
      <p:graphicFrame>
        <p:nvGraphicFramePr>
          <p:cNvPr id="5" name="Table 4"/>
          <p:cNvGraphicFramePr>
            <a:graphicFrameLocks noGrp="1"/>
          </p:cNvGraphicFramePr>
          <p:nvPr>
            <p:extLst>
              <p:ext uri="{D42A27DB-BD31-4B8C-83A1-F6EECF244321}">
                <p14:modId xmlns:p14="http://schemas.microsoft.com/office/powerpoint/2010/main" val="1993252711"/>
              </p:ext>
            </p:extLst>
          </p:nvPr>
        </p:nvGraphicFramePr>
        <p:xfrm>
          <a:off x="136358" y="2918859"/>
          <a:ext cx="4856428" cy="3634867"/>
        </p:xfrm>
        <a:graphic>
          <a:graphicData uri="http://schemas.openxmlformats.org/drawingml/2006/table">
            <a:tbl>
              <a:tblPr firstRow="1" bandRow="1">
                <a:tableStyleId>{F5AB1C69-6EDB-4FF4-983F-18BD219EF322}</a:tableStyleId>
              </a:tblPr>
              <a:tblGrid>
                <a:gridCol w="1409221">
                  <a:extLst>
                    <a:ext uri="{9D8B030D-6E8A-4147-A177-3AD203B41FA5}">
                      <a16:colId xmlns:a16="http://schemas.microsoft.com/office/drawing/2014/main" val="20000"/>
                    </a:ext>
                  </a:extLst>
                </a:gridCol>
                <a:gridCol w="3447207">
                  <a:extLst>
                    <a:ext uri="{9D8B030D-6E8A-4147-A177-3AD203B41FA5}">
                      <a16:colId xmlns:a16="http://schemas.microsoft.com/office/drawing/2014/main" val="20001"/>
                    </a:ext>
                  </a:extLst>
                </a:gridCol>
              </a:tblGrid>
              <a:tr h="370840">
                <a:tc>
                  <a:txBody>
                    <a:bodyPr/>
                    <a:lstStyle/>
                    <a:p>
                      <a:r>
                        <a:rPr lang="en-GB" sz="1200" dirty="0"/>
                        <a:t>Title</a:t>
                      </a:r>
                    </a:p>
                  </a:txBody>
                  <a:tcPr/>
                </a:tc>
                <a:tc>
                  <a:txBody>
                    <a:bodyPr/>
                    <a:lstStyle/>
                    <a:p>
                      <a:r>
                        <a:rPr lang="en-GB" sz="1200" dirty="0"/>
                        <a:t>Content</a:t>
                      </a:r>
                    </a:p>
                  </a:txBody>
                  <a:tcPr/>
                </a:tc>
                <a:extLst>
                  <a:ext uri="{0D108BD9-81ED-4DB2-BD59-A6C34878D82A}">
                    <a16:rowId xmlns:a16="http://schemas.microsoft.com/office/drawing/2014/main" val="10000"/>
                  </a:ext>
                </a:extLst>
              </a:tr>
              <a:tr h="370840">
                <a:tc>
                  <a:txBody>
                    <a:bodyPr/>
                    <a:lstStyle/>
                    <a:p>
                      <a:r>
                        <a:rPr lang="en-GB" sz="1200" dirty="0">
                          <a:hlinkClick r:id="rId2"/>
                        </a:rPr>
                        <a:t>Definition plan</a:t>
                      </a:r>
                      <a:endParaRPr lang="en-GB" sz="1200" dirty="0"/>
                    </a:p>
                  </a:txBody>
                  <a:tcPr/>
                </a:tc>
                <a:tc>
                  <a:txBody>
                    <a:bodyPr/>
                    <a:lstStyle/>
                    <a:p>
                      <a:r>
                        <a:rPr lang="en-GB" sz="1200" dirty="0">
                          <a:effectLst/>
                          <a:latin typeface="Calibri" panose="020F0502020204030204" pitchFamily="34" charset="0"/>
                          <a:ea typeface="Calibri" panose="020F0502020204030204" pitchFamily="34" charset="0"/>
                          <a:cs typeface="Times New Roman" panose="02020603050405020304" pitchFamily="18" charset="0"/>
                        </a:rPr>
                        <a:t>Alongside the brief, this is submitted to the sponsor to seek approval for the </a:t>
                      </a:r>
                      <a:r>
                        <a:rPr lang="en-GB" sz="1200" dirty="0">
                          <a:effectLst/>
                          <a:latin typeface="Calibri" panose="020F0502020204030204" pitchFamily="34" charset="0"/>
                          <a:ea typeface="Calibri" panose="020F0502020204030204" pitchFamily="34" charset="0"/>
                          <a:cs typeface="Times New Roman" panose="02020603050405020304" pitchFamily="18" charset="0"/>
                          <a:hlinkClick r:id="rId3" action="ppaction://hlinksldjump"/>
                        </a:rPr>
                        <a:t>definition process</a:t>
                      </a:r>
                      <a:r>
                        <a:rPr lang="en-GB" sz="1200" dirty="0">
                          <a:effectLst/>
                          <a:latin typeface="Calibri" panose="020F0502020204030204" pitchFamily="34" charset="0"/>
                          <a:ea typeface="Calibri" panose="020F0502020204030204" pitchFamily="34" charset="0"/>
                          <a:cs typeface="Times New Roman" panose="02020603050405020304" pitchFamily="18" charset="0"/>
                        </a:rPr>
                        <a:t>.</a:t>
                      </a:r>
                      <a:endParaRPr lang="en-GB" sz="1200" dirty="0"/>
                    </a:p>
                  </a:txBody>
                  <a:tcPr/>
                </a:tc>
                <a:extLst>
                  <a:ext uri="{0D108BD9-81ED-4DB2-BD59-A6C34878D82A}">
                    <a16:rowId xmlns:a16="http://schemas.microsoft.com/office/drawing/2014/main" val="10001"/>
                  </a:ext>
                </a:extLst>
              </a:tr>
              <a:tr h="370840">
                <a:tc>
                  <a:txBody>
                    <a:bodyPr/>
                    <a:lstStyle/>
                    <a:p>
                      <a:r>
                        <a:rPr lang="en-GB" sz="1200" dirty="0">
                          <a:hlinkClick r:id="rId4"/>
                        </a:rPr>
                        <a:t>Communication plan</a:t>
                      </a:r>
                      <a:endParaRPr lang="en-GB" sz="1200" dirty="0"/>
                    </a:p>
                  </a:txBody>
                  <a:tcPr/>
                </a:tc>
                <a:tc>
                  <a:txBody>
                    <a:bodyPr/>
                    <a:lstStyle/>
                    <a:p>
                      <a:r>
                        <a:rPr lang="en-GB" sz="1200" dirty="0"/>
                        <a:t>A form of delivery plan focused on communication with stakeholders.</a:t>
                      </a:r>
                    </a:p>
                  </a:txBody>
                  <a:tcPr/>
                </a:tc>
                <a:extLst>
                  <a:ext uri="{0D108BD9-81ED-4DB2-BD59-A6C34878D82A}">
                    <a16:rowId xmlns:a16="http://schemas.microsoft.com/office/drawing/2014/main" val="10002"/>
                  </a:ext>
                </a:extLst>
              </a:tr>
              <a:tr h="370840">
                <a:tc>
                  <a:txBody>
                    <a:bodyPr/>
                    <a:lstStyle/>
                    <a:p>
                      <a:r>
                        <a:rPr lang="en-GB" sz="1200" dirty="0">
                          <a:hlinkClick r:id="rId5"/>
                        </a:rPr>
                        <a:t>Stakeholder register</a:t>
                      </a:r>
                      <a:endParaRPr lang="en-GB" sz="1200" dirty="0"/>
                    </a:p>
                  </a:txBody>
                  <a:tcPr/>
                </a:tc>
                <a:tc>
                  <a:txBody>
                    <a:bodyPr/>
                    <a:lstStyle/>
                    <a:p>
                      <a:pPr>
                        <a:lnSpc>
                          <a:spcPct val="115000"/>
                        </a:lnSpc>
                        <a:spcAft>
                          <a:spcPts val="10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The stakeholder register records information about individuals and groups who have an interest in the work being performed.</a:t>
                      </a:r>
                    </a:p>
                  </a:txBody>
                  <a:tcPr/>
                </a:tc>
                <a:extLst>
                  <a:ext uri="{0D108BD9-81ED-4DB2-BD59-A6C34878D82A}">
                    <a16:rowId xmlns:a16="http://schemas.microsoft.com/office/drawing/2014/main" val="10003"/>
                  </a:ext>
                </a:extLst>
              </a:tr>
              <a:tr h="370840">
                <a:tc>
                  <a:txBody>
                    <a:bodyPr/>
                    <a:lstStyle/>
                    <a:p>
                      <a:r>
                        <a:rPr lang="en-GB" sz="1200" dirty="0">
                          <a:hlinkClick r:id="rId6"/>
                        </a:rPr>
                        <a:t>Risk register</a:t>
                      </a:r>
                      <a:endParaRPr lang="en-GB" sz="1200" dirty="0"/>
                    </a:p>
                  </a:txBody>
                  <a:tcPr/>
                </a:tc>
                <a:tc>
                  <a:txBody>
                    <a:bodyPr/>
                    <a:lstStyle/>
                    <a:p>
                      <a:pPr>
                        <a:lnSpc>
                          <a:spcPct val="115000"/>
                        </a:lnSpc>
                        <a:spcAft>
                          <a:spcPts val="10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The risk register records information about identified risk events. </a:t>
                      </a:r>
                    </a:p>
                  </a:txBody>
                  <a:tcPr/>
                </a:tc>
                <a:extLst>
                  <a:ext uri="{0D108BD9-81ED-4DB2-BD59-A6C34878D82A}">
                    <a16:rowId xmlns:a16="http://schemas.microsoft.com/office/drawing/2014/main" val="10004"/>
                  </a:ext>
                </a:extLst>
              </a:tr>
              <a:tr h="370840">
                <a:tc>
                  <a:txBody>
                    <a:bodyPr/>
                    <a:lstStyle/>
                    <a:p>
                      <a:r>
                        <a:rPr lang="en-GB" sz="1200" dirty="0">
                          <a:hlinkClick r:id="rId7"/>
                        </a:rPr>
                        <a:t>Delivery plan</a:t>
                      </a:r>
                      <a:endParaRPr lang="en-GB" sz="1200" dirty="0"/>
                    </a:p>
                  </a:txBody>
                  <a:tcPr/>
                </a:tc>
                <a:tc>
                  <a:txBody>
                    <a:bodyPr/>
                    <a:lstStyle/>
                    <a:p>
                      <a:r>
                        <a:rPr lang="en-GB" sz="1200" dirty="0">
                          <a:effectLst/>
                          <a:latin typeface="Calibri" panose="020F0502020204030204" pitchFamily="34" charset="0"/>
                          <a:ea typeface="Calibri" panose="020F0502020204030204" pitchFamily="34" charset="0"/>
                          <a:cs typeface="Times New Roman" panose="02020603050405020304" pitchFamily="18" charset="0"/>
                        </a:rPr>
                        <a:t>Delivery plans come in various shapes and sizes, e.g. a definition plan or a communication plan. It is useful for all these to follow a consistent format.</a:t>
                      </a:r>
                      <a:endParaRPr lang="en-GB" sz="1200" dirty="0"/>
                    </a:p>
                  </a:txBody>
                  <a:tcPr/>
                </a:tc>
                <a:extLst>
                  <a:ext uri="{0D108BD9-81ED-4DB2-BD59-A6C34878D82A}">
                    <a16:rowId xmlns:a16="http://schemas.microsoft.com/office/drawing/2014/main" val="10005"/>
                  </a:ext>
                </a:extLst>
              </a:tr>
              <a:tr h="370840">
                <a:tc>
                  <a:txBody>
                    <a:bodyPr/>
                    <a:lstStyle/>
                    <a:p>
                      <a:r>
                        <a:rPr lang="en-GB" sz="1200" dirty="0">
                          <a:hlinkClick r:id="rId8"/>
                        </a:rPr>
                        <a:t>Issue register</a:t>
                      </a:r>
                      <a:endParaRPr lang="en-GB" sz="1200" dirty="0"/>
                    </a:p>
                  </a:txBody>
                  <a:tcPr/>
                </a:tc>
                <a:tc>
                  <a:txBody>
                    <a:bodyPr/>
                    <a:lstStyle/>
                    <a:p>
                      <a:pPr>
                        <a:lnSpc>
                          <a:spcPct val="115000"/>
                        </a:lnSpc>
                        <a:spcAft>
                          <a:spcPts val="10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This register records all problems that need to be escalated from one level of management to another. </a:t>
                      </a:r>
                    </a:p>
                  </a:txBody>
                  <a:tcPr/>
                </a:tc>
                <a:extLst>
                  <a:ext uri="{0D108BD9-81ED-4DB2-BD59-A6C34878D82A}">
                    <a16:rowId xmlns:a16="http://schemas.microsoft.com/office/drawing/2014/main" val="10006"/>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830124801"/>
              </p:ext>
            </p:extLst>
          </p:nvPr>
        </p:nvGraphicFramePr>
        <p:xfrm>
          <a:off x="5276008" y="2918859"/>
          <a:ext cx="4853872" cy="3377057"/>
        </p:xfrm>
        <a:graphic>
          <a:graphicData uri="http://schemas.openxmlformats.org/drawingml/2006/table">
            <a:tbl>
              <a:tblPr firstRow="1" bandRow="1">
                <a:tableStyleId>{F5AB1C69-6EDB-4FF4-983F-18BD219EF322}</a:tableStyleId>
              </a:tblPr>
              <a:tblGrid>
                <a:gridCol w="1472750">
                  <a:extLst>
                    <a:ext uri="{9D8B030D-6E8A-4147-A177-3AD203B41FA5}">
                      <a16:colId xmlns:a16="http://schemas.microsoft.com/office/drawing/2014/main" val="20000"/>
                    </a:ext>
                  </a:extLst>
                </a:gridCol>
                <a:gridCol w="3381122">
                  <a:extLst>
                    <a:ext uri="{9D8B030D-6E8A-4147-A177-3AD203B41FA5}">
                      <a16:colId xmlns:a16="http://schemas.microsoft.com/office/drawing/2014/main" val="20001"/>
                    </a:ext>
                  </a:extLst>
                </a:gridCol>
              </a:tblGrid>
              <a:tr h="370840">
                <a:tc>
                  <a:txBody>
                    <a:bodyPr/>
                    <a:lstStyle/>
                    <a:p>
                      <a:r>
                        <a:rPr lang="en-GB" sz="1200" dirty="0"/>
                        <a:t>Title</a:t>
                      </a:r>
                    </a:p>
                  </a:txBody>
                  <a:tcPr/>
                </a:tc>
                <a:tc>
                  <a:txBody>
                    <a:bodyPr/>
                    <a:lstStyle/>
                    <a:p>
                      <a:r>
                        <a:rPr lang="en-GB" sz="1200" dirty="0"/>
                        <a:t>Content</a:t>
                      </a:r>
                    </a:p>
                  </a:txBody>
                  <a:tcPr/>
                </a:tc>
                <a:extLst>
                  <a:ext uri="{0D108BD9-81ED-4DB2-BD59-A6C34878D82A}">
                    <a16:rowId xmlns:a16="http://schemas.microsoft.com/office/drawing/2014/main" val="10000"/>
                  </a:ext>
                </a:extLst>
              </a:tr>
              <a:tr h="370840">
                <a:tc>
                  <a:txBody>
                    <a:bodyPr/>
                    <a:lstStyle/>
                    <a:p>
                      <a:r>
                        <a:rPr lang="en-GB" sz="1200" dirty="0">
                          <a:hlinkClick r:id="rId9"/>
                        </a:rPr>
                        <a:t>Lessons log</a:t>
                      </a:r>
                      <a:endParaRPr lang="en-GB" sz="1200" dirty="0"/>
                    </a:p>
                  </a:txBody>
                  <a:tcPr/>
                </a:tc>
                <a:tc>
                  <a:txBody>
                    <a:bodyPr/>
                    <a:lstStyle/>
                    <a:p>
                      <a:r>
                        <a:rPr lang="en-GB" sz="1200" dirty="0"/>
                        <a:t>A lesson</a:t>
                      </a:r>
                      <a:r>
                        <a:rPr lang="en-GB" sz="1200" baseline="0" dirty="0"/>
                        <a:t> log captures relevant previous lessons learned and records new lesson learned.</a:t>
                      </a:r>
                      <a:endParaRPr lang="en-GB" sz="1200" dirty="0"/>
                    </a:p>
                  </a:txBody>
                  <a:tcPr/>
                </a:tc>
                <a:extLst>
                  <a:ext uri="{0D108BD9-81ED-4DB2-BD59-A6C34878D82A}">
                    <a16:rowId xmlns:a16="http://schemas.microsoft.com/office/drawing/2014/main" val="10001"/>
                  </a:ext>
                </a:extLst>
              </a:tr>
              <a:tr h="370840">
                <a:tc>
                  <a:txBody>
                    <a:bodyPr/>
                    <a:lstStyle/>
                    <a:p>
                      <a:r>
                        <a:rPr lang="en-GB" sz="1200" dirty="0">
                          <a:hlinkClick r:id="rId10"/>
                        </a:rPr>
                        <a:t>Daily log</a:t>
                      </a:r>
                      <a:endParaRPr lang="en-GB" sz="1200" dirty="0"/>
                    </a:p>
                  </a:txBody>
                  <a:tcPr/>
                </a:tc>
                <a:tc>
                  <a:txBody>
                    <a:bodyPr/>
                    <a:lstStyle/>
                    <a:p>
                      <a:r>
                        <a:rPr lang="en-GB" sz="1200" dirty="0">
                          <a:effectLst/>
                          <a:latin typeface="Calibri" panose="020F0502020204030204" pitchFamily="34" charset="0"/>
                          <a:ea typeface="Calibri" panose="020F0502020204030204" pitchFamily="34" charset="0"/>
                          <a:cs typeface="Times New Roman" panose="02020603050405020304" pitchFamily="18" charset="0"/>
                        </a:rPr>
                        <a:t>A daily log is a personal document that records informal information not stored in any of the other defined documentation. </a:t>
                      </a:r>
                      <a:endParaRPr lang="en-GB" sz="1200" dirty="0"/>
                    </a:p>
                  </a:txBody>
                  <a:tcPr/>
                </a:tc>
                <a:extLst>
                  <a:ext uri="{0D108BD9-81ED-4DB2-BD59-A6C34878D82A}">
                    <a16:rowId xmlns:a16="http://schemas.microsoft.com/office/drawing/2014/main" val="10002"/>
                  </a:ext>
                </a:extLst>
              </a:tr>
              <a:tr h="370840">
                <a:tc>
                  <a:txBody>
                    <a:bodyPr/>
                    <a:lstStyle/>
                    <a:p>
                      <a:r>
                        <a:rPr lang="en-GB" sz="1200" dirty="0">
                          <a:hlinkClick r:id="rId11"/>
                        </a:rPr>
                        <a:t>Change log</a:t>
                      </a:r>
                      <a:endParaRPr lang="en-GB" sz="1200" dirty="0"/>
                    </a:p>
                  </a:txBody>
                  <a:tcPr/>
                </a:tc>
                <a:tc>
                  <a:txBody>
                    <a:bodyPr/>
                    <a:lstStyle/>
                    <a:p>
                      <a:pPr>
                        <a:lnSpc>
                          <a:spcPct val="115000"/>
                        </a:lnSpc>
                        <a:spcAft>
                          <a:spcPts val="10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The change log records requests for change and their progress through the </a:t>
                      </a:r>
                      <a:r>
                        <a:rPr lang="en-GB" sz="1200" dirty="0">
                          <a:effectLst/>
                          <a:latin typeface="Calibri" panose="020F0502020204030204" pitchFamily="34" charset="0"/>
                          <a:ea typeface="Calibri" panose="020F0502020204030204" pitchFamily="34" charset="0"/>
                          <a:cs typeface="Times New Roman" panose="02020603050405020304" pitchFamily="18" charset="0"/>
                          <a:hlinkClick r:id="rId12" action="ppaction://hlinksldjump"/>
                        </a:rPr>
                        <a:t>change control </a:t>
                      </a:r>
                      <a:r>
                        <a:rPr lang="en-GB" sz="1200" dirty="0">
                          <a:effectLst/>
                          <a:latin typeface="Calibri" panose="020F0502020204030204" pitchFamily="34" charset="0"/>
                          <a:ea typeface="Calibri" panose="020F0502020204030204" pitchFamily="34" charset="0"/>
                          <a:cs typeface="Times New Roman" panose="02020603050405020304" pitchFamily="18" charset="0"/>
                        </a:rPr>
                        <a:t>procedure. </a:t>
                      </a:r>
                    </a:p>
                  </a:txBody>
                  <a:tcPr/>
                </a:tc>
                <a:extLst>
                  <a:ext uri="{0D108BD9-81ED-4DB2-BD59-A6C34878D82A}">
                    <a16:rowId xmlns:a16="http://schemas.microsoft.com/office/drawing/2014/main" val="10003"/>
                  </a:ext>
                </a:extLst>
              </a:tr>
              <a:tr h="370840">
                <a:tc>
                  <a:txBody>
                    <a:bodyPr/>
                    <a:lstStyle/>
                    <a:p>
                      <a:r>
                        <a:rPr lang="en-GB" sz="1200" u="none" dirty="0">
                          <a:solidFill>
                            <a:schemeClr val="tx1"/>
                          </a:solidFill>
                          <a:hlinkClick r:id="rId13"/>
                        </a:rPr>
                        <a:t>Progress report</a:t>
                      </a:r>
                      <a:endParaRPr lang="en-GB" sz="1200" u="none" dirty="0">
                        <a:solidFill>
                          <a:schemeClr val="tx1"/>
                        </a:solidFill>
                      </a:endParaRPr>
                    </a:p>
                  </a:txBody>
                  <a:tcPr/>
                </a:tc>
                <a:tc>
                  <a:txBody>
                    <a:bodyPr/>
                    <a:lstStyle/>
                    <a:p>
                      <a:r>
                        <a:rPr lang="en-GB" sz="1200" dirty="0"/>
                        <a:t>Reports on progress at regular intervals.</a:t>
                      </a:r>
                    </a:p>
                  </a:txBody>
                  <a:tcPr/>
                </a:tc>
                <a:extLst>
                  <a:ext uri="{0D108BD9-81ED-4DB2-BD59-A6C34878D82A}">
                    <a16:rowId xmlns:a16="http://schemas.microsoft.com/office/drawing/2014/main" val="10004"/>
                  </a:ext>
                </a:extLst>
              </a:tr>
              <a:tr h="370840">
                <a:tc>
                  <a:txBody>
                    <a:bodyPr/>
                    <a:lstStyle/>
                    <a:p>
                      <a:r>
                        <a:rPr lang="en-GB" sz="1200" u="none" dirty="0">
                          <a:solidFill>
                            <a:schemeClr val="tx1"/>
                          </a:solidFill>
                          <a:hlinkClick r:id="rId14"/>
                        </a:rPr>
                        <a:t>Event report</a:t>
                      </a:r>
                      <a:endParaRPr lang="en-GB" sz="1200" u="none" dirty="0">
                        <a:solidFill>
                          <a:schemeClr val="tx1"/>
                        </a:solidFill>
                      </a:endParaRPr>
                    </a:p>
                  </a:txBody>
                  <a:tcPr/>
                </a:tc>
                <a:tc>
                  <a:txBody>
                    <a:bodyPr/>
                    <a:lstStyle/>
                    <a:p>
                      <a:r>
                        <a:rPr lang="en-GB" sz="1200" dirty="0"/>
                        <a:t>Reports on progress at specific events.</a:t>
                      </a:r>
                    </a:p>
                  </a:txBody>
                  <a:tcPr/>
                </a:tc>
                <a:extLst>
                  <a:ext uri="{0D108BD9-81ED-4DB2-BD59-A6C34878D82A}">
                    <a16:rowId xmlns:a16="http://schemas.microsoft.com/office/drawing/2014/main" val="10005"/>
                  </a:ext>
                </a:extLst>
              </a:tr>
              <a:tr h="370840">
                <a:tc>
                  <a:txBody>
                    <a:bodyPr/>
                    <a:lstStyle/>
                    <a:p>
                      <a:r>
                        <a:rPr lang="en-GB" sz="1200" u="none" dirty="0">
                          <a:solidFill>
                            <a:schemeClr val="tx1"/>
                          </a:solidFill>
                          <a:hlinkClick r:id="rId15"/>
                        </a:rPr>
                        <a:t>Follow-on actions report</a:t>
                      </a:r>
                      <a:endParaRPr lang="en-GB" sz="1200" u="none" dirty="0">
                        <a:solidFill>
                          <a:schemeClr val="tx1"/>
                        </a:solidFill>
                      </a:endParaRPr>
                    </a:p>
                  </a:txBody>
                  <a:tcPr/>
                </a:tc>
                <a:tc>
                  <a:txBody>
                    <a:bodyPr/>
                    <a:lstStyle/>
                    <a:p>
                      <a:r>
                        <a:rPr lang="en-GB" sz="1200" dirty="0">
                          <a:effectLst/>
                          <a:latin typeface="Calibri" panose="020F0502020204030204" pitchFamily="34" charset="0"/>
                          <a:ea typeface="Calibri" panose="020F0502020204030204" pitchFamily="34" charset="0"/>
                          <a:cs typeface="Times New Roman" panose="02020603050405020304" pitchFamily="18" charset="0"/>
                        </a:rPr>
                        <a:t>This report lists the actions that remain outstanding when the project team is </a:t>
                      </a:r>
                      <a:r>
                        <a:rPr lang="en-GB" sz="1200" dirty="0">
                          <a:effectLst/>
                          <a:latin typeface="Calibri" panose="020F0502020204030204" pitchFamily="34" charset="0"/>
                          <a:ea typeface="Calibri" panose="020F0502020204030204" pitchFamily="34" charset="0"/>
                          <a:cs typeface="Times New Roman" panose="02020603050405020304" pitchFamily="18" charset="0"/>
                          <a:hlinkClick r:id="rId16" action="ppaction://hlinksldjump"/>
                        </a:rPr>
                        <a:t>demobilised</a:t>
                      </a:r>
                      <a:r>
                        <a:rPr lang="en-GB" sz="1200" dirty="0">
                          <a:effectLst/>
                          <a:latin typeface="Calibri" panose="020F0502020204030204" pitchFamily="34" charset="0"/>
                          <a:ea typeface="Calibri" panose="020F0502020204030204" pitchFamily="34" charset="0"/>
                          <a:cs typeface="Times New Roman" panose="02020603050405020304" pitchFamily="18" charset="0"/>
                        </a:rPr>
                        <a:t>.</a:t>
                      </a:r>
                      <a:endParaRPr lang="en-GB" sz="1200" dirty="0"/>
                    </a:p>
                  </a:txBody>
                  <a:tcPr/>
                </a:tc>
                <a:extLst>
                  <a:ext uri="{0D108BD9-81ED-4DB2-BD59-A6C34878D82A}">
                    <a16:rowId xmlns:a16="http://schemas.microsoft.com/office/drawing/2014/main" val="10006"/>
                  </a:ext>
                </a:extLst>
              </a:tr>
            </a:tbl>
          </a:graphicData>
        </a:graphic>
      </p:graphicFrame>
      <p:sp>
        <p:nvSpPr>
          <p:cNvPr id="4" name="Rectangle 3"/>
          <p:cNvSpPr/>
          <p:nvPr/>
        </p:nvSpPr>
        <p:spPr>
          <a:xfrm>
            <a:off x="63260" y="1095693"/>
            <a:ext cx="4929526" cy="1707134"/>
          </a:xfrm>
          <a:prstGeom prst="rect">
            <a:avLst/>
          </a:prstGeom>
        </p:spPr>
        <p:txBody>
          <a:bodyPr wrap="square">
            <a:spAutoFit/>
          </a:bodyPr>
          <a:lstStyle/>
          <a:p>
            <a:pPr>
              <a:lnSpc>
                <a:spcPct val="115000"/>
              </a:lnSpc>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While the management plans set out the governance principles for how the work will be managed and the scope documentation defines what should be achieved, the delivery documents are at the heart of actually doing the work.</a:t>
            </a:r>
          </a:p>
          <a:p>
            <a:pPr>
              <a:lnSpc>
                <a:spcPct val="115000"/>
              </a:lnSpc>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Which delivery documents are to be used and what their format will be, is defined in the management plans. They are primarily used in the delivery, development and boundaries processes.</a:t>
            </a:r>
          </a:p>
        </p:txBody>
      </p:sp>
      <p:sp>
        <p:nvSpPr>
          <p:cNvPr id="8" name="Rectangle 7"/>
          <p:cNvSpPr/>
          <p:nvPr/>
        </p:nvSpPr>
        <p:spPr>
          <a:xfrm>
            <a:off x="5276008" y="1095693"/>
            <a:ext cx="4853872" cy="729430"/>
          </a:xfrm>
          <a:prstGeom prst="rect">
            <a:avLst/>
          </a:prstGeom>
        </p:spPr>
        <p:txBody>
          <a:bodyPr wrap="square">
            <a:spAutoFit/>
          </a:bodyPr>
          <a:lstStyle/>
          <a:p>
            <a:pPr>
              <a:lnSpc>
                <a:spcPct val="115000"/>
              </a:lnSpc>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Delivery documents are the most dynamic of the three documentation groups and should be maintained in accordance with the principles of information management and configuration management.</a:t>
            </a:r>
          </a:p>
        </p:txBody>
      </p:sp>
      <p:sp>
        <p:nvSpPr>
          <p:cNvPr id="9" name="Rectangle 8">
            <a:extLst>
              <a:ext uri="{FF2B5EF4-FFF2-40B4-BE49-F238E27FC236}">
                <a16:creationId xmlns:a16="http://schemas.microsoft.com/office/drawing/2014/main" id="{33807DE0-4CE8-44DB-AC58-18F7F9140182}"/>
              </a:ext>
            </a:extLst>
          </p:cNvPr>
          <p:cNvSpPr/>
          <p:nvPr/>
        </p:nvSpPr>
        <p:spPr>
          <a:xfrm>
            <a:off x="5276008" y="2320045"/>
            <a:ext cx="4573207" cy="276999"/>
          </a:xfrm>
          <a:prstGeom prst="rect">
            <a:avLst/>
          </a:prstGeom>
        </p:spPr>
        <p:txBody>
          <a:bodyPr wrap="square">
            <a:spAutoFit/>
          </a:bodyPr>
          <a:lstStyle/>
          <a:p>
            <a:pPr>
              <a:spcAft>
                <a:spcPts val="600"/>
              </a:spcAft>
            </a:pPr>
            <a:r>
              <a:rPr lang="en-GB" sz="1200" i="1" dirty="0"/>
              <a:t>Links in the ‘Title’ column are to the Praxis Framework web site.</a:t>
            </a:r>
          </a:p>
        </p:txBody>
      </p:sp>
      <p:sp>
        <p:nvSpPr>
          <p:cNvPr id="10" name="Rectangle 9">
            <a:hlinkClick r:id="rId17"/>
            <a:extLst>
              <a:ext uri="{FF2B5EF4-FFF2-40B4-BE49-F238E27FC236}">
                <a16:creationId xmlns:a16="http://schemas.microsoft.com/office/drawing/2014/main" id="{A1FAC691-5A59-4876-87FF-493050BB5E55}"/>
              </a:ext>
            </a:extLst>
          </p:cNvPr>
          <p:cNvSpPr/>
          <p:nvPr/>
        </p:nvSpPr>
        <p:spPr>
          <a:xfrm>
            <a:off x="10774392" y="94891"/>
            <a:ext cx="1216325" cy="6814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ight Arrow 6">
            <a:hlinkClick r:id="rId18" action="ppaction://hlinksldjump"/>
            <a:extLst>
              <a:ext uri="{FF2B5EF4-FFF2-40B4-BE49-F238E27FC236}">
                <a16:creationId xmlns:a16="http://schemas.microsoft.com/office/drawing/2014/main" id="{12DAD26D-B2B6-49A2-BB83-C30CABBCFE6F}"/>
              </a:ext>
            </a:extLst>
          </p:cNvPr>
          <p:cNvSpPr/>
          <p:nvPr/>
        </p:nvSpPr>
        <p:spPr>
          <a:xfrm rot="5400000" flipH="1">
            <a:off x="11205550" y="6079024"/>
            <a:ext cx="344496" cy="380592"/>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398627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358" y="24064"/>
            <a:ext cx="6798577" cy="826167"/>
          </a:xfrm>
        </p:spPr>
        <p:txBody>
          <a:bodyPr/>
          <a:lstStyle/>
          <a:p>
            <a:r>
              <a:rPr lang="en-GB" dirty="0"/>
              <a:t>Knowledge</a:t>
            </a:r>
          </a:p>
        </p:txBody>
      </p:sp>
      <p:sp>
        <p:nvSpPr>
          <p:cNvPr id="3" name="Rectangle 2"/>
          <p:cNvSpPr/>
          <p:nvPr/>
        </p:nvSpPr>
        <p:spPr>
          <a:xfrm>
            <a:off x="136358" y="1059035"/>
            <a:ext cx="4839418" cy="2385268"/>
          </a:xfrm>
          <a:prstGeom prst="rect">
            <a:avLst/>
          </a:prstGeom>
        </p:spPr>
        <p:txBody>
          <a:bodyPr wrap="square">
            <a:spAutoFit/>
          </a:bodyPr>
          <a:lstStyle/>
          <a:p>
            <a:pPr>
              <a:spcAft>
                <a:spcPts val="600"/>
              </a:spcAft>
            </a:pPr>
            <a:r>
              <a:rPr lang="en-GB" sz="1400" dirty="0">
                <a:solidFill>
                  <a:schemeClr val="accent5"/>
                </a:solidFill>
              </a:rPr>
              <a:t>Overview </a:t>
            </a:r>
            <a:endParaRPr lang="en-GB" sz="1200" dirty="0">
              <a:solidFill>
                <a:schemeClr val="accent5"/>
              </a:solidFill>
            </a:endParaRPr>
          </a:p>
          <a:p>
            <a:pPr>
              <a:spcAft>
                <a:spcPts val="600"/>
              </a:spcAft>
            </a:pPr>
            <a:r>
              <a:rPr lang="en-GB" sz="1200" dirty="0"/>
              <a:t>This section is so named because it aligns with guides that are frequently referred to as ‘Bodies of Knowledge’. The aim is to define the building blocks of the discipline of P3 management and is based on the concept of a functional analysis. The functions described in this section are split between context and management. </a:t>
            </a:r>
          </a:p>
          <a:p>
            <a:pPr>
              <a:spcAft>
                <a:spcPts val="600"/>
              </a:spcAft>
            </a:pPr>
            <a:r>
              <a:rPr lang="en-GB" sz="1200" dirty="0"/>
              <a:t>Contextual functions are not directly responsible for achieving project objectives but are part of the context which supports that endeavour. Only selected topics from this section are included in Praxis Local.</a:t>
            </a:r>
          </a:p>
          <a:p>
            <a:pPr>
              <a:spcAft>
                <a:spcPts val="600"/>
              </a:spcAft>
            </a:pPr>
            <a:r>
              <a:rPr lang="en-GB" sz="1200" dirty="0"/>
              <a:t>Management functions are the ones that are applied in the completion of projects. </a:t>
            </a:r>
          </a:p>
        </p:txBody>
      </p:sp>
      <p:sp>
        <p:nvSpPr>
          <p:cNvPr id="5" name="Rectangle 4">
            <a:hlinkClick r:id="rId2"/>
            <a:extLst>
              <a:ext uri="{FF2B5EF4-FFF2-40B4-BE49-F238E27FC236}">
                <a16:creationId xmlns:a16="http://schemas.microsoft.com/office/drawing/2014/main" id="{983D5215-E78F-4F9F-BFF9-450FF99124D0}"/>
              </a:ext>
            </a:extLst>
          </p:cNvPr>
          <p:cNvSpPr/>
          <p:nvPr/>
        </p:nvSpPr>
        <p:spPr>
          <a:xfrm>
            <a:off x="10767391" y="79513"/>
            <a:ext cx="1311966" cy="7156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DD1A2CFA-A1F5-40F1-BBC0-33FCC3765526}"/>
              </a:ext>
            </a:extLst>
          </p:cNvPr>
          <p:cNvSpPr/>
          <p:nvPr/>
        </p:nvSpPr>
        <p:spPr>
          <a:xfrm>
            <a:off x="5344462" y="1361047"/>
            <a:ext cx="4839418" cy="830997"/>
          </a:xfrm>
          <a:prstGeom prst="rect">
            <a:avLst/>
          </a:prstGeom>
        </p:spPr>
        <p:txBody>
          <a:bodyPr wrap="square">
            <a:spAutoFit/>
          </a:bodyPr>
          <a:lstStyle/>
          <a:p>
            <a:pPr>
              <a:spcAft>
                <a:spcPts val="600"/>
              </a:spcAft>
            </a:pPr>
            <a:r>
              <a:rPr lang="en-GB" sz="1200" dirty="0"/>
              <a:t>The knowledge section integrates with all the other sections of Praxis. Each function describes the procedures, tools and techniques that can be used in management </a:t>
            </a:r>
            <a:r>
              <a:rPr lang="en-GB" sz="1200" dirty="0">
                <a:hlinkClick r:id="rId3" action="ppaction://hlinksldjump"/>
              </a:rPr>
              <a:t>processes</a:t>
            </a:r>
            <a:r>
              <a:rPr lang="en-GB" sz="1200" dirty="0"/>
              <a:t>. In return the method section provides a structure for the use of the functions within the </a:t>
            </a:r>
            <a:r>
              <a:rPr lang="en-GB" sz="1200" dirty="0">
                <a:hlinkClick r:id="rId4" action="ppaction://hlinksldjump"/>
              </a:rPr>
              <a:t>life cycle</a:t>
            </a:r>
            <a:r>
              <a:rPr lang="en-GB" sz="1200" dirty="0"/>
              <a:t>.</a:t>
            </a:r>
          </a:p>
        </p:txBody>
      </p:sp>
      <p:graphicFrame>
        <p:nvGraphicFramePr>
          <p:cNvPr id="7" name="Table 6">
            <a:extLst>
              <a:ext uri="{FF2B5EF4-FFF2-40B4-BE49-F238E27FC236}">
                <a16:creationId xmlns:a16="http://schemas.microsoft.com/office/drawing/2014/main" id="{A857F8A9-4691-4C2F-B6CF-B743CAD2B815}"/>
              </a:ext>
            </a:extLst>
          </p:cNvPr>
          <p:cNvGraphicFramePr>
            <a:graphicFrameLocks noGrp="1"/>
          </p:cNvGraphicFramePr>
          <p:nvPr>
            <p:extLst>
              <p:ext uri="{D42A27DB-BD31-4B8C-83A1-F6EECF244321}">
                <p14:modId xmlns:p14="http://schemas.microsoft.com/office/powerpoint/2010/main" val="2395226526"/>
              </p:ext>
            </p:extLst>
          </p:nvPr>
        </p:nvGraphicFramePr>
        <p:xfrm>
          <a:off x="640522" y="3566709"/>
          <a:ext cx="2824922" cy="1483360"/>
        </p:xfrm>
        <a:graphic>
          <a:graphicData uri="http://schemas.openxmlformats.org/drawingml/2006/table">
            <a:tbl>
              <a:tblPr firstRow="1" bandRow="1">
                <a:tableStyleId>{5C22544A-7EE6-4342-B048-85BDC9FD1C3A}</a:tableStyleId>
              </a:tblPr>
              <a:tblGrid>
                <a:gridCol w="2824922">
                  <a:extLst>
                    <a:ext uri="{9D8B030D-6E8A-4147-A177-3AD203B41FA5}">
                      <a16:colId xmlns:a16="http://schemas.microsoft.com/office/drawing/2014/main" val="3714804455"/>
                    </a:ext>
                  </a:extLst>
                </a:gridCol>
              </a:tblGrid>
              <a:tr h="370840">
                <a:tc>
                  <a:txBody>
                    <a:bodyPr/>
                    <a:lstStyle/>
                    <a:p>
                      <a:r>
                        <a:rPr lang="en-GB" sz="1200" b="0" dirty="0"/>
                        <a:t>Selected contextual functions</a:t>
                      </a:r>
                    </a:p>
                  </a:txBody>
                  <a:tcPr anchor="ctr"/>
                </a:tc>
                <a:extLst>
                  <a:ext uri="{0D108BD9-81ED-4DB2-BD59-A6C34878D82A}">
                    <a16:rowId xmlns:a16="http://schemas.microsoft.com/office/drawing/2014/main" val="722976309"/>
                  </a:ext>
                </a:extLst>
              </a:tr>
              <a:tr h="370840">
                <a:tc>
                  <a:txBody>
                    <a:bodyPr/>
                    <a:lstStyle/>
                    <a:p>
                      <a:r>
                        <a:rPr lang="en-GB" sz="1200" dirty="0">
                          <a:hlinkClick r:id="rId4" action="ppaction://hlinksldjump"/>
                        </a:rPr>
                        <a:t>Life cycle</a:t>
                      </a:r>
                      <a:endParaRPr lang="en-GB" sz="1200" dirty="0"/>
                    </a:p>
                  </a:txBody>
                  <a:tcPr anchor="ctr"/>
                </a:tc>
                <a:extLst>
                  <a:ext uri="{0D108BD9-81ED-4DB2-BD59-A6C34878D82A}">
                    <a16:rowId xmlns:a16="http://schemas.microsoft.com/office/drawing/2014/main" val="2391957868"/>
                  </a:ext>
                </a:extLst>
              </a:tr>
              <a:tr h="370840">
                <a:tc>
                  <a:txBody>
                    <a:bodyPr/>
                    <a:lstStyle/>
                    <a:p>
                      <a:r>
                        <a:rPr lang="en-GB" sz="1200" dirty="0">
                          <a:hlinkClick r:id="rId5" action="ppaction://hlinksldjump"/>
                        </a:rPr>
                        <a:t>Sponsorship</a:t>
                      </a:r>
                      <a:endParaRPr lang="en-GB" sz="1200" dirty="0"/>
                    </a:p>
                  </a:txBody>
                  <a:tcPr/>
                </a:tc>
                <a:extLst>
                  <a:ext uri="{0D108BD9-81ED-4DB2-BD59-A6C34878D82A}">
                    <a16:rowId xmlns:a16="http://schemas.microsoft.com/office/drawing/2014/main" val="1268580978"/>
                  </a:ext>
                </a:extLst>
              </a:tr>
              <a:tr h="370840">
                <a:tc>
                  <a:txBody>
                    <a:bodyPr/>
                    <a:lstStyle/>
                    <a:p>
                      <a:r>
                        <a:rPr lang="en-GB" sz="1200" dirty="0">
                          <a:hlinkClick r:id="rId6" action="ppaction://hlinksldjump"/>
                        </a:rPr>
                        <a:t>Support</a:t>
                      </a:r>
                      <a:endParaRPr lang="en-GB" sz="1200" dirty="0"/>
                    </a:p>
                  </a:txBody>
                  <a:tcPr/>
                </a:tc>
                <a:extLst>
                  <a:ext uri="{0D108BD9-81ED-4DB2-BD59-A6C34878D82A}">
                    <a16:rowId xmlns:a16="http://schemas.microsoft.com/office/drawing/2014/main" val="4217335598"/>
                  </a:ext>
                </a:extLst>
              </a:tr>
            </a:tbl>
          </a:graphicData>
        </a:graphic>
      </p:graphicFrame>
      <p:graphicFrame>
        <p:nvGraphicFramePr>
          <p:cNvPr id="21" name="Table 20">
            <a:extLst>
              <a:ext uri="{FF2B5EF4-FFF2-40B4-BE49-F238E27FC236}">
                <a16:creationId xmlns:a16="http://schemas.microsoft.com/office/drawing/2014/main" id="{7D768119-DFAB-4595-BCE5-6C74631717B3}"/>
              </a:ext>
            </a:extLst>
          </p:cNvPr>
          <p:cNvGraphicFramePr>
            <a:graphicFrameLocks noGrp="1"/>
          </p:cNvGraphicFramePr>
          <p:nvPr>
            <p:extLst>
              <p:ext uri="{D42A27DB-BD31-4B8C-83A1-F6EECF244321}">
                <p14:modId xmlns:p14="http://schemas.microsoft.com/office/powerpoint/2010/main" val="2959658107"/>
              </p:ext>
            </p:extLst>
          </p:nvPr>
        </p:nvGraphicFramePr>
        <p:xfrm>
          <a:off x="3897242" y="3568616"/>
          <a:ext cx="2940879" cy="2966720"/>
        </p:xfrm>
        <a:graphic>
          <a:graphicData uri="http://schemas.openxmlformats.org/drawingml/2006/table">
            <a:tbl>
              <a:tblPr firstRow="1" bandRow="1">
                <a:tableStyleId>{5C22544A-7EE6-4342-B048-85BDC9FD1C3A}</a:tableStyleId>
              </a:tblPr>
              <a:tblGrid>
                <a:gridCol w="2940879">
                  <a:extLst>
                    <a:ext uri="{9D8B030D-6E8A-4147-A177-3AD203B41FA5}">
                      <a16:colId xmlns:a16="http://schemas.microsoft.com/office/drawing/2014/main" val="3714804455"/>
                    </a:ext>
                  </a:extLst>
                </a:gridCol>
              </a:tblGrid>
              <a:tr h="370840">
                <a:tc>
                  <a:txBody>
                    <a:bodyPr/>
                    <a:lstStyle/>
                    <a:p>
                      <a:r>
                        <a:rPr lang="en-GB" sz="1200" b="0" dirty="0"/>
                        <a:t>Top level management functions</a:t>
                      </a:r>
                    </a:p>
                  </a:txBody>
                  <a:tcPr anchor="ctr"/>
                </a:tc>
                <a:extLst>
                  <a:ext uri="{0D108BD9-81ED-4DB2-BD59-A6C34878D82A}">
                    <a16:rowId xmlns:a16="http://schemas.microsoft.com/office/drawing/2014/main" val="722976309"/>
                  </a:ext>
                </a:extLst>
              </a:tr>
              <a:tr h="370840">
                <a:tc>
                  <a:txBody>
                    <a:bodyPr/>
                    <a:lstStyle/>
                    <a:p>
                      <a:pPr>
                        <a:spcBef>
                          <a:spcPts val="300"/>
                        </a:spcBef>
                        <a:spcAft>
                          <a:spcPts val="300"/>
                        </a:spcAft>
                      </a:pPr>
                      <a:r>
                        <a:rPr lang="en-GB" sz="1200" dirty="0">
                          <a:hlinkClick r:id="rId7" action="ppaction://hlinksldjump"/>
                        </a:rPr>
                        <a:t>Organisation management</a:t>
                      </a:r>
                      <a:endParaRPr lang="en-GB" sz="1200" dirty="0"/>
                    </a:p>
                  </a:txBody>
                  <a:tcPr anchor="ctr"/>
                </a:tc>
                <a:extLst>
                  <a:ext uri="{0D108BD9-81ED-4DB2-BD59-A6C34878D82A}">
                    <a16:rowId xmlns:a16="http://schemas.microsoft.com/office/drawing/2014/main" val="2391957868"/>
                  </a:ext>
                </a:extLst>
              </a:tr>
              <a:tr h="370840">
                <a:tc>
                  <a:txBody>
                    <a:bodyPr/>
                    <a:lstStyle/>
                    <a:p>
                      <a:pPr>
                        <a:spcBef>
                          <a:spcPts val="0"/>
                        </a:spcBef>
                        <a:spcAft>
                          <a:spcPts val="0"/>
                        </a:spcAft>
                      </a:pPr>
                      <a:r>
                        <a:rPr lang="en-GB" sz="1200" dirty="0">
                          <a:hlinkClick r:id="rId8" action="ppaction://hlinksldjump"/>
                        </a:rPr>
                        <a:t>Stakeholder management</a:t>
                      </a:r>
                      <a:endParaRPr lang="en-GB" sz="1200" dirty="0"/>
                    </a:p>
                  </a:txBody>
                  <a:tcPr anchor="ctr"/>
                </a:tc>
                <a:extLst>
                  <a:ext uri="{0D108BD9-81ED-4DB2-BD59-A6C34878D82A}">
                    <a16:rowId xmlns:a16="http://schemas.microsoft.com/office/drawing/2014/main" val="1268580978"/>
                  </a:ext>
                </a:extLst>
              </a:tr>
              <a:tr h="370840">
                <a:tc>
                  <a:txBody>
                    <a:bodyPr/>
                    <a:lstStyle/>
                    <a:p>
                      <a:pPr>
                        <a:spcBef>
                          <a:spcPts val="300"/>
                        </a:spcBef>
                        <a:spcAft>
                          <a:spcPts val="300"/>
                        </a:spcAft>
                      </a:pPr>
                      <a:r>
                        <a:rPr lang="en-GB" sz="1200" dirty="0">
                          <a:hlinkClick r:id="rId9" action="ppaction://hlinksldjump"/>
                        </a:rPr>
                        <a:t>Business case management</a:t>
                      </a:r>
                      <a:endParaRPr lang="en-GB" sz="1200" dirty="0"/>
                    </a:p>
                  </a:txBody>
                  <a:tcPr anchor="ctr"/>
                </a:tc>
                <a:extLst>
                  <a:ext uri="{0D108BD9-81ED-4DB2-BD59-A6C34878D82A}">
                    <a16:rowId xmlns:a16="http://schemas.microsoft.com/office/drawing/2014/main" val="4217335598"/>
                  </a:ext>
                </a:extLst>
              </a:tr>
              <a:tr h="370840">
                <a:tc>
                  <a:txBody>
                    <a:bodyPr/>
                    <a:lstStyle/>
                    <a:p>
                      <a:pPr>
                        <a:spcBef>
                          <a:spcPts val="300"/>
                        </a:spcBef>
                        <a:spcAft>
                          <a:spcPts val="300"/>
                        </a:spcAft>
                      </a:pPr>
                      <a:r>
                        <a:rPr lang="en-GB" sz="1200" dirty="0">
                          <a:hlinkClick r:id="rId10" action="ppaction://hlinksldjump"/>
                        </a:rPr>
                        <a:t>Planning</a:t>
                      </a:r>
                      <a:endParaRPr lang="en-GB" sz="1200" dirty="0"/>
                    </a:p>
                  </a:txBody>
                  <a:tcPr anchor="ctr"/>
                </a:tc>
                <a:extLst>
                  <a:ext uri="{0D108BD9-81ED-4DB2-BD59-A6C34878D82A}">
                    <a16:rowId xmlns:a16="http://schemas.microsoft.com/office/drawing/2014/main" val="3257191121"/>
                  </a:ext>
                </a:extLst>
              </a:tr>
              <a:tr h="370840">
                <a:tc>
                  <a:txBody>
                    <a:bodyPr/>
                    <a:lstStyle/>
                    <a:p>
                      <a:pPr>
                        <a:spcBef>
                          <a:spcPts val="300"/>
                        </a:spcBef>
                        <a:spcAft>
                          <a:spcPts val="300"/>
                        </a:spcAft>
                      </a:pPr>
                      <a:r>
                        <a:rPr lang="en-GB" sz="1200" dirty="0">
                          <a:hlinkClick r:id="rId11" action="ppaction://hlinksldjump"/>
                        </a:rPr>
                        <a:t>Control</a:t>
                      </a:r>
                      <a:endParaRPr lang="en-GB" sz="1200" dirty="0"/>
                    </a:p>
                  </a:txBody>
                  <a:tcPr anchor="ctr"/>
                </a:tc>
                <a:extLst>
                  <a:ext uri="{0D108BD9-81ED-4DB2-BD59-A6C34878D82A}">
                    <a16:rowId xmlns:a16="http://schemas.microsoft.com/office/drawing/2014/main" val="879317238"/>
                  </a:ext>
                </a:extLst>
              </a:tr>
              <a:tr h="370840">
                <a:tc>
                  <a:txBody>
                    <a:bodyPr/>
                    <a:lstStyle/>
                    <a:p>
                      <a:pPr>
                        <a:spcBef>
                          <a:spcPts val="300"/>
                        </a:spcBef>
                        <a:spcAft>
                          <a:spcPts val="300"/>
                        </a:spcAft>
                      </a:pPr>
                      <a:r>
                        <a:rPr lang="en-GB" sz="1200" dirty="0">
                          <a:hlinkClick r:id="rId12" action="ppaction://hlinksldjump"/>
                        </a:rPr>
                        <a:t>Information management</a:t>
                      </a:r>
                      <a:endParaRPr lang="en-GB" sz="1200" dirty="0"/>
                    </a:p>
                  </a:txBody>
                  <a:tcPr anchor="ctr"/>
                </a:tc>
                <a:extLst>
                  <a:ext uri="{0D108BD9-81ED-4DB2-BD59-A6C34878D82A}">
                    <a16:rowId xmlns:a16="http://schemas.microsoft.com/office/drawing/2014/main" val="4068206165"/>
                  </a:ext>
                </a:extLst>
              </a:tr>
              <a:tr h="370840">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GB" sz="1200" b="0" dirty="0">
                          <a:solidFill>
                            <a:schemeClr val="tx1"/>
                          </a:solidFill>
                          <a:hlinkClick r:id="rId13" action="ppaction://hlinksldjump"/>
                        </a:rPr>
                        <a:t>Scope management</a:t>
                      </a:r>
                      <a:endParaRPr lang="en-GB" sz="1200" b="0" dirty="0">
                        <a:solidFill>
                          <a:schemeClr val="tx1"/>
                        </a:solidFill>
                      </a:endParaRPr>
                    </a:p>
                  </a:txBody>
                  <a:tcPr anchor="ctr"/>
                </a:tc>
                <a:extLst>
                  <a:ext uri="{0D108BD9-81ED-4DB2-BD59-A6C34878D82A}">
                    <a16:rowId xmlns:a16="http://schemas.microsoft.com/office/drawing/2014/main" val="2508371458"/>
                  </a:ext>
                </a:extLst>
              </a:tr>
            </a:tbl>
          </a:graphicData>
        </a:graphic>
      </p:graphicFrame>
      <p:graphicFrame>
        <p:nvGraphicFramePr>
          <p:cNvPr id="8" name="Table 7">
            <a:extLst>
              <a:ext uri="{FF2B5EF4-FFF2-40B4-BE49-F238E27FC236}">
                <a16:creationId xmlns:a16="http://schemas.microsoft.com/office/drawing/2014/main" id="{D6906DF5-6EE5-42D7-81A0-897E14E2C72E}"/>
              </a:ext>
            </a:extLst>
          </p:cNvPr>
          <p:cNvGraphicFramePr>
            <a:graphicFrameLocks noGrp="1"/>
          </p:cNvGraphicFramePr>
          <p:nvPr>
            <p:extLst>
              <p:ext uri="{D42A27DB-BD31-4B8C-83A1-F6EECF244321}">
                <p14:modId xmlns:p14="http://schemas.microsoft.com/office/powerpoint/2010/main" val="4247366315"/>
              </p:ext>
            </p:extLst>
          </p:nvPr>
        </p:nvGraphicFramePr>
        <p:xfrm>
          <a:off x="6999879" y="3565772"/>
          <a:ext cx="2932624" cy="2966720"/>
        </p:xfrm>
        <a:graphic>
          <a:graphicData uri="http://schemas.openxmlformats.org/drawingml/2006/table">
            <a:tbl>
              <a:tblPr firstRow="1" bandRow="1">
                <a:tableStyleId>{5C22544A-7EE6-4342-B048-85BDC9FD1C3A}</a:tableStyleId>
              </a:tblPr>
              <a:tblGrid>
                <a:gridCol w="2932624">
                  <a:extLst>
                    <a:ext uri="{9D8B030D-6E8A-4147-A177-3AD203B41FA5}">
                      <a16:colId xmlns:a16="http://schemas.microsoft.com/office/drawing/2014/main" val="3714804455"/>
                    </a:ext>
                  </a:extLst>
                </a:gridCol>
              </a:tblGrid>
              <a:tr h="370840">
                <a:tc>
                  <a:txBody>
                    <a:bodyPr/>
                    <a:lstStyle/>
                    <a:p>
                      <a:r>
                        <a:rPr lang="en-GB" sz="1200" b="0" dirty="0">
                          <a:solidFill>
                            <a:schemeClr val="tx1"/>
                          </a:solidFill>
                          <a:hlinkClick r:id="rId14" action="ppaction://hlinksldjump"/>
                        </a:rPr>
                        <a:t>Benefits management</a:t>
                      </a:r>
                      <a:endParaRPr lang="en-GB" sz="1200" b="0" dirty="0">
                        <a:solidFill>
                          <a:schemeClr val="tx1"/>
                        </a:solidFill>
                      </a:endParaRPr>
                    </a:p>
                  </a:txBody>
                  <a:tcPr anchor="ctr">
                    <a:solidFill>
                      <a:srgbClr val="EBEEF5"/>
                    </a:solidFill>
                  </a:tcPr>
                </a:tc>
                <a:extLst>
                  <a:ext uri="{0D108BD9-81ED-4DB2-BD59-A6C34878D82A}">
                    <a16:rowId xmlns:a16="http://schemas.microsoft.com/office/drawing/2014/main" val="1268580978"/>
                  </a:ext>
                </a:extLst>
              </a:tr>
              <a:tr h="370840">
                <a:tc>
                  <a:txBody>
                    <a:bodyPr/>
                    <a:lstStyle/>
                    <a:p>
                      <a:r>
                        <a:rPr lang="en-GB" sz="1200" dirty="0">
                          <a:hlinkClick r:id="rId15" action="ppaction://hlinksldjump"/>
                        </a:rPr>
                        <a:t>Schedule management</a:t>
                      </a:r>
                      <a:endParaRPr lang="en-GB" sz="1200" dirty="0"/>
                    </a:p>
                  </a:txBody>
                  <a:tcPr anchor="ctr"/>
                </a:tc>
                <a:extLst>
                  <a:ext uri="{0D108BD9-81ED-4DB2-BD59-A6C34878D82A}">
                    <a16:rowId xmlns:a16="http://schemas.microsoft.com/office/drawing/2014/main" val="4217335598"/>
                  </a:ext>
                </a:extLst>
              </a:tr>
              <a:tr h="370840">
                <a:tc>
                  <a:txBody>
                    <a:bodyPr/>
                    <a:lstStyle/>
                    <a:p>
                      <a:r>
                        <a:rPr lang="en-GB" sz="1200" dirty="0">
                          <a:hlinkClick r:id="rId16" action="ppaction://hlinksldjump"/>
                        </a:rPr>
                        <a:t>Financial management</a:t>
                      </a:r>
                      <a:endParaRPr lang="en-GB" sz="1200" dirty="0"/>
                    </a:p>
                  </a:txBody>
                  <a:tcPr anchor="ctr">
                    <a:solidFill>
                      <a:srgbClr val="EBEEF5"/>
                    </a:solidFill>
                  </a:tcPr>
                </a:tc>
                <a:extLst>
                  <a:ext uri="{0D108BD9-81ED-4DB2-BD59-A6C34878D82A}">
                    <a16:rowId xmlns:a16="http://schemas.microsoft.com/office/drawing/2014/main" val="3257191121"/>
                  </a:ext>
                </a:extLst>
              </a:tr>
              <a:tr h="370840">
                <a:tc>
                  <a:txBody>
                    <a:bodyPr/>
                    <a:lstStyle/>
                    <a:p>
                      <a:r>
                        <a:rPr lang="en-GB" sz="1200" dirty="0">
                          <a:hlinkClick r:id="rId17" action="ppaction://hlinksldjump"/>
                        </a:rPr>
                        <a:t>Risk management</a:t>
                      </a:r>
                      <a:endParaRPr lang="en-GB" sz="1200" dirty="0"/>
                    </a:p>
                  </a:txBody>
                  <a:tcPr anchor="ctr"/>
                </a:tc>
                <a:extLst>
                  <a:ext uri="{0D108BD9-81ED-4DB2-BD59-A6C34878D82A}">
                    <a16:rowId xmlns:a16="http://schemas.microsoft.com/office/drawing/2014/main" val="879317238"/>
                  </a:ext>
                </a:extLst>
              </a:tr>
              <a:tr h="370840">
                <a:tc>
                  <a:txBody>
                    <a:bodyPr/>
                    <a:lstStyle/>
                    <a:p>
                      <a:r>
                        <a:rPr lang="en-GB" sz="1200" dirty="0">
                          <a:hlinkClick r:id="rId18" action="ppaction://hlinksldjump"/>
                        </a:rPr>
                        <a:t>Change management</a:t>
                      </a:r>
                      <a:endParaRPr lang="en-GB" sz="1200" dirty="0"/>
                    </a:p>
                  </a:txBody>
                  <a:tcPr anchor="ctr"/>
                </a:tc>
                <a:extLst>
                  <a:ext uri="{0D108BD9-81ED-4DB2-BD59-A6C34878D82A}">
                    <a16:rowId xmlns:a16="http://schemas.microsoft.com/office/drawing/2014/main" val="4068206165"/>
                  </a:ext>
                </a:extLst>
              </a:tr>
              <a:tr h="370840">
                <a:tc>
                  <a:txBody>
                    <a:bodyPr/>
                    <a:lstStyle/>
                    <a:p>
                      <a:r>
                        <a:rPr lang="en-GB" sz="1200" dirty="0">
                          <a:hlinkClick r:id="rId19" action="ppaction://hlinksldjump"/>
                        </a:rPr>
                        <a:t>Resource management</a:t>
                      </a:r>
                      <a:endParaRPr lang="en-GB" sz="1200" dirty="0"/>
                    </a:p>
                  </a:txBody>
                  <a:tcPr anchor="ctr"/>
                </a:tc>
                <a:extLst>
                  <a:ext uri="{0D108BD9-81ED-4DB2-BD59-A6C34878D82A}">
                    <a16:rowId xmlns:a16="http://schemas.microsoft.com/office/drawing/2014/main" val="3355124986"/>
                  </a:ext>
                </a:extLst>
              </a:tr>
              <a:tr h="370840">
                <a:tc>
                  <a:txBody>
                    <a:bodyPr/>
                    <a:lstStyle/>
                    <a:p>
                      <a:r>
                        <a:rPr lang="en-GB" sz="1200" dirty="0">
                          <a:hlinkClick r:id="rId20" action="ppaction://hlinksldjump"/>
                        </a:rPr>
                        <a:t>Assurance</a:t>
                      </a:r>
                      <a:endParaRPr lang="en-GB" sz="1200" dirty="0"/>
                    </a:p>
                  </a:txBody>
                  <a:tcPr anchor="ctr"/>
                </a:tc>
                <a:extLst>
                  <a:ext uri="{0D108BD9-81ED-4DB2-BD59-A6C34878D82A}">
                    <a16:rowId xmlns:a16="http://schemas.microsoft.com/office/drawing/2014/main" val="1538463035"/>
                  </a:ext>
                </a:extLst>
              </a:tr>
              <a:tr h="370840">
                <a:tc>
                  <a:txBody>
                    <a:bodyPr/>
                    <a:lstStyle/>
                    <a:p>
                      <a:r>
                        <a:rPr lang="en-GB" sz="1200" dirty="0">
                          <a:hlinkClick r:id="rId21" action="ppaction://hlinksldjump"/>
                        </a:rPr>
                        <a:t>Interpersonal skills</a:t>
                      </a:r>
                      <a:endParaRPr lang="en-GB" sz="1200" dirty="0"/>
                    </a:p>
                  </a:txBody>
                  <a:tcPr anchor="ctr"/>
                </a:tc>
                <a:extLst>
                  <a:ext uri="{0D108BD9-81ED-4DB2-BD59-A6C34878D82A}">
                    <a16:rowId xmlns:a16="http://schemas.microsoft.com/office/drawing/2014/main" val="268176928"/>
                  </a:ext>
                </a:extLst>
              </a:tr>
            </a:tbl>
          </a:graphicData>
        </a:graphic>
      </p:graphicFrame>
    </p:spTree>
    <p:extLst>
      <p:ext uri="{BB962C8B-B14F-4D97-AF65-F5344CB8AC3E}">
        <p14:creationId xmlns:p14="http://schemas.microsoft.com/office/powerpoint/2010/main" val="17290524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358" y="24064"/>
            <a:ext cx="6798577" cy="826167"/>
          </a:xfrm>
        </p:spPr>
        <p:txBody>
          <a:bodyPr/>
          <a:lstStyle/>
          <a:p>
            <a:r>
              <a:rPr lang="en-GB" dirty="0"/>
              <a:t>Life cycle</a:t>
            </a:r>
          </a:p>
        </p:txBody>
      </p:sp>
      <p:sp>
        <p:nvSpPr>
          <p:cNvPr id="4" name="Chevron 3"/>
          <p:cNvSpPr/>
          <p:nvPr/>
        </p:nvSpPr>
        <p:spPr>
          <a:xfrm>
            <a:off x="3834364" y="1980583"/>
            <a:ext cx="1259176" cy="855069"/>
          </a:xfrm>
          <a:prstGeom prst="chevron">
            <a:avLst>
              <a:gd name="adj" fmla="val 27320"/>
            </a:avLst>
          </a:prstGeom>
          <a:solidFill>
            <a:schemeClr val="accent5">
              <a:lumMod val="60000"/>
              <a:lumOff val="40000"/>
            </a:schemeClr>
          </a:solidFill>
          <a:ln w="3175">
            <a:noFill/>
          </a:ln>
          <a:effectLst>
            <a:outerShdw blurRad="127000" dist="63500" dir="36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bg1"/>
              </a:solidFill>
            </a:endParaRPr>
          </a:p>
        </p:txBody>
      </p:sp>
      <p:sp>
        <p:nvSpPr>
          <p:cNvPr id="5" name="Chevron 4"/>
          <p:cNvSpPr/>
          <p:nvPr/>
        </p:nvSpPr>
        <p:spPr>
          <a:xfrm>
            <a:off x="4953030" y="1980583"/>
            <a:ext cx="1199172" cy="855069"/>
          </a:xfrm>
          <a:prstGeom prst="chevron">
            <a:avLst>
              <a:gd name="adj" fmla="val 27320"/>
            </a:avLst>
          </a:prstGeom>
          <a:solidFill>
            <a:schemeClr val="accent5">
              <a:lumMod val="60000"/>
              <a:lumOff val="40000"/>
            </a:schemeClr>
          </a:solidFill>
          <a:ln w="3175">
            <a:noFill/>
          </a:ln>
          <a:effectLst>
            <a:outerShdw blurRad="127000" dist="63500" dir="36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bg1"/>
              </a:solidFill>
            </a:endParaRPr>
          </a:p>
        </p:txBody>
      </p:sp>
      <p:sp>
        <p:nvSpPr>
          <p:cNvPr id="6" name="Chevron 5"/>
          <p:cNvSpPr/>
          <p:nvPr/>
        </p:nvSpPr>
        <p:spPr>
          <a:xfrm>
            <a:off x="6010866" y="1980583"/>
            <a:ext cx="1199172" cy="855069"/>
          </a:xfrm>
          <a:prstGeom prst="chevron">
            <a:avLst>
              <a:gd name="adj" fmla="val 27320"/>
            </a:avLst>
          </a:prstGeom>
          <a:solidFill>
            <a:schemeClr val="accent5">
              <a:lumMod val="60000"/>
              <a:lumOff val="40000"/>
            </a:schemeClr>
          </a:solidFill>
          <a:ln w="3175">
            <a:noFill/>
          </a:ln>
          <a:effectLst>
            <a:outerShdw blurRad="127000" dist="63500" dir="36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bg1"/>
              </a:solidFill>
            </a:endParaRPr>
          </a:p>
        </p:txBody>
      </p:sp>
      <p:sp>
        <p:nvSpPr>
          <p:cNvPr id="7" name="Chevron 6"/>
          <p:cNvSpPr/>
          <p:nvPr/>
        </p:nvSpPr>
        <p:spPr>
          <a:xfrm>
            <a:off x="7068701" y="1980583"/>
            <a:ext cx="1199172" cy="855069"/>
          </a:xfrm>
          <a:prstGeom prst="chevron">
            <a:avLst>
              <a:gd name="adj" fmla="val 27320"/>
            </a:avLst>
          </a:prstGeom>
          <a:solidFill>
            <a:schemeClr val="accent5">
              <a:lumMod val="60000"/>
              <a:lumOff val="40000"/>
            </a:schemeClr>
          </a:solidFill>
          <a:ln w="3175">
            <a:noFill/>
          </a:ln>
          <a:effectLst>
            <a:outerShdw blurRad="127000" dist="63500" dir="36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bg1"/>
              </a:solidFill>
            </a:endParaRPr>
          </a:p>
        </p:txBody>
      </p:sp>
      <p:sp>
        <p:nvSpPr>
          <p:cNvPr id="8" name="Right Arrow 7"/>
          <p:cNvSpPr/>
          <p:nvPr/>
        </p:nvSpPr>
        <p:spPr>
          <a:xfrm>
            <a:off x="3384843" y="1982787"/>
            <a:ext cx="590857" cy="850660"/>
          </a:xfrm>
          <a:prstGeom prst="rightArrow">
            <a:avLst>
              <a:gd name="adj1" fmla="val 50000"/>
              <a:gd name="adj2" fmla="val 41354"/>
            </a:avLst>
          </a:prstGeom>
          <a:solidFill>
            <a:schemeClr val="accent5">
              <a:lumMod val="20000"/>
              <a:lumOff val="80000"/>
            </a:schemeClr>
          </a:solidFill>
          <a:ln w="3175">
            <a:noFill/>
          </a:ln>
          <a:effectLst>
            <a:outerShdw blurRad="127000" dist="63500" dir="36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Idea</a:t>
            </a:r>
          </a:p>
        </p:txBody>
      </p:sp>
      <p:sp>
        <p:nvSpPr>
          <p:cNvPr id="9" name="Isosceles Triangle 8"/>
          <p:cNvSpPr/>
          <p:nvPr/>
        </p:nvSpPr>
        <p:spPr>
          <a:xfrm flipV="1">
            <a:off x="4837820" y="1770324"/>
            <a:ext cx="160285" cy="156470"/>
          </a:xfrm>
          <a:prstGeom prst="triangle">
            <a:avLst/>
          </a:prstGeom>
          <a:solidFill>
            <a:schemeClr val="accent3">
              <a:lumMod val="75000"/>
            </a:schemeClr>
          </a:solidFill>
          <a:ln>
            <a:noFill/>
          </a:ln>
          <a:effectLst>
            <a:outerShdw blurRad="127000" dist="63500" dir="36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0" name="Isosceles Triangle 9"/>
          <p:cNvSpPr/>
          <p:nvPr/>
        </p:nvSpPr>
        <p:spPr>
          <a:xfrm flipV="1">
            <a:off x="5896481" y="1770324"/>
            <a:ext cx="160285" cy="156470"/>
          </a:xfrm>
          <a:prstGeom prst="triangle">
            <a:avLst/>
          </a:prstGeom>
          <a:solidFill>
            <a:schemeClr val="accent3">
              <a:lumMod val="75000"/>
            </a:schemeClr>
          </a:solidFill>
          <a:ln>
            <a:noFill/>
          </a:ln>
          <a:effectLst>
            <a:outerShdw blurRad="127000" dist="63500" dir="36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1" name="TextBox 10"/>
          <p:cNvSpPr txBox="1"/>
          <p:nvPr/>
        </p:nvSpPr>
        <p:spPr>
          <a:xfrm>
            <a:off x="6797828" y="1701402"/>
            <a:ext cx="542265" cy="276999"/>
          </a:xfrm>
          <a:prstGeom prst="rect">
            <a:avLst/>
          </a:prstGeom>
          <a:noFill/>
          <a:ln>
            <a:noFill/>
          </a:ln>
        </p:spPr>
        <p:txBody>
          <a:bodyPr wrap="none" rtlCol="0">
            <a:spAutoFit/>
          </a:bodyPr>
          <a:lstStyle/>
          <a:p>
            <a:r>
              <a:rPr lang="en-GB" sz="1200" dirty="0"/>
              <a:t>Gates</a:t>
            </a:r>
          </a:p>
        </p:txBody>
      </p:sp>
      <p:sp>
        <p:nvSpPr>
          <p:cNvPr id="12" name="Rectangle 11"/>
          <p:cNvSpPr/>
          <p:nvPr/>
        </p:nvSpPr>
        <p:spPr>
          <a:xfrm>
            <a:off x="3984334" y="2269618"/>
            <a:ext cx="1122197" cy="276999"/>
          </a:xfrm>
          <a:prstGeom prst="rect">
            <a:avLst/>
          </a:prstGeom>
          <a:ln>
            <a:noFill/>
          </a:ln>
        </p:spPr>
        <p:txBody>
          <a:bodyPr wrap="square">
            <a:spAutoFit/>
          </a:bodyPr>
          <a:lstStyle/>
          <a:p>
            <a:pPr lvl="0" algn="ctr"/>
            <a:r>
              <a:rPr lang="en-GB" sz="1200" dirty="0">
                <a:solidFill>
                  <a:prstClr val="white"/>
                </a:solidFill>
              </a:rPr>
              <a:t>Identification</a:t>
            </a:r>
          </a:p>
        </p:txBody>
      </p:sp>
      <p:sp>
        <p:nvSpPr>
          <p:cNvPr id="13" name="Rectangle 12"/>
          <p:cNvSpPr/>
          <p:nvPr/>
        </p:nvSpPr>
        <p:spPr>
          <a:xfrm>
            <a:off x="5208010" y="2269618"/>
            <a:ext cx="800476" cy="276999"/>
          </a:xfrm>
          <a:prstGeom prst="rect">
            <a:avLst/>
          </a:prstGeom>
          <a:ln>
            <a:noFill/>
          </a:ln>
        </p:spPr>
        <p:txBody>
          <a:bodyPr wrap="none">
            <a:spAutoFit/>
          </a:bodyPr>
          <a:lstStyle/>
          <a:p>
            <a:pPr algn="ctr"/>
            <a:r>
              <a:rPr lang="en-GB" sz="1200" dirty="0">
                <a:solidFill>
                  <a:schemeClr val="bg1"/>
                </a:solidFill>
              </a:rPr>
              <a:t>Definition</a:t>
            </a:r>
          </a:p>
        </p:txBody>
      </p:sp>
      <p:sp>
        <p:nvSpPr>
          <p:cNvPr id="15" name="Right Arrow 14"/>
          <p:cNvSpPr/>
          <p:nvPr/>
        </p:nvSpPr>
        <p:spPr>
          <a:xfrm rot="5400000">
            <a:off x="7969278" y="1675439"/>
            <a:ext cx="234770" cy="294159"/>
          </a:xfrm>
          <a:prstGeom prst="rightArrow">
            <a:avLst>
              <a:gd name="adj1" fmla="val 50000"/>
              <a:gd name="adj2" fmla="val 49936"/>
            </a:avLst>
          </a:prstGeom>
          <a:solidFill>
            <a:schemeClr val="accent1">
              <a:lumMod val="60000"/>
              <a:lumOff val="40000"/>
            </a:schemeClr>
          </a:solidFill>
          <a:ln w="3175">
            <a:noFill/>
          </a:ln>
          <a:effectLst>
            <a:outerShdw blurRad="127000" dist="63500" dir="36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tx1"/>
              </a:solidFill>
            </a:endParaRPr>
          </a:p>
        </p:txBody>
      </p:sp>
      <p:sp>
        <p:nvSpPr>
          <p:cNvPr id="16" name="Rectangle 15"/>
          <p:cNvSpPr/>
          <p:nvPr/>
        </p:nvSpPr>
        <p:spPr>
          <a:xfrm>
            <a:off x="7812171" y="1359589"/>
            <a:ext cx="630301" cy="276999"/>
          </a:xfrm>
          <a:prstGeom prst="rect">
            <a:avLst/>
          </a:prstGeom>
        </p:spPr>
        <p:txBody>
          <a:bodyPr wrap="none">
            <a:spAutoFit/>
          </a:bodyPr>
          <a:lstStyle/>
          <a:p>
            <a:r>
              <a:rPr lang="en-GB" sz="1200" dirty="0"/>
              <a:t>Output</a:t>
            </a:r>
          </a:p>
        </p:txBody>
      </p:sp>
      <p:sp>
        <p:nvSpPr>
          <p:cNvPr id="18" name="Right Arrow 17"/>
          <p:cNvSpPr/>
          <p:nvPr/>
        </p:nvSpPr>
        <p:spPr>
          <a:xfrm>
            <a:off x="9412198" y="1879112"/>
            <a:ext cx="886239" cy="1058011"/>
          </a:xfrm>
          <a:prstGeom prst="rightArrow">
            <a:avLst>
              <a:gd name="adj1" fmla="val 50000"/>
              <a:gd name="adj2" fmla="val 31781"/>
            </a:avLst>
          </a:prstGeom>
          <a:solidFill>
            <a:schemeClr val="accent5">
              <a:lumMod val="20000"/>
              <a:lumOff val="80000"/>
            </a:schemeClr>
          </a:solidFill>
          <a:ln w="3175">
            <a:noFill/>
          </a:ln>
          <a:effectLst>
            <a:outerShdw blurRad="127000" dist="63500" dir="36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tx1"/>
              </a:solidFill>
            </a:endParaRPr>
          </a:p>
        </p:txBody>
      </p:sp>
      <p:sp>
        <p:nvSpPr>
          <p:cNvPr id="19" name="Rectangle 18"/>
          <p:cNvSpPr/>
          <p:nvPr/>
        </p:nvSpPr>
        <p:spPr>
          <a:xfrm>
            <a:off x="9313796" y="2177285"/>
            <a:ext cx="1007125" cy="461665"/>
          </a:xfrm>
          <a:prstGeom prst="rect">
            <a:avLst/>
          </a:prstGeom>
          <a:ln>
            <a:noFill/>
          </a:ln>
        </p:spPr>
        <p:txBody>
          <a:bodyPr wrap="square">
            <a:spAutoFit/>
          </a:bodyPr>
          <a:lstStyle/>
          <a:p>
            <a:pPr algn="ctr"/>
            <a:r>
              <a:rPr lang="en-GB" sz="1200" dirty="0"/>
              <a:t>Long term benefits</a:t>
            </a:r>
          </a:p>
        </p:txBody>
      </p:sp>
      <p:sp>
        <p:nvSpPr>
          <p:cNvPr id="20" name="Isosceles Triangle 19"/>
          <p:cNvSpPr/>
          <p:nvPr/>
        </p:nvSpPr>
        <p:spPr>
          <a:xfrm flipV="1">
            <a:off x="9213620" y="1770324"/>
            <a:ext cx="160285" cy="156470"/>
          </a:xfrm>
          <a:prstGeom prst="triangle">
            <a:avLst/>
          </a:prstGeom>
          <a:solidFill>
            <a:schemeClr val="accent3">
              <a:lumMod val="75000"/>
            </a:schemeClr>
          </a:solidFill>
          <a:ln>
            <a:noFill/>
          </a:ln>
          <a:effectLst>
            <a:outerShdw blurRad="127000" dist="63500" dir="36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p:cNvSpPr/>
          <p:nvPr/>
        </p:nvSpPr>
        <p:spPr>
          <a:xfrm>
            <a:off x="6316326" y="2269618"/>
            <a:ext cx="693714" cy="276999"/>
          </a:xfrm>
          <a:prstGeom prst="rect">
            <a:avLst/>
          </a:prstGeom>
          <a:ln>
            <a:noFill/>
          </a:ln>
        </p:spPr>
        <p:txBody>
          <a:bodyPr wrap="none">
            <a:spAutoFit/>
          </a:bodyPr>
          <a:lstStyle/>
          <a:p>
            <a:pPr algn="ctr"/>
            <a:r>
              <a:rPr lang="en-GB" sz="1200" dirty="0">
                <a:solidFill>
                  <a:schemeClr val="bg1"/>
                </a:solidFill>
              </a:rPr>
              <a:t>Delivery</a:t>
            </a:r>
          </a:p>
        </p:txBody>
      </p:sp>
      <p:sp>
        <p:nvSpPr>
          <p:cNvPr id="22" name="Rectangle 21"/>
          <p:cNvSpPr/>
          <p:nvPr/>
        </p:nvSpPr>
        <p:spPr>
          <a:xfrm>
            <a:off x="7393395" y="2269618"/>
            <a:ext cx="652294" cy="276999"/>
          </a:xfrm>
          <a:prstGeom prst="rect">
            <a:avLst/>
          </a:prstGeom>
          <a:ln>
            <a:noFill/>
          </a:ln>
        </p:spPr>
        <p:txBody>
          <a:bodyPr wrap="none">
            <a:spAutoFit/>
          </a:bodyPr>
          <a:lstStyle/>
          <a:p>
            <a:pPr algn="ctr"/>
            <a:r>
              <a:rPr lang="en-GB" sz="1200" dirty="0">
                <a:solidFill>
                  <a:schemeClr val="bg1"/>
                </a:solidFill>
              </a:rPr>
              <a:t>Closure</a:t>
            </a:r>
          </a:p>
        </p:txBody>
      </p:sp>
      <p:sp>
        <p:nvSpPr>
          <p:cNvPr id="25" name="Freeform 24"/>
          <p:cNvSpPr/>
          <p:nvPr/>
        </p:nvSpPr>
        <p:spPr>
          <a:xfrm>
            <a:off x="8127322" y="1976162"/>
            <a:ext cx="1211720" cy="863911"/>
          </a:xfrm>
          <a:custGeom>
            <a:avLst/>
            <a:gdLst>
              <a:gd name="connsiteX0" fmla="*/ 0 w 1211720"/>
              <a:gd name="connsiteY0" fmla="*/ 0 h 863911"/>
              <a:gd name="connsiteX1" fmla="*/ 1116353 w 1211720"/>
              <a:gd name="connsiteY1" fmla="*/ 11219 h 863911"/>
              <a:gd name="connsiteX2" fmla="*/ 1211720 w 1211720"/>
              <a:gd name="connsiteY2" fmla="*/ 168294 h 863911"/>
              <a:gd name="connsiteX3" fmla="*/ 1211720 w 1211720"/>
              <a:gd name="connsiteY3" fmla="*/ 712446 h 863911"/>
              <a:gd name="connsiteX4" fmla="*/ 1121963 w 1211720"/>
              <a:gd name="connsiteY4" fmla="*/ 863911 h 863911"/>
              <a:gd name="connsiteX5" fmla="*/ 5609 w 1211720"/>
              <a:gd name="connsiteY5" fmla="*/ 863911 h 863911"/>
              <a:gd name="connsiteX6" fmla="*/ 235612 w 1211720"/>
              <a:gd name="connsiteY6" fmla="*/ 431955 h 863911"/>
              <a:gd name="connsiteX7" fmla="*/ 0 w 1211720"/>
              <a:gd name="connsiteY7" fmla="*/ 0 h 863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1720" h="863911">
                <a:moveTo>
                  <a:pt x="0" y="0"/>
                </a:moveTo>
                <a:lnTo>
                  <a:pt x="1116353" y="11219"/>
                </a:lnTo>
                <a:lnTo>
                  <a:pt x="1211720" y="168294"/>
                </a:lnTo>
                <a:lnTo>
                  <a:pt x="1211720" y="712446"/>
                </a:lnTo>
                <a:lnTo>
                  <a:pt x="1121963" y="863911"/>
                </a:lnTo>
                <a:lnTo>
                  <a:pt x="5609" y="863911"/>
                </a:lnTo>
                <a:lnTo>
                  <a:pt x="235612" y="431955"/>
                </a:lnTo>
                <a:lnTo>
                  <a:pt x="0" y="0"/>
                </a:lnTo>
                <a:close/>
              </a:path>
            </a:pathLst>
          </a:custGeom>
          <a:solidFill>
            <a:schemeClr val="accent5">
              <a:lumMod val="60000"/>
              <a:lumOff val="40000"/>
            </a:schemeClr>
          </a:solidFill>
          <a:ln>
            <a:noFill/>
          </a:ln>
          <a:effectLst>
            <a:outerShdw blurRad="127000" dist="63500" dir="36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a:off x="8334289" y="2177285"/>
            <a:ext cx="973705" cy="461665"/>
          </a:xfrm>
          <a:prstGeom prst="rect">
            <a:avLst/>
          </a:prstGeom>
          <a:ln>
            <a:noFill/>
          </a:ln>
        </p:spPr>
        <p:txBody>
          <a:bodyPr wrap="square">
            <a:spAutoFit/>
          </a:bodyPr>
          <a:lstStyle/>
          <a:p>
            <a:pPr algn="ctr"/>
            <a:r>
              <a:rPr lang="en-GB" sz="1200" dirty="0">
                <a:solidFill>
                  <a:schemeClr val="bg1"/>
                </a:solidFill>
              </a:rPr>
              <a:t>Benefits realisation</a:t>
            </a:r>
          </a:p>
        </p:txBody>
      </p:sp>
      <p:sp>
        <p:nvSpPr>
          <p:cNvPr id="26" name="Rectangle 25"/>
          <p:cNvSpPr/>
          <p:nvPr/>
        </p:nvSpPr>
        <p:spPr>
          <a:xfrm>
            <a:off x="137305" y="1075707"/>
            <a:ext cx="2950262" cy="2239074"/>
          </a:xfrm>
          <a:prstGeom prst="rect">
            <a:avLst/>
          </a:prstGeom>
        </p:spPr>
        <p:txBody>
          <a:bodyPr wrap="square">
            <a:spAutoFit/>
          </a:bodyPr>
          <a:lstStyle/>
          <a:p>
            <a:pPr>
              <a:spcAft>
                <a:spcPts val="600"/>
              </a:spcAft>
            </a:pPr>
            <a:r>
              <a:rPr lang="en-GB" sz="1400" dirty="0">
                <a:solidFill>
                  <a:schemeClr val="accent5"/>
                </a:solidFill>
              </a:rPr>
              <a:t>Goals</a:t>
            </a:r>
            <a:endParaRPr lang="en-GB" sz="1200" dirty="0">
              <a:solidFill>
                <a:schemeClr val="accent5"/>
              </a:solidFill>
            </a:endParaRPr>
          </a:p>
          <a:p>
            <a:pPr>
              <a:spcAft>
                <a:spcPts val="600"/>
              </a:spcAft>
            </a:pPr>
            <a:r>
              <a:rPr lang="en-GB" sz="1200" dirty="0"/>
              <a:t>A P3 life cycle illustrates the distinct phases that take an initial idea, capture stakeholder requirements, develop a set of objectives and then deliver those objectives.</a:t>
            </a:r>
          </a:p>
          <a:p>
            <a:pPr>
              <a:spcAft>
                <a:spcPts val="600"/>
              </a:spcAft>
            </a:pPr>
            <a:r>
              <a:rPr lang="en-GB" sz="1200" dirty="0"/>
              <a:t>The goals of life cycle management are to:</a:t>
            </a:r>
          </a:p>
          <a:p>
            <a:pPr marL="179388" indent="-179388">
              <a:spcAft>
                <a:spcPts val="300"/>
              </a:spcAft>
            </a:pPr>
            <a:r>
              <a:rPr lang="en-GB" sz="1200" dirty="0"/>
              <a:t>•	identify the phases of a life cycle that match the context of the work;</a:t>
            </a:r>
          </a:p>
          <a:p>
            <a:pPr marL="179388" indent="-179388">
              <a:spcAft>
                <a:spcPts val="600"/>
              </a:spcAft>
            </a:pPr>
            <a:r>
              <a:rPr lang="en-GB" sz="1200" dirty="0"/>
              <a:t>•	structure governance activities in accordance with the life cycle phases. </a:t>
            </a:r>
          </a:p>
        </p:txBody>
      </p:sp>
      <p:sp>
        <p:nvSpPr>
          <p:cNvPr id="27" name="Rectangle 26"/>
          <p:cNvSpPr/>
          <p:nvPr/>
        </p:nvSpPr>
        <p:spPr>
          <a:xfrm>
            <a:off x="136358" y="3368570"/>
            <a:ext cx="4781618" cy="2939266"/>
          </a:xfrm>
          <a:prstGeom prst="rect">
            <a:avLst/>
          </a:prstGeom>
        </p:spPr>
        <p:txBody>
          <a:bodyPr wrap="square">
            <a:spAutoFit/>
          </a:bodyPr>
          <a:lstStyle/>
          <a:p>
            <a:pPr>
              <a:spcAft>
                <a:spcPts val="600"/>
              </a:spcAft>
            </a:pPr>
            <a:r>
              <a:rPr lang="en-GB" sz="1400" dirty="0">
                <a:solidFill>
                  <a:schemeClr val="accent5"/>
                </a:solidFill>
              </a:rPr>
              <a:t>Overview</a:t>
            </a:r>
            <a:endParaRPr lang="en-GB" sz="1200" dirty="0">
              <a:solidFill>
                <a:schemeClr val="accent5"/>
              </a:solidFill>
            </a:endParaRPr>
          </a:p>
          <a:p>
            <a:pPr>
              <a:spcAft>
                <a:spcPts val="600"/>
              </a:spcAft>
            </a:pPr>
            <a:r>
              <a:rPr lang="en-GB" sz="1200" dirty="0"/>
              <a:t>It all starts with someone having an idea that is worth investigation. This triggers high level requirements management and assessment of the viability of the idea to create a business case. At the end of the phase there is a gate where a decision made whether or not to proceed to more detailed (and therefore costly) definition of the work.</a:t>
            </a:r>
          </a:p>
          <a:p>
            <a:pPr>
              <a:spcAft>
                <a:spcPts val="600"/>
              </a:spcAft>
            </a:pPr>
            <a:r>
              <a:rPr lang="en-GB" sz="1200" dirty="0"/>
              <a:t>If the idea is good enough, the work will continue to a detailed definition that produces a full justification for the work. Once again this ends in a gate where a decision is made whether or not to proceed to the delivery phase. Once the output has been produced it is usually subject to an acceptance process before being formally delivered to its new owner. The life cycle comes to an end with the closure of the project.</a:t>
            </a:r>
          </a:p>
          <a:p>
            <a:pPr>
              <a:spcAft>
                <a:spcPts val="600"/>
              </a:spcAft>
            </a:pPr>
            <a:r>
              <a:rPr lang="en-GB" sz="1200" dirty="0"/>
              <a:t>All outputs are intended to deliver benefits and this can be shown as a final phase although it will often work partly in parallel with delivery.</a:t>
            </a:r>
          </a:p>
        </p:txBody>
      </p:sp>
      <p:sp>
        <p:nvSpPr>
          <p:cNvPr id="28" name="Rectangle 27"/>
          <p:cNvSpPr/>
          <p:nvPr/>
        </p:nvSpPr>
        <p:spPr>
          <a:xfrm>
            <a:off x="5142957" y="3644468"/>
            <a:ext cx="5214390" cy="2908489"/>
          </a:xfrm>
          <a:prstGeom prst="rect">
            <a:avLst/>
          </a:prstGeom>
        </p:spPr>
        <p:txBody>
          <a:bodyPr wrap="square">
            <a:spAutoFit/>
          </a:bodyPr>
          <a:lstStyle/>
          <a:p>
            <a:pPr>
              <a:spcAft>
                <a:spcPts val="600"/>
              </a:spcAft>
            </a:pPr>
            <a:r>
              <a:rPr lang="en-GB" sz="1200" dirty="0"/>
              <a:t>The phased structure of life cycles facilitates the creation of governance mechanisms, such as:</a:t>
            </a:r>
          </a:p>
          <a:p>
            <a:pPr marL="180975" indent="-180975">
              <a:spcAft>
                <a:spcPts val="300"/>
              </a:spcAft>
            </a:pPr>
            <a:r>
              <a:rPr lang="en-GB" sz="1200" dirty="0"/>
              <a:t>•	Defined processes – the management of each phase can be described as a process made up of a number of relevant activities. </a:t>
            </a:r>
          </a:p>
          <a:p>
            <a:pPr marL="180975" indent="-180975">
              <a:spcAft>
                <a:spcPts val="300"/>
              </a:spcAft>
            </a:pPr>
            <a:r>
              <a:rPr lang="en-GB" sz="1200" dirty="0"/>
              <a:t>•	Stages and tranches – the delivery phase can be subdivided into packages of work, typically called stages in a project and tranches in a programme.</a:t>
            </a:r>
          </a:p>
          <a:p>
            <a:pPr marL="180975" indent="-180975">
              <a:spcAft>
                <a:spcPts val="300"/>
              </a:spcAft>
            </a:pPr>
            <a:r>
              <a:rPr lang="en-GB" sz="1200" dirty="0"/>
              <a:t>•	Gate reviews – these are conducted at the end of a phase, stage or tranche. The sponsor will consider performance to date and plans for the next phase, stage or tranche before deciding whether the business case remains viable, practical and achievable.</a:t>
            </a:r>
          </a:p>
          <a:p>
            <a:pPr marL="180975" indent="-180975">
              <a:spcAft>
                <a:spcPts val="300"/>
              </a:spcAft>
            </a:pPr>
            <a:r>
              <a:rPr lang="en-GB" sz="1200" dirty="0"/>
              <a:t>•	Post-reviews – learning from experience is a key factor in maturity. Post-project reviews document lessons learned for use in the future.</a:t>
            </a:r>
          </a:p>
          <a:p>
            <a:pPr marL="180975" indent="-180975"/>
            <a:r>
              <a:rPr lang="en-GB" sz="1200" dirty="0"/>
              <a:t>•	Benefit reviews – these measure the achievement of benefits against the business case.</a:t>
            </a:r>
          </a:p>
        </p:txBody>
      </p:sp>
      <p:sp>
        <p:nvSpPr>
          <p:cNvPr id="29" name="Rectangle 28">
            <a:hlinkClick r:id="rId2"/>
            <a:extLst>
              <a:ext uri="{FF2B5EF4-FFF2-40B4-BE49-F238E27FC236}">
                <a16:creationId xmlns:a16="http://schemas.microsoft.com/office/drawing/2014/main" id="{E6740A0C-2DFB-485F-8E3E-86410A709C8A}"/>
              </a:ext>
            </a:extLst>
          </p:cNvPr>
          <p:cNvSpPr/>
          <p:nvPr/>
        </p:nvSpPr>
        <p:spPr>
          <a:xfrm>
            <a:off x="10774392" y="94891"/>
            <a:ext cx="1216325" cy="6814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hlinkClick r:id="rId3"/>
            <a:extLst>
              <a:ext uri="{FF2B5EF4-FFF2-40B4-BE49-F238E27FC236}">
                <a16:creationId xmlns:a16="http://schemas.microsoft.com/office/drawing/2014/main" id="{5F325629-D6A7-4DF3-B895-46AC1A7AAFBA}"/>
              </a:ext>
            </a:extLst>
          </p:cNvPr>
          <p:cNvSpPr txBox="1"/>
          <p:nvPr/>
        </p:nvSpPr>
        <p:spPr>
          <a:xfrm>
            <a:off x="10707096" y="1306938"/>
            <a:ext cx="819327" cy="276999"/>
          </a:xfrm>
          <a:prstGeom prst="rect">
            <a:avLst/>
          </a:prstGeom>
          <a:noFill/>
        </p:spPr>
        <p:txBody>
          <a:bodyPr wrap="none" rtlCol="0">
            <a:spAutoFit/>
          </a:bodyPr>
          <a:lstStyle/>
          <a:p>
            <a:r>
              <a:rPr lang="en-GB" sz="1200" dirty="0"/>
              <a:t>Resources</a:t>
            </a:r>
          </a:p>
        </p:txBody>
      </p:sp>
      <p:sp>
        <p:nvSpPr>
          <p:cNvPr id="35" name="TextBox 34">
            <a:extLst>
              <a:ext uri="{FF2B5EF4-FFF2-40B4-BE49-F238E27FC236}">
                <a16:creationId xmlns:a16="http://schemas.microsoft.com/office/drawing/2014/main" id="{4CF9177C-131F-4609-A9DB-2F8F2B4C877A}"/>
              </a:ext>
            </a:extLst>
          </p:cNvPr>
          <p:cNvSpPr txBox="1"/>
          <p:nvPr/>
        </p:nvSpPr>
        <p:spPr>
          <a:xfrm>
            <a:off x="10580417" y="1017186"/>
            <a:ext cx="1589374" cy="307777"/>
          </a:xfrm>
          <a:prstGeom prst="rect">
            <a:avLst/>
          </a:prstGeom>
          <a:noFill/>
        </p:spPr>
        <p:txBody>
          <a:bodyPr wrap="square" rtlCol="0">
            <a:spAutoFit/>
          </a:bodyPr>
          <a:lstStyle/>
          <a:p>
            <a:pPr algn="ctr"/>
            <a:r>
              <a:rPr lang="en-GB" sz="1400" b="1" dirty="0">
                <a:solidFill>
                  <a:schemeClr val="accent1"/>
                </a:solidFill>
              </a:rPr>
              <a:t>Application</a:t>
            </a:r>
          </a:p>
        </p:txBody>
      </p:sp>
    </p:spTree>
    <p:extLst>
      <p:ext uri="{BB962C8B-B14F-4D97-AF65-F5344CB8AC3E}">
        <p14:creationId xmlns:p14="http://schemas.microsoft.com/office/powerpoint/2010/main" val="41566464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358" y="24064"/>
            <a:ext cx="6798577" cy="826167"/>
          </a:xfrm>
        </p:spPr>
        <p:txBody>
          <a:bodyPr/>
          <a:lstStyle/>
          <a:p>
            <a:r>
              <a:rPr lang="en-GB" dirty="0"/>
              <a:t>Sponsorship</a:t>
            </a:r>
          </a:p>
        </p:txBody>
      </p:sp>
      <p:sp>
        <p:nvSpPr>
          <p:cNvPr id="3" name="Rectangle 2"/>
          <p:cNvSpPr/>
          <p:nvPr/>
        </p:nvSpPr>
        <p:spPr>
          <a:xfrm>
            <a:off x="227162" y="994806"/>
            <a:ext cx="4896929" cy="5309017"/>
          </a:xfrm>
          <a:prstGeom prst="rect">
            <a:avLst/>
          </a:prstGeom>
        </p:spPr>
        <p:txBody>
          <a:bodyPr wrap="square">
            <a:spAutoFit/>
          </a:bodyPr>
          <a:lstStyle/>
          <a:p>
            <a:pPr>
              <a:lnSpc>
                <a:spcPct val="115000"/>
              </a:lnSpc>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Sponsorship provides ownership of, and accountability for, the </a:t>
            </a:r>
            <a:r>
              <a:rPr lang="en-GB" sz="1200" dirty="0">
                <a:latin typeface="Calibri" panose="020F0502020204030204" pitchFamily="34" charset="0"/>
                <a:ea typeface="Calibri" panose="020F0502020204030204" pitchFamily="34" charset="0"/>
                <a:cs typeface="Times New Roman" panose="02020603050405020304" pitchFamily="18" charset="0"/>
                <a:hlinkClick r:id="rId2" action="ppaction://hlinksldjump"/>
              </a:rPr>
              <a:t>business case </a:t>
            </a:r>
            <a:r>
              <a:rPr lang="en-GB" sz="1200" dirty="0">
                <a:latin typeface="Calibri" panose="020F0502020204030204" pitchFamily="34" charset="0"/>
                <a:ea typeface="Calibri" panose="020F0502020204030204" pitchFamily="34" charset="0"/>
                <a:cs typeface="Times New Roman" panose="02020603050405020304" pitchFamily="18" charset="0"/>
              </a:rPr>
              <a:t>and ensures that the work is governed effectively.</a:t>
            </a:r>
          </a:p>
          <a:p>
            <a:pPr>
              <a:lnSpc>
                <a:spcPct val="115000"/>
              </a:lnSpc>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The goals of sponsorship are to:</a:t>
            </a:r>
          </a:p>
          <a:p>
            <a:pPr marL="342900" lvl="0" indent="-342900">
              <a:lnSpc>
                <a:spcPct val="115000"/>
              </a:lnSpc>
              <a:spcAft>
                <a:spcPts val="0"/>
              </a:spcAft>
              <a:buFont typeface="Symbol" panose="05050102010706020507" pitchFamily="18" charset="2"/>
              <a:buChar char=""/>
            </a:pPr>
            <a:r>
              <a:rPr lang="en-GB" sz="1200" dirty="0">
                <a:latin typeface="Calibri" panose="020F0502020204030204" pitchFamily="34" charset="0"/>
                <a:ea typeface="Calibri" panose="020F0502020204030204" pitchFamily="34" charset="0"/>
                <a:cs typeface="Times New Roman" panose="02020603050405020304" pitchFamily="18" charset="0"/>
              </a:rPr>
              <a:t>provide ownership of the business case;</a:t>
            </a:r>
          </a:p>
          <a:p>
            <a:pPr marL="342900" lvl="0" indent="-342900">
              <a:lnSpc>
                <a:spcPct val="115000"/>
              </a:lnSpc>
              <a:spcAft>
                <a:spcPts val="0"/>
              </a:spcAft>
              <a:buFont typeface="Symbol" panose="05050102010706020507" pitchFamily="18" charset="2"/>
              <a:buChar char=""/>
            </a:pPr>
            <a:r>
              <a:rPr lang="en-GB" sz="1200" dirty="0">
                <a:latin typeface="Calibri" panose="020F0502020204030204" pitchFamily="34" charset="0"/>
                <a:ea typeface="Calibri" panose="020F0502020204030204" pitchFamily="34" charset="0"/>
                <a:cs typeface="Times New Roman" panose="02020603050405020304" pitchFamily="18" charset="0"/>
              </a:rPr>
              <a:t>act as champion for the objectives of the project;</a:t>
            </a:r>
          </a:p>
          <a:p>
            <a:pPr marL="342900" lvl="0" indent="-342900">
              <a:lnSpc>
                <a:spcPct val="115000"/>
              </a:lnSpc>
              <a:spcAft>
                <a:spcPts val="0"/>
              </a:spcAft>
              <a:buFont typeface="Symbol" panose="05050102010706020507" pitchFamily="18" charset="2"/>
              <a:buChar char=""/>
            </a:pPr>
            <a:r>
              <a:rPr lang="en-GB" sz="1200" dirty="0">
                <a:latin typeface="Calibri" panose="020F0502020204030204" pitchFamily="34" charset="0"/>
                <a:ea typeface="Calibri" panose="020F0502020204030204" pitchFamily="34" charset="0"/>
                <a:cs typeface="Times New Roman" panose="02020603050405020304" pitchFamily="18" charset="0"/>
              </a:rPr>
              <a:t>make go/no go decisions at relevant points in the </a:t>
            </a:r>
            <a:r>
              <a:rPr lang="en-GB" sz="1200" dirty="0">
                <a:latin typeface="Calibri" panose="020F0502020204030204" pitchFamily="34" charset="0"/>
                <a:ea typeface="Calibri" panose="020F0502020204030204" pitchFamily="34" charset="0"/>
                <a:cs typeface="Times New Roman" panose="02020603050405020304" pitchFamily="18" charset="0"/>
                <a:hlinkClick r:id="rId3" action="ppaction://hlinksldjump"/>
              </a:rPr>
              <a:t>life cycle</a:t>
            </a:r>
            <a:r>
              <a:rPr lang="en-GB" sz="1200" dirty="0">
                <a:latin typeface="Calibri" panose="020F0502020204030204" pitchFamily="34" charset="0"/>
                <a:ea typeface="Calibri" panose="020F0502020204030204" pitchFamily="34" charset="0"/>
                <a:cs typeface="Times New Roman" panose="02020603050405020304" pitchFamily="18" charset="0"/>
              </a:rPr>
              <a:t>;</a:t>
            </a:r>
          </a:p>
          <a:p>
            <a:pPr marL="342900" lvl="0" indent="-342900">
              <a:lnSpc>
                <a:spcPct val="115000"/>
              </a:lnSpc>
              <a:spcAft>
                <a:spcPts val="0"/>
              </a:spcAft>
              <a:buFont typeface="Symbol" panose="05050102010706020507" pitchFamily="18" charset="2"/>
              <a:buChar char=""/>
            </a:pPr>
            <a:r>
              <a:rPr lang="en-GB" sz="1200" dirty="0">
                <a:latin typeface="Calibri" panose="020F0502020204030204" pitchFamily="34" charset="0"/>
                <a:ea typeface="Calibri" panose="020F0502020204030204" pitchFamily="34" charset="0"/>
                <a:cs typeface="Times New Roman" panose="02020603050405020304" pitchFamily="18" charset="0"/>
              </a:rPr>
              <a:t>address matters outside the scope of the manager’s authority;</a:t>
            </a:r>
          </a:p>
          <a:p>
            <a:pPr marL="342900" lvl="0" indent="-342900">
              <a:lnSpc>
                <a:spcPct val="115000"/>
              </a:lnSpc>
              <a:spcAft>
                <a:spcPts val="0"/>
              </a:spcAft>
              <a:buFont typeface="Symbol" panose="05050102010706020507" pitchFamily="18" charset="2"/>
              <a:buChar char=""/>
            </a:pPr>
            <a:r>
              <a:rPr lang="en-GB" sz="1200" dirty="0">
                <a:latin typeface="Calibri" panose="020F0502020204030204" pitchFamily="34" charset="0"/>
                <a:ea typeface="Calibri" panose="020F0502020204030204" pitchFamily="34" charset="0"/>
                <a:cs typeface="Times New Roman" panose="02020603050405020304" pitchFamily="18" charset="0"/>
              </a:rPr>
              <a:t>oversee assurance;</a:t>
            </a:r>
          </a:p>
          <a:p>
            <a:pPr marL="342900" lvl="0" indent="-342900">
              <a:lnSpc>
                <a:spcPct val="115000"/>
              </a:lnSpc>
              <a:spcAft>
                <a:spcPts val="1000"/>
              </a:spcAft>
              <a:buFont typeface="Symbol" panose="05050102010706020507" pitchFamily="18" charset="2"/>
              <a:buChar char=""/>
            </a:pPr>
            <a:r>
              <a:rPr lang="en-GB" sz="1200" dirty="0">
                <a:latin typeface="Calibri" panose="020F0502020204030204" pitchFamily="34" charset="0"/>
                <a:ea typeface="Calibri" panose="020F0502020204030204" pitchFamily="34" charset="0"/>
                <a:cs typeface="Times New Roman" panose="02020603050405020304" pitchFamily="18" charset="0"/>
              </a:rPr>
              <a:t>give ad-hoc support to the management team.</a:t>
            </a:r>
          </a:p>
          <a:p>
            <a:pPr>
              <a:lnSpc>
                <a:spcPct val="115000"/>
              </a:lnSpc>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There are various names given to the role that provides sponsorship, such as: executive, senior responsible owner or client. In Praxis the role is referred to as the sponsor.</a:t>
            </a:r>
          </a:p>
          <a:p>
            <a:pPr>
              <a:lnSpc>
                <a:spcPct val="115000"/>
              </a:lnSpc>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A common failure in less mature organisations occurs when the role of sponsor is not taken seriously. It must be an active role fulfilled by someone who is committed to performing the activities set out in the </a:t>
            </a:r>
            <a:r>
              <a:rPr lang="en-GB" sz="1200" dirty="0">
                <a:latin typeface="Calibri" panose="020F0502020204030204" pitchFamily="34" charset="0"/>
                <a:ea typeface="Calibri" panose="020F0502020204030204" pitchFamily="34" charset="0"/>
                <a:cs typeface="Times New Roman" panose="02020603050405020304" pitchFamily="18" charset="0"/>
                <a:hlinkClick r:id="rId4" action="ppaction://hlinksldjump"/>
              </a:rPr>
              <a:t>sponsorship process</a:t>
            </a:r>
            <a:r>
              <a:rPr lang="en-GB" sz="1200" dirty="0">
                <a:latin typeface="Calibri" panose="020F0502020204030204" pitchFamily="34" charset="0"/>
                <a:ea typeface="Calibri" panose="020F0502020204030204" pitchFamily="34" charset="0"/>
                <a:cs typeface="Times New Roman" panose="02020603050405020304" pitchFamily="18" charset="0"/>
              </a:rPr>
              <a:t>.</a:t>
            </a:r>
          </a:p>
          <a:p>
            <a:pPr>
              <a:lnSpc>
                <a:spcPct val="115000"/>
              </a:lnSpc>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It will depend upon the context of the work whether sponsorship is provided by an individual alone or with the support of others.</a:t>
            </a:r>
          </a:p>
          <a:p>
            <a:pPr>
              <a:lnSpc>
                <a:spcPct val="115000"/>
              </a:lnSpc>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Where a sponsor is supported by other managers they are commonly referred to as a project board. Within a board the sponsor retains ownership of, and accountability for, the business case.</a:t>
            </a:r>
          </a:p>
        </p:txBody>
      </p:sp>
      <p:sp>
        <p:nvSpPr>
          <p:cNvPr id="4" name="Rectangle 3"/>
          <p:cNvSpPr/>
          <p:nvPr/>
        </p:nvSpPr>
        <p:spPr>
          <a:xfrm>
            <a:off x="5344514" y="994806"/>
            <a:ext cx="4964052" cy="3874907"/>
          </a:xfrm>
          <a:prstGeom prst="rect">
            <a:avLst/>
          </a:prstGeom>
        </p:spPr>
        <p:txBody>
          <a:bodyPr wrap="square">
            <a:spAutoFit/>
          </a:bodyPr>
          <a:lstStyle/>
          <a:p>
            <a:pPr>
              <a:lnSpc>
                <a:spcPct val="115000"/>
              </a:lnSpc>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While the sponsor’s primary role is to ensure that the business case continues to justify the work throughout the life cycle, this would not be possible without an effective working relationship with the project manager.  To the extent that, if the business case ceases to justify continuing investment, the sponsor needs to work with the manager to redefine or prematurely close the project.</a:t>
            </a:r>
          </a:p>
          <a:p>
            <a:pPr>
              <a:lnSpc>
                <a:spcPct val="115000"/>
              </a:lnSpc>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The sponsor usually has responsibility to others within the host organisation or perhaps an external client. This responsibility includes ensuring that the work is being managed effectively. The sponsor does this through </a:t>
            </a:r>
            <a:r>
              <a:rPr lang="en-GB" sz="1200" dirty="0">
                <a:latin typeface="Calibri" panose="020F0502020204030204" pitchFamily="34" charset="0"/>
                <a:ea typeface="Calibri" panose="020F0502020204030204" pitchFamily="34" charset="0"/>
                <a:cs typeface="Times New Roman" panose="02020603050405020304" pitchFamily="18" charset="0"/>
                <a:hlinkClick r:id="rId5" action="ppaction://hlinksldjump"/>
              </a:rPr>
              <a:t>assurance</a:t>
            </a:r>
            <a:r>
              <a:rPr lang="en-GB" sz="1200" dirty="0">
                <a:latin typeface="Calibri" panose="020F0502020204030204" pitchFamily="34" charset="0"/>
                <a:ea typeface="Calibri" panose="020F0502020204030204" pitchFamily="34" charset="0"/>
                <a:cs typeface="Times New Roman" panose="02020603050405020304" pitchFamily="18" charset="0"/>
              </a:rPr>
              <a:t>, which is an independent review of the management of the work.</a:t>
            </a:r>
          </a:p>
          <a:p>
            <a:pPr>
              <a:lnSpc>
                <a:spcPct val="115000"/>
              </a:lnSpc>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A sponsor must be someone who:</a:t>
            </a:r>
          </a:p>
          <a:p>
            <a:pPr marL="342900" lvl="0" indent="-342900">
              <a:lnSpc>
                <a:spcPct val="115000"/>
              </a:lnSpc>
              <a:spcAft>
                <a:spcPts val="0"/>
              </a:spcAft>
              <a:buFont typeface="Symbol" panose="05050102010706020507" pitchFamily="18" charset="2"/>
              <a:buChar char=""/>
            </a:pPr>
            <a:r>
              <a:rPr lang="en-GB" sz="1200" dirty="0">
                <a:latin typeface="Calibri" panose="020F0502020204030204" pitchFamily="34" charset="0"/>
                <a:ea typeface="Calibri" panose="020F0502020204030204" pitchFamily="34" charset="0"/>
                <a:cs typeface="Times New Roman" panose="02020603050405020304" pitchFamily="18" charset="0"/>
              </a:rPr>
              <a:t>has the credibility to provide leadership that crosses corporate and departmental boundaries;</a:t>
            </a:r>
          </a:p>
          <a:p>
            <a:pPr marL="342900" lvl="0" indent="-342900">
              <a:lnSpc>
                <a:spcPct val="115000"/>
              </a:lnSpc>
              <a:spcAft>
                <a:spcPts val="0"/>
              </a:spcAft>
              <a:buFont typeface="Symbol" panose="05050102010706020507" pitchFamily="18" charset="2"/>
              <a:buChar char=""/>
            </a:pPr>
            <a:r>
              <a:rPr lang="en-GB" sz="1200" dirty="0">
                <a:latin typeface="Calibri" panose="020F0502020204030204" pitchFamily="34" charset="0"/>
                <a:ea typeface="Calibri" panose="020F0502020204030204" pitchFamily="34" charset="0"/>
                <a:cs typeface="Times New Roman" panose="02020603050405020304" pitchFamily="18" charset="0"/>
              </a:rPr>
              <a:t>is genuinely enthusiastic about the objectives of the project;</a:t>
            </a:r>
          </a:p>
          <a:p>
            <a:pPr marL="342900" lvl="0" indent="-342900">
              <a:lnSpc>
                <a:spcPct val="115000"/>
              </a:lnSpc>
              <a:spcAft>
                <a:spcPts val="1000"/>
              </a:spcAft>
              <a:buFont typeface="Symbol" panose="05050102010706020507" pitchFamily="18" charset="2"/>
              <a:buChar char=""/>
            </a:pPr>
            <a:r>
              <a:rPr lang="en-GB" sz="1200" dirty="0">
                <a:latin typeface="Calibri" panose="020F0502020204030204" pitchFamily="34" charset="0"/>
                <a:ea typeface="Calibri" panose="020F0502020204030204" pitchFamily="34" charset="0"/>
                <a:cs typeface="Times New Roman" panose="02020603050405020304" pitchFamily="18" charset="0"/>
              </a:rPr>
              <a:t>is able and willing to commit time and energy to the fulfilment of the role.</a:t>
            </a:r>
          </a:p>
        </p:txBody>
      </p:sp>
      <p:sp>
        <p:nvSpPr>
          <p:cNvPr id="5" name="Rectangle 4"/>
          <p:cNvSpPr/>
          <p:nvPr/>
        </p:nvSpPr>
        <p:spPr>
          <a:xfrm>
            <a:off x="6530583" y="5160394"/>
            <a:ext cx="2288738" cy="830997"/>
          </a:xfrm>
          <a:prstGeom prst="rect">
            <a:avLst/>
          </a:prstGeom>
          <a:solidFill>
            <a:schemeClr val="accent6">
              <a:lumMod val="20000"/>
              <a:lumOff val="80000"/>
            </a:schemeClr>
          </a:solidFill>
        </p:spPr>
        <p:txBody>
          <a:bodyPr wrap="square">
            <a:spAutoFit/>
          </a:bodyPr>
          <a:lstStyle/>
          <a:p>
            <a:pPr>
              <a:spcAft>
                <a:spcPts val="600"/>
              </a:spcAft>
            </a:pPr>
            <a:r>
              <a:rPr lang="en-GB" sz="1400" dirty="0">
                <a:solidFill>
                  <a:schemeClr val="accent5"/>
                </a:solidFill>
              </a:rPr>
              <a:t>See also</a:t>
            </a:r>
            <a:endParaRPr lang="en-GB" sz="1200" dirty="0">
              <a:solidFill>
                <a:schemeClr val="accent5"/>
              </a:solidFill>
            </a:endParaRPr>
          </a:p>
          <a:p>
            <a:pPr marL="171450" indent="-171450">
              <a:spcAft>
                <a:spcPts val="600"/>
              </a:spcAft>
              <a:buFont typeface="Arial" panose="020B0604020202020204" pitchFamily="34" charset="0"/>
              <a:buChar char="•"/>
            </a:pPr>
            <a:r>
              <a:rPr lang="en-GB" sz="1200" dirty="0">
                <a:hlinkClick r:id="rId6" action="ppaction://hlinksldjump"/>
              </a:rPr>
              <a:t>Organisation management</a:t>
            </a:r>
            <a:endParaRPr lang="en-GB" sz="1200" dirty="0"/>
          </a:p>
          <a:p>
            <a:pPr marL="171450" indent="-171450">
              <a:spcAft>
                <a:spcPts val="600"/>
              </a:spcAft>
              <a:buFont typeface="Arial" panose="020B0604020202020204" pitchFamily="34" charset="0"/>
              <a:buChar char="•"/>
            </a:pPr>
            <a:r>
              <a:rPr lang="en-GB" sz="1200" dirty="0">
                <a:hlinkClick r:id="rId7" action="ppaction://hlinksldjump"/>
              </a:rPr>
              <a:t>Business case management</a:t>
            </a:r>
            <a:endParaRPr lang="en-GB" sz="1200" dirty="0"/>
          </a:p>
        </p:txBody>
      </p:sp>
      <p:sp>
        <p:nvSpPr>
          <p:cNvPr id="16" name="Rectangle 15">
            <a:hlinkClick r:id="rId8"/>
            <a:extLst>
              <a:ext uri="{FF2B5EF4-FFF2-40B4-BE49-F238E27FC236}">
                <a16:creationId xmlns:a16="http://schemas.microsoft.com/office/drawing/2014/main" id="{DC3C29FB-B783-4F42-B057-44A2F274C96F}"/>
              </a:ext>
            </a:extLst>
          </p:cNvPr>
          <p:cNvSpPr/>
          <p:nvPr/>
        </p:nvSpPr>
        <p:spPr>
          <a:xfrm>
            <a:off x="10774392" y="94891"/>
            <a:ext cx="1216325" cy="6814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hlinkClick r:id="rId9"/>
            <a:extLst>
              <a:ext uri="{FF2B5EF4-FFF2-40B4-BE49-F238E27FC236}">
                <a16:creationId xmlns:a16="http://schemas.microsoft.com/office/drawing/2014/main" id="{08F606C7-CAEC-43BE-B762-DE1E4DB43E37}"/>
              </a:ext>
            </a:extLst>
          </p:cNvPr>
          <p:cNvSpPr txBox="1"/>
          <p:nvPr/>
        </p:nvSpPr>
        <p:spPr>
          <a:xfrm>
            <a:off x="10707096" y="2376667"/>
            <a:ext cx="740780" cy="276999"/>
          </a:xfrm>
          <a:prstGeom prst="rect">
            <a:avLst/>
          </a:prstGeom>
          <a:noFill/>
        </p:spPr>
        <p:txBody>
          <a:bodyPr wrap="none" rtlCol="0">
            <a:spAutoFit/>
          </a:bodyPr>
          <a:lstStyle/>
          <a:p>
            <a:r>
              <a:rPr lang="en-GB" sz="1200" dirty="0"/>
              <a:t>Checklist</a:t>
            </a:r>
          </a:p>
        </p:txBody>
      </p:sp>
      <p:sp>
        <p:nvSpPr>
          <p:cNvPr id="18" name="TextBox 17">
            <a:hlinkClick r:id="rId8"/>
            <a:extLst>
              <a:ext uri="{FF2B5EF4-FFF2-40B4-BE49-F238E27FC236}">
                <a16:creationId xmlns:a16="http://schemas.microsoft.com/office/drawing/2014/main" id="{B85930DD-F918-4CF2-82F2-396A55FDA287}"/>
              </a:ext>
            </a:extLst>
          </p:cNvPr>
          <p:cNvSpPr txBox="1"/>
          <p:nvPr/>
        </p:nvSpPr>
        <p:spPr>
          <a:xfrm>
            <a:off x="10707096" y="1306938"/>
            <a:ext cx="977255" cy="276999"/>
          </a:xfrm>
          <a:prstGeom prst="rect">
            <a:avLst/>
          </a:prstGeom>
          <a:noFill/>
        </p:spPr>
        <p:txBody>
          <a:bodyPr wrap="none" rtlCol="0">
            <a:spAutoFit/>
          </a:bodyPr>
          <a:lstStyle/>
          <a:p>
            <a:r>
              <a:rPr lang="en-GB" sz="1200" dirty="0"/>
              <a:t>Competence</a:t>
            </a:r>
          </a:p>
        </p:txBody>
      </p:sp>
      <p:sp>
        <p:nvSpPr>
          <p:cNvPr id="19" name="TextBox 18">
            <a:hlinkClick r:id="rId9"/>
            <a:extLst>
              <a:ext uri="{FF2B5EF4-FFF2-40B4-BE49-F238E27FC236}">
                <a16:creationId xmlns:a16="http://schemas.microsoft.com/office/drawing/2014/main" id="{FABC3EFC-BAB5-4C37-ADCA-FA8EB46E8A0B}"/>
              </a:ext>
            </a:extLst>
          </p:cNvPr>
          <p:cNvSpPr txBox="1"/>
          <p:nvPr/>
        </p:nvSpPr>
        <p:spPr>
          <a:xfrm>
            <a:off x="10707097" y="1841802"/>
            <a:ext cx="925446" cy="276999"/>
          </a:xfrm>
          <a:prstGeom prst="rect">
            <a:avLst/>
          </a:prstGeom>
          <a:noFill/>
        </p:spPr>
        <p:txBody>
          <a:bodyPr wrap="none" rtlCol="0">
            <a:spAutoFit/>
          </a:bodyPr>
          <a:lstStyle/>
          <a:p>
            <a:r>
              <a:rPr lang="en-GB" sz="1200" dirty="0"/>
              <a:t>Assessment</a:t>
            </a:r>
          </a:p>
        </p:txBody>
      </p:sp>
      <p:sp>
        <p:nvSpPr>
          <p:cNvPr id="20" name="TextBox 19">
            <a:hlinkClick r:id="rId10"/>
            <a:extLst>
              <a:ext uri="{FF2B5EF4-FFF2-40B4-BE49-F238E27FC236}">
                <a16:creationId xmlns:a16="http://schemas.microsoft.com/office/drawing/2014/main" id="{62734E36-891F-43B7-8170-FF8EA193E393}"/>
              </a:ext>
            </a:extLst>
          </p:cNvPr>
          <p:cNvSpPr txBox="1"/>
          <p:nvPr/>
        </p:nvSpPr>
        <p:spPr>
          <a:xfrm>
            <a:off x="10707097" y="2109234"/>
            <a:ext cx="819327" cy="276999"/>
          </a:xfrm>
          <a:prstGeom prst="rect">
            <a:avLst/>
          </a:prstGeom>
          <a:noFill/>
        </p:spPr>
        <p:txBody>
          <a:bodyPr wrap="none" rtlCol="0">
            <a:spAutoFit/>
          </a:bodyPr>
          <a:lstStyle/>
          <a:p>
            <a:r>
              <a:rPr lang="en-GB" sz="1200" dirty="0"/>
              <a:t>Resources</a:t>
            </a:r>
          </a:p>
        </p:txBody>
      </p:sp>
      <p:sp>
        <p:nvSpPr>
          <p:cNvPr id="21" name="TextBox 20">
            <a:hlinkClick r:id="rId11"/>
            <a:extLst>
              <a:ext uri="{FF2B5EF4-FFF2-40B4-BE49-F238E27FC236}">
                <a16:creationId xmlns:a16="http://schemas.microsoft.com/office/drawing/2014/main" id="{0596EBF4-4824-4F60-8AFB-44104656640C}"/>
              </a:ext>
            </a:extLst>
          </p:cNvPr>
          <p:cNvSpPr txBox="1"/>
          <p:nvPr/>
        </p:nvSpPr>
        <p:spPr>
          <a:xfrm>
            <a:off x="10707096" y="1574370"/>
            <a:ext cx="728276" cy="276999"/>
          </a:xfrm>
          <a:prstGeom prst="rect">
            <a:avLst/>
          </a:prstGeom>
          <a:noFill/>
        </p:spPr>
        <p:txBody>
          <a:bodyPr wrap="none" rtlCol="0">
            <a:spAutoFit/>
          </a:bodyPr>
          <a:lstStyle/>
          <a:p>
            <a:r>
              <a:rPr lang="en-GB" sz="1200" dirty="0"/>
              <a:t>Maturity</a:t>
            </a:r>
          </a:p>
        </p:txBody>
      </p:sp>
      <p:sp>
        <p:nvSpPr>
          <p:cNvPr id="22" name="TextBox 21">
            <a:extLst>
              <a:ext uri="{FF2B5EF4-FFF2-40B4-BE49-F238E27FC236}">
                <a16:creationId xmlns:a16="http://schemas.microsoft.com/office/drawing/2014/main" id="{4B2EAC47-5C53-40BD-9436-070EAFEB8CCA}"/>
              </a:ext>
            </a:extLst>
          </p:cNvPr>
          <p:cNvSpPr txBox="1"/>
          <p:nvPr/>
        </p:nvSpPr>
        <p:spPr>
          <a:xfrm>
            <a:off x="10580417" y="1017186"/>
            <a:ext cx="1589374" cy="307777"/>
          </a:xfrm>
          <a:prstGeom prst="rect">
            <a:avLst/>
          </a:prstGeom>
          <a:noFill/>
        </p:spPr>
        <p:txBody>
          <a:bodyPr wrap="square" rtlCol="0">
            <a:spAutoFit/>
          </a:bodyPr>
          <a:lstStyle/>
          <a:p>
            <a:pPr algn="ctr"/>
            <a:r>
              <a:rPr lang="en-GB" sz="1400" b="1" dirty="0">
                <a:solidFill>
                  <a:schemeClr val="accent1"/>
                </a:solidFill>
              </a:rPr>
              <a:t>Application</a:t>
            </a:r>
          </a:p>
        </p:txBody>
      </p:sp>
      <p:sp>
        <p:nvSpPr>
          <p:cNvPr id="14" name="TextBox 13">
            <a:hlinkClick r:id="rId12"/>
            <a:extLst>
              <a:ext uri="{FF2B5EF4-FFF2-40B4-BE49-F238E27FC236}">
                <a16:creationId xmlns:a16="http://schemas.microsoft.com/office/drawing/2014/main" id="{E917F231-3E55-4BC8-9987-7F70E9232990}"/>
              </a:ext>
            </a:extLst>
          </p:cNvPr>
          <p:cNvSpPr txBox="1"/>
          <p:nvPr/>
        </p:nvSpPr>
        <p:spPr>
          <a:xfrm>
            <a:off x="10707096" y="2672768"/>
            <a:ext cx="921471" cy="276999"/>
          </a:xfrm>
          <a:prstGeom prst="rect">
            <a:avLst/>
          </a:prstGeom>
          <a:noFill/>
        </p:spPr>
        <p:txBody>
          <a:bodyPr wrap="none" rtlCol="0">
            <a:spAutoFit/>
          </a:bodyPr>
          <a:lstStyle/>
          <a:p>
            <a:r>
              <a:rPr lang="en-GB" sz="1200" dirty="0"/>
              <a:t>Team Praxis</a:t>
            </a:r>
          </a:p>
        </p:txBody>
      </p:sp>
    </p:spTree>
    <p:extLst>
      <p:ext uri="{BB962C8B-B14F-4D97-AF65-F5344CB8AC3E}">
        <p14:creationId xmlns:p14="http://schemas.microsoft.com/office/powerpoint/2010/main" val="32903161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358" y="24064"/>
            <a:ext cx="6798577" cy="826167"/>
          </a:xfrm>
        </p:spPr>
        <p:txBody>
          <a:bodyPr/>
          <a:lstStyle/>
          <a:p>
            <a:r>
              <a:rPr lang="en-GB" dirty="0"/>
              <a:t>Support</a:t>
            </a:r>
          </a:p>
        </p:txBody>
      </p:sp>
      <p:sp>
        <p:nvSpPr>
          <p:cNvPr id="3" name="Rectangle 2"/>
          <p:cNvSpPr/>
          <p:nvPr/>
        </p:nvSpPr>
        <p:spPr>
          <a:xfrm>
            <a:off x="136358" y="1028623"/>
            <a:ext cx="4987733" cy="4968027"/>
          </a:xfrm>
          <a:prstGeom prst="rect">
            <a:avLst/>
          </a:prstGeom>
        </p:spPr>
        <p:txBody>
          <a:bodyPr wrap="square">
            <a:spAutoFit/>
          </a:bodyPr>
          <a:lstStyle/>
          <a:p>
            <a:pPr>
              <a:lnSpc>
                <a:spcPct val="115000"/>
              </a:lnSpc>
              <a:spcAft>
                <a:spcPts val="1000"/>
              </a:spcAft>
            </a:pPr>
            <a:r>
              <a:rPr lang="en-GB" sz="1200" dirty="0">
                <a:latin typeface="Calibri" panose="020F0502020204030204" pitchFamily="34" charset="0"/>
                <a:ea typeface="Calibri" panose="020F0502020204030204" pitchFamily="34" charset="0"/>
                <a:cs typeface="Calibri" panose="020F0502020204030204" pitchFamily="34" charset="0"/>
              </a:rPr>
              <a:t>Support is a set of specialist and administrative services carried out on behalf of project managers. </a:t>
            </a:r>
            <a:r>
              <a:rPr lang="en-GB" sz="1200" dirty="0">
                <a:latin typeface="Calibri" panose="020F0502020204030204" pitchFamily="34" charset="0"/>
                <a:ea typeface="Calibri" panose="020F0502020204030204" pitchFamily="34" charset="0"/>
                <a:cs typeface="Times New Roman" panose="02020603050405020304" pitchFamily="18" charset="0"/>
              </a:rPr>
              <a:t>A support infrastructure can be constituted in many different ways with many different roles within the realm of P3 management. A definitive set of goals for support is impractical but they are generally drawn from the broad list shown below:</a:t>
            </a:r>
          </a:p>
          <a:p>
            <a:pPr marL="180975" lvl="0" indent="-180975">
              <a:lnSpc>
                <a:spcPct val="115000"/>
              </a:lnSpc>
              <a:spcAft>
                <a:spcPts val="0"/>
              </a:spcAft>
              <a:buFont typeface="Symbol" panose="05050102010706020507" pitchFamily="18" charset="2"/>
              <a:buChar char=""/>
            </a:pPr>
            <a:r>
              <a:rPr lang="en-GB" sz="1200" dirty="0">
                <a:latin typeface="Calibri" panose="020F0502020204030204" pitchFamily="34" charset="0"/>
                <a:ea typeface="Calibri" panose="020F0502020204030204" pitchFamily="34" charset="0"/>
                <a:cs typeface="Times New Roman" panose="02020603050405020304" pitchFamily="18" charset="0"/>
              </a:rPr>
              <a:t>provide administrative support to P3 managers;</a:t>
            </a:r>
          </a:p>
          <a:p>
            <a:pPr marL="180975" lvl="0" indent="-180975">
              <a:lnSpc>
                <a:spcPct val="115000"/>
              </a:lnSpc>
              <a:spcAft>
                <a:spcPts val="0"/>
              </a:spcAft>
              <a:buFont typeface="Symbol" panose="05050102010706020507" pitchFamily="18" charset="2"/>
              <a:buChar char=""/>
            </a:pPr>
            <a:r>
              <a:rPr lang="en-GB" sz="1200" dirty="0">
                <a:latin typeface="Calibri" panose="020F0502020204030204" pitchFamily="34" charset="0"/>
                <a:ea typeface="Calibri" panose="020F0502020204030204" pitchFamily="34" charset="0"/>
                <a:cs typeface="Times New Roman" panose="02020603050405020304" pitchFamily="18" charset="0"/>
              </a:rPr>
              <a:t>support the governance of P3 management;</a:t>
            </a:r>
          </a:p>
          <a:p>
            <a:pPr marL="180975" lvl="0" indent="-180975">
              <a:lnSpc>
                <a:spcPct val="115000"/>
              </a:lnSpc>
              <a:spcAft>
                <a:spcPts val="0"/>
              </a:spcAft>
              <a:buFont typeface="Symbol" panose="05050102010706020507" pitchFamily="18" charset="2"/>
              <a:buChar char=""/>
            </a:pPr>
            <a:r>
              <a:rPr lang="en-GB" sz="1200" dirty="0">
                <a:latin typeface="Calibri" panose="020F0502020204030204" pitchFamily="34" charset="0"/>
                <a:ea typeface="Calibri" panose="020F0502020204030204" pitchFamily="34" charset="0"/>
                <a:cs typeface="Times New Roman" panose="02020603050405020304" pitchFamily="18" charset="0"/>
              </a:rPr>
              <a:t>provide specialist technical support;</a:t>
            </a:r>
          </a:p>
          <a:p>
            <a:pPr marL="180975" lvl="0" indent="-180975">
              <a:lnSpc>
                <a:spcPct val="115000"/>
              </a:lnSpc>
              <a:spcAft>
                <a:spcPts val="1000"/>
              </a:spcAft>
              <a:buFont typeface="Symbol" panose="05050102010706020507" pitchFamily="18" charset="2"/>
              <a:buChar char=""/>
            </a:pPr>
            <a:r>
              <a:rPr lang="en-GB" sz="1200" dirty="0">
                <a:latin typeface="Calibri" panose="020F0502020204030204" pitchFamily="34" charset="0"/>
                <a:ea typeface="Calibri" panose="020F0502020204030204" pitchFamily="34" charset="0"/>
                <a:cs typeface="Times New Roman" panose="02020603050405020304" pitchFamily="18" charset="0"/>
              </a:rPr>
              <a:t>conduct </a:t>
            </a:r>
            <a:r>
              <a:rPr lang="en-GB" sz="1200" dirty="0">
                <a:latin typeface="Calibri" panose="020F0502020204030204" pitchFamily="34" charset="0"/>
                <a:ea typeface="Calibri" panose="020F0502020204030204" pitchFamily="34" charset="0"/>
                <a:cs typeface="Times New Roman" panose="02020603050405020304" pitchFamily="18" charset="0"/>
                <a:hlinkClick r:id="rId2" action="ppaction://hlinksldjump"/>
              </a:rPr>
              <a:t>assurance</a:t>
            </a:r>
            <a:r>
              <a:rPr lang="en-GB" sz="1200" dirty="0">
                <a:latin typeface="Calibri" panose="020F0502020204030204" pitchFamily="34" charset="0"/>
                <a:ea typeface="Calibri" panose="020F0502020204030204" pitchFamily="34" charset="0"/>
                <a:cs typeface="Times New Roman" panose="02020603050405020304" pitchFamily="18" charset="0"/>
              </a:rPr>
              <a:t>.</a:t>
            </a:r>
          </a:p>
          <a:p>
            <a:pPr>
              <a:lnSpc>
                <a:spcPct val="115000"/>
              </a:lnSpc>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Routine administration is required on all projects. On small projects this may be performed by the project manager, but on medium to large projects a manager needs support in handling day-to-day administration.</a:t>
            </a:r>
          </a:p>
          <a:p>
            <a:pPr>
              <a:lnSpc>
                <a:spcPct val="115000"/>
              </a:lnSpc>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An administrative support function can operate at different levels depending upon how it is constituted. It may provide:</a:t>
            </a:r>
          </a:p>
          <a:p>
            <a:pPr marL="180975" lvl="0" indent="-180975">
              <a:lnSpc>
                <a:spcPct val="115000"/>
              </a:lnSpc>
              <a:spcAft>
                <a:spcPts val="300"/>
              </a:spcAft>
              <a:buFont typeface="Symbol" panose="05050102010706020507" pitchFamily="18" charset="2"/>
              <a:buChar char=""/>
            </a:pPr>
            <a:r>
              <a:rPr lang="en-GB" sz="1200" dirty="0">
                <a:latin typeface="Calibri" panose="020F0502020204030204" pitchFamily="34" charset="0"/>
                <a:ea typeface="Calibri" panose="020F0502020204030204" pitchFamily="34" charset="0"/>
                <a:cs typeface="Times New Roman" panose="02020603050405020304" pitchFamily="18" charset="0"/>
              </a:rPr>
              <a:t>administrative help in areas such as planning, risk management, etc.;</a:t>
            </a:r>
          </a:p>
          <a:p>
            <a:pPr marL="180975" lvl="0" indent="-180975">
              <a:lnSpc>
                <a:spcPct val="115000"/>
              </a:lnSpc>
              <a:spcAft>
                <a:spcPts val="300"/>
              </a:spcAft>
              <a:buFont typeface="Symbol" panose="05050102010706020507" pitchFamily="18" charset="2"/>
              <a:buChar char=""/>
            </a:pPr>
            <a:r>
              <a:rPr lang="en-GB" sz="1200" dirty="0">
                <a:latin typeface="Calibri" panose="020F0502020204030204" pitchFamily="34" charset="0"/>
                <a:ea typeface="Calibri" panose="020F0502020204030204" pitchFamily="34" charset="0"/>
                <a:cs typeface="Times New Roman" panose="02020603050405020304" pitchFamily="18" charset="0"/>
              </a:rPr>
              <a:t>the secretariat for meetings and logistical services;</a:t>
            </a:r>
          </a:p>
          <a:p>
            <a:pPr marL="180975" lvl="0" indent="-180975">
              <a:lnSpc>
                <a:spcPct val="115000"/>
              </a:lnSpc>
              <a:spcAft>
                <a:spcPts val="300"/>
              </a:spcAft>
              <a:buFont typeface="Symbol" panose="05050102010706020507" pitchFamily="18" charset="2"/>
              <a:buChar char=""/>
            </a:pPr>
            <a:r>
              <a:rPr lang="en-GB" sz="1200" dirty="0">
                <a:latin typeface="Calibri" panose="020F0502020204030204" pitchFamily="34" charset="0"/>
                <a:ea typeface="Calibri" panose="020F0502020204030204" pitchFamily="34" charset="0"/>
                <a:cs typeface="Times New Roman" panose="02020603050405020304" pitchFamily="18" charset="0"/>
              </a:rPr>
              <a:t>technical support including collecting, analysing and presenting progress information;</a:t>
            </a:r>
          </a:p>
          <a:p>
            <a:pPr marL="180975" lvl="0" indent="-180975">
              <a:lnSpc>
                <a:spcPct val="115000"/>
              </a:lnSpc>
              <a:spcAft>
                <a:spcPts val="1000"/>
              </a:spcAft>
              <a:buFont typeface="Symbol" panose="05050102010706020507" pitchFamily="18" charset="2"/>
              <a:buChar char=""/>
            </a:pPr>
            <a:r>
              <a:rPr lang="en-GB" sz="1200" dirty="0">
                <a:latin typeface="Calibri" panose="020F0502020204030204" pitchFamily="34" charset="0"/>
                <a:ea typeface="Calibri" panose="020F0502020204030204" pitchFamily="34" charset="0"/>
                <a:cs typeface="Times New Roman" panose="02020603050405020304" pitchFamily="18" charset="0"/>
              </a:rPr>
              <a:t>assurance of governance structures and standard P3 management practices through audits, health checks and phase end reviews.</a:t>
            </a:r>
          </a:p>
        </p:txBody>
      </p:sp>
      <p:sp>
        <p:nvSpPr>
          <p:cNvPr id="4" name="Rectangle 3"/>
          <p:cNvSpPr/>
          <p:nvPr/>
        </p:nvSpPr>
        <p:spPr>
          <a:xfrm>
            <a:off x="5415724" y="1028623"/>
            <a:ext cx="4987733" cy="4297587"/>
          </a:xfrm>
          <a:prstGeom prst="rect">
            <a:avLst/>
          </a:prstGeom>
        </p:spPr>
        <p:txBody>
          <a:bodyPr wrap="square">
            <a:spAutoFit/>
          </a:bodyPr>
          <a:lstStyle/>
          <a:p>
            <a:pPr>
              <a:lnSpc>
                <a:spcPct val="115000"/>
              </a:lnSpc>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A more sophisticated support function may also cover:</a:t>
            </a:r>
          </a:p>
          <a:p>
            <a:pPr marL="180975" lvl="0" indent="-180975">
              <a:lnSpc>
                <a:spcPct val="115000"/>
              </a:lnSpc>
              <a:spcAft>
                <a:spcPts val="300"/>
              </a:spcAft>
              <a:buFont typeface="Symbol" panose="05050102010706020507" pitchFamily="18" charset="2"/>
              <a:buChar char=""/>
            </a:pPr>
            <a:r>
              <a:rPr lang="en-US" sz="1200" dirty="0">
                <a:latin typeface="Calibri" panose="020F0502020204030204" pitchFamily="34" charset="0"/>
                <a:ea typeface="Times New Roman" panose="02020603050405020304" pitchFamily="18" charset="0"/>
                <a:cs typeface="Times New Roman" panose="02020603050405020304" pitchFamily="18" charset="0"/>
              </a:rPr>
              <a:t>provision of subject matter expertise to ensure that there is access to all necessary tools and techniques;</a:t>
            </a:r>
            <a:endParaRPr lang="en-GB" sz="1200" dirty="0">
              <a:latin typeface="Calibri" panose="020F0502020204030204" pitchFamily="34" charset="0"/>
              <a:ea typeface="Times New Roman" panose="02020603050405020304" pitchFamily="18" charset="0"/>
              <a:cs typeface="Times New Roman" panose="02020603050405020304" pitchFamily="18" charset="0"/>
            </a:endParaRPr>
          </a:p>
          <a:p>
            <a:pPr marL="180975" lvl="0" indent="-180975">
              <a:lnSpc>
                <a:spcPct val="115000"/>
              </a:lnSpc>
              <a:spcAft>
                <a:spcPts val="300"/>
              </a:spcAft>
              <a:buFont typeface="Symbol" panose="05050102010706020507" pitchFamily="18" charset="2"/>
              <a:buChar char=""/>
            </a:pPr>
            <a:r>
              <a:rPr lang="en-US" sz="1200" dirty="0">
                <a:latin typeface="Calibri" panose="020F0502020204030204" pitchFamily="34" charset="0"/>
                <a:ea typeface="Times New Roman" panose="02020603050405020304" pitchFamily="18" charset="0"/>
                <a:cs typeface="Times New Roman" panose="02020603050405020304" pitchFamily="18" charset="0"/>
              </a:rPr>
              <a:t>training, coaching and mentoring for the project management team;</a:t>
            </a:r>
            <a:endParaRPr lang="en-GB" sz="1200" dirty="0">
              <a:latin typeface="Calibri" panose="020F0502020204030204" pitchFamily="34" charset="0"/>
              <a:ea typeface="Times New Roman" panose="02020603050405020304" pitchFamily="18" charset="0"/>
              <a:cs typeface="Times New Roman" panose="02020603050405020304" pitchFamily="18" charset="0"/>
            </a:endParaRPr>
          </a:p>
          <a:p>
            <a:pPr marL="180975" lvl="0" indent="-180975">
              <a:lnSpc>
                <a:spcPct val="115000"/>
              </a:lnSpc>
              <a:spcAft>
                <a:spcPts val="300"/>
              </a:spcAft>
              <a:buFont typeface="Symbol" panose="05050102010706020507" pitchFamily="18" charset="2"/>
              <a:buChar char=""/>
            </a:pPr>
            <a:r>
              <a:rPr lang="en-US" sz="1200" dirty="0">
                <a:latin typeface="Calibri" panose="020F0502020204030204" pitchFamily="34" charset="0"/>
                <a:ea typeface="Times New Roman" panose="02020603050405020304" pitchFamily="18" charset="0"/>
                <a:cs typeface="Times New Roman" panose="02020603050405020304" pitchFamily="18" charset="0"/>
              </a:rPr>
              <a:t>maintaining the infrastructure, momentum and drive to support communities of practice;</a:t>
            </a:r>
            <a:endParaRPr lang="en-GB" sz="1200" dirty="0">
              <a:latin typeface="Calibri" panose="020F0502020204030204" pitchFamily="34" charset="0"/>
              <a:ea typeface="Times New Roman" panose="02020603050405020304" pitchFamily="18" charset="0"/>
              <a:cs typeface="Times New Roman" panose="02020603050405020304" pitchFamily="18" charset="0"/>
            </a:endParaRPr>
          </a:p>
          <a:p>
            <a:pPr marL="180975" lvl="0" indent="-180975">
              <a:lnSpc>
                <a:spcPct val="115000"/>
              </a:lnSpc>
              <a:spcAft>
                <a:spcPts val="300"/>
              </a:spcAft>
              <a:buFont typeface="Symbol" panose="05050102010706020507" pitchFamily="18" charset="2"/>
              <a:buChar char=""/>
            </a:pPr>
            <a:r>
              <a:rPr lang="en-US" sz="1200" dirty="0">
                <a:latin typeface="Calibri" panose="020F0502020204030204" pitchFamily="34" charset="0"/>
                <a:ea typeface="Times New Roman" panose="02020603050405020304" pitchFamily="18" charset="0"/>
                <a:cs typeface="Times New Roman" panose="02020603050405020304" pitchFamily="18" charset="0"/>
              </a:rPr>
              <a:t>improving, embedding and measuring capabilities to achieve higher levels of maturity;</a:t>
            </a:r>
            <a:endParaRPr lang="en-GB" sz="1200" dirty="0">
              <a:latin typeface="Calibri" panose="020F0502020204030204" pitchFamily="34" charset="0"/>
              <a:ea typeface="Times New Roman" panose="02020603050405020304" pitchFamily="18" charset="0"/>
              <a:cs typeface="Times New Roman" panose="02020603050405020304" pitchFamily="18" charset="0"/>
            </a:endParaRPr>
          </a:p>
          <a:p>
            <a:pPr marL="180975" lvl="0" indent="-180975">
              <a:lnSpc>
                <a:spcPct val="115000"/>
              </a:lnSpc>
              <a:spcAft>
                <a:spcPts val="0"/>
              </a:spcAft>
              <a:buFont typeface="Symbol" panose="05050102010706020507" pitchFamily="18" charset="2"/>
              <a:buChar char=""/>
            </a:pPr>
            <a:r>
              <a:rPr lang="en-US" sz="1200" dirty="0">
                <a:latin typeface="Calibri" panose="020F0502020204030204" pitchFamily="34" charset="0"/>
                <a:ea typeface="Times New Roman" panose="02020603050405020304" pitchFamily="18" charset="0"/>
                <a:cs typeface="Times New Roman" panose="02020603050405020304" pitchFamily="18" charset="0"/>
              </a:rPr>
              <a:t>owning and deploying standard tools and techniques.</a:t>
            </a:r>
            <a:endParaRPr lang="en-GB" sz="1200" dirty="0">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n-US" sz="1200" dirty="0">
                <a:latin typeface="Calibri" panose="020F0502020204030204" pitchFamily="34" charset="0"/>
                <a:ea typeface="Times New Roman" panose="02020603050405020304" pitchFamily="18" charset="0"/>
                <a:cs typeface="Times New Roman" panose="02020603050405020304" pitchFamily="18" charset="0"/>
              </a:rPr>
              <a:t> </a:t>
            </a:r>
            <a:endParaRPr lang="en-GB" sz="12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The P3 support infrastructure may range from a single person to a large team containing many different roles and specialists. The overall infrastructure may be divided into multiple offices, some temporary and some permanent. For example, a support office might provide administrative support to a specific project. </a:t>
            </a:r>
          </a:p>
          <a:p>
            <a:pPr>
              <a:lnSpc>
                <a:spcPct val="115000"/>
              </a:lnSpc>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This is then disbanded once the work is complete. In contrast, an organisation wide support office has a permanent support role independent of the creation and completion of any individual piece of work.</a:t>
            </a:r>
          </a:p>
        </p:txBody>
      </p:sp>
      <p:sp>
        <p:nvSpPr>
          <p:cNvPr id="5" name="Rectangle 4"/>
          <p:cNvSpPr/>
          <p:nvPr/>
        </p:nvSpPr>
        <p:spPr>
          <a:xfrm>
            <a:off x="6674680" y="5660632"/>
            <a:ext cx="2257285" cy="569387"/>
          </a:xfrm>
          <a:prstGeom prst="rect">
            <a:avLst/>
          </a:prstGeom>
          <a:solidFill>
            <a:schemeClr val="accent6">
              <a:lumMod val="20000"/>
              <a:lumOff val="80000"/>
            </a:schemeClr>
          </a:solidFill>
        </p:spPr>
        <p:txBody>
          <a:bodyPr wrap="square">
            <a:spAutoFit/>
          </a:bodyPr>
          <a:lstStyle/>
          <a:p>
            <a:pPr>
              <a:spcAft>
                <a:spcPts val="600"/>
              </a:spcAft>
            </a:pPr>
            <a:r>
              <a:rPr lang="en-GB" sz="1400" dirty="0">
                <a:solidFill>
                  <a:schemeClr val="accent5"/>
                </a:solidFill>
              </a:rPr>
              <a:t>See also</a:t>
            </a:r>
            <a:endParaRPr lang="en-GB" sz="1200" dirty="0">
              <a:solidFill>
                <a:schemeClr val="accent5"/>
              </a:solidFill>
            </a:endParaRPr>
          </a:p>
          <a:p>
            <a:pPr marL="171450" indent="-171450">
              <a:spcAft>
                <a:spcPts val="1200"/>
              </a:spcAft>
              <a:buFont typeface="Arial" panose="020B0604020202020204" pitchFamily="34" charset="0"/>
              <a:buChar char="•"/>
            </a:pPr>
            <a:r>
              <a:rPr lang="en-GB" sz="1200" dirty="0">
                <a:hlinkClick r:id="rId3" action="ppaction://hlinksldjump"/>
              </a:rPr>
              <a:t>Organisation management</a:t>
            </a:r>
            <a:endParaRPr lang="en-GB" sz="1200" dirty="0"/>
          </a:p>
        </p:txBody>
      </p:sp>
      <p:sp>
        <p:nvSpPr>
          <p:cNvPr id="11" name="TextBox 10">
            <a:hlinkClick r:id="rId4"/>
            <a:extLst>
              <a:ext uri="{FF2B5EF4-FFF2-40B4-BE49-F238E27FC236}">
                <a16:creationId xmlns:a16="http://schemas.microsoft.com/office/drawing/2014/main" id="{D29440B9-DACF-48EF-A469-2F6CACA435E8}"/>
              </a:ext>
            </a:extLst>
          </p:cNvPr>
          <p:cNvSpPr txBox="1"/>
          <p:nvPr/>
        </p:nvSpPr>
        <p:spPr>
          <a:xfrm>
            <a:off x="10707096" y="2105001"/>
            <a:ext cx="740780" cy="276999"/>
          </a:xfrm>
          <a:prstGeom prst="rect">
            <a:avLst/>
          </a:prstGeom>
          <a:noFill/>
        </p:spPr>
        <p:txBody>
          <a:bodyPr wrap="none" rtlCol="0">
            <a:spAutoFit/>
          </a:bodyPr>
          <a:lstStyle/>
          <a:p>
            <a:r>
              <a:rPr lang="en-GB" sz="1200" dirty="0"/>
              <a:t>Checklist</a:t>
            </a:r>
          </a:p>
        </p:txBody>
      </p:sp>
      <p:sp>
        <p:nvSpPr>
          <p:cNvPr id="13" name="TextBox 12">
            <a:hlinkClick r:id="rId5"/>
            <a:extLst>
              <a:ext uri="{FF2B5EF4-FFF2-40B4-BE49-F238E27FC236}">
                <a16:creationId xmlns:a16="http://schemas.microsoft.com/office/drawing/2014/main" id="{356E4548-B334-4204-981B-A218C224D533}"/>
              </a:ext>
            </a:extLst>
          </p:cNvPr>
          <p:cNvSpPr txBox="1"/>
          <p:nvPr/>
        </p:nvSpPr>
        <p:spPr>
          <a:xfrm>
            <a:off x="10707097" y="1570136"/>
            <a:ext cx="925446" cy="276999"/>
          </a:xfrm>
          <a:prstGeom prst="rect">
            <a:avLst/>
          </a:prstGeom>
          <a:noFill/>
        </p:spPr>
        <p:txBody>
          <a:bodyPr wrap="none" rtlCol="0">
            <a:spAutoFit/>
          </a:bodyPr>
          <a:lstStyle/>
          <a:p>
            <a:r>
              <a:rPr lang="en-GB" sz="1200" dirty="0"/>
              <a:t>Assessment</a:t>
            </a:r>
          </a:p>
        </p:txBody>
      </p:sp>
      <p:sp>
        <p:nvSpPr>
          <p:cNvPr id="14" name="TextBox 13">
            <a:hlinkClick r:id="rId6"/>
            <a:extLst>
              <a:ext uri="{FF2B5EF4-FFF2-40B4-BE49-F238E27FC236}">
                <a16:creationId xmlns:a16="http://schemas.microsoft.com/office/drawing/2014/main" id="{F1B34857-CBA8-4F9F-939C-BB98630D3303}"/>
              </a:ext>
            </a:extLst>
          </p:cNvPr>
          <p:cNvSpPr txBox="1"/>
          <p:nvPr/>
        </p:nvSpPr>
        <p:spPr>
          <a:xfrm>
            <a:off x="10707097" y="1837568"/>
            <a:ext cx="819327" cy="276999"/>
          </a:xfrm>
          <a:prstGeom prst="rect">
            <a:avLst/>
          </a:prstGeom>
          <a:noFill/>
        </p:spPr>
        <p:txBody>
          <a:bodyPr wrap="none" rtlCol="0">
            <a:spAutoFit/>
          </a:bodyPr>
          <a:lstStyle/>
          <a:p>
            <a:r>
              <a:rPr lang="en-GB" sz="1200" dirty="0"/>
              <a:t>Resources</a:t>
            </a:r>
          </a:p>
        </p:txBody>
      </p:sp>
      <p:sp>
        <p:nvSpPr>
          <p:cNvPr id="15" name="TextBox 14">
            <a:hlinkClick r:id="rId7"/>
            <a:extLst>
              <a:ext uri="{FF2B5EF4-FFF2-40B4-BE49-F238E27FC236}">
                <a16:creationId xmlns:a16="http://schemas.microsoft.com/office/drawing/2014/main" id="{5609258F-A190-403B-89E9-149CD119B31B}"/>
              </a:ext>
            </a:extLst>
          </p:cNvPr>
          <p:cNvSpPr txBox="1"/>
          <p:nvPr/>
        </p:nvSpPr>
        <p:spPr>
          <a:xfrm>
            <a:off x="10707096" y="1302704"/>
            <a:ext cx="728276" cy="276999"/>
          </a:xfrm>
          <a:prstGeom prst="rect">
            <a:avLst/>
          </a:prstGeom>
          <a:noFill/>
        </p:spPr>
        <p:txBody>
          <a:bodyPr wrap="none" rtlCol="0">
            <a:spAutoFit/>
          </a:bodyPr>
          <a:lstStyle/>
          <a:p>
            <a:r>
              <a:rPr lang="en-GB" sz="1200" dirty="0"/>
              <a:t>Maturity</a:t>
            </a:r>
          </a:p>
        </p:txBody>
      </p:sp>
      <p:sp>
        <p:nvSpPr>
          <p:cNvPr id="16" name="Rectangle 15">
            <a:hlinkClick r:id="rId8"/>
            <a:extLst>
              <a:ext uri="{FF2B5EF4-FFF2-40B4-BE49-F238E27FC236}">
                <a16:creationId xmlns:a16="http://schemas.microsoft.com/office/drawing/2014/main" id="{5EFDEE36-D353-4482-B8B2-174B93E55EE5}"/>
              </a:ext>
            </a:extLst>
          </p:cNvPr>
          <p:cNvSpPr/>
          <p:nvPr/>
        </p:nvSpPr>
        <p:spPr>
          <a:xfrm>
            <a:off x="10774392" y="94891"/>
            <a:ext cx="1216325" cy="6814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05ABB1F6-8E9E-4E87-8355-BEB7EA721809}"/>
              </a:ext>
            </a:extLst>
          </p:cNvPr>
          <p:cNvSpPr txBox="1"/>
          <p:nvPr/>
        </p:nvSpPr>
        <p:spPr>
          <a:xfrm>
            <a:off x="10580417" y="1017186"/>
            <a:ext cx="1589374" cy="307777"/>
          </a:xfrm>
          <a:prstGeom prst="rect">
            <a:avLst/>
          </a:prstGeom>
          <a:noFill/>
        </p:spPr>
        <p:txBody>
          <a:bodyPr wrap="square" rtlCol="0">
            <a:spAutoFit/>
          </a:bodyPr>
          <a:lstStyle/>
          <a:p>
            <a:pPr algn="ctr"/>
            <a:r>
              <a:rPr lang="en-GB" sz="1400" b="1" dirty="0">
                <a:solidFill>
                  <a:schemeClr val="accent1"/>
                </a:solidFill>
              </a:rPr>
              <a:t>Application</a:t>
            </a:r>
          </a:p>
        </p:txBody>
      </p:sp>
    </p:spTree>
    <p:extLst>
      <p:ext uri="{BB962C8B-B14F-4D97-AF65-F5344CB8AC3E}">
        <p14:creationId xmlns:p14="http://schemas.microsoft.com/office/powerpoint/2010/main" val="11830067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358" y="24064"/>
            <a:ext cx="6798577" cy="826167"/>
          </a:xfrm>
        </p:spPr>
        <p:txBody>
          <a:bodyPr/>
          <a:lstStyle/>
          <a:p>
            <a:r>
              <a:rPr lang="en-GB" dirty="0"/>
              <a:t>Organisation management</a:t>
            </a:r>
          </a:p>
        </p:txBody>
      </p:sp>
      <p:sp>
        <p:nvSpPr>
          <p:cNvPr id="17" name="Rectangle 16"/>
          <p:cNvSpPr/>
          <p:nvPr/>
        </p:nvSpPr>
        <p:spPr>
          <a:xfrm>
            <a:off x="9221609" y="5434904"/>
            <a:ext cx="1094226" cy="495007"/>
          </a:xfrm>
          <a:prstGeom prst="rect">
            <a:avLst/>
          </a:prstGeom>
          <a:solidFill>
            <a:schemeClr val="accent5">
              <a:lumMod val="20000"/>
              <a:lumOff val="80000"/>
            </a:schemeClr>
          </a:solidFill>
          <a:ln w="3175">
            <a:solidFill>
              <a:schemeClr val="accent5">
                <a:lumMod val="60000"/>
                <a:lumOff val="40000"/>
              </a:schemeClr>
            </a:solidFill>
          </a:ln>
          <a:effectLst>
            <a:outerShdw blurRad="127000" dist="63500" dir="36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Support</a:t>
            </a:r>
          </a:p>
        </p:txBody>
      </p:sp>
      <p:grpSp>
        <p:nvGrpSpPr>
          <p:cNvPr id="3" name="Group 2">
            <a:extLst>
              <a:ext uri="{FF2B5EF4-FFF2-40B4-BE49-F238E27FC236}">
                <a16:creationId xmlns:a16="http://schemas.microsoft.com/office/drawing/2014/main" id="{877C4F47-9B44-4FE0-B158-9DDB1655D484}"/>
              </a:ext>
            </a:extLst>
          </p:cNvPr>
          <p:cNvGrpSpPr/>
          <p:nvPr/>
        </p:nvGrpSpPr>
        <p:grpSpPr>
          <a:xfrm>
            <a:off x="6649594" y="4277645"/>
            <a:ext cx="1672462" cy="1470888"/>
            <a:chOff x="6649594" y="4277645"/>
            <a:chExt cx="1672462" cy="1470888"/>
          </a:xfrm>
          <a:effectLst>
            <a:outerShdw blurRad="127000" dist="63500" dir="3600000" algn="ctr" rotWithShape="0">
              <a:srgbClr val="000000">
                <a:alpha val="40000"/>
              </a:srgbClr>
            </a:outerShdw>
          </a:effectLst>
        </p:grpSpPr>
        <p:sp>
          <p:nvSpPr>
            <p:cNvPr id="19" name="Down Arrow 18"/>
            <p:cNvSpPr/>
            <p:nvPr/>
          </p:nvSpPr>
          <p:spPr>
            <a:xfrm>
              <a:off x="8148369" y="4277645"/>
              <a:ext cx="173687" cy="122194"/>
            </a:xfrm>
            <a:prstGeom prst="downArrow">
              <a:avLst/>
            </a:prstGeom>
            <a:solidFill>
              <a:schemeClr val="accent5">
                <a:lumMod val="20000"/>
                <a:lumOff val="80000"/>
              </a:schemeClr>
            </a:solidFill>
            <a:ln w="3175">
              <a:noFill/>
            </a:ln>
            <a:effectLst>
              <a:outerShdw blurRad="127000" dist="63500" dir="3600000" algn="ctr"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0" name="Down Arrow 19"/>
            <p:cNvSpPr/>
            <p:nvPr/>
          </p:nvSpPr>
          <p:spPr>
            <a:xfrm>
              <a:off x="8148369" y="4952759"/>
              <a:ext cx="173686" cy="122236"/>
            </a:xfrm>
            <a:prstGeom prst="downArrow">
              <a:avLst/>
            </a:prstGeom>
            <a:solidFill>
              <a:schemeClr val="accent5">
                <a:lumMod val="20000"/>
                <a:lumOff val="80000"/>
              </a:schemeClr>
            </a:solidFill>
            <a:ln w="3175">
              <a:noFill/>
            </a:ln>
            <a:effectLst>
              <a:outerShdw blurRad="127000" dist="63500" dir="3600000" algn="ctr"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Down Arrow 20"/>
            <p:cNvSpPr/>
            <p:nvPr/>
          </p:nvSpPr>
          <p:spPr>
            <a:xfrm>
              <a:off x="8148369" y="5615825"/>
              <a:ext cx="173687" cy="132708"/>
            </a:xfrm>
            <a:prstGeom prst="downArrow">
              <a:avLst/>
            </a:prstGeom>
            <a:solidFill>
              <a:schemeClr val="accent5">
                <a:lumMod val="20000"/>
                <a:lumOff val="80000"/>
              </a:schemeClr>
            </a:solidFill>
            <a:ln w="3175">
              <a:noFill/>
            </a:ln>
            <a:effectLst>
              <a:outerShdw blurRad="127000" dist="63500" dir="3600000" algn="ctr"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Down Arrow 21"/>
            <p:cNvSpPr/>
            <p:nvPr/>
          </p:nvSpPr>
          <p:spPr>
            <a:xfrm>
              <a:off x="6649594" y="4968515"/>
              <a:ext cx="173687" cy="441943"/>
            </a:xfrm>
            <a:prstGeom prst="downArrow">
              <a:avLst/>
            </a:prstGeom>
            <a:solidFill>
              <a:schemeClr val="accent5">
                <a:lumMod val="20000"/>
                <a:lumOff val="80000"/>
              </a:schemeClr>
            </a:solidFill>
            <a:ln w="3175">
              <a:noFill/>
            </a:ln>
            <a:effectLst>
              <a:outerShdw blurRad="127000" dist="63500" dir="3600000" algn="ctr"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cxnSp>
        <p:nvCxnSpPr>
          <p:cNvPr id="23" name="Elbow Connector 22"/>
          <p:cNvCxnSpPr>
            <a:stCxn id="17" idx="1"/>
            <a:endCxn id="14" idx="3"/>
          </p:cNvCxnSpPr>
          <p:nvPr/>
        </p:nvCxnSpPr>
        <p:spPr>
          <a:xfrm rot="10800000">
            <a:off x="8787391" y="5341787"/>
            <a:ext cx="434218" cy="340621"/>
          </a:xfrm>
          <a:prstGeom prst="bentConnector3">
            <a:avLst/>
          </a:prstGeom>
          <a:ln w="3175">
            <a:solidFill>
              <a:schemeClr val="accent5">
                <a:lumMod val="60000"/>
                <a:lumOff val="40000"/>
              </a:schemeClr>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24" name="Elbow Connector 23"/>
          <p:cNvCxnSpPr>
            <a:stCxn id="17" idx="1"/>
            <a:endCxn id="15" idx="3"/>
          </p:cNvCxnSpPr>
          <p:nvPr/>
        </p:nvCxnSpPr>
        <p:spPr>
          <a:xfrm rot="10800000" flipV="1">
            <a:off x="8780152" y="5682408"/>
            <a:ext cx="441457" cy="331456"/>
          </a:xfrm>
          <a:prstGeom prst="bentConnector3">
            <a:avLst/>
          </a:prstGeom>
          <a:ln w="3175">
            <a:solidFill>
              <a:schemeClr val="accent5">
                <a:lumMod val="60000"/>
                <a:lumOff val="40000"/>
              </a:schemeClr>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a:stCxn id="18" idx="3"/>
          </p:cNvCxnSpPr>
          <p:nvPr/>
        </p:nvCxnSpPr>
        <p:spPr>
          <a:xfrm flipV="1">
            <a:off x="7292235" y="5341787"/>
            <a:ext cx="382114" cy="334850"/>
          </a:xfrm>
          <a:prstGeom prst="bentConnector3">
            <a:avLst/>
          </a:prstGeom>
          <a:ln w="3175">
            <a:solidFill>
              <a:schemeClr val="accent5">
                <a:lumMod val="60000"/>
                <a:lumOff val="40000"/>
              </a:schemeClr>
            </a:solidFill>
            <a:prstDash val="lgDash"/>
            <a:tailEnd type="triangle" w="sm" len="med"/>
          </a:ln>
        </p:spPr>
        <p:style>
          <a:lnRef idx="1">
            <a:schemeClr val="accent1"/>
          </a:lnRef>
          <a:fillRef idx="0">
            <a:schemeClr val="accent1"/>
          </a:fillRef>
          <a:effectRef idx="0">
            <a:schemeClr val="accent1"/>
          </a:effectRef>
          <a:fontRef idx="minor">
            <a:schemeClr val="tx1"/>
          </a:fontRef>
        </p:style>
      </p:cxnSp>
      <p:cxnSp>
        <p:nvCxnSpPr>
          <p:cNvPr id="26" name="Elbow Connector 25"/>
          <p:cNvCxnSpPr>
            <a:stCxn id="18" idx="3"/>
            <a:endCxn id="15" idx="1"/>
          </p:cNvCxnSpPr>
          <p:nvPr/>
        </p:nvCxnSpPr>
        <p:spPr>
          <a:xfrm>
            <a:off x="7292235" y="5676636"/>
            <a:ext cx="393690" cy="337227"/>
          </a:xfrm>
          <a:prstGeom prst="bentConnector3">
            <a:avLst/>
          </a:prstGeom>
          <a:ln w="3175">
            <a:solidFill>
              <a:schemeClr val="accent5">
                <a:lumMod val="60000"/>
                <a:lumOff val="40000"/>
              </a:schemeClr>
            </a:solidFill>
            <a:prstDash val="lgDash"/>
            <a:tailEnd type="triangle" w="sm" len="med"/>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163687" y="1771616"/>
            <a:ext cx="832753" cy="526453"/>
          </a:xfrm>
          <a:prstGeom prst="rect">
            <a:avLst/>
          </a:prstGeom>
          <a:solidFill>
            <a:schemeClr val="accent5">
              <a:lumMod val="20000"/>
              <a:lumOff val="80000"/>
            </a:schemeClr>
          </a:solidFill>
          <a:ln w="3175">
            <a:solidFill>
              <a:schemeClr val="accent5">
                <a:lumMod val="60000"/>
                <a:lumOff val="40000"/>
              </a:schemeClr>
            </a:solidFill>
            <a:tailEnd w="sm" len="med"/>
          </a:ln>
          <a:effectLst>
            <a:outerShdw blurRad="127000" dist="63500" dir="36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Maintain</a:t>
            </a:r>
          </a:p>
        </p:txBody>
      </p:sp>
      <p:sp>
        <p:nvSpPr>
          <p:cNvPr id="6" name="Rectangle 5"/>
          <p:cNvSpPr/>
          <p:nvPr/>
        </p:nvSpPr>
        <p:spPr>
          <a:xfrm>
            <a:off x="9226550" y="1771615"/>
            <a:ext cx="832753" cy="526453"/>
          </a:xfrm>
          <a:prstGeom prst="rect">
            <a:avLst/>
          </a:prstGeom>
          <a:solidFill>
            <a:schemeClr val="accent5">
              <a:lumMod val="20000"/>
              <a:lumOff val="80000"/>
            </a:schemeClr>
          </a:solidFill>
          <a:ln w="3175">
            <a:solidFill>
              <a:schemeClr val="accent5">
                <a:lumMod val="60000"/>
                <a:lumOff val="40000"/>
              </a:schemeClr>
            </a:solidFill>
            <a:tailEnd w="sm" len="med"/>
          </a:ln>
          <a:effectLst>
            <a:outerShdw blurRad="127000" dist="63500" dir="36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Close</a:t>
            </a:r>
          </a:p>
        </p:txBody>
      </p:sp>
      <p:sp>
        <p:nvSpPr>
          <p:cNvPr id="7" name="Rectangle 6"/>
          <p:cNvSpPr/>
          <p:nvPr/>
        </p:nvSpPr>
        <p:spPr>
          <a:xfrm>
            <a:off x="7196356" y="1771616"/>
            <a:ext cx="737220" cy="526453"/>
          </a:xfrm>
          <a:prstGeom prst="rect">
            <a:avLst/>
          </a:prstGeom>
          <a:solidFill>
            <a:schemeClr val="accent5">
              <a:lumMod val="20000"/>
              <a:lumOff val="80000"/>
            </a:schemeClr>
          </a:solidFill>
          <a:ln w="3175">
            <a:solidFill>
              <a:schemeClr val="accent5">
                <a:lumMod val="60000"/>
                <a:lumOff val="40000"/>
              </a:schemeClr>
            </a:solidFill>
            <a:tailEnd w="sm" len="med"/>
          </a:ln>
          <a:effectLst>
            <a:outerShdw blurRad="127000" dist="63500" dir="36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Initiate</a:t>
            </a:r>
          </a:p>
        </p:txBody>
      </p:sp>
      <p:sp>
        <p:nvSpPr>
          <p:cNvPr id="8" name="Rectangle 7"/>
          <p:cNvSpPr/>
          <p:nvPr/>
        </p:nvSpPr>
        <p:spPr>
          <a:xfrm>
            <a:off x="6218099" y="1771616"/>
            <a:ext cx="748147" cy="526453"/>
          </a:xfrm>
          <a:prstGeom prst="rect">
            <a:avLst/>
          </a:prstGeom>
          <a:solidFill>
            <a:schemeClr val="accent5">
              <a:lumMod val="20000"/>
              <a:lumOff val="80000"/>
            </a:schemeClr>
          </a:solidFill>
          <a:ln w="3175">
            <a:solidFill>
              <a:schemeClr val="accent5">
                <a:lumMod val="60000"/>
                <a:lumOff val="40000"/>
              </a:schemeClr>
            </a:solidFill>
            <a:tailEnd w="sm" len="med"/>
          </a:ln>
          <a:effectLst>
            <a:outerShdw blurRad="127000" dist="63500" dir="36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Plan</a:t>
            </a:r>
          </a:p>
        </p:txBody>
      </p:sp>
      <p:cxnSp>
        <p:nvCxnSpPr>
          <p:cNvPr id="9" name="Straight Arrow Connector 8"/>
          <p:cNvCxnSpPr>
            <a:stCxn id="8" idx="3"/>
            <a:endCxn id="7" idx="1"/>
          </p:cNvCxnSpPr>
          <p:nvPr/>
        </p:nvCxnSpPr>
        <p:spPr>
          <a:xfrm>
            <a:off x="6966246" y="2034842"/>
            <a:ext cx="230110" cy="0"/>
          </a:xfrm>
          <a:prstGeom prst="straightConnector1">
            <a:avLst/>
          </a:prstGeom>
          <a:ln w="3175">
            <a:solidFill>
              <a:schemeClr val="accent5">
                <a:lumMod val="60000"/>
                <a:lumOff val="40000"/>
              </a:schemeClr>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7" idx="3"/>
            <a:endCxn id="5" idx="1"/>
          </p:cNvCxnSpPr>
          <p:nvPr/>
        </p:nvCxnSpPr>
        <p:spPr>
          <a:xfrm>
            <a:off x="7933576" y="2034842"/>
            <a:ext cx="230110" cy="1"/>
          </a:xfrm>
          <a:prstGeom prst="straightConnector1">
            <a:avLst/>
          </a:prstGeom>
          <a:ln w="3175">
            <a:solidFill>
              <a:schemeClr val="accent5">
                <a:lumMod val="60000"/>
                <a:lumOff val="40000"/>
              </a:schemeClr>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11" name="Elbow Connector 31"/>
          <p:cNvCxnSpPr>
            <a:stCxn id="5" idx="3"/>
            <a:endCxn id="6" idx="1"/>
          </p:cNvCxnSpPr>
          <p:nvPr/>
        </p:nvCxnSpPr>
        <p:spPr>
          <a:xfrm flipV="1">
            <a:off x="8996440" y="2034842"/>
            <a:ext cx="230110" cy="1"/>
          </a:xfrm>
          <a:prstGeom prst="straightConnector1">
            <a:avLst/>
          </a:prstGeom>
          <a:ln w="3175">
            <a:solidFill>
              <a:schemeClr val="accent5">
                <a:lumMod val="60000"/>
                <a:lumOff val="40000"/>
              </a:schemeClr>
            </a:solidFill>
            <a:headEnd type="none" w="med" len="med"/>
            <a:tailEnd type="triangle" w="sm" len="med"/>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120908" y="1072861"/>
            <a:ext cx="936025" cy="307777"/>
          </a:xfrm>
          <a:prstGeom prst="rect">
            <a:avLst/>
          </a:prstGeom>
          <a:noFill/>
        </p:spPr>
        <p:txBody>
          <a:bodyPr wrap="none" rtlCol="0">
            <a:spAutoFit/>
          </a:bodyPr>
          <a:lstStyle/>
          <a:p>
            <a:r>
              <a:rPr lang="en-GB" sz="1400" dirty="0">
                <a:solidFill>
                  <a:schemeClr val="accent5"/>
                </a:solidFill>
              </a:rPr>
              <a:t>Procedure</a:t>
            </a:r>
          </a:p>
        </p:txBody>
      </p:sp>
      <p:sp>
        <p:nvSpPr>
          <p:cNvPr id="28" name="TextBox 27"/>
          <p:cNvSpPr txBox="1"/>
          <p:nvPr/>
        </p:nvSpPr>
        <p:spPr>
          <a:xfrm>
            <a:off x="6214848" y="3219455"/>
            <a:ext cx="1459502" cy="307777"/>
          </a:xfrm>
          <a:prstGeom prst="rect">
            <a:avLst/>
          </a:prstGeom>
          <a:noFill/>
        </p:spPr>
        <p:txBody>
          <a:bodyPr wrap="none" rtlCol="0">
            <a:spAutoFit/>
          </a:bodyPr>
          <a:lstStyle/>
          <a:p>
            <a:r>
              <a:rPr lang="en-GB" sz="1400" dirty="0">
                <a:solidFill>
                  <a:schemeClr val="accent5"/>
                </a:solidFill>
              </a:rPr>
              <a:t>Generic structure</a:t>
            </a:r>
          </a:p>
        </p:txBody>
      </p:sp>
      <p:sp>
        <p:nvSpPr>
          <p:cNvPr id="29" name="Rectangle 28"/>
          <p:cNvSpPr/>
          <p:nvPr/>
        </p:nvSpPr>
        <p:spPr>
          <a:xfrm>
            <a:off x="145588" y="1072861"/>
            <a:ext cx="5065648" cy="1672637"/>
          </a:xfrm>
          <a:prstGeom prst="rect">
            <a:avLst/>
          </a:prstGeom>
        </p:spPr>
        <p:txBody>
          <a:bodyPr wrap="square">
            <a:spAutoFit/>
          </a:bodyPr>
          <a:lstStyle/>
          <a:p>
            <a:pPr>
              <a:lnSpc>
                <a:spcPct val="115000"/>
              </a:lnSpc>
              <a:spcAft>
                <a:spcPts val="600"/>
              </a:spcAft>
            </a:pPr>
            <a:r>
              <a:rPr lang="en-GB" sz="1400" dirty="0">
                <a:solidFill>
                  <a:schemeClr val="accent5"/>
                </a:solidFill>
                <a:latin typeface="Calibri" panose="020F0502020204030204" pitchFamily="34" charset="0"/>
                <a:ea typeface="Calibri" panose="020F0502020204030204" pitchFamily="34" charset="0"/>
                <a:cs typeface="Times New Roman" panose="02020603050405020304" pitchFamily="18" charset="0"/>
              </a:rPr>
              <a:t>Goals</a:t>
            </a:r>
          </a:p>
          <a:p>
            <a:pPr>
              <a:spcAft>
                <a:spcPts val="600"/>
              </a:spcAft>
            </a:pPr>
            <a:r>
              <a:rPr lang="en-GB" sz="1200" dirty="0">
                <a:latin typeface="Calibri" panose="020F0502020204030204" pitchFamily="34" charset="0"/>
                <a:ea typeface="Calibri" panose="020F0502020204030204" pitchFamily="34" charset="0"/>
                <a:cs typeface="Times New Roman" panose="02020603050405020304" pitchFamily="18" charset="0"/>
              </a:rPr>
              <a:t>Organisation management is concerned with creating and maintaining a management structure applicable to the project and the context in which it operates. Its goals are to:</a:t>
            </a:r>
          </a:p>
          <a:p>
            <a:pPr marL="179388" lvl="0" indent="-179388">
              <a:lnSpc>
                <a:spcPct val="115000"/>
              </a:lnSpc>
              <a:spcAft>
                <a:spcPts val="0"/>
              </a:spcAft>
              <a:buFont typeface="Symbol" panose="05050102010706020507" pitchFamily="18" charset="2"/>
              <a:buChar char=""/>
            </a:pPr>
            <a:r>
              <a:rPr lang="en-GB" sz="1200" dirty="0">
                <a:latin typeface="Calibri" panose="020F0502020204030204" pitchFamily="34" charset="0"/>
                <a:ea typeface="Calibri" panose="020F0502020204030204" pitchFamily="34" charset="0"/>
                <a:cs typeface="Times New Roman" panose="02020603050405020304" pitchFamily="18" charset="0"/>
              </a:rPr>
              <a:t>design an organisation appropriate to the scope of work to be managed;</a:t>
            </a:r>
          </a:p>
          <a:p>
            <a:pPr marL="179388" lvl="0" indent="-179388">
              <a:lnSpc>
                <a:spcPct val="115000"/>
              </a:lnSpc>
              <a:spcAft>
                <a:spcPts val="0"/>
              </a:spcAft>
              <a:buFont typeface="Symbol" panose="05050102010706020507" pitchFamily="18" charset="2"/>
              <a:buChar char=""/>
            </a:pPr>
            <a:r>
              <a:rPr lang="en-GB" sz="1200" dirty="0">
                <a:latin typeface="Calibri" panose="020F0502020204030204" pitchFamily="34" charset="0"/>
                <a:ea typeface="Calibri" panose="020F0502020204030204" pitchFamily="34" charset="0"/>
                <a:cs typeface="Times New Roman" panose="02020603050405020304" pitchFamily="18" charset="0"/>
              </a:rPr>
              <a:t>identify and appoint members of the management team;</a:t>
            </a:r>
          </a:p>
          <a:p>
            <a:pPr marL="179388" lvl="0" indent="-179388">
              <a:lnSpc>
                <a:spcPct val="115000"/>
              </a:lnSpc>
              <a:spcAft>
                <a:spcPts val="1000"/>
              </a:spcAft>
              <a:buFont typeface="Symbol" panose="05050102010706020507" pitchFamily="18" charset="2"/>
              <a:buChar char=""/>
            </a:pPr>
            <a:r>
              <a:rPr lang="en-GB" sz="1200" dirty="0">
                <a:latin typeface="Calibri" panose="020F0502020204030204" pitchFamily="34" charset="0"/>
                <a:ea typeface="Calibri" panose="020F0502020204030204" pitchFamily="34" charset="0"/>
                <a:cs typeface="Times New Roman" panose="02020603050405020304" pitchFamily="18" charset="0"/>
              </a:rPr>
              <a:t>maintain and adapt the organisation throughout the </a:t>
            </a:r>
            <a:r>
              <a:rPr lang="en-GB" sz="1200" dirty="0">
                <a:latin typeface="Calibri" panose="020F0502020204030204" pitchFamily="34" charset="0"/>
                <a:ea typeface="Calibri" panose="020F0502020204030204" pitchFamily="34" charset="0"/>
                <a:cs typeface="Times New Roman" panose="02020603050405020304" pitchFamily="18" charset="0"/>
                <a:hlinkClick r:id="rId2" action="ppaction://hlinksldjump"/>
              </a:rPr>
              <a:t>life cycle</a:t>
            </a:r>
            <a:r>
              <a:rPr lang="en-GB" sz="1200" dirty="0">
                <a:latin typeface="Calibri" panose="020F0502020204030204" pitchFamily="34" charset="0"/>
                <a:ea typeface="Calibri" panose="020F0502020204030204" pitchFamily="34" charset="0"/>
                <a:cs typeface="Times New Roman" panose="02020603050405020304" pitchFamily="18" charset="0"/>
              </a:rPr>
              <a: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Rectangle 29"/>
          <p:cNvSpPr/>
          <p:nvPr/>
        </p:nvSpPr>
        <p:spPr>
          <a:xfrm>
            <a:off x="136358" y="3219455"/>
            <a:ext cx="5330164" cy="3176767"/>
          </a:xfrm>
          <a:prstGeom prst="rect">
            <a:avLst/>
          </a:prstGeom>
        </p:spPr>
        <p:txBody>
          <a:bodyPr wrap="square">
            <a:spAutoFit/>
          </a:bodyPr>
          <a:lstStyle/>
          <a:p>
            <a:pPr>
              <a:lnSpc>
                <a:spcPct val="115000"/>
              </a:lnSpc>
              <a:spcAft>
                <a:spcPts val="1000"/>
              </a:spcAft>
            </a:pPr>
            <a:r>
              <a:rPr lang="en-GB" sz="1400" dirty="0">
                <a:solidFill>
                  <a:schemeClr val="accent5"/>
                </a:solidFill>
                <a:ea typeface="Calibri" panose="020F0502020204030204" pitchFamily="34" charset="0"/>
                <a:cs typeface="Times New Roman" panose="02020603050405020304" pitchFamily="18" charset="0"/>
              </a:rPr>
              <a:t>Overview</a:t>
            </a:r>
          </a:p>
          <a:p>
            <a:pPr lvl="0" eaLnBrk="0" fontAlgn="base" hangingPunct="0">
              <a:spcBef>
                <a:spcPct val="0"/>
              </a:spcBef>
              <a:spcAft>
                <a:spcPts val="600"/>
              </a:spcAft>
            </a:pPr>
            <a:r>
              <a:rPr lang="en-GB" altLang="en-US" sz="1200" dirty="0">
                <a:ea typeface="Calibri" panose="020F0502020204030204" pitchFamily="34" charset="0"/>
                <a:cs typeface="Times New Roman" panose="02020603050405020304" pitchFamily="18" charset="0"/>
              </a:rPr>
              <a:t>Planning for organisation management includes the design of an organisation structure that will match the context and scope of the work. This will include the description of policies for appointing staff and cross-reference the relevant host-organisation HR policies.</a:t>
            </a:r>
            <a:endParaRPr lang="en-GB" altLang="en-US" sz="1200" dirty="0"/>
          </a:p>
          <a:p>
            <a:pPr lvl="0" eaLnBrk="0" fontAlgn="base" hangingPunct="0">
              <a:spcBef>
                <a:spcPct val="0"/>
              </a:spcBef>
              <a:spcAft>
                <a:spcPts val="600"/>
              </a:spcAft>
            </a:pPr>
            <a:r>
              <a:rPr lang="en-GB" altLang="en-US" sz="1200" dirty="0">
                <a:ea typeface="Calibri" panose="020F0502020204030204" pitchFamily="34" charset="0"/>
                <a:cs typeface="Times New Roman" panose="02020603050405020304" pitchFamily="18" charset="0"/>
              </a:rPr>
              <a:t>The initiate step involves making appointments and delivering any necessary training.</a:t>
            </a:r>
            <a:endParaRPr lang="en-GB" altLang="en-US" sz="1200" dirty="0"/>
          </a:p>
          <a:p>
            <a:pPr lvl="0" eaLnBrk="0" fontAlgn="base" hangingPunct="0">
              <a:spcBef>
                <a:spcPct val="0"/>
              </a:spcBef>
              <a:spcAft>
                <a:spcPts val="600"/>
              </a:spcAft>
            </a:pPr>
            <a:r>
              <a:rPr lang="en-GB" altLang="en-US" sz="1200" dirty="0">
                <a:ea typeface="Calibri" panose="020F0502020204030204" pitchFamily="34" charset="0"/>
                <a:cs typeface="Times New Roman" panose="02020603050405020304" pitchFamily="18" charset="0"/>
              </a:rPr>
              <a:t>The demands on the organisation structure will usually change during the course of the project life cycle. The organisation must be amended to take these changing requirements into account.</a:t>
            </a:r>
            <a:endParaRPr lang="en-GB" altLang="en-US" sz="1200" dirty="0"/>
          </a:p>
          <a:p>
            <a:pPr lvl="0" eaLnBrk="0" fontAlgn="base" hangingPunct="0">
              <a:spcBef>
                <a:spcPct val="0"/>
              </a:spcBef>
              <a:spcAft>
                <a:spcPts val="600"/>
              </a:spcAft>
            </a:pPr>
            <a:r>
              <a:rPr lang="en-GB" altLang="en-US" sz="1200" dirty="0">
                <a:ea typeface="Calibri" panose="020F0502020204030204" pitchFamily="34" charset="0"/>
                <a:cs typeface="Times New Roman" panose="02020603050405020304" pitchFamily="18" charset="0"/>
              </a:rPr>
              <a:t>Finally the organisation is closed down and disbanded.</a:t>
            </a:r>
            <a:endParaRPr lang="en-GB" altLang="en-US" sz="1200" dirty="0"/>
          </a:p>
          <a:p>
            <a:pPr lvl="0" eaLnBrk="0" fontAlgn="base" hangingPunct="0">
              <a:spcBef>
                <a:spcPct val="0"/>
              </a:spcBef>
              <a:spcAft>
                <a:spcPts val="600"/>
              </a:spcAft>
            </a:pPr>
            <a:r>
              <a:rPr lang="en-GB" altLang="en-US" sz="1200" dirty="0">
                <a:ea typeface="Calibri" panose="020F0502020204030204" pitchFamily="34" charset="0"/>
                <a:cs typeface="Times New Roman" panose="02020603050405020304" pitchFamily="18" charset="0"/>
              </a:rPr>
              <a:t>The organisational structure of individual projects will vary according to the context and specific needs of each situation. In broad terms, the organisation will always have four main levels as shown opposite.</a:t>
            </a:r>
            <a:endParaRPr lang="en-GB" altLang="en-US" sz="1200" dirty="0"/>
          </a:p>
        </p:txBody>
      </p:sp>
      <p:sp>
        <p:nvSpPr>
          <p:cNvPr id="13" name="Rectangle 12"/>
          <p:cNvSpPr/>
          <p:nvPr/>
        </p:nvSpPr>
        <p:spPr>
          <a:xfrm>
            <a:off x="6198013" y="4422206"/>
            <a:ext cx="2570563" cy="495007"/>
          </a:xfrm>
          <a:prstGeom prst="rect">
            <a:avLst/>
          </a:prstGeom>
          <a:solidFill>
            <a:schemeClr val="accent5">
              <a:lumMod val="20000"/>
              <a:lumOff val="80000"/>
            </a:schemeClr>
          </a:solidFill>
          <a:ln w="3175">
            <a:solidFill>
              <a:schemeClr val="accent5">
                <a:lumMod val="60000"/>
                <a:lumOff val="40000"/>
              </a:schemeClr>
            </a:solidFill>
          </a:ln>
          <a:effectLst>
            <a:outerShdw blurRad="127000" dist="63500" dir="36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Sponsorship</a:t>
            </a:r>
          </a:p>
        </p:txBody>
      </p:sp>
      <p:sp>
        <p:nvSpPr>
          <p:cNvPr id="14" name="Rectangle 13"/>
          <p:cNvSpPr/>
          <p:nvPr/>
        </p:nvSpPr>
        <p:spPr>
          <a:xfrm>
            <a:off x="7693164" y="5094283"/>
            <a:ext cx="1094226" cy="495007"/>
          </a:xfrm>
          <a:prstGeom prst="rect">
            <a:avLst/>
          </a:prstGeom>
          <a:solidFill>
            <a:schemeClr val="accent5">
              <a:lumMod val="20000"/>
              <a:lumOff val="80000"/>
            </a:schemeClr>
          </a:solidFill>
          <a:ln w="3175">
            <a:solidFill>
              <a:schemeClr val="accent5">
                <a:lumMod val="60000"/>
                <a:lumOff val="40000"/>
              </a:schemeClr>
            </a:solidFill>
          </a:ln>
          <a:effectLst>
            <a:outerShdw blurRad="127000" dist="63500" dir="36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Management</a:t>
            </a:r>
          </a:p>
        </p:txBody>
      </p:sp>
      <p:sp>
        <p:nvSpPr>
          <p:cNvPr id="15" name="Rectangle 14"/>
          <p:cNvSpPr/>
          <p:nvPr/>
        </p:nvSpPr>
        <p:spPr>
          <a:xfrm>
            <a:off x="7685926" y="5766360"/>
            <a:ext cx="1094226" cy="495007"/>
          </a:xfrm>
          <a:prstGeom prst="rect">
            <a:avLst/>
          </a:prstGeom>
          <a:solidFill>
            <a:schemeClr val="accent5">
              <a:lumMod val="20000"/>
              <a:lumOff val="80000"/>
            </a:schemeClr>
          </a:solidFill>
          <a:ln w="3175">
            <a:solidFill>
              <a:schemeClr val="accent5">
                <a:lumMod val="60000"/>
                <a:lumOff val="40000"/>
              </a:schemeClr>
            </a:solidFill>
          </a:ln>
          <a:effectLst>
            <a:outerShdw blurRad="127000" dist="63500" dir="36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Delivery</a:t>
            </a:r>
          </a:p>
        </p:txBody>
      </p:sp>
      <p:sp>
        <p:nvSpPr>
          <p:cNvPr id="16" name="Rectangle 15"/>
          <p:cNvSpPr/>
          <p:nvPr/>
        </p:nvSpPr>
        <p:spPr>
          <a:xfrm>
            <a:off x="7674350" y="3750128"/>
            <a:ext cx="1094226" cy="495007"/>
          </a:xfrm>
          <a:prstGeom prst="rect">
            <a:avLst/>
          </a:prstGeom>
          <a:solidFill>
            <a:schemeClr val="accent5">
              <a:lumMod val="20000"/>
              <a:lumOff val="80000"/>
            </a:schemeClr>
          </a:solidFill>
          <a:ln w="3175">
            <a:solidFill>
              <a:schemeClr val="accent5">
                <a:lumMod val="60000"/>
                <a:lumOff val="40000"/>
              </a:schemeClr>
            </a:solidFill>
          </a:ln>
          <a:effectLst>
            <a:outerShdw blurRad="127000" dist="63500" dir="36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External</a:t>
            </a:r>
          </a:p>
        </p:txBody>
      </p:sp>
      <p:sp>
        <p:nvSpPr>
          <p:cNvPr id="18" name="Rectangle 17"/>
          <p:cNvSpPr/>
          <p:nvPr/>
        </p:nvSpPr>
        <p:spPr>
          <a:xfrm>
            <a:off x="6198009" y="5429133"/>
            <a:ext cx="1094226" cy="495007"/>
          </a:xfrm>
          <a:prstGeom prst="rect">
            <a:avLst/>
          </a:prstGeom>
          <a:solidFill>
            <a:schemeClr val="accent5">
              <a:lumMod val="20000"/>
              <a:lumOff val="80000"/>
            </a:schemeClr>
          </a:solidFill>
          <a:ln w="3175">
            <a:solidFill>
              <a:schemeClr val="accent5">
                <a:lumMod val="60000"/>
                <a:lumOff val="40000"/>
              </a:schemeClr>
            </a:solidFill>
          </a:ln>
          <a:effectLst>
            <a:outerShdw blurRad="127000" dist="63500" dir="36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Assurance</a:t>
            </a:r>
          </a:p>
        </p:txBody>
      </p:sp>
      <p:sp>
        <p:nvSpPr>
          <p:cNvPr id="33" name="Rectangle 32">
            <a:hlinkClick r:id="rId3"/>
            <a:extLst>
              <a:ext uri="{FF2B5EF4-FFF2-40B4-BE49-F238E27FC236}">
                <a16:creationId xmlns:a16="http://schemas.microsoft.com/office/drawing/2014/main" id="{A3B4046D-CC26-4C19-935C-5407ADBBA285}"/>
              </a:ext>
            </a:extLst>
          </p:cNvPr>
          <p:cNvSpPr/>
          <p:nvPr/>
        </p:nvSpPr>
        <p:spPr>
          <a:xfrm>
            <a:off x="10774392" y="94891"/>
            <a:ext cx="1216325" cy="6814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Box 33">
            <a:hlinkClick r:id="rId4"/>
            <a:extLst>
              <a:ext uri="{FF2B5EF4-FFF2-40B4-BE49-F238E27FC236}">
                <a16:creationId xmlns:a16="http://schemas.microsoft.com/office/drawing/2014/main" id="{86E969CC-D228-4910-9E30-0FC67C1C6EE1}"/>
              </a:ext>
            </a:extLst>
          </p:cNvPr>
          <p:cNvSpPr txBox="1"/>
          <p:nvPr/>
        </p:nvSpPr>
        <p:spPr>
          <a:xfrm>
            <a:off x="10707096" y="2376667"/>
            <a:ext cx="740780" cy="276999"/>
          </a:xfrm>
          <a:prstGeom prst="rect">
            <a:avLst/>
          </a:prstGeom>
          <a:noFill/>
        </p:spPr>
        <p:txBody>
          <a:bodyPr wrap="none" rtlCol="0">
            <a:spAutoFit/>
          </a:bodyPr>
          <a:lstStyle/>
          <a:p>
            <a:r>
              <a:rPr lang="en-GB" sz="1200" dirty="0"/>
              <a:t>Checklist</a:t>
            </a:r>
          </a:p>
        </p:txBody>
      </p:sp>
      <p:sp>
        <p:nvSpPr>
          <p:cNvPr id="35" name="TextBox 34">
            <a:hlinkClick r:id="rId5"/>
            <a:extLst>
              <a:ext uri="{FF2B5EF4-FFF2-40B4-BE49-F238E27FC236}">
                <a16:creationId xmlns:a16="http://schemas.microsoft.com/office/drawing/2014/main" id="{16067FA8-170F-4288-B2BF-21A6C687294B}"/>
              </a:ext>
            </a:extLst>
          </p:cNvPr>
          <p:cNvSpPr txBox="1"/>
          <p:nvPr/>
        </p:nvSpPr>
        <p:spPr>
          <a:xfrm>
            <a:off x="10707096" y="1306938"/>
            <a:ext cx="977255" cy="276999"/>
          </a:xfrm>
          <a:prstGeom prst="rect">
            <a:avLst/>
          </a:prstGeom>
          <a:noFill/>
        </p:spPr>
        <p:txBody>
          <a:bodyPr wrap="none" rtlCol="0">
            <a:spAutoFit/>
          </a:bodyPr>
          <a:lstStyle/>
          <a:p>
            <a:r>
              <a:rPr lang="en-GB" sz="1200" dirty="0"/>
              <a:t>Competence</a:t>
            </a:r>
          </a:p>
        </p:txBody>
      </p:sp>
      <p:sp>
        <p:nvSpPr>
          <p:cNvPr id="41" name="TextBox 40">
            <a:hlinkClick r:id="rId6"/>
            <a:extLst>
              <a:ext uri="{FF2B5EF4-FFF2-40B4-BE49-F238E27FC236}">
                <a16:creationId xmlns:a16="http://schemas.microsoft.com/office/drawing/2014/main" id="{FEAFE5E4-0DE3-4B19-864D-2525690E5A80}"/>
              </a:ext>
            </a:extLst>
          </p:cNvPr>
          <p:cNvSpPr txBox="1"/>
          <p:nvPr/>
        </p:nvSpPr>
        <p:spPr>
          <a:xfrm>
            <a:off x="10707097" y="1841802"/>
            <a:ext cx="925446" cy="276999"/>
          </a:xfrm>
          <a:prstGeom prst="rect">
            <a:avLst/>
          </a:prstGeom>
          <a:noFill/>
        </p:spPr>
        <p:txBody>
          <a:bodyPr wrap="none" rtlCol="0">
            <a:spAutoFit/>
          </a:bodyPr>
          <a:lstStyle/>
          <a:p>
            <a:r>
              <a:rPr lang="en-GB" sz="1200" dirty="0"/>
              <a:t>Assessment</a:t>
            </a:r>
          </a:p>
        </p:txBody>
      </p:sp>
      <p:sp>
        <p:nvSpPr>
          <p:cNvPr id="42" name="TextBox 41">
            <a:hlinkClick r:id="rId7"/>
            <a:extLst>
              <a:ext uri="{FF2B5EF4-FFF2-40B4-BE49-F238E27FC236}">
                <a16:creationId xmlns:a16="http://schemas.microsoft.com/office/drawing/2014/main" id="{43897883-5C43-470C-BD37-9A348591FE61}"/>
              </a:ext>
            </a:extLst>
          </p:cNvPr>
          <p:cNvSpPr txBox="1"/>
          <p:nvPr/>
        </p:nvSpPr>
        <p:spPr>
          <a:xfrm>
            <a:off x="10707097" y="2109234"/>
            <a:ext cx="819327" cy="276999"/>
          </a:xfrm>
          <a:prstGeom prst="rect">
            <a:avLst/>
          </a:prstGeom>
          <a:noFill/>
        </p:spPr>
        <p:txBody>
          <a:bodyPr wrap="none" rtlCol="0">
            <a:spAutoFit/>
          </a:bodyPr>
          <a:lstStyle/>
          <a:p>
            <a:r>
              <a:rPr lang="en-GB" sz="1200" dirty="0"/>
              <a:t>Resources</a:t>
            </a:r>
          </a:p>
        </p:txBody>
      </p:sp>
      <p:sp>
        <p:nvSpPr>
          <p:cNvPr id="43" name="TextBox 42">
            <a:hlinkClick r:id="rId8"/>
            <a:extLst>
              <a:ext uri="{FF2B5EF4-FFF2-40B4-BE49-F238E27FC236}">
                <a16:creationId xmlns:a16="http://schemas.microsoft.com/office/drawing/2014/main" id="{2EA1CF98-0D43-431D-A025-1DD0103D6AE5}"/>
              </a:ext>
            </a:extLst>
          </p:cNvPr>
          <p:cNvSpPr txBox="1"/>
          <p:nvPr/>
        </p:nvSpPr>
        <p:spPr>
          <a:xfrm>
            <a:off x="10707096" y="1574370"/>
            <a:ext cx="728276" cy="276999"/>
          </a:xfrm>
          <a:prstGeom prst="rect">
            <a:avLst/>
          </a:prstGeom>
          <a:noFill/>
        </p:spPr>
        <p:txBody>
          <a:bodyPr wrap="none" rtlCol="0">
            <a:spAutoFit/>
          </a:bodyPr>
          <a:lstStyle/>
          <a:p>
            <a:r>
              <a:rPr lang="en-GB" sz="1200" dirty="0"/>
              <a:t>Maturity</a:t>
            </a:r>
          </a:p>
        </p:txBody>
      </p:sp>
      <p:sp>
        <p:nvSpPr>
          <p:cNvPr id="44" name="TextBox 43">
            <a:extLst>
              <a:ext uri="{FF2B5EF4-FFF2-40B4-BE49-F238E27FC236}">
                <a16:creationId xmlns:a16="http://schemas.microsoft.com/office/drawing/2014/main" id="{D83FA695-E2B0-4B65-A802-9864541C9ABD}"/>
              </a:ext>
            </a:extLst>
          </p:cNvPr>
          <p:cNvSpPr txBox="1"/>
          <p:nvPr/>
        </p:nvSpPr>
        <p:spPr>
          <a:xfrm>
            <a:off x="10580417" y="1017186"/>
            <a:ext cx="1589374" cy="307777"/>
          </a:xfrm>
          <a:prstGeom prst="rect">
            <a:avLst/>
          </a:prstGeom>
          <a:noFill/>
        </p:spPr>
        <p:txBody>
          <a:bodyPr wrap="square" rtlCol="0">
            <a:spAutoFit/>
          </a:bodyPr>
          <a:lstStyle/>
          <a:p>
            <a:pPr algn="ctr"/>
            <a:r>
              <a:rPr lang="en-GB" sz="1400" b="1" dirty="0">
                <a:solidFill>
                  <a:schemeClr val="accent1"/>
                </a:solidFill>
              </a:rPr>
              <a:t>Application</a:t>
            </a:r>
          </a:p>
        </p:txBody>
      </p:sp>
    </p:spTree>
    <p:extLst>
      <p:ext uri="{BB962C8B-B14F-4D97-AF65-F5344CB8AC3E}">
        <p14:creationId xmlns:p14="http://schemas.microsoft.com/office/powerpoint/2010/main" val="13711267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358" y="24064"/>
            <a:ext cx="6798577" cy="826167"/>
          </a:xfrm>
        </p:spPr>
        <p:txBody>
          <a:bodyPr/>
          <a:lstStyle/>
          <a:p>
            <a:r>
              <a:rPr lang="en-GB" dirty="0"/>
              <a:t>Stakeholder management</a:t>
            </a:r>
          </a:p>
        </p:txBody>
      </p:sp>
      <p:sp>
        <p:nvSpPr>
          <p:cNvPr id="4" name="Rectangle 3"/>
          <p:cNvSpPr/>
          <p:nvPr/>
        </p:nvSpPr>
        <p:spPr>
          <a:xfrm>
            <a:off x="6380944" y="1083130"/>
            <a:ext cx="866562" cy="547826"/>
          </a:xfrm>
          <a:prstGeom prst="rect">
            <a:avLst/>
          </a:prstGeom>
          <a:solidFill>
            <a:schemeClr val="accent5">
              <a:lumMod val="20000"/>
              <a:lumOff val="80000"/>
            </a:schemeClr>
          </a:solidFill>
          <a:ln w="3175">
            <a:solidFill>
              <a:schemeClr val="accent5">
                <a:lumMod val="60000"/>
                <a:lumOff val="40000"/>
              </a:schemeClr>
            </a:solidFill>
            <a:headEnd w="sm" len="med"/>
            <a:tailEnd w="sm" len="med"/>
          </a:ln>
          <a:effectLst>
            <a:outerShdw blurRad="127000" dist="63500" dir="36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rPr>
              <a:t>Initiate</a:t>
            </a:r>
          </a:p>
        </p:txBody>
      </p:sp>
      <p:sp>
        <p:nvSpPr>
          <p:cNvPr id="5" name="Rectangle 4"/>
          <p:cNvSpPr/>
          <p:nvPr/>
        </p:nvSpPr>
        <p:spPr>
          <a:xfrm>
            <a:off x="5985161" y="2490948"/>
            <a:ext cx="866562" cy="547826"/>
          </a:xfrm>
          <a:prstGeom prst="rect">
            <a:avLst/>
          </a:prstGeom>
          <a:solidFill>
            <a:schemeClr val="accent5">
              <a:lumMod val="20000"/>
              <a:lumOff val="80000"/>
            </a:schemeClr>
          </a:solidFill>
          <a:ln w="3175">
            <a:solidFill>
              <a:schemeClr val="accent5">
                <a:lumMod val="60000"/>
                <a:lumOff val="40000"/>
              </a:schemeClr>
            </a:solidFill>
            <a:headEnd w="sm" len="med"/>
            <a:tailEnd w="sm" len="med"/>
          </a:ln>
          <a:effectLst>
            <a:outerShdw blurRad="127000" dist="63500" dir="36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rPr>
              <a:t>Identify</a:t>
            </a:r>
          </a:p>
        </p:txBody>
      </p:sp>
      <p:sp>
        <p:nvSpPr>
          <p:cNvPr id="6" name="Rectangle 5"/>
          <p:cNvSpPr/>
          <p:nvPr/>
        </p:nvSpPr>
        <p:spPr>
          <a:xfrm>
            <a:off x="9444901" y="2490948"/>
            <a:ext cx="866562" cy="547826"/>
          </a:xfrm>
          <a:prstGeom prst="rect">
            <a:avLst/>
          </a:prstGeom>
          <a:solidFill>
            <a:schemeClr val="accent5">
              <a:lumMod val="20000"/>
              <a:lumOff val="80000"/>
            </a:schemeClr>
          </a:solidFill>
          <a:ln w="3175">
            <a:solidFill>
              <a:schemeClr val="accent5">
                <a:lumMod val="60000"/>
                <a:lumOff val="40000"/>
              </a:schemeClr>
            </a:solidFill>
            <a:headEnd w="sm" len="med"/>
            <a:tailEnd w="sm" len="med"/>
          </a:ln>
          <a:effectLst>
            <a:outerShdw blurRad="127000" dist="63500" dir="36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rPr>
              <a:t>Engage</a:t>
            </a:r>
          </a:p>
        </p:txBody>
      </p:sp>
      <p:sp>
        <p:nvSpPr>
          <p:cNvPr id="7" name="Rectangle 6"/>
          <p:cNvSpPr/>
          <p:nvPr/>
        </p:nvSpPr>
        <p:spPr>
          <a:xfrm>
            <a:off x="8180442" y="2490948"/>
            <a:ext cx="1081805" cy="547826"/>
          </a:xfrm>
          <a:prstGeom prst="rect">
            <a:avLst/>
          </a:prstGeom>
          <a:solidFill>
            <a:schemeClr val="accent5">
              <a:lumMod val="20000"/>
              <a:lumOff val="80000"/>
            </a:schemeClr>
          </a:solidFill>
          <a:ln w="3175">
            <a:solidFill>
              <a:schemeClr val="accent5">
                <a:lumMod val="60000"/>
                <a:lumOff val="40000"/>
              </a:schemeClr>
            </a:solidFill>
            <a:headEnd w="sm" len="med"/>
            <a:tailEnd w="sm" len="med"/>
          </a:ln>
          <a:effectLst>
            <a:outerShdw blurRad="127000" dist="63500" dir="36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chemeClr val="tx1"/>
              </a:solidFill>
            </a:endParaRPr>
          </a:p>
        </p:txBody>
      </p:sp>
      <p:sp>
        <p:nvSpPr>
          <p:cNvPr id="8" name="Rectangle 7"/>
          <p:cNvSpPr/>
          <p:nvPr/>
        </p:nvSpPr>
        <p:spPr>
          <a:xfrm>
            <a:off x="7057212" y="2490948"/>
            <a:ext cx="866562" cy="547826"/>
          </a:xfrm>
          <a:prstGeom prst="rect">
            <a:avLst/>
          </a:prstGeom>
          <a:solidFill>
            <a:schemeClr val="accent5">
              <a:lumMod val="20000"/>
              <a:lumOff val="80000"/>
            </a:schemeClr>
          </a:solidFill>
          <a:ln w="3175">
            <a:solidFill>
              <a:schemeClr val="accent5">
                <a:lumMod val="60000"/>
                <a:lumOff val="40000"/>
              </a:schemeClr>
            </a:solidFill>
            <a:headEnd w="sm" len="med"/>
            <a:tailEnd w="sm" len="med"/>
          </a:ln>
          <a:effectLst>
            <a:outerShdw blurRad="127000" dist="63500" dir="3600000" algn="t"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rPr>
              <a:t>Assess</a:t>
            </a:r>
          </a:p>
        </p:txBody>
      </p:sp>
      <p:cxnSp>
        <p:nvCxnSpPr>
          <p:cNvPr id="9" name="Straight Arrow Connector 8"/>
          <p:cNvCxnSpPr>
            <a:stCxn id="4" idx="2"/>
            <a:endCxn id="5" idx="1"/>
          </p:cNvCxnSpPr>
          <p:nvPr/>
        </p:nvCxnSpPr>
        <p:spPr>
          <a:xfrm rot="5400000">
            <a:off x="5832741" y="1783376"/>
            <a:ext cx="1133905" cy="829064"/>
          </a:xfrm>
          <a:prstGeom prst="bentConnector4">
            <a:avLst>
              <a:gd name="adj1" fmla="val 22957"/>
              <a:gd name="adj2" fmla="val 127573"/>
            </a:avLst>
          </a:prstGeom>
          <a:ln>
            <a:solidFill>
              <a:schemeClr val="accent5">
                <a:lumMod val="60000"/>
                <a:lumOff val="40000"/>
              </a:schemeClr>
            </a:solidFill>
            <a:headEnd type="non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7923774" y="2764861"/>
            <a:ext cx="256668" cy="0"/>
          </a:xfrm>
          <a:prstGeom prst="straightConnector1">
            <a:avLst/>
          </a:prstGeom>
          <a:ln>
            <a:solidFill>
              <a:schemeClr val="accent5">
                <a:lumMod val="60000"/>
                <a:lumOff val="40000"/>
              </a:schemeClr>
            </a:solidFill>
            <a:headEnd type="non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9262247" y="2764861"/>
            <a:ext cx="182653" cy="0"/>
          </a:xfrm>
          <a:prstGeom prst="straightConnector1">
            <a:avLst/>
          </a:prstGeom>
          <a:ln>
            <a:solidFill>
              <a:schemeClr val="accent5">
                <a:lumMod val="60000"/>
                <a:lumOff val="40000"/>
              </a:schemeClr>
            </a:solidFill>
            <a:headEnd type="non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6851723" y="2764861"/>
            <a:ext cx="205489" cy="0"/>
          </a:xfrm>
          <a:prstGeom prst="straightConnector1">
            <a:avLst/>
          </a:prstGeom>
          <a:ln>
            <a:solidFill>
              <a:schemeClr val="accent5">
                <a:lumMod val="60000"/>
                <a:lumOff val="40000"/>
              </a:schemeClr>
            </a:solidFill>
            <a:headEnd type="none" w="sm" len="med"/>
            <a:tailEnd type="triangle" w="sm" len="med"/>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5315857" y="1083130"/>
            <a:ext cx="866562" cy="547826"/>
          </a:xfrm>
          <a:prstGeom prst="rect">
            <a:avLst/>
          </a:prstGeom>
          <a:solidFill>
            <a:schemeClr val="accent5">
              <a:lumMod val="20000"/>
              <a:lumOff val="80000"/>
            </a:schemeClr>
          </a:solidFill>
          <a:ln w="3175">
            <a:solidFill>
              <a:schemeClr val="accent5">
                <a:lumMod val="60000"/>
                <a:lumOff val="40000"/>
              </a:schemeClr>
            </a:solidFill>
            <a:headEnd w="sm" len="med"/>
            <a:tailEnd w="sm" len="med"/>
          </a:ln>
          <a:effectLst>
            <a:outerShdw blurRad="127000" dist="63500" dir="36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rPr>
              <a:t>Plan</a:t>
            </a:r>
          </a:p>
        </p:txBody>
      </p:sp>
      <p:cxnSp>
        <p:nvCxnSpPr>
          <p:cNvPr id="14" name="Straight Arrow Connector 13"/>
          <p:cNvCxnSpPr>
            <a:stCxn id="13" idx="3"/>
            <a:endCxn id="4" idx="1"/>
          </p:cNvCxnSpPr>
          <p:nvPr/>
        </p:nvCxnSpPr>
        <p:spPr>
          <a:xfrm>
            <a:off x="6182419" y="1357043"/>
            <a:ext cx="198525" cy="0"/>
          </a:xfrm>
          <a:prstGeom prst="straightConnector1">
            <a:avLst/>
          </a:prstGeom>
          <a:ln>
            <a:solidFill>
              <a:schemeClr val="accent5">
                <a:lumMod val="60000"/>
                <a:lumOff val="40000"/>
              </a:schemeClr>
            </a:solidFill>
            <a:headEnd type="non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15" name="Elbow Connector 14"/>
          <p:cNvCxnSpPr>
            <a:stCxn id="6" idx="0"/>
            <a:endCxn id="5" idx="0"/>
          </p:cNvCxnSpPr>
          <p:nvPr/>
        </p:nvCxnSpPr>
        <p:spPr>
          <a:xfrm rot="16200000" flipV="1">
            <a:off x="8148312" y="761078"/>
            <a:ext cx="11202" cy="3459740"/>
          </a:xfrm>
          <a:prstGeom prst="bentConnector3">
            <a:avLst>
              <a:gd name="adj1" fmla="val 4004087"/>
            </a:avLst>
          </a:prstGeom>
          <a:ln>
            <a:solidFill>
              <a:schemeClr val="accent5">
                <a:lumMod val="60000"/>
                <a:lumOff val="40000"/>
              </a:schemeClr>
            </a:solidFill>
            <a:headEnd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7681859" y="2054292"/>
            <a:ext cx="0" cy="437077"/>
          </a:xfrm>
          <a:prstGeom prst="straightConnector1">
            <a:avLst/>
          </a:prstGeom>
          <a:ln>
            <a:solidFill>
              <a:schemeClr val="accent5">
                <a:lumMod val="60000"/>
                <a:lumOff val="40000"/>
              </a:schemeClr>
            </a:solidFill>
            <a:headEnd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7488678" y="2051854"/>
            <a:ext cx="0" cy="437077"/>
          </a:xfrm>
          <a:prstGeom prst="straightConnector1">
            <a:avLst/>
          </a:prstGeom>
          <a:ln>
            <a:solidFill>
              <a:schemeClr val="accent5">
                <a:lumMod val="60000"/>
                <a:lumOff val="40000"/>
              </a:schemeClr>
            </a:solidFill>
            <a:headEnd type="triangle" w="sm" len="med"/>
            <a:tailEnd type="none" w="sm"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8753136" y="2058927"/>
            <a:ext cx="0" cy="437077"/>
          </a:xfrm>
          <a:prstGeom prst="straightConnector1">
            <a:avLst/>
          </a:prstGeom>
          <a:ln>
            <a:solidFill>
              <a:schemeClr val="accent5">
                <a:lumMod val="60000"/>
                <a:lumOff val="40000"/>
              </a:schemeClr>
            </a:solidFill>
            <a:headEnd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8559955" y="2056489"/>
            <a:ext cx="0" cy="437077"/>
          </a:xfrm>
          <a:prstGeom prst="straightConnector1">
            <a:avLst/>
          </a:prstGeom>
          <a:ln>
            <a:solidFill>
              <a:schemeClr val="accent5">
                <a:lumMod val="60000"/>
                <a:lumOff val="40000"/>
              </a:schemeClr>
            </a:solidFill>
            <a:headEnd type="triangle" w="sm" len="med"/>
            <a:tailEnd type="none" w="sm" len="med"/>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8132067" y="2561250"/>
            <a:ext cx="1180445" cy="380074"/>
          </a:xfrm>
          <a:prstGeom prst="rect">
            <a:avLst/>
          </a:prstGeom>
        </p:spPr>
        <p:txBody>
          <a:bodyPr wrap="square">
            <a:spAutoFit/>
          </a:bodyPr>
          <a:lstStyle/>
          <a:p>
            <a:pPr algn="ctr"/>
            <a:r>
              <a:rPr lang="en-GB" sz="1100" dirty="0"/>
              <a:t>Plan communications</a:t>
            </a:r>
          </a:p>
        </p:txBody>
      </p:sp>
      <p:sp>
        <p:nvSpPr>
          <p:cNvPr id="27" name="Rectangle 26"/>
          <p:cNvSpPr/>
          <p:nvPr/>
        </p:nvSpPr>
        <p:spPr>
          <a:xfrm>
            <a:off x="128837" y="1101938"/>
            <a:ext cx="4836023" cy="1685077"/>
          </a:xfrm>
          <a:prstGeom prst="rect">
            <a:avLst/>
          </a:prstGeom>
        </p:spPr>
        <p:txBody>
          <a:bodyPr wrap="square">
            <a:spAutoFit/>
          </a:bodyPr>
          <a:lstStyle/>
          <a:p>
            <a:pPr>
              <a:spcAft>
                <a:spcPts val="600"/>
              </a:spcAft>
            </a:pPr>
            <a:r>
              <a:rPr lang="en-GB" sz="1400" dirty="0">
                <a:solidFill>
                  <a:schemeClr val="accent5"/>
                </a:solidFill>
              </a:rPr>
              <a:t>Goals</a:t>
            </a:r>
            <a:endParaRPr lang="en-GB" sz="1100" dirty="0">
              <a:solidFill>
                <a:schemeClr val="accent5"/>
              </a:solidFill>
            </a:endParaRPr>
          </a:p>
          <a:p>
            <a:pPr>
              <a:spcAft>
                <a:spcPts val="600"/>
              </a:spcAft>
            </a:pPr>
            <a:r>
              <a:rPr lang="en-GB" sz="1200" dirty="0"/>
              <a:t>Stakeholder management ensures that stakeholders are appropriately involved in all aspects of the project. Its goals are to:</a:t>
            </a:r>
          </a:p>
          <a:p>
            <a:pPr marL="177800" indent="-177800">
              <a:spcAft>
                <a:spcPts val="300"/>
              </a:spcAft>
            </a:pPr>
            <a:r>
              <a:rPr lang="en-GB" sz="1200" dirty="0"/>
              <a:t>•	ensure that the views and attitudes of all stakeholders are understood;</a:t>
            </a:r>
          </a:p>
          <a:p>
            <a:pPr marL="177800" indent="-177800">
              <a:spcAft>
                <a:spcPts val="300"/>
              </a:spcAft>
            </a:pPr>
            <a:r>
              <a:rPr lang="en-GB" sz="1200" dirty="0"/>
              <a:t>•	influence stakeholders to be supportive of the work wherever possible;</a:t>
            </a:r>
          </a:p>
          <a:p>
            <a:pPr marL="177800" indent="-177800">
              <a:spcAft>
                <a:spcPts val="300"/>
              </a:spcAft>
            </a:pPr>
            <a:r>
              <a:rPr lang="en-GB" sz="1200" dirty="0"/>
              <a:t>•	maximise the impact of supportive stakeholders;</a:t>
            </a:r>
          </a:p>
          <a:p>
            <a:pPr marL="177800" indent="-177800"/>
            <a:r>
              <a:rPr lang="en-GB" sz="1200" dirty="0"/>
              <a:t>•	minimise the impact of unsupportive stakeholders.</a:t>
            </a:r>
          </a:p>
        </p:txBody>
      </p:sp>
      <p:sp>
        <p:nvSpPr>
          <p:cNvPr id="3" name="Rectangle 2"/>
          <p:cNvSpPr/>
          <p:nvPr/>
        </p:nvSpPr>
        <p:spPr>
          <a:xfrm>
            <a:off x="136358" y="3154805"/>
            <a:ext cx="4836022" cy="2831544"/>
          </a:xfrm>
          <a:prstGeom prst="rect">
            <a:avLst/>
          </a:prstGeom>
        </p:spPr>
        <p:txBody>
          <a:bodyPr wrap="square">
            <a:spAutoFit/>
          </a:bodyPr>
          <a:lstStyle/>
          <a:p>
            <a:pPr>
              <a:spcAft>
                <a:spcPts val="600"/>
              </a:spcAft>
            </a:pPr>
            <a:r>
              <a:rPr lang="en-GB" sz="1400" dirty="0">
                <a:solidFill>
                  <a:schemeClr val="accent5"/>
                </a:solidFill>
              </a:rPr>
              <a:t>Overview</a:t>
            </a:r>
            <a:endParaRPr lang="en-GB" sz="1200" dirty="0">
              <a:solidFill>
                <a:schemeClr val="accent5"/>
              </a:solidFill>
            </a:endParaRPr>
          </a:p>
          <a:p>
            <a:pPr>
              <a:spcAft>
                <a:spcPts val="600"/>
              </a:spcAft>
            </a:pPr>
            <a:r>
              <a:rPr lang="en-GB" sz="1200" dirty="0"/>
              <a:t>Stakeholders are individuals or groups with an interest in the project because they are involved in the work or affected by the outcomes.</a:t>
            </a:r>
          </a:p>
          <a:p>
            <a:pPr>
              <a:spcAft>
                <a:spcPts val="600"/>
              </a:spcAft>
            </a:pPr>
            <a:r>
              <a:rPr lang="en-GB" sz="1200" dirty="0"/>
              <a:t>Most projects will have a variety of stakeholders with different and sometimes competing interests. These individuals and groups can have significant influence over the eventual success or failure of the work.</a:t>
            </a:r>
          </a:p>
          <a:p>
            <a:pPr>
              <a:spcAft>
                <a:spcPts val="600"/>
              </a:spcAft>
            </a:pPr>
            <a:r>
              <a:rPr lang="en-GB" sz="1200" dirty="0"/>
              <a:t>Working with stakeholders is a vital component of many functional procedures. For example, requirements management is based on stakeholders’ wants and needs, and risk context (and therefore </a:t>
            </a:r>
            <a:r>
              <a:rPr lang="en-GB" sz="1200" dirty="0">
                <a:hlinkClick r:id="rId2" action="ppaction://hlinksldjump"/>
              </a:rPr>
              <a:t>risk management</a:t>
            </a:r>
            <a:r>
              <a:rPr lang="en-GB" sz="1200" dirty="0"/>
              <a:t>) is based on understanding stakeholder appetite for, and attitude to, risk. </a:t>
            </a:r>
          </a:p>
          <a:p>
            <a:pPr>
              <a:spcAft>
                <a:spcPts val="600"/>
              </a:spcAft>
            </a:pPr>
            <a:r>
              <a:rPr lang="en-GB" sz="1200" dirty="0"/>
              <a:t>Identifying stakeholders and understanding the relationships between their different areas of interest is usually achieved through stakeholder mapping. </a:t>
            </a:r>
          </a:p>
        </p:txBody>
      </p:sp>
      <p:sp>
        <p:nvSpPr>
          <p:cNvPr id="33" name="Rectangle 32"/>
          <p:cNvSpPr/>
          <p:nvPr/>
        </p:nvSpPr>
        <p:spPr>
          <a:xfrm>
            <a:off x="5454878" y="3474656"/>
            <a:ext cx="4937791" cy="2985433"/>
          </a:xfrm>
          <a:prstGeom prst="rect">
            <a:avLst/>
          </a:prstGeom>
        </p:spPr>
        <p:txBody>
          <a:bodyPr wrap="square">
            <a:spAutoFit/>
          </a:bodyPr>
          <a:lstStyle/>
          <a:p>
            <a:pPr>
              <a:spcAft>
                <a:spcPts val="600"/>
              </a:spcAft>
            </a:pPr>
            <a:r>
              <a:rPr lang="en-GB" sz="1200" dirty="0"/>
              <a:t>Detailed stakeholder maps will assess each stakeholder in terms of their interest in the work and influence over the way it is performed. </a:t>
            </a:r>
          </a:p>
          <a:p>
            <a:pPr>
              <a:spcAft>
                <a:spcPts val="600"/>
              </a:spcAft>
            </a:pPr>
            <a:r>
              <a:rPr lang="en-GB" sz="1200" dirty="0"/>
              <a:t>Once the stakeholders have been assessed, plans can be put in place to </a:t>
            </a:r>
            <a:r>
              <a:rPr lang="en-GB" sz="1200" dirty="0">
                <a:hlinkClick r:id="rId3" action="ppaction://hlinksldjump"/>
              </a:rPr>
              <a:t>communicate</a:t>
            </a:r>
            <a:r>
              <a:rPr lang="en-GB" sz="1200" dirty="0"/>
              <a:t> with them with a view to influencing their interest and influence. </a:t>
            </a:r>
          </a:p>
          <a:p>
            <a:pPr>
              <a:spcAft>
                <a:spcPts val="600"/>
              </a:spcAft>
            </a:pPr>
            <a:r>
              <a:rPr lang="en-GB" sz="1200" dirty="0"/>
              <a:t>Plans for communication with stakeholders who have high levels of interest and influence will be different from those who have low levels interest and influence. </a:t>
            </a:r>
          </a:p>
          <a:p>
            <a:pPr>
              <a:spcAft>
                <a:spcPts val="600"/>
              </a:spcAft>
            </a:pPr>
            <a:r>
              <a:rPr lang="en-GB" sz="1200" dirty="0"/>
              <a:t>Communications planning identifies the ideal people to engage with each stakeholder. </a:t>
            </a:r>
          </a:p>
          <a:p>
            <a:pPr>
              <a:spcAft>
                <a:spcPts val="600"/>
              </a:spcAft>
            </a:pPr>
            <a:r>
              <a:rPr lang="en-GB" sz="1200" dirty="0"/>
              <a:t>Stakeholder management becomes more complex when stakeholders’ views, roles or allegiances etc. change throughout the life cycle. For that reason, the stakeholder management steps must be repeated throughout the life cycle.</a:t>
            </a:r>
          </a:p>
        </p:txBody>
      </p:sp>
      <p:cxnSp>
        <p:nvCxnSpPr>
          <p:cNvPr id="42" name="Straight Connector 41"/>
          <p:cNvCxnSpPr>
            <a:cxnSpLocks/>
          </p:cNvCxnSpPr>
          <p:nvPr/>
        </p:nvCxnSpPr>
        <p:spPr>
          <a:xfrm>
            <a:off x="10625379" y="3053833"/>
            <a:ext cx="146119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10580417" y="3193177"/>
            <a:ext cx="1589374" cy="307777"/>
          </a:xfrm>
          <a:prstGeom prst="rect">
            <a:avLst/>
          </a:prstGeom>
          <a:noFill/>
        </p:spPr>
        <p:txBody>
          <a:bodyPr wrap="square" rtlCol="0">
            <a:spAutoFit/>
          </a:bodyPr>
          <a:lstStyle/>
          <a:p>
            <a:pPr algn="ctr"/>
            <a:r>
              <a:rPr lang="en-GB" sz="1400" b="1" dirty="0">
                <a:solidFill>
                  <a:schemeClr val="accent1"/>
                </a:solidFill>
              </a:rPr>
              <a:t>Library</a:t>
            </a:r>
          </a:p>
        </p:txBody>
      </p:sp>
      <p:sp>
        <p:nvSpPr>
          <p:cNvPr id="44" name="TextBox 43">
            <a:hlinkClick r:id="rId4"/>
          </p:cNvPr>
          <p:cNvSpPr txBox="1"/>
          <p:nvPr/>
        </p:nvSpPr>
        <p:spPr>
          <a:xfrm>
            <a:off x="10670751" y="3512383"/>
            <a:ext cx="1433265" cy="461665"/>
          </a:xfrm>
          <a:prstGeom prst="rect">
            <a:avLst/>
          </a:prstGeom>
          <a:noFill/>
        </p:spPr>
        <p:txBody>
          <a:bodyPr wrap="square" rtlCol="0">
            <a:spAutoFit/>
          </a:bodyPr>
          <a:lstStyle/>
          <a:p>
            <a:r>
              <a:rPr lang="en-GB" sz="1200" dirty="0"/>
              <a:t>Stakeholder mapping</a:t>
            </a:r>
          </a:p>
        </p:txBody>
      </p:sp>
      <p:sp>
        <p:nvSpPr>
          <p:cNvPr id="31" name="Rectangle 30">
            <a:hlinkClick r:id="rId5"/>
            <a:extLst>
              <a:ext uri="{FF2B5EF4-FFF2-40B4-BE49-F238E27FC236}">
                <a16:creationId xmlns:a16="http://schemas.microsoft.com/office/drawing/2014/main" id="{C39B1562-465B-4080-B417-BC966BDF753E}"/>
              </a:ext>
            </a:extLst>
          </p:cNvPr>
          <p:cNvSpPr/>
          <p:nvPr/>
        </p:nvSpPr>
        <p:spPr>
          <a:xfrm>
            <a:off x="10774392" y="94891"/>
            <a:ext cx="1216325" cy="6814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TextBox 37">
            <a:hlinkClick r:id="rId6"/>
            <a:extLst>
              <a:ext uri="{FF2B5EF4-FFF2-40B4-BE49-F238E27FC236}">
                <a16:creationId xmlns:a16="http://schemas.microsoft.com/office/drawing/2014/main" id="{C21B29B4-625D-4940-931A-3E0E145A4182}"/>
              </a:ext>
            </a:extLst>
          </p:cNvPr>
          <p:cNvSpPr txBox="1"/>
          <p:nvPr/>
        </p:nvSpPr>
        <p:spPr>
          <a:xfrm>
            <a:off x="10707096" y="2376667"/>
            <a:ext cx="740780" cy="276999"/>
          </a:xfrm>
          <a:prstGeom prst="rect">
            <a:avLst/>
          </a:prstGeom>
          <a:noFill/>
        </p:spPr>
        <p:txBody>
          <a:bodyPr wrap="none" rtlCol="0">
            <a:spAutoFit/>
          </a:bodyPr>
          <a:lstStyle/>
          <a:p>
            <a:r>
              <a:rPr lang="en-GB" sz="1200" dirty="0"/>
              <a:t>Checklist</a:t>
            </a:r>
          </a:p>
        </p:txBody>
      </p:sp>
      <p:sp>
        <p:nvSpPr>
          <p:cNvPr id="39" name="TextBox 38">
            <a:hlinkClick r:id="rId7"/>
            <a:extLst>
              <a:ext uri="{FF2B5EF4-FFF2-40B4-BE49-F238E27FC236}">
                <a16:creationId xmlns:a16="http://schemas.microsoft.com/office/drawing/2014/main" id="{79B1D9B0-4580-44AE-900B-5B7C0A6B7974}"/>
              </a:ext>
            </a:extLst>
          </p:cNvPr>
          <p:cNvSpPr txBox="1"/>
          <p:nvPr/>
        </p:nvSpPr>
        <p:spPr>
          <a:xfrm>
            <a:off x="10707096" y="1306938"/>
            <a:ext cx="977255" cy="276999"/>
          </a:xfrm>
          <a:prstGeom prst="rect">
            <a:avLst/>
          </a:prstGeom>
          <a:noFill/>
        </p:spPr>
        <p:txBody>
          <a:bodyPr wrap="none" rtlCol="0">
            <a:spAutoFit/>
          </a:bodyPr>
          <a:lstStyle/>
          <a:p>
            <a:r>
              <a:rPr lang="en-GB" sz="1200" dirty="0"/>
              <a:t>Competence</a:t>
            </a:r>
          </a:p>
        </p:txBody>
      </p:sp>
      <p:sp>
        <p:nvSpPr>
          <p:cNvPr id="40" name="TextBox 39">
            <a:hlinkClick r:id="rId8"/>
            <a:extLst>
              <a:ext uri="{FF2B5EF4-FFF2-40B4-BE49-F238E27FC236}">
                <a16:creationId xmlns:a16="http://schemas.microsoft.com/office/drawing/2014/main" id="{DC4F592C-24F9-4E1B-9B34-405C16F7C34B}"/>
              </a:ext>
            </a:extLst>
          </p:cNvPr>
          <p:cNvSpPr txBox="1"/>
          <p:nvPr/>
        </p:nvSpPr>
        <p:spPr>
          <a:xfrm>
            <a:off x="10707097" y="1841802"/>
            <a:ext cx="925446" cy="276999"/>
          </a:xfrm>
          <a:prstGeom prst="rect">
            <a:avLst/>
          </a:prstGeom>
          <a:noFill/>
        </p:spPr>
        <p:txBody>
          <a:bodyPr wrap="none" rtlCol="0">
            <a:spAutoFit/>
          </a:bodyPr>
          <a:lstStyle/>
          <a:p>
            <a:r>
              <a:rPr lang="en-GB" sz="1200" dirty="0"/>
              <a:t>Assessment</a:t>
            </a:r>
          </a:p>
        </p:txBody>
      </p:sp>
      <p:sp>
        <p:nvSpPr>
          <p:cNvPr id="41" name="TextBox 40">
            <a:hlinkClick r:id="rId9"/>
            <a:extLst>
              <a:ext uri="{FF2B5EF4-FFF2-40B4-BE49-F238E27FC236}">
                <a16:creationId xmlns:a16="http://schemas.microsoft.com/office/drawing/2014/main" id="{BBE07FAD-571F-43C3-895A-D869AD14C984}"/>
              </a:ext>
            </a:extLst>
          </p:cNvPr>
          <p:cNvSpPr txBox="1"/>
          <p:nvPr/>
        </p:nvSpPr>
        <p:spPr>
          <a:xfrm>
            <a:off x="10707097" y="2109234"/>
            <a:ext cx="819327" cy="276999"/>
          </a:xfrm>
          <a:prstGeom prst="rect">
            <a:avLst/>
          </a:prstGeom>
          <a:noFill/>
        </p:spPr>
        <p:txBody>
          <a:bodyPr wrap="none" rtlCol="0">
            <a:spAutoFit/>
          </a:bodyPr>
          <a:lstStyle/>
          <a:p>
            <a:r>
              <a:rPr lang="en-GB" sz="1200" dirty="0"/>
              <a:t>Resources</a:t>
            </a:r>
          </a:p>
        </p:txBody>
      </p:sp>
      <p:sp>
        <p:nvSpPr>
          <p:cNvPr id="45" name="TextBox 44">
            <a:hlinkClick r:id="rId10"/>
            <a:extLst>
              <a:ext uri="{FF2B5EF4-FFF2-40B4-BE49-F238E27FC236}">
                <a16:creationId xmlns:a16="http://schemas.microsoft.com/office/drawing/2014/main" id="{59CB5FAD-889C-4365-A9EB-670546F3852D}"/>
              </a:ext>
            </a:extLst>
          </p:cNvPr>
          <p:cNvSpPr txBox="1"/>
          <p:nvPr/>
        </p:nvSpPr>
        <p:spPr>
          <a:xfrm>
            <a:off x="10707096" y="1574370"/>
            <a:ext cx="728276" cy="276999"/>
          </a:xfrm>
          <a:prstGeom prst="rect">
            <a:avLst/>
          </a:prstGeom>
          <a:noFill/>
        </p:spPr>
        <p:txBody>
          <a:bodyPr wrap="none" rtlCol="0">
            <a:spAutoFit/>
          </a:bodyPr>
          <a:lstStyle/>
          <a:p>
            <a:r>
              <a:rPr lang="en-GB" sz="1200" dirty="0"/>
              <a:t>Maturity</a:t>
            </a:r>
          </a:p>
        </p:txBody>
      </p:sp>
      <p:sp>
        <p:nvSpPr>
          <p:cNvPr id="46" name="TextBox 45">
            <a:extLst>
              <a:ext uri="{FF2B5EF4-FFF2-40B4-BE49-F238E27FC236}">
                <a16:creationId xmlns:a16="http://schemas.microsoft.com/office/drawing/2014/main" id="{C00D64E2-885C-49BD-A9CE-315DA1045CA3}"/>
              </a:ext>
            </a:extLst>
          </p:cNvPr>
          <p:cNvSpPr txBox="1"/>
          <p:nvPr/>
        </p:nvSpPr>
        <p:spPr>
          <a:xfrm>
            <a:off x="10580417" y="1017186"/>
            <a:ext cx="1589374" cy="307777"/>
          </a:xfrm>
          <a:prstGeom prst="rect">
            <a:avLst/>
          </a:prstGeom>
          <a:noFill/>
        </p:spPr>
        <p:txBody>
          <a:bodyPr wrap="square" rtlCol="0">
            <a:spAutoFit/>
          </a:bodyPr>
          <a:lstStyle/>
          <a:p>
            <a:pPr algn="ctr"/>
            <a:r>
              <a:rPr lang="en-GB" sz="1400" b="1" dirty="0">
                <a:solidFill>
                  <a:schemeClr val="accent1"/>
                </a:solidFill>
              </a:rPr>
              <a:t>Application</a:t>
            </a:r>
          </a:p>
        </p:txBody>
      </p:sp>
      <p:sp>
        <p:nvSpPr>
          <p:cNvPr id="34" name="TextBox 33">
            <a:hlinkClick r:id="rId11"/>
            <a:extLst>
              <a:ext uri="{FF2B5EF4-FFF2-40B4-BE49-F238E27FC236}">
                <a16:creationId xmlns:a16="http://schemas.microsoft.com/office/drawing/2014/main" id="{CD30C7B8-5348-4842-B1FF-17F4F4331B75}"/>
              </a:ext>
            </a:extLst>
          </p:cNvPr>
          <p:cNvSpPr txBox="1"/>
          <p:nvPr/>
        </p:nvSpPr>
        <p:spPr>
          <a:xfrm>
            <a:off x="10707096" y="2660242"/>
            <a:ext cx="921471" cy="276999"/>
          </a:xfrm>
          <a:prstGeom prst="rect">
            <a:avLst/>
          </a:prstGeom>
          <a:noFill/>
        </p:spPr>
        <p:txBody>
          <a:bodyPr wrap="none" rtlCol="0">
            <a:spAutoFit/>
          </a:bodyPr>
          <a:lstStyle/>
          <a:p>
            <a:r>
              <a:rPr lang="en-GB" sz="1200" dirty="0"/>
              <a:t>Team Praxis</a:t>
            </a:r>
          </a:p>
        </p:txBody>
      </p:sp>
    </p:spTree>
    <p:extLst>
      <p:ext uri="{BB962C8B-B14F-4D97-AF65-F5344CB8AC3E}">
        <p14:creationId xmlns:p14="http://schemas.microsoft.com/office/powerpoint/2010/main" val="27215182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358" y="24064"/>
            <a:ext cx="6798577" cy="826167"/>
          </a:xfrm>
        </p:spPr>
        <p:txBody>
          <a:bodyPr/>
          <a:lstStyle/>
          <a:p>
            <a:r>
              <a:rPr lang="en-GB" dirty="0"/>
              <a:t>Business case management</a:t>
            </a:r>
          </a:p>
        </p:txBody>
      </p:sp>
      <p:sp>
        <p:nvSpPr>
          <p:cNvPr id="3" name="Rectangle 2"/>
          <p:cNvSpPr>
            <a:spLocks noChangeArrowheads="1"/>
          </p:cNvSpPr>
          <p:nvPr/>
        </p:nvSpPr>
        <p:spPr bwMode="auto">
          <a:xfrm>
            <a:off x="136356" y="1034186"/>
            <a:ext cx="5324163" cy="2177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en-GB" altLang="en-US" sz="1400" b="0" i="0" u="none" strike="noStrike" cap="none" normalizeH="0" baseline="0" dirty="0">
                <a:ln>
                  <a:noFill/>
                </a:ln>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Goals</a:t>
            </a:r>
            <a:endParaRPr kumimoji="0" lang="en-GB" altLang="en-US" sz="1200" b="0" i="0" u="none" strike="noStrike" cap="none" normalizeH="0" baseline="0" dirty="0">
              <a:ln>
                <a:noFill/>
              </a:ln>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ts val="600"/>
              </a:spcAft>
              <a:buClrTx/>
              <a:buSzTx/>
              <a:buFontTx/>
              <a:buNone/>
              <a:tabLst/>
            </a:pPr>
            <a:r>
              <a:rPr kumimoji="0" lang="en-GB"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Business case management is the function concerned with developing, communicating and maintaining the business case. Its goals are to:</a:t>
            </a:r>
            <a:endParaRPr kumimoji="0" lang="en-GB" altLang="en-US" sz="1200" b="0" i="0" u="none" strike="noStrike" cap="none" normalizeH="0" baseline="0" dirty="0">
              <a:ln>
                <a:noFill/>
              </a:ln>
              <a:solidFill>
                <a:schemeClr val="tx1"/>
              </a:solidFill>
              <a:effectLst/>
            </a:endParaRPr>
          </a:p>
          <a:p>
            <a:pPr marL="180975" marR="0" lvl="0" indent="-180975" algn="l" defTabSz="914400" rtl="0" eaLnBrk="0" fontAlgn="base" latinLnBrk="0" hangingPunct="0">
              <a:lnSpc>
                <a:spcPct val="100000"/>
              </a:lnSpc>
              <a:spcBef>
                <a:spcPct val="0"/>
              </a:spcBef>
              <a:spcAft>
                <a:spcPts val="300"/>
              </a:spcAft>
              <a:buClrTx/>
              <a:buSzTx/>
              <a:buFontTx/>
              <a:buChar char="•"/>
              <a:tabLst/>
            </a:pPr>
            <a:r>
              <a:rPr kumimoji="0" lang="en-GB"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summarise context and delivery in a single document;</a:t>
            </a:r>
            <a:endParaRPr kumimoji="0" lang="en-GB" altLang="en-US" sz="1200" b="0" i="0" u="none" strike="noStrike" cap="none" normalizeH="0" baseline="0" dirty="0">
              <a:ln>
                <a:noFill/>
              </a:ln>
              <a:solidFill>
                <a:schemeClr val="tx1"/>
              </a:solidFill>
              <a:effectLst/>
            </a:endParaRPr>
          </a:p>
          <a:p>
            <a:pPr marL="180975" marR="0" lvl="0" indent="-180975" algn="l" defTabSz="914400" rtl="0" eaLnBrk="0" fontAlgn="base" latinLnBrk="0" hangingPunct="0">
              <a:lnSpc>
                <a:spcPct val="100000"/>
              </a:lnSpc>
              <a:spcBef>
                <a:spcPct val="0"/>
              </a:spcBef>
              <a:spcAft>
                <a:spcPts val="300"/>
              </a:spcAft>
              <a:buClrTx/>
              <a:buSzTx/>
              <a:buFontTx/>
              <a:buChar char="•"/>
              <a:tabLst/>
            </a:pPr>
            <a:r>
              <a:rPr kumimoji="0" lang="en-GB"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explain the desirability, achievability and viability of the proposed work;</a:t>
            </a:r>
            <a:endParaRPr kumimoji="0" lang="en-GB" altLang="en-US" sz="1200" b="0" i="0" u="none" strike="noStrike" cap="none" normalizeH="0" baseline="0" dirty="0">
              <a:ln>
                <a:noFill/>
              </a:ln>
              <a:solidFill>
                <a:schemeClr val="tx1"/>
              </a:solidFill>
              <a:effectLst/>
            </a:endParaRPr>
          </a:p>
          <a:p>
            <a:pPr marL="180975" marR="0" lvl="0" indent="-180975" algn="l" defTabSz="914400" rtl="0" eaLnBrk="0" fontAlgn="base" latinLnBrk="0" hangingPunct="0">
              <a:lnSpc>
                <a:spcPct val="100000"/>
              </a:lnSpc>
              <a:spcBef>
                <a:spcPct val="0"/>
              </a:spcBef>
              <a:spcAft>
                <a:spcPts val="300"/>
              </a:spcAft>
              <a:buClrTx/>
              <a:buSzTx/>
              <a:buFontTx/>
              <a:buChar char="•"/>
              <a:tabLst/>
            </a:pPr>
            <a:r>
              <a:rPr kumimoji="0" lang="en-GB"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develop the primary document that will be used to support a ‘go/no go’ decision at all gates in the </a:t>
            </a:r>
            <a:r>
              <a:rPr kumimoji="0" lang="en-GB"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2" action="ppaction://hlinksldjump"/>
              </a:rPr>
              <a:t>life cycle</a:t>
            </a:r>
            <a:r>
              <a:rPr kumimoji="0" lang="en-GB"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kumimoji="0" lang="en-GB" altLang="en-US" sz="1200" b="0" i="0" u="none" strike="noStrike" cap="none" normalizeH="0" baseline="0" dirty="0">
              <a:ln>
                <a:noFill/>
              </a:ln>
              <a:solidFill>
                <a:schemeClr val="tx1"/>
              </a:solidFill>
              <a:effectLst/>
            </a:endParaRPr>
          </a:p>
          <a:p>
            <a:pPr marL="180975" marR="0" lvl="0" indent="-180975" algn="l" defTabSz="914400" rtl="0" eaLnBrk="0" fontAlgn="base" latinLnBrk="0" hangingPunct="0">
              <a:lnSpc>
                <a:spcPct val="100000"/>
              </a:lnSpc>
              <a:spcBef>
                <a:spcPct val="0"/>
              </a:spcBef>
              <a:spcAft>
                <a:spcPct val="0"/>
              </a:spcAft>
              <a:buClrTx/>
              <a:buSzTx/>
              <a:buFontTx/>
              <a:buChar char="•"/>
              <a:tabLst/>
            </a:pPr>
            <a:r>
              <a:rPr kumimoji="0" lang="en-GB"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update and maintain the business case throughout the life cycle.</a:t>
            </a:r>
            <a:endParaRPr kumimoji="0" lang="en-GB"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2000" b="0" i="0" u="none" strike="noStrike" cap="none" normalizeH="0" baseline="0" dirty="0">
              <a:ln>
                <a:noFill/>
              </a:ln>
              <a:solidFill>
                <a:schemeClr val="tx1"/>
              </a:solidFill>
              <a:effectLst/>
              <a:latin typeface="Arial" panose="020B0604020202020204" pitchFamily="34" charset="0"/>
            </a:endParaRPr>
          </a:p>
        </p:txBody>
      </p:sp>
      <p:sp>
        <p:nvSpPr>
          <p:cNvPr id="4" name="Text Box 2"/>
          <p:cNvSpPr txBox="1">
            <a:spLocks noChangeArrowheads="1"/>
          </p:cNvSpPr>
          <p:nvPr/>
        </p:nvSpPr>
        <p:spPr bwMode="auto">
          <a:xfrm>
            <a:off x="6173763" y="1615113"/>
            <a:ext cx="3254383" cy="1015663"/>
          </a:xfrm>
          <a:prstGeom prst="rect">
            <a:avLst/>
          </a:prstGeom>
          <a:solidFill>
            <a:schemeClr val="accent6">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Unlike most other delivery functions there is no procedure to describe the development of the business case. Its development sequence is adequately covered by activities in the Praxis process model.</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
        <p:nvSpPr>
          <p:cNvPr id="5" name="Rectangle 4"/>
          <p:cNvSpPr>
            <a:spLocks noChangeArrowheads="1"/>
          </p:cNvSpPr>
          <p:nvPr/>
        </p:nvSpPr>
        <p:spPr bwMode="auto">
          <a:xfrm>
            <a:off x="136355" y="3076154"/>
            <a:ext cx="5324163" cy="3585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en-GB" altLang="en-US" sz="1400" b="0" i="0" u="none" strike="noStrike" cap="none" normalizeH="0" baseline="0" dirty="0">
                <a:ln>
                  <a:noFill/>
                </a:ln>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Overview</a:t>
            </a:r>
            <a:endParaRPr kumimoji="0" lang="en-GB" altLang="en-US" sz="1200" b="0" i="0" u="none" strike="noStrike" cap="none" normalizeH="0" baseline="0" dirty="0">
              <a:ln>
                <a:noFill/>
              </a:ln>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ts val="600"/>
              </a:spcAft>
              <a:buClrTx/>
              <a:buSzTx/>
              <a:buFontTx/>
              <a:buNone/>
              <a:tabLst/>
            </a:pPr>
            <a:r>
              <a:rPr kumimoji="0" lang="en-GB"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All projects must have a business case that demonstrates the value of their objectives.</a:t>
            </a:r>
            <a:endParaRPr kumimoji="0" lang="en-GB"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ts val="600"/>
              </a:spcAft>
              <a:buClrTx/>
              <a:buSzTx/>
              <a:buFontTx/>
              <a:buNone/>
              <a:tabLst/>
            </a:pPr>
            <a:r>
              <a:rPr kumimoji="0" lang="en-GB"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 the </a:t>
            </a:r>
            <a:r>
              <a:rPr kumimoji="0" lang="en-GB"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3" action="ppaction://hlinksldjump"/>
              </a:rPr>
              <a:t>identification process </a:t>
            </a:r>
            <a:r>
              <a:rPr kumimoji="0" lang="en-GB"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an outline business case is incorporated into the project brief that is used by senior management to assess whether to give the go-ahead for the </a:t>
            </a:r>
            <a:r>
              <a:rPr kumimoji="0" lang="en-GB"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4" action="ppaction://hlinksldjump"/>
              </a:rPr>
              <a:t>definition process</a:t>
            </a:r>
            <a:r>
              <a:rPr kumimoji="0" lang="en-GB"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 detailed business case is prepared during the latter process and then used to decide whether full approval for the work should be given.</a:t>
            </a:r>
            <a:endParaRPr kumimoji="0" lang="en-GB"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ts val="600"/>
              </a:spcAft>
              <a:buClrTx/>
              <a:buSzTx/>
              <a:buFontTx/>
              <a:buNone/>
              <a:tabLst/>
            </a:pPr>
            <a:r>
              <a:rPr kumimoji="0" lang="en-GB"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Once approved, the business case must be kept up to date, reflecting approved changes. In this way, it can be used as the primary document at gate reviews (e.g. at the end of a tranche or stage) to determine if the work should continue.</a:t>
            </a:r>
            <a:endParaRPr kumimoji="0" lang="en-GB"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ts val="600"/>
              </a:spcAft>
              <a:buClrTx/>
              <a:buSzTx/>
              <a:buFontTx/>
              <a:buNone/>
              <a:tabLst/>
            </a:pPr>
            <a:r>
              <a:rPr kumimoji="0" lang="en-GB"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 business case typically includes three sections:</a:t>
            </a:r>
            <a:endParaRPr kumimoji="0" lang="en-GB" altLang="en-US" sz="1200" b="0" i="0" u="none" strike="noStrike" cap="none" normalizeH="0" baseline="0" dirty="0">
              <a:ln>
                <a:noFill/>
              </a:ln>
              <a:solidFill>
                <a:schemeClr val="tx1"/>
              </a:solidFill>
              <a:effectLst/>
            </a:endParaRPr>
          </a:p>
          <a:p>
            <a:pPr marL="180975" marR="0" lvl="0" indent="-180975" algn="l" defTabSz="914400" rtl="0" eaLnBrk="0" fontAlgn="base" latinLnBrk="0" hangingPunct="0">
              <a:lnSpc>
                <a:spcPct val="100000"/>
              </a:lnSpc>
              <a:spcBef>
                <a:spcPct val="0"/>
              </a:spcBef>
              <a:spcAft>
                <a:spcPts val="600"/>
              </a:spcAft>
              <a:buClrTx/>
              <a:buSzTx/>
              <a:buFontTx/>
              <a:buChar char="•"/>
              <a:tabLst/>
            </a:pPr>
            <a:r>
              <a:rPr kumimoji="0" lang="en-GB"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context – the background of the project and why it is needed;</a:t>
            </a:r>
            <a:endParaRPr kumimoji="0" lang="en-GB" altLang="en-US" sz="1200" b="0" i="0" u="none" strike="noStrike" cap="none" normalizeH="0" baseline="0" dirty="0">
              <a:ln>
                <a:noFill/>
              </a:ln>
              <a:solidFill>
                <a:schemeClr val="tx1"/>
              </a:solidFill>
              <a:effectLst/>
            </a:endParaRPr>
          </a:p>
          <a:p>
            <a:pPr marL="180975" marR="0" lvl="0" indent="-180975" algn="l" defTabSz="914400" rtl="0" eaLnBrk="0" fontAlgn="base" latinLnBrk="0" hangingPunct="0">
              <a:lnSpc>
                <a:spcPct val="100000"/>
              </a:lnSpc>
              <a:spcBef>
                <a:spcPct val="0"/>
              </a:spcBef>
              <a:spcAft>
                <a:spcPts val="600"/>
              </a:spcAft>
              <a:buClrTx/>
              <a:buSzTx/>
              <a:buFontTx/>
              <a:buChar char="•"/>
              <a:tabLst/>
            </a:pPr>
            <a:r>
              <a:rPr kumimoji="0" lang="en-GB"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delivery summary – a top level view of the stakeholders, scope, schedule, finance, risk, resource and change involved;</a:t>
            </a:r>
            <a:endParaRPr kumimoji="0" lang="en-GB" altLang="en-US" sz="1200" b="0" i="0" u="none" strike="noStrike" cap="none" normalizeH="0" baseline="0" dirty="0">
              <a:ln>
                <a:noFill/>
              </a:ln>
              <a:solidFill>
                <a:schemeClr val="tx1"/>
              </a:solidFill>
              <a:effectLst/>
            </a:endParaRPr>
          </a:p>
          <a:p>
            <a:pPr marL="180975" marR="0" lvl="0" indent="-180975" algn="l" defTabSz="914400" rtl="0" eaLnBrk="0" fontAlgn="base" latinLnBrk="0" hangingPunct="0">
              <a:lnSpc>
                <a:spcPct val="100000"/>
              </a:lnSpc>
              <a:spcBef>
                <a:spcPct val="0"/>
              </a:spcBef>
              <a:spcAft>
                <a:spcPts val="600"/>
              </a:spcAft>
              <a:buClrTx/>
              <a:buSzTx/>
              <a:buFontTx/>
              <a:buChar char="•"/>
              <a:tabLst/>
            </a:pPr>
            <a:r>
              <a:rPr kumimoji="0" lang="en-GB"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justification -  an explanation of why the work should be undertaken.</a:t>
            </a:r>
            <a:endParaRPr kumimoji="0" lang="en-GB" altLang="en-US" sz="1200" b="0" i="0" u="none" strike="noStrike" cap="none" normalizeH="0" baseline="0" dirty="0">
              <a:ln>
                <a:noFill/>
              </a:ln>
              <a:solidFill>
                <a:schemeClr val="tx1"/>
              </a:solidFill>
              <a:effectLst/>
            </a:endParaRPr>
          </a:p>
        </p:txBody>
      </p:sp>
      <p:sp>
        <p:nvSpPr>
          <p:cNvPr id="6" name="Rectangle 5"/>
          <p:cNvSpPr/>
          <p:nvPr/>
        </p:nvSpPr>
        <p:spPr>
          <a:xfrm>
            <a:off x="5633046" y="3362231"/>
            <a:ext cx="4856674" cy="2616101"/>
          </a:xfrm>
          <a:prstGeom prst="rect">
            <a:avLst/>
          </a:prstGeom>
        </p:spPr>
        <p:txBody>
          <a:bodyPr wrap="square">
            <a:spAutoFit/>
          </a:bodyPr>
          <a:lstStyle/>
          <a:p>
            <a:pPr lvl="0" eaLnBrk="0" fontAlgn="base" hangingPunct="0">
              <a:spcBef>
                <a:spcPct val="0"/>
              </a:spcBef>
              <a:spcAft>
                <a:spcPts val="600"/>
              </a:spcAft>
            </a:pPr>
            <a:r>
              <a:rPr lang="en-GB" altLang="en-US" sz="1200" dirty="0">
                <a:ea typeface="Calibri" panose="020F0502020204030204" pitchFamily="34" charset="0"/>
                <a:cs typeface="Times New Roman" panose="02020603050405020304" pitchFamily="18" charset="0"/>
              </a:rPr>
              <a:t>Justification comprises three tests, i.e. is the work:</a:t>
            </a:r>
            <a:endParaRPr lang="en-GB" altLang="en-US" sz="1200" dirty="0"/>
          </a:p>
          <a:p>
            <a:pPr marL="180975" lvl="0" indent="-180975" eaLnBrk="0" fontAlgn="base" hangingPunct="0">
              <a:spcBef>
                <a:spcPct val="0"/>
              </a:spcBef>
              <a:spcAft>
                <a:spcPts val="600"/>
              </a:spcAft>
              <a:buFontTx/>
              <a:buChar char="•"/>
            </a:pPr>
            <a:r>
              <a:rPr lang="en-GB" altLang="en-US" sz="1200" dirty="0">
                <a:ea typeface="Calibri" panose="020F0502020204030204" pitchFamily="34" charset="0"/>
                <a:cs typeface="Times New Roman" panose="02020603050405020304" pitchFamily="18" charset="0"/>
              </a:rPr>
              <a:t>Desirable: this is determined from requirements management which demonstrates that the objectives of the work are required by the stakeholders.</a:t>
            </a:r>
            <a:endParaRPr lang="en-GB" altLang="en-US" sz="1200" dirty="0"/>
          </a:p>
          <a:p>
            <a:pPr marL="180975" lvl="0" indent="-180975" eaLnBrk="0" fontAlgn="base" hangingPunct="0">
              <a:spcBef>
                <a:spcPct val="0"/>
              </a:spcBef>
              <a:spcAft>
                <a:spcPts val="600"/>
              </a:spcAft>
              <a:buFontTx/>
              <a:buChar char="•"/>
            </a:pPr>
            <a:r>
              <a:rPr lang="en-GB" altLang="en-US" sz="1200" dirty="0">
                <a:ea typeface="Calibri" panose="020F0502020204030204" pitchFamily="34" charset="0"/>
                <a:cs typeface="Times New Roman" panose="02020603050405020304" pitchFamily="18" charset="0"/>
              </a:rPr>
              <a:t>Achievable: </a:t>
            </a:r>
            <a:r>
              <a:rPr lang="en-GB" altLang="en-US" sz="1200" dirty="0">
                <a:ea typeface="Calibri" panose="020F0502020204030204" pitchFamily="34" charset="0"/>
                <a:cs typeface="Times New Roman" panose="02020603050405020304" pitchFamily="18" charset="0"/>
                <a:hlinkClick r:id="rId5" action="ppaction://hlinksldjump"/>
              </a:rPr>
              <a:t>benefits management </a:t>
            </a:r>
            <a:r>
              <a:rPr lang="en-GB" altLang="en-US" sz="1200" dirty="0">
                <a:ea typeface="Calibri" panose="020F0502020204030204" pitchFamily="34" charset="0"/>
                <a:cs typeface="Times New Roman" panose="02020603050405020304" pitchFamily="18" charset="0"/>
              </a:rPr>
              <a:t>defines achievable benefits, solutions development specifies achievable outputs and </a:t>
            </a:r>
            <a:r>
              <a:rPr lang="en-GB" altLang="en-US" sz="1200" dirty="0">
                <a:ea typeface="Calibri" panose="020F0502020204030204" pitchFamily="34" charset="0"/>
                <a:cs typeface="Times New Roman" panose="02020603050405020304" pitchFamily="18" charset="0"/>
                <a:hlinkClick r:id="rId6" action="ppaction://hlinksldjump"/>
              </a:rPr>
              <a:t>planning</a:t>
            </a:r>
            <a:r>
              <a:rPr lang="en-GB" altLang="en-US" sz="1200" dirty="0">
                <a:ea typeface="Calibri" panose="020F0502020204030204" pitchFamily="34" charset="0"/>
                <a:cs typeface="Times New Roman" panose="02020603050405020304" pitchFamily="18" charset="0"/>
              </a:rPr>
              <a:t> establishes the practicality of the work (within any time and resource constraints).</a:t>
            </a:r>
            <a:endParaRPr lang="en-GB" altLang="en-US" sz="1200" dirty="0"/>
          </a:p>
          <a:p>
            <a:pPr marL="180975" lvl="0" indent="-180975" eaLnBrk="0" fontAlgn="base" hangingPunct="0">
              <a:spcBef>
                <a:spcPct val="0"/>
              </a:spcBef>
              <a:spcAft>
                <a:spcPts val="600"/>
              </a:spcAft>
              <a:buFontTx/>
              <a:buChar char="•"/>
            </a:pPr>
            <a:r>
              <a:rPr lang="en-GB" altLang="en-US" sz="1200" dirty="0">
                <a:ea typeface="Calibri" panose="020F0502020204030204" pitchFamily="34" charset="0"/>
                <a:cs typeface="Times New Roman" panose="02020603050405020304" pitchFamily="18" charset="0"/>
              </a:rPr>
              <a:t>Viable: investment appraisal assesses the financial return on investment and </a:t>
            </a:r>
            <a:r>
              <a:rPr lang="en-GB" altLang="en-US" sz="1200" dirty="0">
                <a:ea typeface="Calibri" panose="020F0502020204030204" pitchFamily="34" charset="0"/>
                <a:cs typeface="Times New Roman" panose="02020603050405020304" pitchFamily="18" charset="0"/>
                <a:hlinkClick r:id="rId7" action="ppaction://hlinksldjump"/>
              </a:rPr>
              <a:t>risk management </a:t>
            </a:r>
            <a:r>
              <a:rPr lang="en-GB" altLang="en-US" sz="1200" dirty="0">
                <a:ea typeface="Calibri" panose="020F0502020204030204" pitchFamily="34" charset="0"/>
                <a:cs typeface="Times New Roman" panose="02020603050405020304" pitchFamily="18" charset="0"/>
              </a:rPr>
              <a:t>assesses the exposure to risk in performing the work.</a:t>
            </a:r>
            <a:endParaRPr lang="en-GB" altLang="en-US" sz="1200" dirty="0"/>
          </a:p>
          <a:p>
            <a:pPr lvl="0" eaLnBrk="0" fontAlgn="base" hangingPunct="0">
              <a:spcBef>
                <a:spcPct val="0"/>
              </a:spcBef>
              <a:spcAft>
                <a:spcPts val="600"/>
              </a:spcAft>
            </a:pPr>
            <a:r>
              <a:rPr lang="en-GB" altLang="en-US" sz="1200" dirty="0">
                <a:ea typeface="Calibri" panose="020F0502020204030204" pitchFamily="34" charset="0"/>
                <a:cs typeface="Times New Roman" panose="02020603050405020304" pitchFamily="18" charset="0"/>
              </a:rPr>
              <a:t>The business case is owned by the sponsor, who has ultimate accountability for ensuring that the benefits are achieved. </a:t>
            </a:r>
            <a:endParaRPr lang="en-GB" altLang="en-US" sz="1200" dirty="0"/>
          </a:p>
        </p:txBody>
      </p:sp>
      <p:sp>
        <p:nvSpPr>
          <p:cNvPr id="17" name="Rectangle 16">
            <a:hlinkClick r:id="rId8"/>
            <a:extLst>
              <a:ext uri="{FF2B5EF4-FFF2-40B4-BE49-F238E27FC236}">
                <a16:creationId xmlns:a16="http://schemas.microsoft.com/office/drawing/2014/main" id="{97F0F5E5-1805-487B-A291-E75972C6E2D4}"/>
              </a:ext>
            </a:extLst>
          </p:cNvPr>
          <p:cNvSpPr/>
          <p:nvPr/>
        </p:nvSpPr>
        <p:spPr>
          <a:xfrm>
            <a:off x="10774392" y="94891"/>
            <a:ext cx="1216325" cy="6814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hlinkClick r:id="rId9"/>
            <a:extLst>
              <a:ext uri="{FF2B5EF4-FFF2-40B4-BE49-F238E27FC236}">
                <a16:creationId xmlns:a16="http://schemas.microsoft.com/office/drawing/2014/main" id="{E0B371EC-4E0E-47A4-97B1-545419AA3DBC}"/>
              </a:ext>
            </a:extLst>
          </p:cNvPr>
          <p:cNvSpPr txBox="1"/>
          <p:nvPr/>
        </p:nvSpPr>
        <p:spPr>
          <a:xfrm>
            <a:off x="10707096" y="2376667"/>
            <a:ext cx="740780" cy="276999"/>
          </a:xfrm>
          <a:prstGeom prst="rect">
            <a:avLst/>
          </a:prstGeom>
          <a:noFill/>
        </p:spPr>
        <p:txBody>
          <a:bodyPr wrap="none" rtlCol="0">
            <a:spAutoFit/>
          </a:bodyPr>
          <a:lstStyle/>
          <a:p>
            <a:r>
              <a:rPr lang="en-GB" sz="1200" dirty="0"/>
              <a:t>Checklist</a:t>
            </a:r>
          </a:p>
        </p:txBody>
      </p:sp>
      <p:sp>
        <p:nvSpPr>
          <p:cNvPr id="19" name="TextBox 18">
            <a:hlinkClick r:id="rId10"/>
            <a:extLst>
              <a:ext uri="{FF2B5EF4-FFF2-40B4-BE49-F238E27FC236}">
                <a16:creationId xmlns:a16="http://schemas.microsoft.com/office/drawing/2014/main" id="{257434FE-5293-43A8-B201-05EE36E28987}"/>
              </a:ext>
            </a:extLst>
          </p:cNvPr>
          <p:cNvSpPr txBox="1"/>
          <p:nvPr/>
        </p:nvSpPr>
        <p:spPr>
          <a:xfrm>
            <a:off x="10707096" y="1306938"/>
            <a:ext cx="977255" cy="276999"/>
          </a:xfrm>
          <a:prstGeom prst="rect">
            <a:avLst/>
          </a:prstGeom>
          <a:noFill/>
        </p:spPr>
        <p:txBody>
          <a:bodyPr wrap="none" rtlCol="0">
            <a:spAutoFit/>
          </a:bodyPr>
          <a:lstStyle/>
          <a:p>
            <a:r>
              <a:rPr lang="en-GB" sz="1200" dirty="0"/>
              <a:t>Competence</a:t>
            </a:r>
          </a:p>
        </p:txBody>
      </p:sp>
      <p:sp>
        <p:nvSpPr>
          <p:cNvPr id="20" name="TextBox 19">
            <a:hlinkClick r:id="rId11"/>
            <a:extLst>
              <a:ext uri="{FF2B5EF4-FFF2-40B4-BE49-F238E27FC236}">
                <a16:creationId xmlns:a16="http://schemas.microsoft.com/office/drawing/2014/main" id="{3D9C63FC-7FF4-4444-8814-610845DA66DE}"/>
              </a:ext>
            </a:extLst>
          </p:cNvPr>
          <p:cNvSpPr txBox="1"/>
          <p:nvPr/>
        </p:nvSpPr>
        <p:spPr>
          <a:xfrm>
            <a:off x="10707097" y="1841802"/>
            <a:ext cx="925446" cy="276999"/>
          </a:xfrm>
          <a:prstGeom prst="rect">
            <a:avLst/>
          </a:prstGeom>
          <a:noFill/>
        </p:spPr>
        <p:txBody>
          <a:bodyPr wrap="none" rtlCol="0">
            <a:spAutoFit/>
          </a:bodyPr>
          <a:lstStyle/>
          <a:p>
            <a:r>
              <a:rPr lang="en-GB" sz="1200" dirty="0"/>
              <a:t>Assessment</a:t>
            </a:r>
          </a:p>
        </p:txBody>
      </p:sp>
      <p:sp>
        <p:nvSpPr>
          <p:cNvPr id="21" name="TextBox 20">
            <a:hlinkClick r:id="rId12"/>
            <a:extLst>
              <a:ext uri="{FF2B5EF4-FFF2-40B4-BE49-F238E27FC236}">
                <a16:creationId xmlns:a16="http://schemas.microsoft.com/office/drawing/2014/main" id="{60EF14FB-7089-4B46-8E10-26B97FCCE120}"/>
              </a:ext>
            </a:extLst>
          </p:cNvPr>
          <p:cNvSpPr txBox="1"/>
          <p:nvPr/>
        </p:nvSpPr>
        <p:spPr>
          <a:xfrm>
            <a:off x="10707097" y="2109234"/>
            <a:ext cx="819327" cy="276999"/>
          </a:xfrm>
          <a:prstGeom prst="rect">
            <a:avLst/>
          </a:prstGeom>
          <a:noFill/>
        </p:spPr>
        <p:txBody>
          <a:bodyPr wrap="none" rtlCol="0">
            <a:spAutoFit/>
          </a:bodyPr>
          <a:lstStyle/>
          <a:p>
            <a:r>
              <a:rPr lang="en-GB" sz="1200" dirty="0"/>
              <a:t>Resources</a:t>
            </a:r>
          </a:p>
        </p:txBody>
      </p:sp>
      <p:sp>
        <p:nvSpPr>
          <p:cNvPr id="22" name="TextBox 21">
            <a:hlinkClick r:id="rId13"/>
            <a:extLst>
              <a:ext uri="{FF2B5EF4-FFF2-40B4-BE49-F238E27FC236}">
                <a16:creationId xmlns:a16="http://schemas.microsoft.com/office/drawing/2014/main" id="{950D2BBC-01D6-49EF-8CCF-553BDBA428F3}"/>
              </a:ext>
            </a:extLst>
          </p:cNvPr>
          <p:cNvSpPr txBox="1"/>
          <p:nvPr/>
        </p:nvSpPr>
        <p:spPr>
          <a:xfrm>
            <a:off x="10707096" y="1574370"/>
            <a:ext cx="728276" cy="276999"/>
          </a:xfrm>
          <a:prstGeom prst="rect">
            <a:avLst/>
          </a:prstGeom>
          <a:noFill/>
        </p:spPr>
        <p:txBody>
          <a:bodyPr wrap="none" rtlCol="0">
            <a:spAutoFit/>
          </a:bodyPr>
          <a:lstStyle/>
          <a:p>
            <a:r>
              <a:rPr lang="en-GB" sz="1200" dirty="0"/>
              <a:t>Maturity</a:t>
            </a:r>
          </a:p>
        </p:txBody>
      </p:sp>
      <p:sp>
        <p:nvSpPr>
          <p:cNvPr id="23" name="TextBox 22">
            <a:extLst>
              <a:ext uri="{FF2B5EF4-FFF2-40B4-BE49-F238E27FC236}">
                <a16:creationId xmlns:a16="http://schemas.microsoft.com/office/drawing/2014/main" id="{5FA704CF-E7C6-45E0-88DD-6E7F71D69330}"/>
              </a:ext>
            </a:extLst>
          </p:cNvPr>
          <p:cNvSpPr txBox="1"/>
          <p:nvPr/>
        </p:nvSpPr>
        <p:spPr>
          <a:xfrm>
            <a:off x="10580417" y="1017186"/>
            <a:ext cx="1589374" cy="307777"/>
          </a:xfrm>
          <a:prstGeom prst="rect">
            <a:avLst/>
          </a:prstGeom>
          <a:noFill/>
        </p:spPr>
        <p:txBody>
          <a:bodyPr wrap="square" rtlCol="0">
            <a:spAutoFit/>
          </a:bodyPr>
          <a:lstStyle/>
          <a:p>
            <a:pPr algn="ctr"/>
            <a:r>
              <a:rPr lang="en-GB" sz="1400" b="1" dirty="0">
                <a:solidFill>
                  <a:schemeClr val="accent1"/>
                </a:solidFill>
              </a:rPr>
              <a:t>Application</a:t>
            </a:r>
          </a:p>
        </p:txBody>
      </p:sp>
      <p:cxnSp>
        <p:nvCxnSpPr>
          <p:cNvPr id="14" name="Straight Connector 13">
            <a:extLst>
              <a:ext uri="{FF2B5EF4-FFF2-40B4-BE49-F238E27FC236}">
                <a16:creationId xmlns:a16="http://schemas.microsoft.com/office/drawing/2014/main" id="{C81667C3-3725-4AEC-8018-A9291B9CA55B}"/>
              </a:ext>
            </a:extLst>
          </p:cNvPr>
          <p:cNvCxnSpPr>
            <a:cxnSpLocks/>
          </p:cNvCxnSpPr>
          <p:nvPr/>
        </p:nvCxnSpPr>
        <p:spPr>
          <a:xfrm>
            <a:off x="10662248" y="4875331"/>
            <a:ext cx="146119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FAFDB6CB-AB0D-49EC-96F3-B878122FBC2A}"/>
              </a:ext>
            </a:extLst>
          </p:cNvPr>
          <p:cNvSpPr txBox="1"/>
          <p:nvPr/>
        </p:nvSpPr>
        <p:spPr>
          <a:xfrm>
            <a:off x="10564910" y="5014675"/>
            <a:ext cx="1628931" cy="307777"/>
          </a:xfrm>
          <a:prstGeom prst="rect">
            <a:avLst/>
          </a:prstGeom>
          <a:noFill/>
        </p:spPr>
        <p:txBody>
          <a:bodyPr wrap="square" rtlCol="0">
            <a:spAutoFit/>
          </a:bodyPr>
          <a:lstStyle/>
          <a:p>
            <a:pPr algn="ctr"/>
            <a:r>
              <a:rPr lang="en-GB" sz="1400" b="1" dirty="0">
                <a:solidFill>
                  <a:schemeClr val="accent1"/>
                </a:solidFill>
              </a:rPr>
              <a:t>Library</a:t>
            </a:r>
          </a:p>
        </p:txBody>
      </p:sp>
      <p:sp>
        <p:nvSpPr>
          <p:cNvPr id="16" name="TextBox 15">
            <a:hlinkClick r:id="rId14"/>
            <a:extLst>
              <a:ext uri="{FF2B5EF4-FFF2-40B4-BE49-F238E27FC236}">
                <a16:creationId xmlns:a16="http://schemas.microsoft.com/office/drawing/2014/main" id="{4849B67B-F097-4219-BD0A-04121ACD5F76}"/>
              </a:ext>
            </a:extLst>
          </p:cNvPr>
          <p:cNvSpPr txBox="1"/>
          <p:nvPr/>
        </p:nvSpPr>
        <p:spPr>
          <a:xfrm>
            <a:off x="10707620" y="5333881"/>
            <a:ext cx="1433265" cy="276999"/>
          </a:xfrm>
          <a:prstGeom prst="rect">
            <a:avLst/>
          </a:prstGeom>
          <a:noFill/>
        </p:spPr>
        <p:txBody>
          <a:bodyPr wrap="square" rtlCol="0">
            <a:spAutoFit/>
          </a:bodyPr>
          <a:lstStyle/>
          <a:p>
            <a:r>
              <a:rPr lang="en-GB" sz="1200" dirty="0"/>
              <a:t>Payback method</a:t>
            </a:r>
          </a:p>
        </p:txBody>
      </p:sp>
      <p:cxnSp>
        <p:nvCxnSpPr>
          <p:cNvPr id="24" name="Straight Connector 23">
            <a:extLst>
              <a:ext uri="{FF2B5EF4-FFF2-40B4-BE49-F238E27FC236}">
                <a16:creationId xmlns:a16="http://schemas.microsoft.com/office/drawing/2014/main" id="{B8594116-319C-4279-864B-DC9145B1A879}"/>
              </a:ext>
            </a:extLst>
          </p:cNvPr>
          <p:cNvCxnSpPr/>
          <p:nvPr/>
        </p:nvCxnSpPr>
        <p:spPr>
          <a:xfrm>
            <a:off x="10705779" y="3082021"/>
            <a:ext cx="13008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1717A53D-E753-46F2-9991-114F485F5B2A}"/>
              </a:ext>
            </a:extLst>
          </p:cNvPr>
          <p:cNvSpPr txBox="1"/>
          <p:nvPr/>
        </p:nvSpPr>
        <p:spPr>
          <a:xfrm>
            <a:off x="10563069" y="3221365"/>
            <a:ext cx="1586319" cy="307777"/>
          </a:xfrm>
          <a:prstGeom prst="rect">
            <a:avLst/>
          </a:prstGeom>
          <a:noFill/>
        </p:spPr>
        <p:txBody>
          <a:bodyPr wrap="square" rtlCol="0">
            <a:spAutoFit/>
          </a:bodyPr>
          <a:lstStyle/>
          <a:p>
            <a:pPr algn="ctr"/>
            <a:r>
              <a:rPr lang="en-GB" sz="1400" b="1" dirty="0">
                <a:solidFill>
                  <a:schemeClr val="accent1"/>
                </a:solidFill>
              </a:rPr>
              <a:t>More detail</a:t>
            </a:r>
          </a:p>
        </p:txBody>
      </p:sp>
      <p:sp>
        <p:nvSpPr>
          <p:cNvPr id="26" name="TextBox 25">
            <a:hlinkClick r:id="rId15"/>
            <a:extLst>
              <a:ext uri="{FF2B5EF4-FFF2-40B4-BE49-F238E27FC236}">
                <a16:creationId xmlns:a16="http://schemas.microsoft.com/office/drawing/2014/main" id="{A4FE2474-139C-4137-9501-DDD7D1A72EF9}"/>
              </a:ext>
            </a:extLst>
          </p:cNvPr>
          <p:cNvSpPr txBox="1"/>
          <p:nvPr/>
        </p:nvSpPr>
        <p:spPr>
          <a:xfrm>
            <a:off x="10705779" y="3521833"/>
            <a:ext cx="1486221" cy="276999"/>
          </a:xfrm>
          <a:prstGeom prst="rect">
            <a:avLst/>
          </a:prstGeom>
          <a:noFill/>
        </p:spPr>
        <p:txBody>
          <a:bodyPr wrap="square" rtlCol="0">
            <a:spAutoFit/>
          </a:bodyPr>
          <a:lstStyle/>
          <a:p>
            <a:r>
              <a:rPr lang="en-GB" sz="1200" dirty="0"/>
              <a:t>Investment appraisal</a:t>
            </a:r>
          </a:p>
        </p:txBody>
      </p:sp>
      <p:sp>
        <p:nvSpPr>
          <p:cNvPr id="27" name="TextBox 26">
            <a:hlinkClick r:id="rId16"/>
            <a:extLst>
              <a:ext uri="{FF2B5EF4-FFF2-40B4-BE49-F238E27FC236}">
                <a16:creationId xmlns:a16="http://schemas.microsoft.com/office/drawing/2014/main" id="{7E715546-A011-4845-8D1E-ACA32231AE93}"/>
              </a:ext>
            </a:extLst>
          </p:cNvPr>
          <p:cNvSpPr txBox="1"/>
          <p:nvPr/>
        </p:nvSpPr>
        <p:spPr>
          <a:xfrm>
            <a:off x="10707620" y="5610880"/>
            <a:ext cx="1433265" cy="461665"/>
          </a:xfrm>
          <a:prstGeom prst="rect">
            <a:avLst/>
          </a:prstGeom>
          <a:noFill/>
        </p:spPr>
        <p:txBody>
          <a:bodyPr wrap="square" rtlCol="0">
            <a:spAutoFit/>
          </a:bodyPr>
          <a:lstStyle/>
          <a:p>
            <a:r>
              <a:rPr lang="en-GB" sz="1200" dirty="0"/>
              <a:t>Discounted cash flow</a:t>
            </a:r>
          </a:p>
        </p:txBody>
      </p:sp>
      <p:sp>
        <p:nvSpPr>
          <p:cNvPr id="28" name="TextBox 27">
            <a:hlinkClick r:id="rId17"/>
            <a:extLst>
              <a:ext uri="{FF2B5EF4-FFF2-40B4-BE49-F238E27FC236}">
                <a16:creationId xmlns:a16="http://schemas.microsoft.com/office/drawing/2014/main" id="{B57048D2-6313-4D96-B840-31C13DA5CD96}"/>
              </a:ext>
            </a:extLst>
          </p:cNvPr>
          <p:cNvSpPr txBox="1"/>
          <p:nvPr/>
        </p:nvSpPr>
        <p:spPr>
          <a:xfrm>
            <a:off x="10710642" y="3806141"/>
            <a:ext cx="1486221" cy="461665"/>
          </a:xfrm>
          <a:prstGeom prst="rect">
            <a:avLst/>
          </a:prstGeom>
          <a:noFill/>
        </p:spPr>
        <p:txBody>
          <a:bodyPr wrap="square" rtlCol="0">
            <a:spAutoFit/>
          </a:bodyPr>
          <a:lstStyle/>
          <a:p>
            <a:r>
              <a:rPr lang="en-GB" sz="1200" dirty="0"/>
              <a:t>Requirements management</a:t>
            </a:r>
          </a:p>
        </p:txBody>
      </p:sp>
      <p:sp>
        <p:nvSpPr>
          <p:cNvPr id="29" name="TextBox 28">
            <a:hlinkClick r:id="rId18"/>
            <a:extLst>
              <a:ext uri="{FF2B5EF4-FFF2-40B4-BE49-F238E27FC236}">
                <a16:creationId xmlns:a16="http://schemas.microsoft.com/office/drawing/2014/main" id="{C1E528BC-0721-46D0-927A-C64E523702AC}"/>
              </a:ext>
            </a:extLst>
          </p:cNvPr>
          <p:cNvSpPr txBox="1"/>
          <p:nvPr/>
        </p:nvSpPr>
        <p:spPr>
          <a:xfrm>
            <a:off x="10705779" y="4275115"/>
            <a:ext cx="1486221" cy="461665"/>
          </a:xfrm>
          <a:prstGeom prst="rect">
            <a:avLst/>
          </a:prstGeom>
          <a:noFill/>
        </p:spPr>
        <p:txBody>
          <a:bodyPr wrap="square" rtlCol="0">
            <a:spAutoFit/>
          </a:bodyPr>
          <a:lstStyle/>
          <a:p>
            <a:r>
              <a:rPr lang="en-GB" sz="1200" dirty="0"/>
              <a:t>Solutions development</a:t>
            </a:r>
          </a:p>
        </p:txBody>
      </p:sp>
      <p:sp>
        <p:nvSpPr>
          <p:cNvPr id="30" name="TextBox 29">
            <a:hlinkClick r:id="rId19"/>
            <a:extLst>
              <a:ext uri="{FF2B5EF4-FFF2-40B4-BE49-F238E27FC236}">
                <a16:creationId xmlns:a16="http://schemas.microsoft.com/office/drawing/2014/main" id="{0F94B167-BA0C-4926-AF4C-B9FC8EE1380E}"/>
              </a:ext>
            </a:extLst>
          </p:cNvPr>
          <p:cNvSpPr txBox="1"/>
          <p:nvPr/>
        </p:nvSpPr>
        <p:spPr>
          <a:xfrm>
            <a:off x="10705779" y="6082969"/>
            <a:ext cx="1433265" cy="276999"/>
          </a:xfrm>
          <a:prstGeom prst="rect">
            <a:avLst/>
          </a:prstGeom>
          <a:noFill/>
        </p:spPr>
        <p:txBody>
          <a:bodyPr wrap="square" rtlCol="0">
            <a:spAutoFit/>
          </a:bodyPr>
          <a:lstStyle/>
          <a:p>
            <a:r>
              <a:rPr lang="en-GB" sz="1200" dirty="0"/>
              <a:t>Value management</a:t>
            </a:r>
          </a:p>
        </p:txBody>
      </p:sp>
      <p:sp>
        <p:nvSpPr>
          <p:cNvPr id="31" name="TextBox 30">
            <a:hlinkClick r:id="rId20"/>
            <a:extLst>
              <a:ext uri="{FF2B5EF4-FFF2-40B4-BE49-F238E27FC236}">
                <a16:creationId xmlns:a16="http://schemas.microsoft.com/office/drawing/2014/main" id="{7E1732AC-C215-47DD-9BDE-F232BFB0F9AF}"/>
              </a:ext>
            </a:extLst>
          </p:cNvPr>
          <p:cNvSpPr txBox="1"/>
          <p:nvPr/>
        </p:nvSpPr>
        <p:spPr>
          <a:xfrm>
            <a:off x="10707096" y="2660242"/>
            <a:ext cx="921471" cy="276999"/>
          </a:xfrm>
          <a:prstGeom prst="rect">
            <a:avLst/>
          </a:prstGeom>
          <a:noFill/>
        </p:spPr>
        <p:txBody>
          <a:bodyPr wrap="none" rtlCol="0">
            <a:spAutoFit/>
          </a:bodyPr>
          <a:lstStyle/>
          <a:p>
            <a:r>
              <a:rPr lang="en-GB" sz="1200" dirty="0"/>
              <a:t>Team Praxis</a:t>
            </a:r>
          </a:p>
        </p:txBody>
      </p:sp>
    </p:spTree>
    <p:extLst>
      <p:ext uri="{BB962C8B-B14F-4D97-AF65-F5344CB8AC3E}">
        <p14:creationId xmlns:p14="http://schemas.microsoft.com/office/powerpoint/2010/main" val="3182872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9" name="Straight Arrow Connector 108">
            <a:extLst>
              <a:ext uri="{FF2B5EF4-FFF2-40B4-BE49-F238E27FC236}">
                <a16:creationId xmlns:a16="http://schemas.microsoft.com/office/drawing/2014/main" id="{B24A3457-E5ED-4D4B-9501-3C88B7F2A1FD}"/>
              </a:ext>
            </a:extLst>
          </p:cNvPr>
          <p:cNvCxnSpPr>
            <a:cxnSpLocks/>
          </p:cNvCxnSpPr>
          <p:nvPr/>
        </p:nvCxnSpPr>
        <p:spPr>
          <a:xfrm>
            <a:off x="3964737" y="4746429"/>
            <a:ext cx="256608" cy="0"/>
          </a:xfrm>
          <a:prstGeom prst="straightConnector1">
            <a:avLst/>
          </a:prstGeom>
          <a:ln>
            <a:solidFill>
              <a:schemeClr val="accent3"/>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108" name="Straight Arrow Connector 107">
            <a:extLst>
              <a:ext uri="{FF2B5EF4-FFF2-40B4-BE49-F238E27FC236}">
                <a16:creationId xmlns:a16="http://schemas.microsoft.com/office/drawing/2014/main" id="{12D0E23A-ED61-4817-9F7E-F14903521A81}"/>
              </a:ext>
            </a:extLst>
          </p:cNvPr>
          <p:cNvCxnSpPr>
            <a:cxnSpLocks/>
          </p:cNvCxnSpPr>
          <p:nvPr/>
        </p:nvCxnSpPr>
        <p:spPr>
          <a:xfrm>
            <a:off x="978360" y="4751196"/>
            <a:ext cx="256608" cy="0"/>
          </a:xfrm>
          <a:prstGeom prst="straightConnector1">
            <a:avLst/>
          </a:prstGeom>
          <a:ln>
            <a:solidFill>
              <a:schemeClr val="accent3"/>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cxnSpLocks/>
          </p:cNvCxnSpPr>
          <p:nvPr/>
        </p:nvCxnSpPr>
        <p:spPr>
          <a:xfrm>
            <a:off x="2080086" y="4746429"/>
            <a:ext cx="256608" cy="0"/>
          </a:xfrm>
          <a:prstGeom prst="straightConnector1">
            <a:avLst/>
          </a:prstGeom>
          <a:ln>
            <a:solidFill>
              <a:schemeClr val="accent3"/>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4620472" y="4361512"/>
            <a:ext cx="1025" cy="346572"/>
          </a:xfrm>
          <a:prstGeom prst="straightConnector1">
            <a:avLst/>
          </a:prstGeom>
          <a:ln>
            <a:solidFill>
              <a:schemeClr val="accent3"/>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2766162" y="4378969"/>
            <a:ext cx="1025" cy="346572"/>
          </a:xfrm>
          <a:prstGeom prst="straightConnector1">
            <a:avLst/>
          </a:prstGeom>
          <a:ln>
            <a:solidFill>
              <a:schemeClr val="accent3"/>
            </a:solidFill>
            <a:tailEnd type="triangle" w="sm" len="med"/>
          </a:ln>
        </p:spPr>
        <p:style>
          <a:lnRef idx="1">
            <a:schemeClr val="accent1"/>
          </a:lnRef>
          <a:fillRef idx="0">
            <a:schemeClr val="accent1"/>
          </a:fillRef>
          <a:effectRef idx="0">
            <a:schemeClr val="accent1"/>
          </a:effectRef>
          <a:fontRef idx="minor">
            <a:schemeClr val="tx1"/>
          </a:fontRef>
        </p:style>
      </p:cxnSp>
      <p:sp>
        <p:nvSpPr>
          <p:cNvPr id="8" name="Flowchart: Decision 7"/>
          <p:cNvSpPr/>
          <p:nvPr/>
        </p:nvSpPr>
        <p:spPr>
          <a:xfrm>
            <a:off x="2297977" y="3711185"/>
            <a:ext cx="934728" cy="666492"/>
          </a:xfrm>
          <a:prstGeom prst="flowChartDecision">
            <a:avLst/>
          </a:prstGeom>
          <a:solidFill>
            <a:schemeClr val="accent3">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i="1"/>
          </a:p>
        </p:txBody>
      </p:sp>
      <p:sp>
        <p:nvSpPr>
          <p:cNvPr id="9" name="Rectangle 8">
            <a:hlinkClick r:id="rId2" action="ppaction://hlinksldjump"/>
          </p:cNvPr>
          <p:cNvSpPr/>
          <p:nvPr/>
        </p:nvSpPr>
        <p:spPr>
          <a:xfrm>
            <a:off x="1234968" y="4581720"/>
            <a:ext cx="917349" cy="539748"/>
          </a:xfrm>
          <a:prstGeom prst="rect">
            <a:avLst/>
          </a:prstGeom>
          <a:solidFill>
            <a:schemeClr val="accent3">
              <a:lumMod val="60000"/>
              <a:lumOff val="4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solidFill>
              </a:rPr>
              <a:t>Identification process</a:t>
            </a:r>
          </a:p>
        </p:txBody>
      </p:sp>
      <p:sp>
        <p:nvSpPr>
          <p:cNvPr id="10" name="Rectangle 9">
            <a:hlinkClick r:id="rId3" action="ppaction://hlinksldjump"/>
          </p:cNvPr>
          <p:cNvSpPr/>
          <p:nvPr/>
        </p:nvSpPr>
        <p:spPr>
          <a:xfrm>
            <a:off x="3108653" y="4581720"/>
            <a:ext cx="910566" cy="539748"/>
          </a:xfrm>
          <a:prstGeom prst="rect">
            <a:avLst/>
          </a:prstGeom>
          <a:solidFill>
            <a:schemeClr val="accent3">
              <a:lumMod val="60000"/>
              <a:lumOff val="4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solidFill>
              </a:rPr>
              <a:t>Definition process</a:t>
            </a:r>
          </a:p>
        </p:txBody>
      </p:sp>
      <p:sp>
        <p:nvSpPr>
          <p:cNvPr id="11" name="Rectangle 10">
            <a:hlinkClick r:id="rId4" action="ppaction://hlinksldjump"/>
          </p:cNvPr>
          <p:cNvSpPr/>
          <p:nvPr/>
        </p:nvSpPr>
        <p:spPr>
          <a:xfrm>
            <a:off x="5461054" y="4571750"/>
            <a:ext cx="2557231" cy="539748"/>
          </a:xfrm>
          <a:prstGeom prst="rect">
            <a:avLst/>
          </a:prstGeom>
          <a:solidFill>
            <a:schemeClr val="accent3">
              <a:lumMod val="60000"/>
              <a:lumOff val="4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solidFill>
              </a:rPr>
              <a:t>Delivery process</a:t>
            </a:r>
          </a:p>
        </p:txBody>
      </p:sp>
      <p:sp>
        <p:nvSpPr>
          <p:cNvPr id="12" name="Rectangle 11">
            <a:hlinkClick r:id="rId5" action="ppaction://hlinksldjump"/>
          </p:cNvPr>
          <p:cNvSpPr/>
          <p:nvPr/>
        </p:nvSpPr>
        <p:spPr>
          <a:xfrm>
            <a:off x="8263228" y="4571762"/>
            <a:ext cx="910566" cy="539748"/>
          </a:xfrm>
          <a:prstGeom prst="rect">
            <a:avLst/>
          </a:prstGeom>
          <a:solidFill>
            <a:schemeClr val="accent3">
              <a:lumMod val="60000"/>
              <a:lumOff val="4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solidFill>
              </a:rPr>
              <a:t>Closure process</a:t>
            </a:r>
          </a:p>
        </p:txBody>
      </p:sp>
      <p:sp>
        <p:nvSpPr>
          <p:cNvPr id="13" name="Rectangle 12">
            <a:hlinkClick r:id="rId6" action="ppaction://hlinksldjump"/>
          </p:cNvPr>
          <p:cNvSpPr/>
          <p:nvPr/>
        </p:nvSpPr>
        <p:spPr>
          <a:xfrm>
            <a:off x="2341961" y="2768423"/>
            <a:ext cx="7194927" cy="539748"/>
          </a:xfrm>
          <a:prstGeom prst="rect">
            <a:avLst/>
          </a:prstGeom>
          <a:solidFill>
            <a:schemeClr val="accent3">
              <a:lumMod val="60000"/>
              <a:lumOff val="4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solidFill>
              </a:rPr>
              <a:t>Sponsorship process</a:t>
            </a:r>
          </a:p>
        </p:txBody>
      </p:sp>
      <p:sp>
        <p:nvSpPr>
          <p:cNvPr id="14" name="Flowchart: Document 13"/>
          <p:cNvSpPr/>
          <p:nvPr/>
        </p:nvSpPr>
        <p:spPr>
          <a:xfrm>
            <a:off x="419987" y="4571750"/>
            <a:ext cx="627013" cy="446019"/>
          </a:xfrm>
          <a:prstGeom prst="flowChartDocument">
            <a:avLst/>
          </a:prstGeom>
          <a:solidFill>
            <a:schemeClr val="accent3">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tx1"/>
                </a:solidFill>
              </a:rPr>
              <a:t>Mandate</a:t>
            </a:r>
          </a:p>
        </p:txBody>
      </p:sp>
      <p:sp>
        <p:nvSpPr>
          <p:cNvPr id="15" name="Rectangle 14">
            <a:hlinkClick r:id="rId7" action="ppaction://hlinksldjump"/>
          </p:cNvPr>
          <p:cNvSpPr/>
          <p:nvPr/>
        </p:nvSpPr>
        <p:spPr>
          <a:xfrm>
            <a:off x="5947623" y="5491922"/>
            <a:ext cx="3587004" cy="539748"/>
          </a:xfrm>
          <a:prstGeom prst="rect">
            <a:avLst/>
          </a:prstGeom>
          <a:solidFill>
            <a:schemeClr val="accent3">
              <a:lumMod val="60000"/>
              <a:lumOff val="4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solidFill>
              </a:rPr>
              <a:t>Benefits realisation process</a:t>
            </a:r>
          </a:p>
        </p:txBody>
      </p:sp>
      <p:cxnSp>
        <p:nvCxnSpPr>
          <p:cNvPr id="18" name="Elbow Connector 17"/>
          <p:cNvCxnSpPr>
            <a:cxnSpLocks/>
            <a:stCxn id="9" idx="0"/>
            <a:endCxn id="13" idx="1"/>
          </p:cNvCxnSpPr>
          <p:nvPr/>
        </p:nvCxnSpPr>
        <p:spPr>
          <a:xfrm rot="5400000" flipH="1" flipV="1">
            <a:off x="1246091" y="3485850"/>
            <a:ext cx="1543423" cy="648318"/>
          </a:xfrm>
          <a:prstGeom prst="bentConnector2">
            <a:avLst/>
          </a:prstGeom>
          <a:ln>
            <a:solidFill>
              <a:schemeClr val="accent3"/>
            </a:solidFill>
            <a:tailEnd type="triangle" w="sm" len="med"/>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384770" y="3854915"/>
            <a:ext cx="761142" cy="338554"/>
          </a:xfrm>
          <a:prstGeom prst="rect">
            <a:avLst/>
          </a:prstGeom>
          <a:noFill/>
        </p:spPr>
        <p:txBody>
          <a:bodyPr wrap="square" rtlCol="0">
            <a:spAutoFit/>
          </a:bodyPr>
          <a:lstStyle/>
          <a:p>
            <a:pPr algn="ctr"/>
            <a:r>
              <a:rPr lang="en-GB" sz="800" dirty="0"/>
              <a:t>Request for authorisation</a:t>
            </a:r>
          </a:p>
        </p:txBody>
      </p:sp>
      <p:sp>
        <p:nvSpPr>
          <p:cNvPr id="23" name="Flowchart: Document 22"/>
          <p:cNvSpPr/>
          <p:nvPr/>
        </p:nvSpPr>
        <p:spPr>
          <a:xfrm>
            <a:off x="2336694" y="4584194"/>
            <a:ext cx="627013" cy="446019"/>
          </a:xfrm>
          <a:prstGeom prst="flowChartDocument">
            <a:avLst/>
          </a:prstGeom>
          <a:solidFill>
            <a:schemeClr val="accent3">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tx1"/>
                </a:solidFill>
              </a:rPr>
              <a:t>Brief</a:t>
            </a:r>
          </a:p>
        </p:txBody>
      </p:sp>
      <p:sp>
        <p:nvSpPr>
          <p:cNvPr id="24" name="Flowchart: Document 23"/>
          <p:cNvSpPr/>
          <p:nvPr/>
        </p:nvSpPr>
        <p:spPr>
          <a:xfrm>
            <a:off x="4219852" y="4571750"/>
            <a:ext cx="875879" cy="446019"/>
          </a:xfrm>
          <a:prstGeom prst="flowChartDocument">
            <a:avLst/>
          </a:prstGeom>
          <a:solidFill>
            <a:schemeClr val="accent3">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tx1"/>
                </a:solidFill>
              </a:rPr>
              <a:t>Definition documentation</a:t>
            </a:r>
          </a:p>
        </p:txBody>
      </p:sp>
      <p:sp>
        <p:nvSpPr>
          <p:cNvPr id="25" name="TextBox 24"/>
          <p:cNvSpPr txBox="1"/>
          <p:nvPr/>
        </p:nvSpPr>
        <p:spPr>
          <a:xfrm>
            <a:off x="3569132" y="4194165"/>
            <a:ext cx="325730" cy="215444"/>
          </a:xfrm>
          <a:prstGeom prst="rect">
            <a:avLst/>
          </a:prstGeom>
          <a:noFill/>
        </p:spPr>
        <p:txBody>
          <a:bodyPr wrap="none" rtlCol="0">
            <a:spAutoFit/>
          </a:bodyPr>
          <a:lstStyle/>
          <a:p>
            <a:r>
              <a:rPr lang="en-GB" sz="800" dirty="0"/>
              <a:t>Yes</a:t>
            </a:r>
          </a:p>
        </p:txBody>
      </p:sp>
      <p:sp>
        <p:nvSpPr>
          <p:cNvPr id="26" name="TextBox 25"/>
          <p:cNvSpPr txBox="1"/>
          <p:nvPr/>
        </p:nvSpPr>
        <p:spPr>
          <a:xfrm>
            <a:off x="5279157" y="3684386"/>
            <a:ext cx="304892" cy="215444"/>
          </a:xfrm>
          <a:prstGeom prst="rect">
            <a:avLst/>
          </a:prstGeom>
          <a:noFill/>
          <a:ln>
            <a:noFill/>
            <a:tailEnd w="sm" len="med"/>
          </a:ln>
        </p:spPr>
        <p:txBody>
          <a:bodyPr wrap="none" rtlCol="0">
            <a:spAutoFit/>
          </a:bodyPr>
          <a:lstStyle/>
          <a:p>
            <a:r>
              <a:rPr lang="en-GB" sz="800" dirty="0"/>
              <a:t>No</a:t>
            </a:r>
          </a:p>
        </p:txBody>
      </p:sp>
      <p:cxnSp>
        <p:nvCxnSpPr>
          <p:cNvPr id="27" name="Straight Arrow Connector 26"/>
          <p:cNvCxnSpPr>
            <a:cxnSpLocks/>
          </p:cNvCxnSpPr>
          <p:nvPr/>
        </p:nvCxnSpPr>
        <p:spPr>
          <a:xfrm flipV="1">
            <a:off x="9458644" y="3308310"/>
            <a:ext cx="0" cy="2177922"/>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9313646" y="3677360"/>
            <a:ext cx="761142" cy="338554"/>
          </a:xfrm>
          <a:prstGeom prst="rect">
            <a:avLst/>
          </a:prstGeom>
          <a:noFill/>
        </p:spPr>
        <p:txBody>
          <a:bodyPr wrap="square" rtlCol="0">
            <a:spAutoFit/>
          </a:bodyPr>
          <a:lstStyle/>
          <a:p>
            <a:pPr algn="ctr"/>
            <a:r>
              <a:rPr lang="en-GB" sz="800" dirty="0"/>
              <a:t>Benefits review</a:t>
            </a:r>
          </a:p>
        </p:txBody>
      </p:sp>
      <p:sp>
        <p:nvSpPr>
          <p:cNvPr id="29" name="Flowchart: Decision 28"/>
          <p:cNvSpPr/>
          <p:nvPr/>
        </p:nvSpPr>
        <p:spPr>
          <a:xfrm>
            <a:off x="4154829" y="3696015"/>
            <a:ext cx="934728" cy="666492"/>
          </a:xfrm>
          <a:prstGeom prst="flowChartDecision">
            <a:avLst/>
          </a:prstGeom>
          <a:solidFill>
            <a:schemeClr val="accent3">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i="1"/>
          </a:p>
        </p:txBody>
      </p:sp>
      <p:sp>
        <p:nvSpPr>
          <p:cNvPr id="30" name="TextBox 29"/>
          <p:cNvSpPr txBox="1"/>
          <p:nvPr/>
        </p:nvSpPr>
        <p:spPr>
          <a:xfrm>
            <a:off x="4256030" y="3846637"/>
            <a:ext cx="761142" cy="338554"/>
          </a:xfrm>
          <a:prstGeom prst="rect">
            <a:avLst/>
          </a:prstGeom>
          <a:noFill/>
        </p:spPr>
        <p:txBody>
          <a:bodyPr wrap="square" rtlCol="0">
            <a:spAutoFit/>
          </a:bodyPr>
          <a:lstStyle/>
          <a:p>
            <a:pPr algn="ctr"/>
            <a:r>
              <a:rPr lang="en-GB" sz="800" dirty="0"/>
              <a:t>Request for authorisation</a:t>
            </a:r>
          </a:p>
        </p:txBody>
      </p:sp>
      <p:sp>
        <p:nvSpPr>
          <p:cNvPr id="33" name="TextBox 32"/>
          <p:cNvSpPr txBox="1"/>
          <p:nvPr/>
        </p:nvSpPr>
        <p:spPr>
          <a:xfrm>
            <a:off x="6602248" y="5193077"/>
            <a:ext cx="522900" cy="215444"/>
          </a:xfrm>
          <a:prstGeom prst="rect">
            <a:avLst/>
          </a:prstGeom>
          <a:noFill/>
        </p:spPr>
        <p:txBody>
          <a:bodyPr wrap="none" rtlCol="0">
            <a:spAutoFit/>
          </a:bodyPr>
          <a:lstStyle/>
          <a:p>
            <a:r>
              <a:rPr lang="en-GB" sz="800" dirty="0"/>
              <a:t>Outputs</a:t>
            </a:r>
          </a:p>
        </p:txBody>
      </p:sp>
      <p:sp>
        <p:nvSpPr>
          <p:cNvPr id="37" name="TextBox 36"/>
          <p:cNvSpPr txBox="1"/>
          <p:nvPr/>
        </p:nvSpPr>
        <p:spPr>
          <a:xfrm>
            <a:off x="5279255" y="4194165"/>
            <a:ext cx="325730" cy="215444"/>
          </a:xfrm>
          <a:prstGeom prst="rect">
            <a:avLst/>
          </a:prstGeom>
          <a:noFill/>
        </p:spPr>
        <p:txBody>
          <a:bodyPr wrap="none" rtlCol="0">
            <a:spAutoFit/>
          </a:bodyPr>
          <a:lstStyle/>
          <a:p>
            <a:r>
              <a:rPr lang="en-GB" sz="800" dirty="0"/>
              <a:t>Yes</a:t>
            </a:r>
          </a:p>
        </p:txBody>
      </p:sp>
      <p:cxnSp>
        <p:nvCxnSpPr>
          <p:cNvPr id="42" name="Straight Arrow Connector 41"/>
          <p:cNvCxnSpPr/>
          <p:nvPr/>
        </p:nvCxnSpPr>
        <p:spPr>
          <a:xfrm flipH="1">
            <a:off x="6596977" y="5115431"/>
            <a:ext cx="1130" cy="370801"/>
          </a:xfrm>
          <a:prstGeom prst="straightConnector1">
            <a:avLst/>
          </a:prstGeom>
          <a:ln>
            <a:solidFill>
              <a:schemeClr val="accent3"/>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11" idx="3"/>
            <a:endCxn id="12" idx="1"/>
          </p:cNvCxnSpPr>
          <p:nvPr/>
        </p:nvCxnSpPr>
        <p:spPr>
          <a:xfrm>
            <a:off x="8018285" y="4841625"/>
            <a:ext cx="244943" cy="12"/>
          </a:xfrm>
          <a:prstGeom prst="straightConnector1">
            <a:avLst/>
          </a:prstGeom>
          <a:ln>
            <a:solidFill>
              <a:schemeClr val="accent3"/>
            </a:solidFill>
            <a:headEnd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cxnSpLocks/>
            <a:stCxn id="29" idx="3"/>
            <a:endCxn id="11" idx="1"/>
          </p:cNvCxnSpPr>
          <p:nvPr/>
        </p:nvCxnSpPr>
        <p:spPr>
          <a:xfrm>
            <a:off x="5089557" y="4029261"/>
            <a:ext cx="371497" cy="812363"/>
          </a:xfrm>
          <a:prstGeom prst="bentConnector3">
            <a:avLst>
              <a:gd name="adj1" fmla="val 50000"/>
            </a:avLst>
          </a:prstGeom>
          <a:ln>
            <a:solidFill>
              <a:schemeClr val="accent3"/>
            </a:solidFill>
            <a:tailEnd type="triangle" w="sm" len="med"/>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3568405" y="3684386"/>
            <a:ext cx="304892" cy="215444"/>
          </a:xfrm>
          <a:prstGeom prst="rect">
            <a:avLst/>
          </a:prstGeom>
          <a:noFill/>
        </p:spPr>
        <p:txBody>
          <a:bodyPr wrap="none" rtlCol="0">
            <a:spAutoFit/>
          </a:bodyPr>
          <a:lstStyle/>
          <a:p>
            <a:r>
              <a:rPr lang="en-GB" sz="800" dirty="0"/>
              <a:t>No</a:t>
            </a:r>
          </a:p>
        </p:txBody>
      </p:sp>
      <p:sp>
        <p:nvSpPr>
          <p:cNvPr id="61" name="TextBox 60"/>
          <p:cNvSpPr txBox="1"/>
          <p:nvPr/>
        </p:nvSpPr>
        <p:spPr>
          <a:xfrm>
            <a:off x="138655" y="1117847"/>
            <a:ext cx="4589920" cy="1708160"/>
          </a:xfrm>
          <a:prstGeom prst="rect">
            <a:avLst/>
          </a:prstGeom>
          <a:noFill/>
        </p:spPr>
        <p:txBody>
          <a:bodyPr wrap="square" rtlCol="0">
            <a:spAutoFit/>
          </a:bodyPr>
          <a:lstStyle/>
          <a:p>
            <a:pPr>
              <a:spcAft>
                <a:spcPts val="600"/>
              </a:spcAft>
            </a:pPr>
            <a:r>
              <a:rPr lang="en-GB" sz="1400" dirty="0">
                <a:solidFill>
                  <a:schemeClr val="accent3"/>
                </a:solidFill>
              </a:rPr>
              <a:t>Process model</a:t>
            </a:r>
          </a:p>
          <a:p>
            <a:pPr>
              <a:spcAft>
                <a:spcPts val="600"/>
              </a:spcAft>
            </a:pPr>
            <a:r>
              <a:rPr lang="en-GB" sz="1200" dirty="0"/>
              <a:t>With the exception of sponsorship, these processes are each designed to manage a phase of the project </a:t>
            </a:r>
            <a:r>
              <a:rPr lang="en-GB" sz="1200" dirty="0">
                <a:hlinkClick r:id="rId8" action="ppaction://hlinksldjump"/>
              </a:rPr>
              <a:t>life cycle</a:t>
            </a:r>
            <a:r>
              <a:rPr lang="en-GB" sz="1200" dirty="0"/>
              <a:t>.</a:t>
            </a:r>
            <a:r>
              <a:rPr lang="en-GB" sz="1400" dirty="0"/>
              <a:t> </a:t>
            </a:r>
          </a:p>
          <a:p>
            <a:pPr>
              <a:spcAft>
                <a:spcPts val="600"/>
              </a:spcAft>
            </a:pPr>
            <a:r>
              <a:rPr lang="en-GB" sz="1200" dirty="0"/>
              <a:t>While all projects and programmes broadly follow the same life cycle, different contexts require adaptation and tailoring of the basic processes.</a:t>
            </a:r>
          </a:p>
          <a:p>
            <a:pPr>
              <a:spcAft>
                <a:spcPts val="600"/>
              </a:spcAft>
            </a:pPr>
            <a:endParaRPr lang="en-GB" sz="1400" dirty="0"/>
          </a:p>
        </p:txBody>
      </p:sp>
      <p:sp>
        <p:nvSpPr>
          <p:cNvPr id="68" name="Title 67"/>
          <p:cNvSpPr>
            <a:spLocks noGrp="1"/>
          </p:cNvSpPr>
          <p:nvPr>
            <p:ph type="title"/>
          </p:nvPr>
        </p:nvSpPr>
        <p:spPr/>
        <p:txBody>
          <a:bodyPr/>
          <a:lstStyle/>
          <a:p>
            <a:r>
              <a:rPr lang="en-GB" dirty="0"/>
              <a:t>Processes and phase gates</a:t>
            </a:r>
          </a:p>
        </p:txBody>
      </p:sp>
      <p:cxnSp>
        <p:nvCxnSpPr>
          <p:cNvPr id="71" name="Straight Arrow Connector 70">
            <a:extLst>
              <a:ext uri="{FF2B5EF4-FFF2-40B4-BE49-F238E27FC236}">
                <a16:creationId xmlns:a16="http://schemas.microsoft.com/office/drawing/2014/main" id="{A4426030-1059-4345-9F46-7B9BCDBAB7F4}"/>
              </a:ext>
            </a:extLst>
          </p:cNvPr>
          <p:cNvCxnSpPr/>
          <p:nvPr/>
        </p:nvCxnSpPr>
        <p:spPr>
          <a:xfrm flipH="1">
            <a:off x="7290826" y="5113734"/>
            <a:ext cx="1130" cy="370801"/>
          </a:xfrm>
          <a:prstGeom prst="straightConnector1">
            <a:avLst/>
          </a:prstGeom>
          <a:ln>
            <a:solidFill>
              <a:schemeClr val="accent3"/>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998D877B-AFC7-4607-BA11-087EED79B299}"/>
              </a:ext>
            </a:extLst>
          </p:cNvPr>
          <p:cNvCxnSpPr/>
          <p:nvPr/>
        </p:nvCxnSpPr>
        <p:spPr>
          <a:xfrm flipH="1">
            <a:off x="7874198" y="5113734"/>
            <a:ext cx="1130" cy="370801"/>
          </a:xfrm>
          <a:prstGeom prst="straightConnector1">
            <a:avLst/>
          </a:prstGeom>
          <a:ln>
            <a:solidFill>
              <a:schemeClr val="accent3"/>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8BE87630-F2C7-4D0A-98C4-149E14C011FB}"/>
              </a:ext>
            </a:extLst>
          </p:cNvPr>
          <p:cNvCxnSpPr>
            <a:cxnSpLocks/>
            <a:stCxn id="8" idx="0"/>
          </p:cNvCxnSpPr>
          <p:nvPr/>
        </p:nvCxnSpPr>
        <p:spPr>
          <a:xfrm flipH="1" flipV="1">
            <a:off x="2758569" y="3316345"/>
            <a:ext cx="6772" cy="394840"/>
          </a:xfrm>
          <a:prstGeom prst="straightConnector1">
            <a:avLst/>
          </a:prstGeom>
          <a:ln>
            <a:solidFill>
              <a:schemeClr val="accent3"/>
            </a:solidFill>
            <a:headEnd type="triangl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88" name="Connector: Elbow 87">
            <a:extLst>
              <a:ext uri="{FF2B5EF4-FFF2-40B4-BE49-F238E27FC236}">
                <a16:creationId xmlns:a16="http://schemas.microsoft.com/office/drawing/2014/main" id="{BF015A2A-39C1-44F7-B0E0-501D2641E469}"/>
              </a:ext>
            </a:extLst>
          </p:cNvPr>
          <p:cNvCxnSpPr>
            <a:stCxn id="8" idx="3"/>
            <a:endCxn id="10" idx="0"/>
          </p:cNvCxnSpPr>
          <p:nvPr/>
        </p:nvCxnSpPr>
        <p:spPr>
          <a:xfrm>
            <a:off x="3232705" y="4044431"/>
            <a:ext cx="331231" cy="537289"/>
          </a:xfrm>
          <a:prstGeom prst="bentConnector2">
            <a:avLst/>
          </a:prstGeom>
          <a:ln w="6350">
            <a:solidFill>
              <a:schemeClr val="accent3"/>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95" name="Connector: Elbow 94">
            <a:extLst>
              <a:ext uri="{FF2B5EF4-FFF2-40B4-BE49-F238E27FC236}">
                <a16:creationId xmlns:a16="http://schemas.microsoft.com/office/drawing/2014/main" id="{A6D3C685-8DBF-43ED-8C91-1169B6242F99}"/>
              </a:ext>
            </a:extLst>
          </p:cNvPr>
          <p:cNvCxnSpPr>
            <a:cxnSpLocks/>
            <a:endCxn id="12" idx="0"/>
          </p:cNvCxnSpPr>
          <p:nvPr/>
        </p:nvCxnSpPr>
        <p:spPr>
          <a:xfrm>
            <a:off x="3562519" y="3489513"/>
            <a:ext cx="5155992" cy="1082249"/>
          </a:xfrm>
          <a:prstGeom prst="bentConnector2">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9606567A-7AC6-4ADC-B322-71BE7C9AEAFF}"/>
              </a:ext>
            </a:extLst>
          </p:cNvPr>
          <p:cNvCxnSpPr/>
          <p:nvPr/>
        </p:nvCxnSpPr>
        <p:spPr>
          <a:xfrm flipV="1">
            <a:off x="3563936" y="3489513"/>
            <a:ext cx="0" cy="55491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C722BF8B-DD98-4B56-86B4-926E2ACEBD9D}"/>
              </a:ext>
            </a:extLst>
          </p:cNvPr>
          <p:cNvCxnSpPr/>
          <p:nvPr/>
        </p:nvCxnSpPr>
        <p:spPr>
          <a:xfrm flipV="1">
            <a:off x="5281205" y="3489513"/>
            <a:ext cx="0" cy="55491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03" name="Oval 102">
            <a:extLst>
              <a:ext uri="{FF2B5EF4-FFF2-40B4-BE49-F238E27FC236}">
                <a16:creationId xmlns:a16="http://schemas.microsoft.com/office/drawing/2014/main" id="{FB69A6E2-DF71-4481-A636-EE1C04871F7F}"/>
              </a:ext>
            </a:extLst>
          </p:cNvPr>
          <p:cNvSpPr/>
          <p:nvPr/>
        </p:nvSpPr>
        <p:spPr>
          <a:xfrm>
            <a:off x="4595742" y="3470185"/>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8" name="Straight Arrow Connector 47"/>
          <p:cNvCxnSpPr>
            <a:cxnSpLocks/>
            <a:stCxn id="29" idx="0"/>
          </p:cNvCxnSpPr>
          <p:nvPr/>
        </p:nvCxnSpPr>
        <p:spPr>
          <a:xfrm flipH="1" flipV="1">
            <a:off x="4620473" y="3304373"/>
            <a:ext cx="1720" cy="391642"/>
          </a:xfrm>
          <a:prstGeom prst="straightConnector1">
            <a:avLst/>
          </a:prstGeom>
          <a:ln>
            <a:solidFill>
              <a:schemeClr val="accent3"/>
            </a:solidFill>
            <a:headEnd type="triangle" w="sm" len="med"/>
            <a:tailEnd type="triangle" w="sm" len="med"/>
          </a:ln>
        </p:spPr>
        <p:style>
          <a:lnRef idx="1">
            <a:schemeClr val="accent1"/>
          </a:lnRef>
          <a:fillRef idx="0">
            <a:schemeClr val="accent1"/>
          </a:fillRef>
          <a:effectRef idx="0">
            <a:schemeClr val="accent1"/>
          </a:effectRef>
          <a:fontRef idx="minor">
            <a:schemeClr val="tx1"/>
          </a:fontRef>
        </p:style>
      </p:cxnSp>
      <p:sp>
        <p:nvSpPr>
          <p:cNvPr id="47" name="Rectangle 46">
            <a:hlinkClick r:id="rId9"/>
            <a:extLst>
              <a:ext uri="{FF2B5EF4-FFF2-40B4-BE49-F238E27FC236}">
                <a16:creationId xmlns:a16="http://schemas.microsoft.com/office/drawing/2014/main" id="{64874C2E-ACEB-40A7-A754-FC3BF4E5FB40}"/>
              </a:ext>
            </a:extLst>
          </p:cNvPr>
          <p:cNvSpPr/>
          <p:nvPr/>
        </p:nvSpPr>
        <p:spPr>
          <a:xfrm>
            <a:off x="10707096" y="103157"/>
            <a:ext cx="1335188" cy="6392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TextBox 54">
            <a:extLst>
              <a:ext uri="{FF2B5EF4-FFF2-40B4-BE49-F238E27FC236}">
                <a16:creationId xmlns:a16="http://schemas.microsoft.com/office/drawing/2014/main" id="{B123DD45-D240-4B07-9892-519BEDD0A81C}"/>
              </a:ext>
            </a:extLst>
          </p:cNvPr>
          <p:cNvSpPr txBox="1"/>
          <p:nvPr/>
        </p:nvSpPr>
        <p:spPr>
          <a:xfrm>
            <a:off x="5104298" y="1389598"/>
            <a:ext cx="4589919"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t>The pages linked from this diagram should be regarded as starting points from which organisational specific activities and practices can be developed.</a:t>
            </a:r>
          </a:p>
        </p:txBody>
      </p:sp>
      <p:sp>
        <p:nvSpPr>
          <p:cNvPr id="45" name="TextBox 44">
            <a:hlinkClick r:id="rId10"/>
            <a:extLst>
              <a:ext uri="{FF2B5EF4-FFF2-40B4-BE49-F238E27FC236}">
                <a16:creationId xmlns:a16="http://schemas.microsoft.com/office/drawing/2014/main" id="{E140628A-CDAF-4AE2-A193-BE9F7B5A5653}"/>
              </a:ext>
            </a:extLst>
          </p:cNvPr>
          <p:cNvSpPr txBox="1"/>
          <p:nvPr/>
        </p:nvSpPr>
        <p:spPr>
          <a:xfrm>
            <a:off x="10728806" y="1325548"/>
            <a:ext cx="1240853" cy="276999"/>
          </a:xfrm>
          <a:prstGeom prst="rect">
            <a:avLst/>
          </a:prstGeom>
          <a:noFill/>
        </p:spPr>
        <p:txBody>
          <a:bodyPr wrap="none" rtlCol="0">
            <a:spAutoFit/>
          </a:bodyPr>
          <a:lstStyle/>
          <a:p>
            <a:r>
              <a:rPr lang="en-GB" sz="1200" dirty="0"/>
              <a:t>Navigating Praxis</a:t>
            </a:r>
          </a:p>
        </p:txBody>
      </p:sp>
      <p:sp>
        <p:nvSpPr>
          <p:cNvPr id="49" name="TextBox 48">
            <a:extLst>
              <a:ext uri="{FF2B5EF4-FFF2-40B4-BE49-F238E27FC236}">
                <a16:creationId xmlns:a16="http://schemas.microsoft.com/office/drawing/2014/main" id="{B9C4FD2C-1050-4116-AB7B-424842E26CC8}"/>
              </a:ext>
            </a:extLst>
          </p:cNvPr>
          <p:cNvSpPr txBox="1"/>
          <p:nvPr/>
        </p:nvSpPr>
        <p:spPr>
          <a:xfrm>
            <a:off x="10554545" y="1035796"/>
            <a:ext cx="1589374" cy="307777"/>
          </a:xfrm>
          <a:prstGeom prst="rect">
            <a:avLst/>
          </a:prstGeom>
          <a:noFill/>
        </p:spPr>
        <p:txBody>
          <a:bodyPr wrap="square" rtlCol="0">
            <a:spAutoFit/>
          </a:bodyPr>
          <a:lstStyle/>
          <a:p>
            <a:pPr algn="ctr"/>
            <a:r>
              <a:rPr lang="en-GB" sz="1400" b="1" dirty="0">
                <a:solidFill>
                  <a:schemeClr val="accent3"/>
                </a:solidFill>
              </a:rPr>
              <a:t>Library</a:t>
            </a:r>
          </a:p>
        </p:txBody>
      </p:sp>
      <p:sp>
        <p:nvSpPr>
          <p:cNvPr id="50" name="TextBox 49">
            <a:hlinkClick r:id="rId11"/>
            <a:extLst>
              <a:ext uri="{FF2B5EF4-FFF2-40B4-BE49-F238E27FC236}">
                <a16:creationId xmlns:a16="http://schemas.microsoft.com/office/drawing/2014/main" id="{B9C60085-065A-4A63-8895-7811446CF93D}"/>
              </a:ext>
            </a:extLst>
          </p:cNvPr>
          <p:cNvSpPr txBox="1"/>
          <p:nvPr/>
        </p:nvSpPr>
        <p:spPr>
          <a:xfrm>
            <a:off x="10728806" y="1602547"/>
            <a:ext cx="1115434" cy="276999"/>
          </a:xfrm>
          <a:prstGeom prst="rect">
            <a:avLst/>
          </a:prstGeom>
          <a:noFill/>
        </p:spPr>
        <p:txBody>
          <a:bodyPr wrap="none" rtlCol="0">
            <a:spAutoFit/>
          </a:bodyPr>
          <a:lstStyle/>
          <a:p>
            <a:r>
              <a:rPr lang="en-GB" sz="1200" dirty="0"/>
              <a:t>Tailoring Praxis</a:t>
            </a:r>
          </a:p>
        </p:txBody>
      </p:sp>
      <p:sp>
        <p:nvSpPr>
          <p:cNvPr id="51" name="TextBox 50">
            <a:extLst>
              <a:ext uri="{FF2B5EF4-FFF2-40B4-BE49-F238E27FC236}">
                <a16:creationId xmlns:a16="http://schemas.microsoft.com/office/drawing/2014/main" id="{73A147E4-70C3-4023-BB6D-4FEB4AEA174A}"/>
              </a:ext>
            </a:extLst>
          </p:cNvPr>
          <p:cNvSpPr txBox="1"/>
          <p:nvPr/>
        </p:nvSpPr>
        <p:spPr>
          <a:xfrm>
            <a:off x="10556073" y="2035929"/>
            <a:ext cx="1586319" cy="307777"/>
          </a:xfrm>
          <a:prstGeom prst="rect">
            <a:avLst/>
          </a:prstGeom>
          <a:noFill/>
        </p:spPr>
        <p:txBody>
          <a:bodyPr wrap="square" rtlCol="0">
            <a:spAutoFit/>
          </a:bodyPr>
          <a:lstStyle/>
          <a:p>
            <a:pPr algn="ctr"/>
            <a:r>
              <a:rPr lang="en-GB" sz="1400" b="1" dirty="0">
                <a:solidFill>
                  <a:schemeClr val="accent3"/>
                </a:solidFill>
              </a:rPr>
              <a:t>Application</a:t>
            </a:r>
          </a:p>
        </p:txBody>
      </p:sp>
      <p:sp>
        <p:nvSpPr>
          <p:cNvPr id="52" name="TextBox 51">
            <a:hlinkClick r:id="rId12"/>
            <a:extLst>
              <a:ext uri="{FF2B5EF4-FFF2-40B4-BE49-F238E27FC236}">
                <a16:creationId xmlns:a16="http://schemas.microsoft.com/office/drawing/2014/main" id="{840C1477-CFFC-418E-9DC7-431549B39602}"/>
              </a:ext>
            </a:extLst>
          </p:cNvPr>
          <p:cNvSpPr txBox="1"/>
          <p:nvPr/>
        </p:nvSpPr>
        <p:spPr>
          <a:xfrm>
            <a:off x="10728806" y="2332519"/>
            <a:ext cx="921471" cy="276999"/>
          </a:xfrm>
          <a:prstGeom prst="rect">
            <a:avLst/>
          </a:prstGeom>
          <a:noFill/>
        </p:spPr>
        <p:txBody>
          <a:bodyPr wrap="none" rtlCol="0">
            <a:spAutoFit/>
          </a:bodyPr>
          <a:lstStyle/>
          <a:p>
            <a:r>
              <a:rPr lang="en-GB" sz="1200" dirty="0"/>
              <a:t>Team Praxis</a:t>
            </a:r>
          </a:p>
        </p:txBody>
      </p:sp>
    </p:spTree>
    <p:extLst>
      <p:ext uri="{BB962C8B-B14F-4D97-AF65-F5344CB8AC3E}">
        <p14:creationId xmlns:p14="http://schemas.microsoft.com/office/powerpoint/2010/main" val="35550104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358" y="24064"/>
            <a:ext cx="6798577" cy="826167"/>
          </a:xfrm>
        </p:spPr>
        <p:txBody>
          <a:bodyPr/>
          <a:lstStyle/>
          <a:p>
            <a:r>
              <a:rPr lang="en-GB" dirty="0"/>
              <a:t>Planning</a:t>
            </a:r>
          </a:p>
        </p:txBody>
      </p:sp>
      <p:sp>
        <p:nvSpPr>
          <p:cNvPr id="5" name="Rectangle 4"/>
          <p:cNvSpPr>
            <a:spLocks noChangeArrowheads="1"/>
          </p:cNvSpPr>
          <p:nvPr/>
        </p:nvSpPr>
        <p:spPr bwMode="auto">
          <a:xfrm>
            <a:off x="136358" y="1049541"/>
            <a:ext cx="4894579" cy="2916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en-GB" altLang="en-US" sz="1400" b="0" i="0" u="none" strike="noStrike" cap="none" normalizeH="0" baseline="0" dirty="0">
                <a:ln>
                  <a:noFill/>
                </a:ln>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Goals</a:t>
            </a:r>
            <a:endParaRPr kumimoji="0" lang="en-GB" altLang="en-US" sz="1200" b="0" i="0" u="none" strike="noStrike" cap="none" normalizeH="0" baseline="0" dirty="0">
              <a:ln>
                <a:noFill/>
              </a:ln>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ts val="600"/>
              </a:spcAft>
              <a:buClrTx/>
              <a:buSzTx/>
              <a:buFontTx/>
              <a:buNone/>
              <a:tabLst/>
            </a:pPr>
            <a:r>
              <a:rPr kumimoji="0" lang="en-GB"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Planning occurs broadly at two levels: governance and delivery.</a:t>
            </a:r>
            <a:endParaRPr kumimoji="0" lang="en-GB"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ts val="600"/>
              </a:spcAft>
              <a:buClrTx/>
              <a:buSzTx/>
              <a:buFontTx/>
              <a:buNone/>
              <a:tabLst/>
            </a:pPr>
            <a:r>
              <a:rPr kumimoji="0" lang="en-GB"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goals of management plans used in governance are to:</a:t>
            </a:r>
            <a:endParaRPr kumimoji="0" lang="en-GB" altLang="en-US" sz="1200" b="0" i="0" u="none" strike="noStrike" cap="none" normalizeH="0" baseline="0" dirty="0">
              <a:ln>
                <a:noFill/>
              </a:ln>
              <a:solidFill>
                <a:schemeClr val="tx1"/>
              </a:solidFill>
              <a:effectLst/>
            </a:endParaRPr>
          </a:p>
          <a:p>
            <a:pPr marL="180975" marR="0" lvl="0" indent="-180975" algn="l" defTabSz="914400" rtl="0" eaLnBrk="0" fontAlgn="base" latinLnBrk="0" hangingPunct="0">
              <a:lnSpc>
                <a:spcPct val="100000"/>
              </a:lnSpc>
              <a:spcBef>
                <a:spcPct val="0"/>
              </a:spcBef>
              <a:spcAft>
                <a:spcPts val="300"/>
              </a:spcAft>
              <a:buClrTx/>
              <a:buSzTx/>
              <a:buFontTx/>
              <a:buChar char="•"/>
              <a:tabLst/>
            </a:pPr>
            <a:r>
              <a:rPr kumimoji="0" lang="en-GB"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describe the principles that should be used to manage the work;</a:t>
            </a:r>
            <a:endParaRPr kumimoji="0" lang="en-GB" altLang="en-US" sz="1200" b="0" i="0" u="none" strike="noStrike" cap="none" normalizeH="0" baseline="0" dirty="0">
              <a:ln>
                <a:noFill/>
              </a:ln>
              <a:solidFill>
                <a:schemeClr val="tx1"/>
              </a:solidFill>
              <a:effectLst/>
            </a:endParaRPr>
          </a:p>
          <a:p>
            <a:pPr marL="180975" marR="0" lvl="0" indent="-180975" algn="l" defTabSz="914400" rtl="0" eaLnBrk="0" fontAlgn="base" latinLnBrk="0" hangingPunct="0">
              <a:lnSpc>
                <a:spcPct val="100000"/>
              </a:lnSpc>
              <a:spcBef>
                <a:spcPct val="0"/>
              </a:spcBef>
              <a:spcAft>
                <a:spcPts val="600"/>
              </a:spcAft>
              <a:buClrTx/>
              <a:buSzTx/>
              <a:buFontTx/>
              <a:buChar char="•"/>
              <a:tabLst/>
            </a:pPr>
            <a:r>
              <a:rPr kumimoji="0" lang="en-GB"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provide consistency with flexibility across multiple projects.</a:t>
            </a:r>
            <a:endParaRPr kumimoji="0" lang="en-GB" altLang="en-US" sz="1200" b="0" i="0" u="none" strike="noStrike" cap="none" normalizeH="0" baseline="0" dirty="0">
              <a:ln>
                <a:noFill/>
              </a:ln>
              <a:solidFill>
                <a:schemeClr val="tx1"/>
              </a:solidFill>
              <a:effectLst/>
            </a:endParaRPr>
          </a:p>
          <a:p>
            <a:pPr lvl="0" eaLnBrk="0" fontAlgn="base" hangingPunct="0">
              <a:spcBef>
                <a:spcPct val="0"/>
              </a:spcBef>
              <a:spcAft>
                <a:spcPts val="300"/>
              </a:spcAft>
            </a:pPr>
            <a:r>
              <a:rPr kumimoji="0" lang="en-GB"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goals of deliv</a:t>
            </a:r>
            <a:r>
              <a:rPr lang="en-GB" altLang="en-US" sz="1200" dirty="0">
                <a:latin typeface="Calibri" panose="020F0502020204030204" pitchFamily="34" charset="0"/>
                <a:ea typeface="Calibri" panose="020F0502020204030204" pitchFamily="34" charset="0"/>
                <a:cs typeface="Times New Roman" panose="02020603050405020304" pitchFamily="18" charset="0"/>
              </a:rPr>
              <a:t>ery planning are to:</a:t>
            </a:r>
          </a:p>
          <a:p>
            <a:pPr marL="180975" lvl="0" indent="-180975" eaLnBrk="0" fontAlgn="base" hangingPunct="0">
              <a:spcBef>
                <a:spcPct val="0"/>
              </a:spcBef>
              <a:spcAft>
                <a:spcPts val="300"/>
              </a:spcAft>
              <a:buFontTx/>
              <a:buChar char="•"/>
            </a:pPr>
            <a:r>
              <a:rPr lang="en-GB" altLang="en-US" sz="1200" dirty="0">
                <a:latin typeface="Calibri" panose="020F0502020204030204" pitchFamily="34" charset="0"/>
                <a:ea typeface="Calibri" panose="020F0502020204030204" pitchFamily="34" charset="0"/>
                <a:cs typeface="Times New Roman" panose="02020603050405020304" pitchFamily="18" charset="0"/>
              </a:rPr>
              <a:t>describe the objectives of the project;</a:t>
            </a:r>
          </a:p>
          <a:p>
            <a:pPr marL="180975" lvl="0" indent="-180975" eaLnBrk="0" fontAlgn="base" hangingPunct="0">
              <a:spcBef>
                <a:spcPct val="0"/>
              </a:spcBef>
              <a:spcAft>
                <a:spcPts val="300"/>
              </a:spcAft>
              <a:buFontTx/>
              <a:buChar char="•"/>
            </a:pPr>
            <a:r>
              <a:rPr lang="en-GB" altLang="en-US" sz="1200" dirty="0">
                <a:latin typeface="Calibri" panose="020F0502020204030204" pitchFamily="34" charset="0"/>
                <a:ea typeface="Calibri" panose="020F0502020204030204" pitchFamily="34" charset="0"/>
                <a:cs typeface="Times New Roman" panose="02020603050405020304" pitchFamily="18" charset="0"/>
              </a:rPr>
              <a:t>define the work required to achieve the objectives and describe how it will be performed</a:t>
            </a:r>
          </a:p>
          <a:p>
            <a:pPr marL="180975" lvl="0" indent="-180975" eaLnBrk="0" fontAlgn="base" hangingPunct="0">
              <a:spcBef>
                <a:spcPct val="0"/>
              </a:spcBef>
              <a:spcAft>
                <a:spcPts val="300"/>
              </a:spcAft>
              <a:buFontTx/>
              <a:buChar char="•"/>
            </a:pPr>
            <a:r>
              <a:rPr lang="en-GB" altLang="en-US" sz="1200" dirty="0">
                <a:latin typeface="Calibri" panose="020F0502020204030204" pitchFamily="34" charset="0"/>
                <a:ea typeface="Calibri" panose="020F0502020204030204" pitchFamily="34" charset="0"/>
                <a:cs typeface="Times New Roman" panose="02020603050405020304" pitchFamily="18" charset="0"/>
              </a:rPr>
              <a:t>estimate the resources and finance needed to perform the work</a:t>
            </a:r>
            <a:r>
              <a:rPr kumimoji="0" lang="en-GB"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kumimoji="0" lang="en-GB" altLang="en-US" sz="1200" b="0" i="0" u="none" strike="noStrike" cap="none" normalizeH="0" baseline="0" dirty="0">
              <a:ln>
                <a:noFill/>
              </a:ln>
              <a:solidFill>
                <a:schemeClr val="tx1"/>
              </a:solidFill>
              <a:effectLst/>
            </a:endParaRPr>
          </a:p>
          <a:p>
            <a:pPr marL="180975" marR="0" lvl="0" indent="-180975" algn="l" defTabSz="914400" rtl="0" eaLnBrk="0" fontAlgn="base" latinLnBrk="0" hangingPunct="0">
              <a:lnSpc>
                <a:spcPct val="100000"/>
              </a:lnSpc>
              <a:spcBef>
                <a:spcPct val="0"/>
              </a:spcBef>
              <a:spcAft>
                <a:spcPts val="600"/>
              </a:spcAft>
              <a:buClrTx/>
              <a:buSzTx/>
              <a:buFontTx/>
              <a:buChar char="•"/>
              <a:tabLst/>
            </a:pPr>
            <a:r>
              <a:rPr kumimoji="0" lang="en-GB"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document the plans and update them throughout the </a:t>
            </a:r>
            <a:r>
              <a:rPr kumimoji="0" lang="en-GB"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2" action="ppaction://hlinksldjump"/>
              </a:rPr>
              <a:t>life cycle</a:t>
            </a:r>
            <a:r>
              <a:rPr kumimoji="0" lang="en-GB"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kumimoji="0" lang="en-GB"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ts val="600"/>
              </a:spcAft>
              <a:buClrTx/>
              <a:buSzTx/>
              <a:buFontTx/>
              <a:buNone/>
              <a:tabLst/>
            </a:pPr>
            <a:endParaRPr kumimoji="0" lang="en-GB" altLang="en-US" sz="1200" b="0" i="0" u="none" strike="noStrike" cap="none" normalizeH="0" baseline="0" dirty="0">
              <a:ln>
                <a:noFill/>
              </a:ln>
              <a:solidFill>
                <a:schemeClr val="tx1"/>
              </a:solidFill>
              <a:effectLst/>
              <a:latin typeface="Arial" panose="020B0604020202020204" pitchFamily="34" charset="0"/>
            </a:endParaRPr>
          </a:p>
        </p:txBody>
      </p:sp>
      <p:sp>
        <p:nvSpPr>
          <p:cNvPr id="6" name="Rectangle 5"/>
          <p:cNvSpPr/>
          <p:nvPr/>
        </p:nvSpPr>
        <p:spPr>
          <a:xfrm>
            <a:off x="136358" y="3894163"/>
            <a:ext cx="4894579" cy="2848472"/>
          </a:xfrm>
          <a:prstGeom prst="rect">
            <a:avLst/>
          </a:prstGeom>
        </p:spPr>
        <p:txBody>
          <a:bodyPr wrap="square">
            <a:spAutoFit/>
          </a:bodyPr>
          <a:lstStyle/>
          <a:p>
            <a:pPr>
              <a:lnSpc>
                <a:spcPct val="115000"/>
              </a:lnSpc>
              <a:spcAft>
                <a:spcPts val="1000"/>
              </a:spcAft>
            </a:pPr>
            <a:r>
              <a:rPr lang="en-GB" sz="1400" dirty="0">
                <a:solidFill>
                  <a:schemeClr val="accent5"/>
                </a:solidFill>
                <a:latin typeface="Calibri" panose="020F0502020204030204" pitchFamily="34" charset="0"/>
                <a:ea typeface="Calibri" panose="020F0502020204030204" pitchFamily="34" charset="0"/>
                <a:cs typeface="Times New Roman" panose="02020603050405020304" pitchFamily="18" charset="0"/>
              </a:rPr>
              <a:t>Overview</a:t>
            </a:r>
            <a:endParaRPr lang="en-GB" sz="1200" dirty="0">
              <a:solidFill>
                <a:schemeClr val="accent5"/>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At the governance level a series of </a:t>
            </a:r>
            <a:r>
              <a:rPr lang="en-GB" sz="1200" dirty="0">
                <a:latin typeface="Calibri" panose="020F0502020204030204" pitchFamily="34" charset="0"/>
                <a:ea typeface="Calibri" panose="020F0502020204030204" pitchFamily="34" charset="0"/>
                <a:cs typeface="Times New Roman" panose="02020603050405020304" pitchFamily="18" charset="0"/>
                <a:hlinkClick r:id="rId3" action="ppaction://hlinksldjump"/>
              </a:rPr>
              <a:t>management plans </a:t>
            </a:r>
            <a:r>
              <a:rPr lang="en-GB" sz="1200" dirty="0">
                <a:latin typeface="Calibri" panose="020F0502020204030204" pitchFamily="34" charset="0"/>
                <a:ea typeface="Calibri" panose="020F0502020204030204" pitchFamily="34" charset="0"/>
                <a:cs typeface="Times New Roman" panose="02020603050405020304" pitchFamily="18" charset="0"/>
              </a:rPr>
              <a:t>sets out the principles of how each aspect of the work will be managed. These plans include documents such as the risk management plan, scope management plan and financial management plan.</a:t>
            </a:r>
          </a:p>
          <a:p>
            <a:pPr>
              <a:lnSpc>
                <a:spcPct val="115000"/>
              </a:lnSpc>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These governance-level plans set out policies and procedures for each aspect of management. They list preferred techniques, including templates for documentation and defined responsibilities. </a:t>
            </a:r>
          </a:p>
          <a:p>
            <a:pPr>
              <a:lnSpc>
                <a:spcPct val="115000"/>
              </a:lnSpc>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These plans ensure the quality of the P3 management processes and deliverables. Therefore, developing the governance-level plans could also be termed ‘quality planning’.</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5338086" y="1046717"/>
            <a:ext cx="4894579" cy="4218591"/>
          </a:xfrm>
          <a:prstGeom prst="rect">
            <a:avLst/>
          </a:prstGeom>
        </p:spPr>
        <p:txBody>
          <a:bodyPr wrap="square">
            <a:spAutoFit/>
          </a:bodyPr>
          <a:lstStyle/>
          <a:p>
            <a:pPr>
              <a:lnSpc>
                <a:spcPct val="115000"/>
              </a:lnSpc>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Delivery plans address seven questions:</a:t>
            </a:r>
          </a:p>
          <a:p>
            <a:pPr marL="342900" lvl="0" indent="-342900">
              <a:spcAft>
                <a:spcPts val="600"/>
              </a:spcAft>
              <a:buFont typeface="Symbol" panose="05050102010706020507" pitchFamily="18" charset="2"/>
              <a:buChar char=""/>
            </a:pPr>
            <a:r>
              <a:rPr lang="en-GB" sz="1200" b="1" dirty="0">
                <a:latin typeface="Calibri" panose="020F0502020204030204" pitchFamily="34" charset="0"/>
                <a:ea typeface="Calibri" panose="020F0502020204030204" pitchFamily="34" charset="0"/>
                <a:cs typeface="Times New Roman" panose="02020603050405020304" pitchFamily="18" charset="0"/>
              </a:rPr>
              <a:t>Why? </a:t>
            </a:r>
            <a:r>
              <a:rPr lang="en-GB" sz="1200" dirty="0">
                <a:latin typeface="Calibri" panose="020F0502020204030204" pitchFamily="34" charset="0"/>
                <a:ea typeface="Calibri" panose="020F0502020204030204" pitchFamily="34" charset="0"/>
                <a:cs typeface="Times New Roman" panose="02020603050405020304" pitchFamily="18" charset="0"/>
              </a:rPr>
              <a:t>Everyone involved in, or affected by the work should understand why it is being done. </a:t>
            </a:r>
          </a:p>
          <a:p>
            <a:pPr marL="342900" lvl="0" indent="-342900">
              <a:spcAft>
                <a:spcPts val="600"/>
              </a:spcAft>
              <a:buFont typeface="Symbol" panose="05050102010706020507" pitchFamily="18" charset="2"/>
              <a:buChar char=""/>
            </a:pPr>
            <a:r>
              <a:rPr lang="en-GB" sz="1200" b="1" dirty="0">
                <a:latin typeface="Calibri" panose="020F0502020204030204" pitchFamily="34" charset="0"/>
                <a:ea typeface="Calibri" panose="020F0502020204030204" pitchFamily="34" charset="0"/>
                <a:cs typeface="Times New Roman" panose="02020603050405020304" pitchFamily="18" charset="0"/>
              </a:rPr>
              <a:t>What? </a:t>
            </a:r>
            <a:r>
              <a:rPr lang="en-GB" sz="1200" dirty="0">
                <a:latin typeface="Calibri" panose="020F0502020204030204" pitchFamily="34" charset="0"/>
                <a:ea typeface="Calibri" panose="020F0502020204030204" pitchFamily="34" charset="0"/>
                <a:cs typeface="Times New Roman" panose="02020603050405020304" pitchFamily="18" charset="0"/>
              </a:rPr>
              <a:t>The work will be described as outputs, outcomes and/or benefits in documents such as a specification, blueprint or benefit profile.</a:t>
            </a:r>
            <a:endParaRPr lang="en-GB" sz="1200" dirty="0"/>
          </a:p>
          <a:p>
            <a:pPr marL="342900" lvl="0" indent="-342900">
              <a:spcAft>
                <a:spcPts val="600"/>
              </a:spcAft>
              <a:buFont typeface="Symbol" panose="05050102010706020507" pitchFamily="18" charset="2"/>
              <a:buChar char=""/>
            </a:pPr>
            <a:r>
              <a:rPr lang="en-GB" sz="1200" b="1" dirty="0">
                <a:latin typeface="Calibri" panose="020F0502020204030204" pitchFamily="34" charset="0"/>
                <a:ea typeface="Calibri" panose="020F0502020204030204" pitchFamily="34" charset="0"/>
                <a:cs typeface="Times New Roman" panose="02020603050405020304" pitchFamily="18" charset="0"/>
              </a:rPr>
              <a:t>How? </a:t>
            </a:r>
            <a:r>
              <a:rPr lang="en-GB" sz="1200" dirty="0">
                <a:latin typeface="Calibri" panose="020F0502020204030204" pitchFamily="34" charset="0"/>
                <a:ea typeface="Calibri" panose="020F0502020204030204" pitchFamily="34" charset="0"/>
                <a:cs typeface="Times New Roman" panose="02020603050405020304" pitchFamily="18" charset="0"/>
              </a:rPr>
              <a:t>The best way to deliver the objectives is embodied in many detailed delivery plans.</a:t>
            </a:r>
            <a:endParaRPr lang="en-GB" sz="1200" dirty="0"/>
          </a:p>
          <a:p>
            <a:pPr marL="342900" lvl="0" indent="-342900">
              <a:spcAft>
                <a:spcPts val="600"/>
              </a:spcAft>
              <a:buFont typeface="Symbol" panose="05050102010706020507" pitchFamily="18" charset="2"/>
              <a:buChar char=""/>
            </a:pPr>
            <a:r>
              <a:rPr lang="en-GB" sz="1200" b="1" dirty="0">
                <a:latin typeface="Calibri" panose="020F0502020204030204" pitchFamily="34" charset="0"/>
                <a:ea typeface="Calibri" panose="020F0502020204030204" pitchFamily="34" charset="0"/>
                <a:cs typeface="Times New Roman" panose="02020603050405020304" pitchFamily="18" charset="0"/>
              </a:rPr>
              <a:t>Who? </a:t>
            </a:r>
            <a:r>
              <a:rPr lang="en-GB" sz="1200" dirty="0">
                <a:latin typeface="Calibri" panose="020F0502020204030204" pitchFamily="34" charset="0"/>
                <a:ea typeface="Calibri" panose="020F0502020204030204" pitchFamily="34" charset="0"/>
                <a:cs typeface="Times New Roman" panose="02020603050405020304" pitchFamily="18" charset="0"/>
              </a:rPr>
              <a:t>This covers the management organisation and the delivery resources as defined in </a:t>
            </a:r>
            <a:r>
              <a:rPr lang="en-GB" sz="1200" dirty="0">
                <a:latin typeface="Calibri" panose="020F0502020204030204" pitchFamily="34" charset="0"/>
                <a:ea typeface="Calibri" panose="020F0502020204030204" pitchFamily="34" charset="0"/>
                <a:cs typeface="Times New Roman" panose="02020603050405020304" pitchFamily="18" charset="0"/>
                <a:hlinkClick r:id="rId4" action="ppaction://hlinksldjump"/>
              </a:rPr>
              <a:t>organisation management </a:t>
            </a:r>
            <a:r>
              <a:rPr lang="en-GB" sz="1200" dirty="0">
                <a:latin typeface="Calibri" panose="020F0502020204030204" pitchFamily="34" charset="0"/>
                <a:ea typeface="Calibri" panose="020F0502020204030204" pitchFamily="34" charset="0"/>
                <a:cs typeface="Times New Roman" panose="02020603050405020304" pitchFamily="18" charset="0"/>
              </a:rPr>
              <a:t>and </a:t>
            </a:r>
            <a:r>
              <a:rPr lang="en-GB" sz="1200" dirty="0">
                <a:latin typeface="Calibri" panose="020F0502020204030204" pitchFamily="34" charset="0"/>
                <a:ea typeface="Calibri" panose="020F0502020204030204" pitchFamily="34" charset="0"/>
                <a:cs typeface="Times New Roman" panose="02020603050405020304" pitchFamily="18" charset="0"/>
                <a:hlinkClick r:id="rId5" action="ppaction://hlinksldjump"/>
              </a:rPr>
              <a:t>resource management</a:t>
            </a:r>
            <a:r>
              <a:rPr lang="en-GB" sz="1200" dirty="0">
                <a:latin typeface="Calibri" panose="020F0502020204030204" pitchFamily="34" charset="0"/>
                <a:ea typeface="Calibri" panose="020F0502020204030204" pitchFamily="34" charset="0"/>
                <a:cs typeface="Times New Roman" panose="02020603050405020304" pitchFamily="18" charset="0"/>
              </a:rPr>
              <a:t> respectively. </a:t>
            </a:r>
          </a:p>
          <a:p>
            <a:pPr marL="342900" lvl="0" indent="-342900">
              <a:spcAft>
                <a:spcPts val="600"/>
              </a:spcAft>
              <a:buFont typeface="Symbol" panose="05050102010706020507" pitchFamily="18" charset="2"/>
              <a:buChar char=""/>
            </a:pPr>
            <a:r>
              <a:rPr lang="en-GB" sz="1200" b="1" dirty="0">
                <a:latin typeface="Calibri" panose="020F0502020204030204" pitchFamily="34" charset="0"/>
                <a:ea typeface="Calibri" panose="020F0502020204030204" pitchFamily="34" charset="0"/>
                <a:cs typeface="Times New Roman" panose="02020603050405020304" pitchFamily="18" charset="0"/>
              </a:rPr>
              <a:t>When? </a:t>
            </a:r>
            <a:r>
              <a:rPr lang="en-GB" sz="1200" dirty="0">
                <a:latin typeface="Calibri" panose="020F0502020204030204" pitchFamily="34" charset="0"/>
                <a:ea typeface="Calibri" panose="020F0502020204030204" pitchFamily="34" charset="0"/>
                <a:cs typeface="Times New Roman" panose="02020603050405020304" pitchFamily="18" charset="0"/>
                <a:hlinkClick r:id="rId6" action="ppaction://hlinksldjump"/>
              </a:rPr>
              <a:t>Schedule management </a:t>
            </a:r>
            <a:r>
              <a:rPr lang="en-GB" sz="1200" dirty="0">
                <a:latin typeface="Calibri" panose="020F0502020204030204" pitchFamily="34" charset="0"/>
                <a:ea typeface="Calibri" panose="020F0502020204030204" pitchFamily="34" charset="0"/>
                <a:cs typeface="Times New Roman" panose="02020603050405020304" pitchFamily="18" charset="0"/>
              </a:rPr>
              <a:t>determines the timing of milestones, stages, tranches, work packages and individual activities.</a:t>
            </a:r>
            <a:endParaRPr lang="en-GB" sz="1200" dirty="0"/>
          </a:p>
          <a:p>
            <a:pPr marL="342900" lvl="0" indent="-342900">
              <a:spcAft>
                <a:spcPts val="600"/>
              </a:spcAft>
              <a:buFont typeface="Symbol" panose="05050102010706020507" pitchFamily="18" charset="2"/>
              <a:buChar char=""/>
            </a:pPr>
            <a:r>
              <a:rPr lang="en-GB" sz="1200" b="1" dirty="0">
                <a:latin typeface="Calibri" panose="020F0502020204030204" pitchFamily="34" charset="0"/>
                <a:ea typeface="Calibri" panose="020F0502020204030204" pitchFamily="34" charset="0"/>
                <a:cs typeface="Times New Roman" panose="02020603050405020304" pitchFamily="18" charset="0"/>
              </a:rPr>
              <a:t>Where? </a:t>
            </a:r>
            <a:r>
              <a:rPr lang="en-GB" sz="1200" dirty="0">
                <a:latin typeface="Calibri" panose="020F0502020204030204" pitchFamily="34" charset="0"/>
                <a:ea typeface="Calibri" panose="020F0502020204030204" pitchFamily="34" charset="0"/>
                <a:cs typeface="Times New Roman" panose="02020603050405020304" pitchFamily="18" charset="0"/>
              </a:rPr>
              <a:t>While many projects are located in one physical location, more complex projects are spread across many locations and often time zones. </a:t>
            </a:r>
          </a:p>
          <a:p>
            <a:pPr marL="342900" lvl="0" indent="-342900">
              <a:spcAft>
                <a:spcPts val="600"/>
              </a:spcAft>
              <a:buFont typeface="Symbol" panose="05050102010706020507" pitchFamily="18" charset="2"/>
              <a:buChar char=""/>
            </a:pPr>
            <a:r>
              <a:rPr lang="en-GB" sz="1200" b="1" dirty="0">
                <a:latin typeface="Calibri" panose="020F0502020204030204" pitchFamily="34" charset="0"/>
                <a:ea typeface="Calibri" panose="020F0502020204030204" pitchFamily="34" charset="0"/>
                <a:cs typeface="Times New Roman" panose="02020603050405020304" pitchFamily="18" charset="0"/>
              </a:rPr>
              <a:t>How much? </a:t>
            </a:r>
            <a:r>
              <a:rPr lang="en-GB" sz="1200" dirty="0">
                <a:latin typeface="Calibri" panose="020F0502020204030204" pitchFamily="34" charset="0"/>
                <a:ea typeface="Calibri" panose="020F0502020204030204" pitchFamily="34" charset="0"/>
                <a:cs typeface="Times New Roman" panose="02020603050405020304" pitchFamily="18" charset="0"/>
              </a:rPr>
              <a:t>Naturally, the cost of the work is an essential component of the business case. </a:t>
            </a:r>
            <a:r>
              <a:rPr lang="en-GB" sz="1200" dirty="0">
                <a:latin typeface="Calibri" panose="020F0502020204030204" pitchFamily="34" charset="0"/>
                <a:ea typeface="Calibri" panose="020F0502020204030204" pitchFamily="34" charset="0"/>
                <a:cs typeface="Times New Roman" panose="02020603050405020304" pitchFamily="18" charset="0"/>
                <a:hlinkClick r:id="rId7" action="ppaction://hlinksldjump"/>
              </a:rPr>
              <a:t>Financial management </a:t>
            </a:r>
            <a:r>
              <a:rPr lang="en-GB" sz="1200" dirty="0">
                <a:latin typeface="Calibri" panose="020F0502020204030204" pitchFamily="34" charset="0"/>
                <a:ea typeface="Calibri" panose="020F0502020204030204" pitchFamily="34" charset="0"/>
                <a:cs typeface="Times New Roman" panose="02020603050405020304" pitchFamily="18" charset="0"/>
              </a:rPr>
              <a:t>determines how much the work will cost and how it will be funded.</a:t>
            </a:r>
            <a:endParaRPr lang="en-GB" sz="1200" dirty="0">
              <a:effectLst/>
            </a:endParaRPr>
          </a:p>
        </p:txBody>
      </p:sp>
      <p:sp>
        <p:nvSpPr>
          <p:cNvPr id="8" name="Text Box 2"/>
          <p:cNvSpPr txBox="1">
            <a:spLocks noChangeArrowheads="1"/>
          </p:cNvSpPr>
          <p:nvPr/>
        </p:nvSpPr>
        <p:spPr bwMode="auto">
          <a:xfrm>
            <a:off x="5792082" y="5385637"/>
            <a:ext cx="4320071" cy="1015663"/>
          </a:xfrm>
          <a:prstGeom prst="rect">
            <a:avLst/>
          </a:prstGeom>
          <a:solidFill>
            <a:schemeClr val="accent6">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spAutoFit/>
          </a:bodyPr>
          <a:lstStyle/>
          <a:p>
            <a:pPr lvl="0">
              <a:spcAft>
                <a:spcPts val="600"/>
              </a:spcAft>
            </a:pPr>
            <a:r>
              <a:rPr lang="en-GB" sz="1400" dirty="0">
                <a:solidFill>
                  <a:srgbClr val="516B93"/>
                </a:solidFill>
              </a:rPr>
              <a:t>Key processes</a:t>
            </a:r>
          </a:p>
          <a:p>
            <a:pPr marL="171450" lvl="0" indent="-171450">
              <a:spcAft>
                <a:spcPts val="600"/>
              </a:spcAft>
              <a:buFont typeface="Arial" panose="020B0604020202020204" pitchFamily="34" charset="0"/>
              <a:buChar char="•"/>
            </a:pPr>
            <a:r>
              <a:rPr lang="en-GB" sz="1200" dirty="0"/>
              <a:t>Management plans are produced in the </a:t>
            </a:r>
            <a:r>
              <a:rPr lang="en-GB" sz="1200" dirty="0">
                <a:hlinkClick r:id="rId8" action="ppaction://hlinksldjump"/>
              </a:rPr>
              <a:t>definition process</a:t>
            </a:r>
            <a:r>
              <a:rPr lang="en-GB" sz="1200" dirty="0"/>
              <a:t>.</a:t>
            </a:r>
          </a:p>
          <a:p>
            <a:pPr marL="171450" lvl="0" indent="-171450">
              <a:spcAft>
                <a:spcPts val="600"/>
              </a:spcAft>
              <a:buFont typeface="Arial" panose="020B0604020202020204" pitchFamily="34" charset="0"/>
              <a:buChar char="•"/>
            </a:pPr>
            <a:r>
              <a:rPr lang="en-GB" sz="1200" dirty="0"/>
              <a:t>Delivery plans are first produced in the definition process and then maintained throughout the life cycle.</a:t>
            </a:r>
          </a:p>
        </p:txBody>
      </p:sp>
      <p:sp>
        <p:nvSpPr>
          <p:cNvPr id="12" name="Rectangle 11">
            <a:hlinkClick r:id="rId9"/>
            <a:extLst>
              <a:ext uri="{FF2B5EF4-FFF2-40B4-BE49-F238E27FC236}">
                <a16:creationId xmlns:a16="http://schemas.microsoft.com/office/drawing/2014/main" id="{5A03F15E-5C37-4C32-B4A5-EB45181A0E12}"/>
              </a:ext>
            </a:extLst>
          </p:cNvPr>
          <p:cNvSpPr/>
          <p:nvPr/>
        </p:nvSpPr>
        <p:spPr>
          <a:xfrm>
            <a:off x="10774392" y="94891"/>
            <a:ext cx="1216325" cy="6814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hlinkClick r:id="rId10"/>
            <a:extLst>
              <a:ext uri="{FF2B5EF4-FFF2-40B4-BE49-F238E27FC236}">
                <a16:creationId xmlns:a16="http://schemas.microsoft.com/office/drawing/2014/main" id="{F230370E-EC02-47D8-BB36-035CD4A0FFE0}"/>
              </a:ext>
            </a:extLst>
          </p:cNvPr>
          <p:cNvSpPr txBox="1"/>
          <p:nvPr/>
        </p:nvSpPr>
        <p:spPr>
          <a:xfrm>
            <a:off x="10707096" y="1306938"/>
            <a:ext cx="1431895" cy="461665"/>
          </a:xfrm>
          <a:prstGeom prst="rect">
            <a:avLst/>
          </a:prstGeom>
          <a:noFill/>
        </p:spPr>
        <p:txBody>
          <a:bodyPr wrap="square" rtlCol="0">
            <a:spAutoFit/>
          </a:bodyPr>
          <a:lstStyle/>
          <a:p>
            <a:r>
              <a:rPr lang="en-GB" sz="1200" dirty="0"/>
              <a:t>Competence (governance)</a:t>
            </a:r>
          </a:p>
        </p:txBody>
      </p:sp>
      <p:sp>
        <p:nvSpPr>
          <p:cNvPr id="21" name="TextBox 20">
            <a:hlinkClick r:id="rId11"/>
            <a:extLst>
              <a:ext uri="{FF2B5EF4-FFF2-40B4-BE49-F238E27FC236}">
                <a16:creationId xmlns:a16="http://schemas.microsoft.com/office/drawing/2014/main" id="{1DF76610-374B-41D7-AC6E-A1644692561E}"/>
              </a:ext>
            </a:extLst>
          </p:cNvPr>
          <p:cNvSpPr txBox="1"/>
          <p:nvPr/>
        </p:nvSpPr>
        <p:spPr>
          <a:xfrm>
            <a:off x="10707096" y="2230268"/>
            <a:ext cx="819327" cy="276999"/>
          </a:xfrm>
          <a:prstGeom prst="rect">
            <a:avLst/>
          </a:prstGeom>
          <a:noFill/>
        </p:spPr>
        <p:txBody>
          <a:bodyPr wrap="none" rtlCol="0">
            <a:spAutoFit/>
          </a:bodyPr>
          <a:lstStyle/>
          <a:p>
            <a:r>
              <a:rPr lang="en-GB" sz="1200" dirty="0"/>
              <a:t>Resources</a:t>
            </a:r>
          </a:p>
        </p:txBody>
      </p:sp>
      <p:sp>
        <p:nvSpPr>
          <p:cNvPr id="23" name="TextBox 22">
            <a:hlinkClick r:id="rId12"/>
            <a:extLst>
              <a:ext uri="{FF2B5EF4-FFF2-40B4-BE49-F238E27FC236}">
                <a16:creationId xmlns:a16="http://schemas.microsoft.com/office/drawing/2014/main" id="{C475A28E-37AC-45C9-97CF-71C4436A9F49}"/>
              </a:ext>
            </a:extLst>
          </p:cNvPr>
          <p:cNvSpPr txBox="1"/>
          <p:nvPr/>
        </p:nvSpPr>
        <p:spPr>
          <a:xfrm>
            <a:off x="10707096" y="1768603"/>
            <a:ext cx="1431895" cy="461665"/>
          </a:xfrm>
          <a:prstGeom prst="rect">
            <a:avLst/>
          </a:prstGeom>
          <a:noFill/>
        </p:spPr>
        <p:txBody>
          <a:bodyPr wrap="square" rtlCol="0">
            <a:spAutoFit/>
          </a:bodyPr>
          <a:lstStyle/>
          <a:p>
            <a:r>
              <a:rPr lang="en-GB" sz="1200" dirty="0"/>
              <a:t>Competence (delivery)</a:t>
            </a:r>
          </a:p>
        </p:txBody>
      </p:sp>
      <p:sp>
        <p:nvSpPr>
          <p:cNvPr id="24" name="TextBox 23">
            <a:extLst>
              <a:ext uri="{FF2B5EF4-FFF2-40B4-BE49-F238E27FC236}">
                <a16:creationId xmlns:a16="http://schemas.microsoft.com/office/drawing/2014/main" id="{950DE7E2-64AB-4A99-8BB2-E15B67D003CE}"/>
              </a:ext>
            </a:extLst>
          </p:cNvPr>
          <p:cNvSpPr txBox="1"/>
          <p:nvPr/>
        </p:nvSpPr>
        <p:spPr>
          <a:xfrm>
            <a:off x="10580417" y="1017186"/>
            <a:ext cx="1589374" cy="307777"/>
          </a:xfrm>
          <a:prstGeom prst="rect">
            <a:avLst/>
          </a:prstGeom>
          <a:noFill/>
        </p:spPr>
        <p:txBody>
          <a:bodyPr wrap="square" rtlCol="0">
            <a:spAutoFit/>
          </a:bodyPr>
          <a:lstStyle/>
          <a:p>
            <a:pPr algn="ctr"/>
            <a:r>
              <a:rPr lang="en-GB" sz="1400" b="1" dirty="0">
                <a:solidFill>
                  <a:schemeClr val="accent1"/>
                </a:solidFill>
              </a:rPr>
              <a:t>Application</a:t>
            </a:r>
          </a:p>
        </p:txBody>
      </p:sp>
      <p:cxnSp>
        <p:nvCxnSpPr>
          <p:cNvPr id="15" name="Straight Connector 14">
            <a:extLst>
              <a:ext uri="{FF2B5EF4-FFF2-40B4-BE49-F238E27FC236}">
                <a16:creationId xmlns:a16="http://schemas.microsoft.com/office/drawing/2014/main" id="{684F73D9-D57E-490D-9234-9775821FB9D7}"/>
              </a:ext>
            </a:extLst>
          </p:cNvPr>
          <p:cNvCxnSpPr/>
          <p:nvPr/>
        </p:nvCxnSpPr>
        <p:spPr>
          <a:xfrm>
            <a:off x="10705779" y="2919183"/>
            <a:ext cx="13008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4D3086E2-E4E3-4B04-8DB6-A545DB6BA4EC}"/>
              </a:ext>
            </a:extLst>
          </p:cNvPr>
          <p:cNvSpPr txBox="1"/>
          <p:nvPr/>
        </p:nvSpPr>
        <p:spPr>
          <a:xfrm>
            <a:off x="10563069" y="3033475"/>
            <a:ext cx="1586319" cy="307777"/>
          </a:xfrm>
          <a:prstGeom prst="rect">
            <a:avLst/>
          </a:prstGeom>
          <a:noFill/>
        </p:spPr>
        <p:txBody>
          <a:bodyPr wrap="square" rtlCol="0">
            <a:spAutoFit/>
          </a:bodyPr>
          <a:lstStyle/>
          <a:p>
            <a:pPr algn="ctr"/>
            <a:r>
              <a:rPr lang="en-GB" sz="1400" b="1" dirty="0">
                <a:solidFill>
                  <a:schemeClr val="accent1"/>
                </a:solidFill>
              </a:rPr>
              <a:t>Library</a:t>
            </a:r>
          </a:p>
        </p:txBody>
      </p:sp>
      <p:sp>
        <p:nvSpPr>
          <p:cNvPr id="17" name="TextBox 16">
            <a:hlinkClick r:id="rId13"/>
            <a:extLst>
              <a:ext uri="{FF2B5EF4-FFF2-40B4-BE49-F238E27FC236}">
                <a16:creationId xmlns:a16="http://schemas.microsoft.com/office/drawing/2014/main" id="{3607805E-0418-45A4-B0CE-E2FE57A4A28F}"/>
              </a:ext>
            </a:extLst>
          </p:cNvPr>
          <p:cNvSpPr txBox="1"/>
          <p:nvPr/>
        </p:nvSpPr>
        <p:spPr>
          <a:xfrm>
            <a:off x="10705779" y="3358995"/>
            <a:ext cx="1486221" cy="461665"/>
          </a:xfrm>
          <a:prstGeom prst="rect">
            <a:avLst/>
          </a:prstGeom>
          <a:noFill/>
        </p:spPr>
        <p:txBody>
          <a:bodyPr wrap="square" rtlCol="0">
            <a:spAutoFit/>
          </a:bodyPr>
          <a:lstStyle/>
          <a:p>
            <a:r>
              <a:rPr lang="en-GB" sz="1200" dirty="0"/>
              <a:t>Estimating techniques</a:t>
            </a:r>
          </a:p>
        </p:txBody>
      </p:sp>
      <p:sp>
        <p:nvSpPr>
          <p:cNvPr id="18" name="TextBox 17">
            <a:hlinkClick r:id="rId14"/>
            <a:extLst>
              <a:ext uri="{FF2B5EF4-FFF2-40B4-BE49-F238E27FC236}">
                <a16:creationId xmlns:a16="http://schemas.microsoft.com/office/drawing/2014/main" id="{33194611-8965-4625-83A5-1B18F85A9A75}"/>
              </a:ext>
            </a:extLst>
          </p:cNvPr>
          <p:cNvSpPr txBox="1"/>
          <p:nvPr/>
        </p:nvSpPr>
        <p:spPr>
          <a:xfrm>
            <a:off x="10705779" y="3803784"/>
            <a:ext cx="1486221" cy="276999"/>
          </a:xfrm>
          <a:prstGeom prst="rect">
            <a:avLst/>
          </a:prstGeom>
          <a:noFill/>
        </p:spPr>
        <p:txBody>
          <a:bodyPr wrap="square" rtlCol="0">
            <a:spAutoFit/>
          </a:bodyPr>
          <a:lstStyle/>
          <a:p>
            <a:r>
              <a:rPr lang="en-GB" sz="1200" dirty="0"/>
              <a:t>Value management</a:t>
            </a:r>
          </a:p>
        </p:txBody>
      </p:sp>
      <p:sp>
        <p:nvSpPr>
          <p:cNvPr id="20" name="TextBox 19">
            <a:hlinkClick r:id="rId15"/>
            <a:extLst>
              <a:ext uri="{FF2B5EF4-FFF2-40B4-BE49-F238E27FC236}">
                <a16:creationId xmlns:a16="http://schemas.microsoft.com/office/drawing/2014/main" id="{8F2172C0-8541-46F8-A306-ED37EFD4DCAE}"/>
              </a:ext>
            </a:extLst>
          </p:cNvPr>
          <p:cNvSpPr txBox="1"/>
          <p:nvPr/>
        </p:nvSpPr>
        <p:spPr>
          <a:xfrm>
            <a:off x="10705779" y="2529248"/>
            <a:ext cx="921471" cy="276999"/>
          </a:xfrm>
          <a:prstGeom prst="rect">
            <a:avLst/>
          </a:prstGeom>
          <a:noFill/>
        </p:spPr>
        <p:txBody>
          <a:bodyPr wrap="none" rtlCol="0">
            <a:spAutoFit/>
          </a:bodyPr>
          <a:lstStyle/>
          <a:p>
            <a:r>
              <a:rPr lang="en-GB" sz="1200" dirty="0"/>
              <a:t>Team Praxis</a:t>
            </a:r>
          </a:p>
        </p:txBody>
      </p:sp>
    </p:spTree>
    <p:extLst>
      <p:ext uri="{BB962C8B-B14F-4D97-AF65-F5344CB8AC3E}">
        <p14:creationId xmlns:p14="http://schemas.microsoft.com/office/powerpoint/2010/main" val="270457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358" y="24064"/>
            <a:ext cx="6798577" cy="826167"/>
          </a:xfrm>
        </p:spPr>
        <p:txBody>
          <a:bodyPr/>
          <a:lstStyle/>
          <a:p>
            <a:r>
              <a:rPr lang="en-GB" dirty="0"/>
              <a:t>Control</a:t>
            </a:r>
          </a:p>
        </p:txBody>
      </p:sp>
      <p:sp>
        <p:nvSpPr>
          <p:cNvPr id="3" name="Rectangle 2"/>
          <p:cNvSpPr/>
          <p:nvPr/>
        </p:nvSpPr>
        <p:spPr>
          <a:xfrm>
            <a:off x="136358" y="1149895"/>
            <a:ext cx="4884216" cy="2521075"/>
          </a:xfrm>
          <a:prstGeom prst="rect">
            <a:avLst/>
          </a:prstGeom>
        </p:spPr>
        <p:txBody>
          <a:bodyPr wrap="square">
            <a:spAutoFit/>
          </a:bodyPr>
          <a:lstStyle/>
          <a:p>
            <a:pPr>
              <a:lnSpc>
                <a:spcPct val="115000"/>
              </a:lnSpc>
              <a:spcAft>
                <a:spcPts val="600"/>
              </a:spcAft>
            </a:pPr>
            <a:r>
              <a:rPr lang="en-GB" sz="1400" dirty="0">
                <a:solidFill>
                  <a:schemeClr val="accent5"/>
                </a:solidFill>
                <a:latin typeface="Calibri" panose="020F0502020204030204" pitchFamily="34" charset="0"/>
                <a:ea typeface="Calibri" panose="020F0502020204030204" pitchFamily="34" charset="0"/>
                <a:cs typeface="Times New Roman" panose="02020603050405020304" pitchFamily="18" charset="0"/>
              </a:rPr>
              <a:t>Goals</a:t>
            </a:r>
            <a:endParaRPr lang="en-GB" sz="1200" dirty="0">
              <a:solidFill>
                <a:schemeClr val="accent5"/>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GB" sz="1200" dirty="0">
                <a:latin typeface="Calibri" panose="020F0502020204030204" pitchFamily="34" charset="0"/>
                <a:ea typeface="Calibri" panose="020F0502020204030204" pitchFamily="34" charset="0"/>
                <a:cs typeface="Times New Roman" panose="02020603050405020304" pitchFamily="18" charset="0"/>
              </a:rPr>
              <a:t>Control involves monitoring performance against approved baselines, updating delivery documents and taking corrective action as necessary. Control is required throughout the </a:t>
            </a:r>
            <a:r>
              <a:rPr lang="en-GB" sz="1200" dirty="0">
                <a:latin typeface="Calibri" panose="020F0502020204030204" pitchFamily="34" charset="0"/>
                <a:ea typeface="Calibri" panose="020F0502020204030204" pitchFamily="34" charset="0"/>
                <a:cs typeface="Times New Roman" panose="02020603050405020304" pitchFamily="18" charset="0"/>
                <a:hlinkClick r:id="rId2" action="ppaction://hlinksldjump"/>
              </a:rPr>
              <a:t>life cycle</a:t>
            </a:r>
            <a:r>
              <a:rPr lang="en-GB" sz="1200" dirty="0">
                <a:latin typeface="Calibri" panose="020F0502020204030204" pitchFamily="34" charset="0"/>
                <a:ea typeface="Calibri" panose="020F0502020204030204" pitchFamily="34" charset="0"/>
                <a:cs typeface="Times New Roman" panose="02020603050405020304" pitchFamily="18" charset="0"/>
              </a:rPr>
              <a:t> but the goals are primarily aimed at controlling the delivery process.</a:t>
            </a:r>
          </a:p>
          <a:p>
            <a:pPr>
              <a:lnSpc>
                <a:spcPct val="115000"/>
              </a:lnSpc>
              <a:spcAft>
                <a:spcPts val="600"/>
              </a:spcAft>
            </a:pPr>
            <a:r>
              <a:rPr lang="en-GB" sz="1200" dirty="0">
                <a:latin typeface="Calibri" panose="020F0502020204030204" pitchFamily="34" charset="0"/>
                <a:ea typeface="Calibri" panose="020F0502020204030204" pitchFamily="34" charset="0"/>
                <a:cs typeface="Times New Roman" panose="02020603050405020304" pitchFamily="18" charset="0"/>
              </a:rPr>
              <a:t>The goals of control are to:</a:t>
            </a:r>
          </a:p>
          <a:p>
            <a:pPr marL="179388" lvl="0" indent="-179388">
              <a:lnSpc>
                <a:spcPct val="115000"/>
              </a:lnSpc>
              <a:spcAft>
                <a:spcPts val="0"/>
              </a:spcAft>
              <a:buFont typeface="Symbol" panose="05050102010706020507" pitchFamily="18" charset="2"/>
              <a:buChar char=""/>
            </a:pPr>
            <a:r>
              <a:rPr lang="en-GB" sz="1200" dirty="0">
                <a:latin typeface="Calibri" panose="020F0502020204030204" pitchFamily="34" charset="0"/>
                <a:ea typeface="Calibri" panose="020F0502020204030204" pitchFamily="34" charset="0"/>
                <a:cs typeface="Times New Roman" panose="02020603050405020304" pitchFamily="18" charset="0"/>
              </a:rPr>
              <a:t>review performance against baselines;</a:t>
            </a:r>
          </a:p>
          <a:p>
            <a:pPr marL="179388" lvl="0" indent="-179388">
              <a:lnSpc>
                <a:spcPct val="115000"/>
              </a:lnSpc>
              <a:spcAft>
                <a:spcPts val="0"/>
              </a:spcAft>
              <a:buFont typeface="Symbol" panose="05050102010706020507" pitchFamily="18" charset="2"/>
              <a:buChar char=""/>
            </a:pPr>
            <a:r>
              <a:rPr lang="en-GB" sz="1200" dirty="0">
                <a:latin typeface="Calibri" panose="020F0502020204030204" pitchFamily="34" charset="0"/>
                <a:ea typeface="Calibri" panose="020F0502020204030204" pitchFamily="34" charset="0"/>
                <a:cs typeface="Times New Roman" panose="02020603050405020304" pitchFamily="18" charset="0"/>
              </a:rPr>
              <a:t>evaluate the effect of actual performance on future plans;</a:t>
            </a:r>
          </a:p>
          <a:p>
            <a:pPr marL="179388" lvl="0" indent="-179388">
              <a:lnSpc>
                <a:spcPct val="115000"/>
              </a:lnSpc>
              <a:spcAft>
                <a:spcPts val="1000"/>
              </a:spcAft>
              <a:buFont typeface="Symbol" panose="05050102010706020507" pitchFamily="18" charset="2"/>
              <a:buChar char=""/>
            </a:pPr>
            <a:r>
              <a:rPr lang="en-GB" sz="1200" dirty="0">
                <a:latin typeface="Calibri" panose="020F0502020204030204" pitchFamily="34" charset="0"/>
                <a:ea typeface="Calibri" panose="020F0502020204030204" pitchFamily="34" charset="0"/>
                <a:cs typeface="Times New Roman" panose="02020603050405020304" pitchFamily="18" charset="0"/>
              </a:rPr>
              <a:t>take action as required to achieve planning targets or agree revised targets.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136358" y="3901721"/>
            <a:ext cx="4884216" cy="2277547"/>
          </a:xfrm>
          <a:prstGeom prst="rect">
            <a:avLst/>
          </a:prstGeom>
        </p:spPr>
        <p:txBody>
          <a:bodyPr wrap="square">
            <a:spAutoFit/>
          </a:bodyPr>
          <a:lstStyle/>
          <a:p>
            <a:pPr>
              <a:spcAft>
                <a:spcPts val="600"/>
              </a:spcAft>
            </a:pPr>
            <a:r>
              <a:rPr lang="en-GB" sz="1400" dirty="0">
                <a:solidFill>
                  <a:schemeClr val="accent5"/>
                </a:solidFill>
              </a:rPr>
              <a:t>Overview</a:t>
            </a:r>
          </a:p>
          <a:p>
            <a:pPr>
              <a:spcAft>
                <a:spcPts val="600"/>
              </a:spcAft>
            </a:pPr>
            <a:r>
              <a:rPr lang="en-GB" sz="1200" dirty="0"/>
              <a:t>Control techniques fall into one of three broad categories: cybernetic, go/no go and post.</a:t>
            </a:r>
          </a:p>
          <a:p>
            <a:pPr>
              <a:spcAft>
                <a:spcPts val="600"/>
              </a:spcAft>
            </a:pPr>
            <a:r>
              <a:rPr lang="en-GB" sz="1200" dirty="0"/>
              <a:t>The key element of cybernetic control is feedback. A system is monitored, feedback is provided and compared to a norm. Action is taken to align the system to the norm. </a:t>
            </a:r>
          </a:p>
          <a:p>
            <a:pPr>
              <a:spcAft>
                <a:spcPts val="600"/>
              </a:spcAft>
            </a:pPr>
            <a:r>
              <a:rPr lang="en-GB" sz="1200" dirty="0"/>
              <a:t>In P3 management, the baseline plans are the norm; monitoring provides the feedback on performance and the P3 manager takes action to adhere to the baseline plans. Tolerances are acceptable deviations from the baselines. </a:t>
            </a:r>
          </a:p>
          <a:p>
            <a:pPr>
              <a:spcAft>
                <a:spcPts val="600"/>
              </a:spcAft>
            </a:pPr>
            <a:endParaRPr lang="en-GB" sz="1200" dirty="0"/>
          </a:p>
        </p:txBody>
      </p:sp>
      <p:sp>
        <p:nvSpPr>
          <p:cNvPr id="5" name="Rectangle 4"/>
          <p:cNvSpPr/>
          <p:nvPr/>
        </p:nvSpPr>
        <p:spPr>
          <a:xfrm>
            <a:off x="5319623" y="1484677"/>
            <a:ext cx="4954438" cy="2354491"/>
          </a:xfrm>
          <a:prstGeom prst="rect">
            <a:avLst/>
          </a:prstGeom>
        </p:spPr>
        <p:txBody>
          <a:bodyPr wrap="square">
            <a:spAutoFit/>
          </a:bodyPr>
          <a:lstStyle/>
          <a:p>
            <a:pPr>
              <a:spcAft>
                <a:spcPts val="600"/>
              </a:spcAft>
            </a:pPr>
            <a:r>
              <a:rPr lang="en-GB" sz="1200" dirty="0"/>
              <a:t>If performance is outside, or predicted to be outside, the agreed tolerances, this is classed as an issue that must be escalated to the sponsor. The sponsor and manager will then agree on the appropriate corrective action. </a:t>
            </a:r>
          </a:p>
          <a:p>
            <a:pPr>
              <a:spcAft>
                <a:spcPts val="600"/>
              </a:spcAft>
            </a:pPr>
            <a:r>
              <a:rPr lang="en-GB" sz="1200" dirty="0"/>
              <a:t>Go/no go control is used at key decision points (gates) built into the life cycle. These are typically found at the end of a phase, stage or tranche of work and involve a major review of what has been delivered.</a:t>
            </a:r>
          </a:p>
          <a:p>
            <a:pPr>
              <a:spcAft>
                <a:spcPts val="600"/>
              </a:spcAft>
            </a:pPr>
            <a:r>
              <a:rPr lang="en-GB" sz="1200" dirty="0"/>
              <a:t>At these decision points, the sponsor considers the available information and decides whether to proceed with the remaining work. In extreme cases a project may be terminated because it is no longer justifiable.</a:t>
            </a:r>
          </a:p>
          <a:p>
            <a:pPr>
              <a:spcAft>
                <a:spcPts val="600"/>
              </a:spcAft>
            </a:pPr>
            <a:r>
              <a:rPr lang="en-GB" sz="1200" dirty="0"/>
              <a:t>Post-control is entirely retrospective. It is concerned with learning from experience through, for example, post-project reviews.</a:t>
            </a:r>
          </a:p>
        </p:txBody>
      </p:sp>
      <p:sp>
        <p:nvSpPr>
          <p:cNvPr id="6" name="Text Box 2"/>
          <p:cNvSpPr txBox="1">
            <a:spLocks noChangeArrowheads="1"/>
          </p:cNvSpPr>
          <p:nvPr/>
        </p:nvSpPr>
        <p:spPr bwMode="auto">
          <a:xfrm>
            <a:off x="5636806" y="4375657"/>
            <a:ext cx="4320071" cy="1646605"/>
          </a:xfrm>
          <a:prstGeom prst="rect">
            <a:avLst/>
          </a:prstGeom>
          <a:solidFill>
            <a:schemeClr val="accent6">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spAutoFit/>
          </a:bodyPr>
          <a:lstStyle/>
          <a:p>
            <a:pPr lvl="0">
              <a:spcAft>
                <a:spcPts val="600"/>
              </a:spcAft>
            </a:pPr>
            <a:r>
              <a:rPr lang="en-GB" sz="1400" dirty="0">
                <a:solidFill>
                  <a:srgbClr val="516B93"/>
                </a:solidFill>
              </a:rPr>
              <a:t>Key processes</a:t>
            </a:r>
          </a:p>
          <a:p>
            <a:pPr marL="171450" lvl="0" indent="-171450">
              <a:spcAft>
                <a:spcPts val="600"/>
              </a:spcAft>
              <a:buFont typeface="Arial" panose="020B0604020202020204" pitchFamily="34" charset="0"/>
              <a:buChar char="•"/>
            </a:pPr>
            <a:r>
              <a:rPr lang="en-GB" sz="1200" dirty="0"/>
              <a:t>The </a:t>
            </a:r>
            <a:r>
              <a:rPr lang="en-GB" sz="1200" dirty="0">
                <a:hlinkClick r:id="rId3" action="ppaction://hlinksldjump"/>
              </a:rPr>
              <a:t>delivery process </a:t>
            </a:r>
            <a:r>
              <a:rPr lang="en-GB" sz="1200" dirty="0"/>
              <a:t>is managed using cybernetic control</a:t>
            </a:r>
          </a:p>
          <a:p>
            <a:pPr marL="171450" lvl="0" indent="-171450">
              <a:spcAft>
                <a:spcPts val="600"/>
              </a:spcAft>
              <a:buFont typeface="Arial" panose="020B0604020202020204" pitchFamily="34" charset="0"/>
              <a:buChar char="•"/>
            </a:pPr>
            <a:r>
              <a:rPr lang="en-GB" sz="1200" dirty="0"/>
              <a:t>Requests for approval in the sponsorship process are an example of go/no-go control</a:t>
            </a:r>
          </a:p>
          <a:p>
            <a:pPr marL="171450" lvl="0" indent="-171450">
              <a:buFont typeface="Arial" panose="020B0604020202020204" pitchFamily="34" charset="0"/>
              <a:buChar char="•"/>
            </a:pPr>
            <a:r>
              <a:rPr lang="en-GB" sz="1200" dirty="0"/>
              <a:t>The reviews performed in the </a:t>
            </a:r>
            <a:r>
              <a:rPr lang="en-GB" sz="1200" dirty="0">
                <a:hlinkClick r:id="rId4" action="ppaction://hlinksldjump"/>
              </a:rPr>
              <a:t>closure process </a:t>
            </a:r>
            <a:r>
              <a:rPr lang="en-GB" sz="1200" dirty="0"/>
              <a:t>are an example of post-control.</a:t>
            </a:r>
          </a:p>
          <a:p>
            <a:pPr marL="171450" lvl="0" indent="-171450">
              <a:spcAft>
                <a:spcPts val="1800"/>
              </a:spcAft>
              <a:buFont typeface="Arial" panose="020B0604020202020204" pitchFamily="34" charset="0"/>
              <a:buChar char="•"/>
            </a:pPr>
            <a:endParaRPr lang="en-GB" sz="1200" dirty="0"/>
          </a:p>
        </p:txBody>
      </p:sp>
      <p:sp>
        <p:nvSpPr>
          <p:cNvPr id="17" name="Rectangle 16">
            <a:hlinkClick r:id="rId5"/>
            <a:extLst>
              <a:ext uri="{FF2B5EF4-FFF2-40B4-BE49-F238E27FC236}">
                <a16:creationId xmlns:a16="http://schemas.microsoft.com/office/drawing/2014/main" id="{D13866A7-8A59-4B2B-840C-11B7D77BBB31}"/>
              </a:ext>
            </a:extLst>
          </p:cNvPr>
          <p:cNvSpPr/>
          <p:nvPr/>
        </p:nvSpPr>
        <p:spPr>
          <a:xfrm>
            <a:off x="10774392" y="94891"/>
            <a:ext cx="1216325" cy="6814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hlinkClick r:id="rId6"/>
            <a:extLst>
              <a:ext uri="{FF2B5EF4-FFF2-40B4-BE49-F238E27FC236}">
                <a16:creationId xmlns:a16="http://schemas.microsoft.com/office/drawing/2014/main" id="{6B38C21E-FFDB-43E4-808D-EE74A25DFA62}"/>
              </a:ext>
            </a:extLst>
          </p:cNvPr>
          <p:cNvSpPr txBox="1"/>
          <p:nvPr/>
        </p:nvSpPr>
        <p:spPr>
          <a:xfrm>
            <a:off x="10707096" y="2376667"/>
            <a:ext cx="740780" cy="276999"/>
          </a:xfrm>
          <a:prstGeom prst="rect">
            <a:avLst/>
          </a:prstGeom>
          <a:noFill/>
        </p:spPr>
        <p:txBody>
          <a:bodyPr wrap="none" rtlCol="0">
            <a:spAutoFit/>
          </a:bodyPr>
          <a:lstStyle/>
          <a:p>
            <a:r>
              <a:rPr lang="en-GB" sz="1200" dirty="0"/>
              <a:t>Checklist</a:t>
            </a:r>
          </a:p>
        </p:txBody>
      </p:sp>
      <p:sp>
        <p:nvSpPr>
          <p:cNvPr id="19" name="TextBox 18">
            <a:hlinkClick r:id="rId7"/>
            <a:extLst>
              <a:ext uri="{FF2B5EF4-FFF2-40B4-BE49-F238E27FC236}">
                <a16:creationId xmlns:a16="http://schemas.microsoft.com/office/drawing/2014/main" id="{D1007895-6D1E-466B-A711-E0C6AC08B8AD}"/>
              </a:ext>
            </a:extLst>
          </p:cNvPr>
          <p:cNvSpPr txBox="1"/>
          <p:nvPr/>
        </p:nvSpPr>
        <p:spPr>
          <a:xfrm>
            <a:off x="10707096" y="1306938"/>
            <a:ext cx="977255" cy="276999"/>
          </a:xfrm>
          <a:prstGeom prst="rect">
            <a:avLst/>
          </a:prstGeom>
          <a:noFill/>
        </p:spPr>
        <p:txBody>
          <a:bodyPr wrap="none" rtlCol="0">
            <a:spAutoFit/>
          </a:bodyPr>
          <a:lstStyle/>
          <a:p>
            <a:r>
              <a:rPr lang="en-GB" sz="1200" dirty="0"/>
              <a:t>Competence</a:t>
            </a:r>
          </a:p>
        </p:txBody>
      </p:sp>
      <p:sp>
        <p:nvSpPr>
          <p:cNvPr id="20" name="TextBox 19">
            <a:hlinkClick r:id="rId8"/>
            <a:extLst>
              <a:ext uri="{FF2B5EF4-FFF2-40B4-BE49-F238E27FC236}">
                <a16:creationId xmlns:a16="http://schemas.microsoft.com/office/drawing/2014/main" id="{B80443BA-3919-45E5-959D-4DDE675627A8}"/>
              </a:ext>
            </a:extLst>
          </p:cNvPr>
          <p:cNvSpPr txBox="1"/>
          <p:nvPr/>
        </p:nvSpPr>
        <p:spPr>
          <a:xfrm>
            <a:off x="10707097" y="1841802"/>
            <a:ext cx="925446" cy="276999"/>
          </a:xfrm>
          <a:prstGeom prst="rect">
            <a:avLst/>
          </a:prstGeom>
          <a:noFill/>
        </p:spPr>
        <p:txBody>
          <a:bodyPr wrap="none" rtlCol="0">
            <a:spAutoFit/>
          </a:bodyPr>
          <a:lstStyle/>
          <a:p>
            <a:r>
              <a:rPr lang="en-GB" sz="1200" dirty="0"/>
              <a:t>Assessment</a:t>
            </a:r>
          </a:p>
        </p:txBody>
      </p:sp>
      <p:sp>
        <p:nvSpPr>
          <p:cNvPr id="21" name="TextBox 20">
            <a:hlinkClick r:id="rId9"/>
            <a:extLst>
              <a:ext uri="{FF2B5EF4-FFF2-40B4-BE49-F238E27FC236}">
                <a16:creationId xmlns:a16="http://schemas.microsoft.com/office/drawing/2014/main" id="{567B38CC-C2FA-4B3B-BADD-7751C4FA7BB6}"/>
              </a:ext>
            </a:extLst>
          </p:cNvPr>
          <p:cNvSpPr txBox="1"/>
          <p:nvPr/>
        </p:nvSpPr>
        <p:spPr>
          <a:xfrm>
            <a:off x="10707097" y="2109234"/>
            <a:ext cx="819327" cy="276999"/>
          </a:xfrm>
          <a:prstGeom prst="rect">
            <a:avLst/>
          </a:prstGeom>
          <a:noFill/>
        </p:spPr>
        <p:txBody>
          <a:bodyPr wrap="none" rtlCol="0">
            <a:spAutoFit/>
          </a:bodyPr>
          <a:lstStyle/>
          <a:p>
            <a:r>
              <a:rPr lang="en-GB" sz="1200" dirty="0"/>
              <a:t>Resources</a:t>
            </a:r>
          </a:p>
        </p:txBody>
      </p:sp>
      <p:sp>
        <p:nvSpPr>
          <p:cNvPr id="22" name="TextBox 21">
            <a:hlinkClick r:id="rId10"/>
            <a:extLst>
              <a:ext uri="{FF2B5EF4-FFF2-40B4-BE49-F238E27FC236}">
                <a16:creationId xmlns:a16="http://schemas.microsoft.com/office/drawing/2014/main" id="{8700724C-DB73-4524-95D9-03EF9F85FB30}"/>
              </a:ext>
            </a:extLst>
          </p:cNvPr>
          <p:cNvSpPr txBox="1"/>
          <p:nvPr/>
        </p:nvSpPr>
        <p:spPr>
          <a:xfrm>
            <a:off x="10707096" y="1574370"/>
            <a:ext cx="728276" cy="276999"/>
          </a:xfrm>
          <a:prstGeom prst="rect">
            <a:avLst/>
          </a:prstGeom>
          <a:noFill/>
        </p:spPr>
        <p:txBody>
          <a:bodyPr wrap="none" rtlCol="0">
            <a:spAutoFit/>
          </a:bodyPr>
          <a:lstStyle/>
          <a:p>
            <a:r>
              <a:rPr lang="en-GB" sz="1200" dirty="0"/>
              <a:t>Maturity</a:t>
            </a:r>
          </a:p>
        </p:txBody>
      </p:sp>
      <p:sp>
        <p:nvSpPr>
          <p:cNvPr id="23" name="TextBox 22">
            <a:extLst>
              <a:ext uri="{FF2B5EF4-FFF2-40B4-BE49-F238E27FC236}">
                <a16:creationId xmlns:a16="http://schemas.microsoft.com/office/drawing/2014/main" id="{EAA5AB29-B749-4E5E-B15C-9C484B3D9B70}"/>
              </a:ext>
            </a:extLst>
          </p:cNvPr>
          <p:cNvSpPr txBox="1"/>
          <p:nvPr/>
        </p:nvSpPr>
        <p:spPr>
          <a:xfrm>
            <a:off x="10580417" y="1017186"/>
            <a:ext cx="1589374" cy="307777"/>
          </a:xfrm>
          <a:prstGeom prst="rect">
            <a:avLst/>
          </a:prstGeom>
          <a:noFill/>
        </p:spPr>
        <p:txBody>
          <a:bodyPr wrap="square" rtlCol="0">
            <a:spAutoFit/>
          </a:bodyPr>
          <a:lstStyle/>
          <a:p>
            <a:pPr algn="ctr"/>
            <a:r>
              <a:rPr lang="en-GB" sz="1400" b="1" dirty="0">
                <a:solidFill>
                  <a:schemeClr val="accent1"/>
                </a:solidFill>
              </a:rPr>
              <a:t>Application</a:t>
            </a:r>
          </a:p>
        </p:txBody>
      </p:sp>
      <p:cxnSp>
        <p:nvCxnSpPr>
          <p:cNvPr id="14" name="Straight Connector 13">
            <a:extLst>
              <a:ext uri="{FF2B5EF4-FFF2-40B4-BE49-F238E27FC236}">
                <a16:creationId xmlns:a16="http://schemas.microsoft.com/office/drawing/2014/main" id="{B2342F68-5ECD-4093-B8B7-D778B3266AB6}"/>
              </a:ext>
            </a:extLst>
          </p:cNvPr>
          <p:cNvCxnSpPr>
            <a:cxnSpLocks/>
          </p:cNvCxnSpPr>
          <p:nvPr/>
        </p:nvCxnSpPr>
        <p:spPr>
          <a:xfrm>
            <a:off x="10638198" y="3048155"/>
            <a:ext cx="146119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DFFF37EF-35BB-49E3-BE42-F146FA22AF52}"/>
              </a:ext>
            </a:extLst>
          </p:cNvPr>
          <p:cNvSpPr txBox="1"/>
          <p:nvPr/>
        </p:nvSpPr>
        <p:spPr>
          <a:xfrm>
            <a:off x="10540860" y="3187499"/>
            <a:ext cx="1628931" cy="307777"/>
          </a:xfrm>
          <a:prstGeom prst="rect">
            <a:avLst/>
          </a:prstGeom>
          <a:noFill/>
        </p:spPr>
        <p:txBody>
          <a:bodyPr wrap="square" rtlCol="0">
            <a:spAutoFit/>
          </a:bodyPr>
          <a:lstStyle/>
          <a:p>
            <a:pPr algn="ctr"/>
            <a:r>
              <a:rPr lang="en-GB" sz="1400" b="1" dirty="0">
                <a:solidFill>
                  <a:schemeClr val="accent1"/>
                </a:solidFill>
              </a:rPr>
              <a:t>Library</a:t>
            </a:r>
          </a:p>
        </p:txBody>
      </p:sp>
      <p:sp>
        <p:nvSpPr>
          <p:cNvPr id="16" name="TextBox 15">
            <a:hlinkClick r:id="rId11"/>
            <a:extLst>
              <a:ext uri="{FF2B5EF4-FFF2-40B4-BE49-F238E27FC236}">
                <a16:creationId xmlns:a16="http://schemas.microsoft.com/office/drawing/2014/main" id="{7D94A5C4-3AC9-4F23-8FC7-8FBF1603B423}"/>
              </a:ext>
            </a:extLst>
          </p:cNvPr>
          <p:cNvSpPr txBox="1"/>
          <p:nvPr/>
        </p:nvSpPr>
        <p:spPr>
          <a:xfrm>
            <a:off x="10683570" y="3506705"/>
            <a:ext cx="1433265" cy="276999"/>
          </a:xfrm>
          <a:prstGeom prst="rect">
            <a:avLst/>
          </a:prstGeom>
          <a:noFill/>
        </p:spPr>
        <p:txBody>
          <a:bodyPr wrap="square" rtlCol="0">
            <a:spAutoFit/>
          </a:bodyPr>
          <a:lstStyle/>
          <a:p>
            <a:r>
              <a:rPr lang="en-GB" sz="1200" dirty="0"/>
              <a:t>Cybernetic control</a:t>
            </a:r>
          </a:p>
        </p:txBody>
      </p:sp>
      <p:sp>
        <p:nvSpPr>
          <p:cNvPr id="24" name="TextBox 23">
            <a:hlinkClick r:id="rId12"/>
            <a:extLst>
              <a:ext uri="{FF2B5EF4-FFF2-40B4-BE49-F238E27FC236}">
                <a16:creationId xmlns:a16="http://schemas.microsoft.com/office/drawing/2014/main" id="{C69102E8-6457-4C21-BD4A-7101085BA899}"/>
              </a:ext>
            </a:extLst>
          </p:cNvPr>
          <p:cNvSpPr txBox="1"/>
          <p:nvPr/>
        </p:nvSpPr>
        <p:spPr>
          <a:xfrm>
            <a:off x="10707096" y="2672768"/>
            <a:ext cx="921471" cy="276999"/>
          </a:xfrm>
          <a:prstGeom prst="rect">
            <a:avLst/>
          </a:prstGeom>
          <a:noFill/>
        </p:spPr>
        <p:txBody>
          <a:bodyPr wrap="none" rtlCol="0">
            <a:spAutoFit/>
          </a:bodyPr>
          <a:lstStyle/>
          <a:p>
            <a:r>
              <a:rPr lang="en-GB" sz="1200" dirty="0"/>
              <a:t>Team Praxis</a:t>
            </a:r>
          </a:p>
        </p:txBody>
      </p:sp>
    </p:spTree>
    <p:extLst>
      <p:ext uri="{BB962C8B-B14F-4D97-AF65-F5344CB8AC3E}">
        <p14:creationId xmlns:p14="http://schemas.microsoft.com/office/powerpoint/2010/main" val="24109905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358" y="24064"/>
            <a:ext cx="6798577" cy="826167"/>
          </a:xfrm>
        </p:spPr>
        <p:txBody>
          <a:bodyPr/>
          <a:lstStyle/>
          <a:p>
            <a:r>
              <a:rPr lang="en-GB" dirty="0"/>
              <a:t>Information management</a:t>
            </a:r>
          </a:p>
        </p:txBody>
      </p:sp>
      <p:grpSp>
        <p:nvGrpSpPr>
          <p:cNvPr id="3" name="Group 2"/>
          <p:cNvGrpSpPr/>
          <p:nvPr/>
        </p:nvGrpSpPr>
        <p:grpSpPr>
          <a:xfrm>
            <a:off x="4360701" y="1257350"/>
            <a:ext cx="6028260" cy="1668674"/>
            <a:chOff x="877865" y="2585501"/>
            <a:chExt cx="7336728" cy="2030868"/>
          </a:xfrm>
          <a:effectLst>
            <a:outerShdw blurRad="127000" dist="63500" dir="3600000" algn="ctr" rotWithShape="0">
              <a:srgbClr val="000000">
                <a:alpha val="40000"/>
              </a:srgbClr>
            </a:outerShdw>
          </a:effectLst>
        </p:grpSpPr>
        <p:sp>
          <p:nvSpPr>
            <p:cNvPr id="4" name="Rectangle 3"/>
            <p:cNvSpPr/>
            <p:nvPr/>
          </p:nvSpPr>
          <p:spPr>
            <a:xfrm>
              <a:off x="1084090" y="3865742"/>
              <a:ext cx="1187355" cy="750627"/>
            </a:xfrm>
            <a:prstGeom prst="rect">
              <a:avLst/>
            </a:prstGeom>
            <a:solidFill>
              <a:schemeClr val="accent5">
                <a:lumMod val="20000"/>
                <a:lumOff val="80000"/>
              </a:schemeClr>
            </a:solidFill>
            <a:ln w="3175">
              <a:solidFill>
                <a:schemeClr val="accent5">
                  <a:lumMod val="60000"/>
                  <a:lumOff val="40000"/>
                </a:schemeClr>
              </a:solidFill>
              <a:tailEnd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Collect data and create information</a:t>
              </a:r>
            </a:p>
          </p:txBody>
        </p:sp>
        <p:sp>
          <p:nvSpPr>
            <p:cNvPr id="5" name="Rectangle 4"/>
            <p:cNvSpPr/>
            <p:nvPr/>
          </p:nvSpPr>
          <p:spPr>
            <a:xfrm>
              <a:off x="2569877" y="3865742"/>
              <a:ext cx="1187355" cy="750627"/>
            </a:xfrm>
            <a:prstGeom prst="rect">
              <a:avLst/>
            </a:prstGeom>
            <a:solidFill>
              <a:schemeClr val="accent5">
                <a:lumMod val="20000"/>
                <a:lumOff val="80000"/>
              </a:schemeClr>
            </a:solidFill>
            <a:ln w="3175">
              <a:solidFill>
                <a:schemeClr val="accent5">
                  <a:lumMod val="60000"/>
                  <a:lumOff val="40000"/>
                </a:schemeClr>
              </a:solidFill>
              <a:tailEnd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Document and store information</a:t>
              </a:r>
            </a:p>
          </p:txBody>
        </p:sp>
        <p:sp>
          <p:nvSpPr>
            <p:cNvPr id="6" name="Rectangle 5"/>
            <p:cNvSpPr/>
            <p:nvPr/>
          </p:nvSpPr>
          <p:spPr>
            <a:xfrm>
              <a:off x="7027238" y="3865742"/>
              <a:ext cx="1187355" cy="750627"/>
            </a:xfrm>
            <a:prstGeom prst="rect">
              <a:avLst/>
            </a:prstGeom>
            <a:solidFill>
              <a:schemeClr val="accent5">
                <a:lumMod val="20000"/>
                <a:lumOff val="80000"/>
              </a:schemeClr>
            </a:solidFill>
            <a:ln w="3175">
              <a:solidFill>
                <a:schemeClr val="accent5">
                  <a:lumMod val="60000"/>
                  <a:lumOff val="40000"/>
                </a:schemeClr>
              </a:solidFill>
              <a:tailEnd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Destroy</a:t>
              </a:r>
            </a:p>
          </p:txBody>
        </p:sp>
        <p:sp>
          <p:nvSpPr>
            <p:cNvPr id="7" name="Rectangle 6"/>
            <p:cNvSpPr/>
            <p:nvPr/>
          </p:nvSpPr>
          <p:spPr>
            <a:xfrm>
              <a:off x="5541451" y="3865742"/>
              <a:ext cx="1187355" cy="750627"/>
            </a:xfrm>
            <a:prstGeom prst="rect">
              <a:avLst/>
            </a:prstGeom>
            <a:solidFill>
              <a:schemeClr val="accent5">
                <a:lumMod val="20000"/>
                <a:lumOff val="80000"/>
              </a:schemeClr>
            </a:solidFill>
            <a:ln w="3175">
              <a:solidFill>
                <a:schemeClr val="accent5">
                  <a:lumMod val="60000"/>
                  <a:lumOff val="40000"/>
                </a:schemeClr>
              </a:solidFill>
              <a:tailEnd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Archive</a:t>
              </a:r>
            </a:p>
          </p:txBody>
        </p:sp>
        <p:sp>
          <p:nvSpPr>
            <p:cNvPr id="8" name="Rectangle 7"/>
            <p:cNvSpPr/>
            <p:nvPr/>
          </p:nvSpPr>
          <p:spPr>
            <a:xfrm>
              <a:off x="4055664" y="3865742"/>
              <a:ext cx="1187355" cy="750627"/>
            </a:xfrm>
            <a:prstGeom prst="rect">
              <a:avLst/>
            </a:prstGeom>
            <a:solidFill>
              <a:schemeClr val="accent5">
                <a:lumMod val="20000"/>
                <a:lumOff val="80000"/>
              </a:schemeClr>
            </a:solidFill>
            <a:ln w="3175">
              <a:solidFill>
                <a:schemeClr val="accent5">
                  <a:lumMod val="60000"/>
                  <a:lumOff val="40000"/>
                </a:schemeClr>
              </a:solidFill>
              <a:tailEnd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Access and disseminate</a:t>
              </a:r>
            </a:p>
          </p:txBody>
        </p:sp>
        <p:cxnSp>
          <p:nvCxnSpPr>
            <p:cNvPr id="9" name="Straight Arrow Connector 8"/>
            <p:cNvCxnSpPr/>
            <p:nvPr/>
          </p:nvCxnSpPr>
          <p:spPr>
            <a:xfrm>
              <a:off x="2271445" y="4241055"/>
              <a:ext cx="298432" cy="0"/>
            </a:xfrm>
            <a:prstGeom prst="straightConnector1">
              <a:avLst/>
            </a:prstGeom>
            <a:ln w="3175">
              <a:solidFill>
                <a:schemeClr val="accent5">
                  <a:lumMod val="60000"/>
                  <a:lumOff val="40000"/>
                </a:schemeClr>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243019" y="4241055"/>
              <a:ext cx="298432" cy="0"/>
            </a:xfrm>
            <a:prstGeom prst="straightConnector1">
              <a:avLst/>
            </a:prstGeom>
            <a:ln w="3175">
              <a:solidFill>
                <a:schemeClr val="accent5">
                  <a:lumMod val="60000"/>
                  <a:lumOff val="40000"/>
                </a:schemeClr>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728806" y="4241055"/>
              <a:ext cx="298432" cy="0"/>
            </a:xfrm>
            <a:prstGeom prst="straightConnector1">
              <a:avLst/>
            </a:prstGeom>
            <a:ln w="3175">
              <a:solidFill>
                <a:schemeClr val="accent5">
                  <a:lumMod val="60000"/>
                  <a:lumOff val="40000"/>
                </a:schemeClr>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757232" y="4241055"/>
              <a:ext cx="298432" cy="0"/>
            </a:xfrm>
            <a:prstGeom prst="straightConnector1">
              <a:avLst/>
            </a:prstGeom>
            <a:ln w="3175">
              <a:solidFill>
                <a:schemeClr val="accent5">
                  <a:lumMod val="60000"/>
                  <a:lumOff val="40000"/>
                </a:schemeClr>
              </a:solidFill>
              <a:tailEnd type="triangle" w="sm" len="med"/>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0577" y="2585501"/>
              <a:ext cx="1252787" cy="687736"/>
            </a:xfrm>
            <a:prstGeom prst="rect">
              <a:avLst/>
            </a:prstGeom>
            <a:solidFill>
              <a:schemeClr val="accent5">
                <a:lumMod val="20000"/>
                <a:lumOff val="80000"/>
              </a:schemeClr>
            </a:solidFill>
            <a:ln w="3175">
              <a:solidFill>
                <a:schemeClr val="accent5">
                  <a:lumMod val="60000"/>
                  <a:lumOff val="40000"/>
                </a:schemeClr>
              </a:solidFill>
              <a:tailEnd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Initiate</a:t>
              </a:r>
            </a:p>
          </p:txBody>
        </p:sp>
        <p:sp>
          <p:nvSpPr>
            <p:cNvPr id="14" name="Rectangle 13"/>
            <p:cNvSpPr/>
            <p:nvPr/>
          </p:nvSpPr>
          <p:spPr>
            <a:xfrm>
              <a:off x="877865" y="2586850"/>
              <a:ext cx="1252787" cy="687736"/>
            </a:xfrm>
            <a:prstGeom prst="rect">
              <a:avLst/>
            </a:prstGeom>
            <a:solidFill>
              <a:schemeClr val="accent5">
                <a:lumMod val="20000"/>
                <a:lumOff val="80000"/>
              </a:schemeClr>
            </a:solidFill>
            <a:ln w="3175">
              <a:solidFill>
                <a:schemeClr val="accent5">
                  <a:lumMod val="60000"/>
                  <a:lumOff val="40000"/>
                </a:schemeClr>
              </a:solidFill>
              <a:tailEnd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Plan</a:t>
              </a:r>
            </a:p>
          </p:txBody>
        </p:sp>
        <p:cxnSp>
          <p:nvCxnSpPr>
            <p:cNvPr id="15" name="Straight Arrow Connector 14"/>
            <p:cNvCxnSpPr>
              <a:stCxn id="14" idx="3"/>
              <a:endCxn id="13" idx="1"/>
            </p:cNvCxnSpPr>
            <p:nvPr/>
          </p:nvCxnSpPr>
          <p:spPr>
            <a:xfrm flipV="1">
              <a:off x="2130652" y="2929369"/>
              <a:ext cx="379925" cy="1349"/>
            </a:xfrm>
            <a:prstGeom prst="straightConnector1">
              <a:avLst/>
            </a:prstGeom>
            <a:ln w="3175">
              <a:solidFill>
                <a:schemeClr val="accent5">
                  <a:lumMod val="60000"/>
                  <a:lumOff val="40000"/>
                </a:schemeClr>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16" name="Straight Arrow Connector 19"/>
            <p:cNvCxnSpPr>
              <a:stCxn id="13" idx="3"/>
              <a:endCxn id="4" idx="1"/>
            </p:cNvCxnSpPr>
            <p:nvPr/>
          </p:nvCxnSpPr>
          <p:spPr>
            <a:xfrm flipH="1">
              <a:off x="1084090" y="2929369"/>
              <a:ext cx="2679274" cy="1311687"/>
            </a:xfrm>
            <a:prstGeom prst="bentConnector5">
              <a:avLst>
                <a:gd name="adj1" fmla="val -8532"/>
                <a:gd name="adj2" fmla="val 48801"/>
                <a:gd name="adj3" fmla="val 108532"/>
              </a:avLst>
            </a:prstGeom>
            <a:ln w="3175">
              <a:solidFill>
                <a:schemeClr val="accent5">
                  <a:lumMod val="60000"/>
                  <a:lumOff val="40000"/>
                </a:schemeClr>
              </a:solidFill>
              <a:tailEnd type="triangle" w="sm" len="med"/>
            </a:ln>
          </p:spPr>
          <p:style>
            <a:lnRef idx="1">
              <a:schemeClr val="accent1"/>
            </a:lnRef>
            <a:fillRef idx="0">
              <a:schemeClr val="accent1"/>
            </a:fillRef>
            <a:effectRef idx="0">
              <a:schemeClr val="accent1"/>
            </a:effectRef>
            <a:fontRef idx="minor">
              <a:schemeClr val="tx1"/>
            </a:fontRef>
          </p:style>
        </p:cxnSp>
      </p:grpSp>
      <p:sp>
        <p:nvSpPr>
          <p:cNvPr id="17" name="Rectangle 16"/>
          <p:cNvSpPr/>
          <p:nvPr/>
        </p:nvSpPr>
        <p:spPr>
          <a:xfrm>
            <a:off x="70406" y="1061051"/>
            <a:ext cx="4005290" cy="2208297"/>
          </a:xfrm>
          <a:prstGeom prst="rect">
            <a:avLst/>
          </a:prstGeom>
        </p:spPr>
        <p:txBody>
          <a:bodyPr wrap="square">
            <a:spAutoFit/>
          </a:bodyPr>
          <a:lstStyle/>
          <a:p>
            <a:pPr>
              <a:lnSpc>
                <a:spcPct val="115000"/>
              </a:lnSpc>
              <a:spcAft>
                <a:spcPts val="600"/>
              </a:spcAft>
            </a:pPr>
            <a:r>
              <a:rPr lang="en-GB" sz="1400" dirty="0">
                <a:solidFill>
                  <a:schemeClr val="accent5"/>
                </a:solidFill>
                <a:latin typeface="Calibri" panose="020F0502020204030204" pitchFamily="34" charset="0"/>
                <a:ea typeface="Calibri" panose="020F0502020204030204" pitchFamily="34" charset="0"/>
                <a:cs typeface="Times New Roman" panose="02020603050405020304" pitchFamily="18" charset="0"/>
              </a:rPr>
              <a:t>Goals</a:t>
            </a:r>
          </a:p>
          <a:p>
            <a:pPr>
              <a:lnSpc>
                <a:spcPct val="115000"/>
              </a:lnSpc>
              <a:spcAft>
                <a:spcPts val="600"/>
              </a:spcAft>
            </a:pPr>
            <a:r>
              <a:rPr lang="en-GB" sz="1200" dirty="0">
                <a:latin typeface="Calibri" panose="020F0502020204030204" pitchFamily="34" charset="0"/>
                <a:ea typeface="Calibri" panose="020F0502020204030204" pitchFamily="34" charset="0"/>
                <a:cs typeface="Times New Roman" panose="02020603050405020304" pitchFamily="18" charset="0"/>
              </a:rPr>
              <a:t>Information management is the collection, storage, dissemination, archiving and eventual destruction of information. Its goals are to:</a:t>
            </a:r>
          </a:p>
          <a:p>
            <a:pPr marL="342900" lvl="0" indent="-342900">
              <a:spcAft>
                <a:spcPts val="300"/>
              </a:spcAft>
              <a:buFont typeface="Symbol" panose="05050102010706020507" pitchFamily="18" charset="2"/>
              <a:buChar char=""/>
            </a:pPr>
            <a:r>
              <a:rPr lang="en-GB" sz="1200" dirty="0">
                <a:latin typeface="Calibri" panose="020F0502020204030204" pitchFamily="34" charset="0"/>
                <a:ea typeface="Calibri" panose="020F0502020204030204" pitchFamily="34" charset="0"/>
                <a:cs typeface="Times New Roman" panose="02020603050405020304" pitchFamily="18" charset="0"/>
              </a:rPr>
              <a:t>capture data accurately and consistently;</a:t>
            </a:r>
            <a:endParaRPr lang="en-GB" sz="1200" dirty="0"/>
          </a:p>
          <a:p>
            <a:pPr marL="342900" lvl="0" indent="-342900">
              <a:spcAft>
                <a:spcPts val="300"/>
              </a:spcAft>
              <a:buFont typeface="Symbol" panose="05050102010706020507" pitchFamily="18" charset="2"/>
              <a:buChar char=""/>
            </a:pPr>
            <a:r>
              <a:rPr lang="en-GB" sz="1200" dirty="0">
                <a:latin typeface="Calibri" panose="020F0502020204030204" pitchFamily="34" charset="0"/>
                <a:ea typeface="Calibri" panose="020F0502020204030204" pitchFamily="34" charset="0"/>
                <a:cs typeface="Times New Roman" panose="02020603050405020304" pitchFamily="18" charset="0"/>
              </a:rPr>
              <a:t>develop usable information from raw data;</a:t>
            </a:r>
            <a:endParaRPr lang="en-GB" sz="1200" dirty="0"/>
          </a:p>
          <a:p>
            <a:pPr marL="342900" lvl="0" indent="-342900">
              <a:spcAft>
                <a:spcPts val="600"/>
              </a:spcAft>
              <a:buFont typeface="Symbol" panose="05050102010706020507" pitchFamily="18" charset="2"/>
              <a:buChar char=""/>
            </a:pPr>
            <a:r>
              <a:rPr lang="en-GB" sz="1200" dirty="0">
                <a:latin typeface="Calibri" panose="020F0502020204030204" pitchFamily="34" charset="0"/>
                <a:ea typeface="Calibri" panose="020F0502020204030204" pitchFamily="34" charset="0"/>
                <a:cs typeface="Times New Roman" panose="02020603050405020304" pitchFamily="18" charset="0"/>
              </a:rPr>
              <a:t>maintain information securely and accessibly during its useful life;</a:t>
            </a:r>
          </a:p>
          <a:p>
            <a:pPr marL="342900" lvl="0" indent="-342900">
              <a:spcAft>
                <a:spcPts val="600"/>
              </a:spcAft>
              <a:buFont typeface="Symbol" panose="05050102010706020507" pitchFamily="18" charset="2"/>
              <a:buChar char=""/>
            </a:pPr>
            <a:r>
              <a:rPr lang="en-GB" sz="1200" dirty="0">
                <a:latin typeface="Calibri" panose="020F0502020204030204" pitchFamily="34" charset="0"/>
                <a:ea typeface="Calibri" panose="020F0502020204030204" pitchFamily="34" charset="0"/>
                <a:cs typeface="Times New Roman" panose="02020603050405020304" pitchFamily="18" charset="0"/>
              </a:rPr>
              <a:t>support effective decision making and communication</a:t>
            </a:r>
            <a:r>
              <a:rPr lang="en-GB" sz="1200" dirty="0"/>
              <a:t>.</a:t>
            </a:r>
          </a:p>
        </p:txBody>
      </p:sp>
      <p:sp>
        <p:nvSpPr>
          <p:cNvPr id="18" name="Rectangle 17"/>
          <p:cNvSpPr/>
          <p:nvPr/>
        </p:nvSpPr>
        <p:spPr>
          <a:xfrm>
            <a:off x="70406" y="3485035"/>
            <a:ext cx="4826620" cy="2754600"/>
          </a:xfrm>
          <a:prstGeom prst="rect">
            <a:avLst/>
          </a:prstGeom>
        </p:spPr>
        <p:txBody>
          <a:bodyPr wrap="square">
            <a:spAutoFit/>
          </a:bodyPr>
          <a:lstStyle/>
          <a:p>
            <a:pPr>
              <a:spcAft>
                <a:spcPts val="600"/>
              </a:spcAft>
            </a:pPr>
            <a:r>
              <a:rPr lang="en-GB" sz="1400" dirty="0">
                <a:solidFill>
                  <a:schemeClr val="accent5"/>
                </a:solidFill>
                <a:latin typeface="Calibri" panose="020F0502020204030204" pitchFamily="34" charset="0"/>
                <a:ea typeface="Calibri" panose="020F0502020204030204" pitchFamily="34" charset="0"/>
                <a:cs typeface="Times New Roman" panose="02020603050405020304" pitchFamily="18" charset="0"/>
              </a:rPr>
              <a:t>Overview</a:t>
            </a:r>
          </a:p>
          <a:p>
            <a:pPr>
              <a:spcAft>
                <a:spcPts val="600"/>
              </a:spcAft>
            </a:pPr>
            <a:r>
              <a:rPr lang="en-GB" sz="1200" dirty="0">
                <a:latin typeface="Calibri" panose="020F0502020204030204" pitchFamily="34" charset="0"/>
                <a:ea typeface="Calibri" panose="020F0502020204030204" pitchFamily="34" charset="0"/>
                <a:cs typeface="Times New Roman" panose="02020603050405020304" pitchFamily="18" charset="0"/>
              </a:rPr>
              <a:t>Large amounts of data will be collected during the course of a project. The management teams need to take the raw data and generate information through analysis and interpretation.</a:t>
            </a:r>
          </a:p>
          <a:p>
            <a:pPr>
              <a:spcAft>
                <a:spcPts val="600"/>
              </a:spcAft>
            </a:pPr>
            <a:r>
              <a:rPr lang="en-GB" sz="1200" dirty="0"/>
              <a:t>In the early phases of the </a:t>
            </a:r>
            <a:r>
              <a:rPr lang="en-GB" sz="1200" dirty="0">
                <a:hlinkClick r:id="rId2" action="ppaction://hlinksldjump"/>
              </a:rPr>
              <a:t>life cycle </a:t>
            </a:r>
            <a:r>
              <a:rPr lang="en-GB" sz="1200" dirty="0"/>
              <a:t>data collection will focus requirements management and solutions development. It will then move on to the creation of </a:t>
            </a:r>
            <a:r>
              <a:rPr lang="en-GB" sz="1200" dirty="0">
                <a:hlinkClick r:id="rId3" action="ppaction://hlinksldjump"/>
              </a:rPr>
              <a:t>management</a:t>
            </a:r>
            <a:r>
              <a:rPr lang="en-GB" sz="1200" dirty="0"/>
              <a:t> and </a:t>
            </a:r>
            <a:r>
              <a:rPr lang="en-GB" sz="1200" dirty="0">
                <a:hlinkClick r:id="rId4" action="ppaction://hlinksldjump"/>
              </a:rPr>
              <a:t>delivery plans </a:t>
            </a:r>
            <a:r>
              <a:rPr lang="en-GB" sz="1200" dirty="0"/>
              <a:t>showing how the solution will be delivered. As the work progresses, performance data will be collected to support control.</a:t>
            </a:r>
          </a:p>
          <a:p>
            <a:r>
              <a:rPr lang="en-GB" sz="1200" dirty="0">
                <a:latin typeface="Calibri" panose="020F0502020204030204" pitchFamily="34" charset="0"/>
                <a:ea typeface="Calibri" panose="020F0502020204030204" pitchFamily="34" charset="0"/>
                <a:cs typeface="Times New Roman" panose="02020603050405020304" pitchFamily="18" charset="0"/>
              </a:rPr>
              <a:t>P3 management methods such as those described by Praxis define a suite of standard documents and many organisations develop electronic templates to ensure consistency. </a:t>
            </a:r>
            <a:endParaRPr lang="en-GB" sz="1200" dirty="0"/>
          </a:p>
          <a:p>
            <a:r>
              <a:rPr lang="en-GB" sz="1200" dirty="0">
                <a:latin typeface="Calibri" panose="020F0502020204030204" pitchFamily="34" charset="0"/>
                <a:ea typeface="Calibri" panose="020F0502020204030204" pitchFamily="34" charset="0"/>
                <a:cs typeface="Times New Roman" panose="02020603050405020304" pitchFamily="18" charset="0"/>
              </a:rPr>
              <a:t> </a:t>
            </a:r>
            <a:endParaRPr lang="en-GB" sz="1200" dirty="0"/>
          </a:p>
        </p:txBody>
      </p:sp>
      <p:sp>
        <p:nvSpPr>
          <p:cNvPr id="19" name="Rectangle 18"/>
          <p:cNvSpPr/>
          <p:nvPr/>
        </p:nvSpPr>
        <p:spPr>
          <a:xfrm>
            <a:off x="5386420" y="3583220"/>
            <a:ext cx="4829964" cy="2934137"/>
          </a:xfrm>
          <a:prstGeom prst="rect">
            <a:avLst/>
          </a:prstGeom>
        </p:spPr>
        <p:txBody>
          <a:bodyPr wrap="square">
            <a:spAutoFit/>
          </a:bodyPr>
          <a:lstStyle/>
          <a:p>
            <a:pPr>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Key documents will be subject to configuration management and the information management plan will define how information is classified and stored. Storage must be designed with accessibility, security and confidentiality in mind. </a:t>
            </a:r>
          </a:p>
          <a:p>
            <a:pPr>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The expected distribution of documents will be set out in many relevant management plans with the stakeholder management plan being of particular significance. The timing of distribution may be set out in a communications plan and the information management system must be able to support this.</a:t>
            </a:r>
          </a:p>
          <a:p>
            <a:r>
              <a:rPr lang="en-GB" sz="1200" dirty="0">
                <a:latin typeface="Calibri" panose="020F0502020204030204" pitchFamily="34" charset="0"/>
                <a:ea typeface="Calibri" panose="020F0502020204030204" pitchFamily="34" charset="0"/>
                <a:cs typeface="Times New Roman" panose="02020603050405020304" pitchFamily="18" charset="0"/>
              </a:rPr>
              <a:t>Most of the information on a project is transient, i.e. it is superseded with time. This does not mean it should be destroyed. Certainly for the duration of life cycle, superseded information should be archived in case it is needed in the future. This is particularly relevant in the case of contract documentation that may be called on in the event of a dispute. </a:t>
            </a:r>
            <a:endParaRPr lang="en-GB" sz="1200" dirty="0"/>
          </a:p>
        </p:txBody>
      </p:sp>
      <p:sp>
        <p:nvSpPr>
          <p:cNvPr id="30" name="Rectangle 29">
            <a:hlinkClick r:id="rId5"/>
            <a:extLst>
              <a:ext uri="{FF2B5EF4-FFF2-40B4-BE49-F238E27FC236}">
                <a16:creationId xmlns:a16="http://schemas.microsoft.com/office/drawing/2014/main" id="{FB6995BC-5848-402E-8F08-0F488267139B}"/>
              </a:ext>
            </a:extLst>
          </p:cNvPr>
          <p:cNvSpPr/>
          <p:nvPr/>
        </p:nvSpPr>
        <p:spPr>
          <a:xfrm>
            <a:off x="10774392" y="94891"/>
            <a:ext cx="1216325" cy="6814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hlinkClick r:id="rId6"/>
            <a:extLst>
              <a:ext uri="{FF2B5EF4-FFF2-40B4-BE49-F238E27FC236}">
                <a16:creationId xmlns:a16="http://schemas.microsoft.com/office/drawing/2014/main" id="{24EA69F9-5506-4879-90E8-F40D33EEA777}"/>
              </a:ext>
            </a:extLst>
          </p:cNvPr>
          <p:cNvSpPr txBox="1"/>
          <p:nvPr/>
        </p:nvSpPr>
        <p:spPr>
          <a:xfrm>
            <a:off x="10707096" y="2376667"/>
            <a:ext cx="740780" cy="276999"/>
          </a:xfrm>
          <a:prstGeom prst="rect">
            <a:avLst/>
          </a:prstGeom>
          <a:noFill/>
        </p:spPr>
        <p:txBody>
          <a:bodyPr wrap="none" rtlCol="0">
            <a:spAutoFit/>
          </a:bodyPr>
          <a:lstStyle/>
          <a:p>
            <a:r>
              <a:rPr lang="en-GB" sz="1200" dirty="0"/>
              <a:t>Checklist</a:t>
            </a:r>
          </a:p>
        </p:txBody>
      </p:sp>
      <p:sp>
        <p:nvSpPr>
          <p:cNvPr id="32" name="TextBox 31">
            <a:hlinkClick r:id="rId7"/>
            <a:extLst>
              <a:ext uri="{FF2B5EF4-FFF2-40B4-BE49-F238E27FC236}">
                <a16:creationId xmlns:a16="http://schemas.microsoft.com/office/drawing/2014/main" id="{940697DB-39A2-4582-8BB8-AC8C39345685}"/>
              </a:ext>
            </a:extLst>
          </p:cNvPr>
          <p:cNvSpPr txBox="1"/>
          <p:nvPr/>
        </p:nvSpPr>
        <p:spPr>
          <a:xfrm>
            <a:off x="10707096" y="1306938"/>
            <a:ext cx="977255" cy="276999"/>
          </a:xfrm>
          <a:prstGeom prst="rect">
            <a:avLst/>
          </a:prstGeom>
          <a:noFill/>
        </p:spPr>
        <p:txBody>
          <a:bodyPr wrap="none" rtlCol="0">
            <a:spAutoFit/>
          </a:bodyPr>
          <a:lstStyle/>
          <a:p>
            <a:r>
              <a:rPr lang="en-GB" sz="1200" dirty="0"/>
              <a:t>Competence</a:t>
            </a:r>
          </a:p>
        </p:txBody>
      </p:sp>
      <p:sp>
        <p:nvSpPr>
          <p:cNvPr id="33" name="TextBox 32">
            <a:hlinkClick r:id="rId8"/>
            <a:extLst>
              <a:ext uri="{FF2B5EF4-FFF2-40B4-BE49-F238E27FC236}">
                <a16:creationId xmlns:a16="http://schemas.microsoft.com/office/drawing/2014/main" id="{9A400352-E0C1-4356-AD70-E4FF9C774EDF}"/>
              </a:ext>
            </a:extLst>
          </p:cNvPr>
          <p:cNvSpPr txBox="1"/>
          <p:nvPr/>
        </p:nvSpPr>
        <p:spPr>
          <a:xfrm>
            <a:off x="10707097" y="1841802"/>
            <a:ext cx="925446" cy="276999"/>
          </a:xfrm>
          <a:prstGeom prst="rect">
            <a:avLst/>
          </a:prstGeom>
          <a:noFill/>
        </p:spPr>
        <p:txBody>
          <a:bodyPr wrap="none" rtlCol="0">
            <a:spAutoFit/>
          </a:bodyPr>
          <a:lstStyle/>
          <a:p>
            <a:r>
              <a:rPr lang="en-GB" sz="1200" dirty="0"/>
              <a:t>Assessment</a:t>
            </a:r>
          </a:p>
        </p:txBody>
      </p:sp>
      <p:sp>
        <p:nvSpPr>
          <p:cNvPr id="34" name="TextBox 33">
            <a:hlinkClick r:id="rId9"/>
            <a:extLst>
              <a:ext uri="{FF2B5EF4-FFF2-40B4-BE49-F238E27FC236}">
                <a16:creationId xmlns:a16="http://schemas.microsoft.com/office/drawing/2014/main" id="{45D807A2-DB8B-4CF3-A0B5-7D479EA2A24E}"/>
              </a:ext>
            </a:extLst>
          </p:cNvPr>
          <p:cNvSpPr txBox="1"/>
          <p:nvPr/>
        </p:nvSpPr>
        <p:spPr>
          <a:xfrm>
            <a:off x="10707097" y="2109234"/>
            <a:ext cx="819327" cy="276999"/>
          </a:xfrm>
          <a:prstGeom prst="rect">
            <a:avLst/>
          </a:prstGeom>
          <a:noFill/>
        </p:spPr>
        <p:txBody>
          <a:bodyPr wrap="none" rtlCol="0">
            <a:spAutoFit/>
          </a:bodyPr>
          <a:lstStyle/>
          <a:p>
            <a:r>
              <a:rPr lang="en-GB" sz="1200" dirty="0"/>
              <a:t>Resources</a:t>
            </a:r>
          </a:p>
        </p:txBody>
      </p:sp>
      <p:sp>
        <p:nvSpPr>
          <p:cNvPr id="35" name="TextBox 34">
            <a:hlinkClick r:id="rId10"/>
            <a:extLst>
              <a:ext uri="{FF2B5EF4-FFF2-40B4-BE49-F238E27FC236}">
                <a16:creationId xmlns:a16="http://schemas.microsoft.com/office/drawing/2014/main" id="{5F247C4C-7AF7-4CAD-92F7-94D81AEB3F51}"/>
              </a:ext>
            </a:extLst>
          </p:cNvPr>
          <p:cNvSpPr txBox="1"/>
          <p:nvPr/>
        </p:nvSpPr>
        <p:spPr>
          <a:xfrm>
            <a:off x="10707096" y="1574370"/>
            <a:ext cx="728276" cy="276999"/>
          </a:xfrm>
          <a:prstGeom prst="rect">
            <a:avLst/>
          </a:prstGeom>
          <a:noFill/>
        </p:spPr>
        <p:txBody>
          <a:bodyPr wrap="none" rtlCol="0">
            <a:spAutoFit/>
          </a:bodyPr>
          <a:lstStyle/>
          <a:p>
            <a:r>
              <a:rPr lang="en-GB" sz="1200" dirty="0"/>
              <a:t>Maturity</a:t>
            </a:r>
          </a:p>
        </p:txBody>
      </p:sp>
      <p:sp>
        <p:nvSpPr>
          <p:cNvPr id="36" name="TextBox 35">
            <a:extLst>
              <a:ext uri="{FF2B5EF4-FFF2-40B4-BE49-F238E27FC236}">
                <a16:creationId xmlns:a16="http://schemas.microsoft.com/office/drawing/2014/main" id="{EF4F1985-E8DD-44B7-95ED-1B05E2066204}"/>
              </a:ext>
            </a:extLst>
          </p:cNvPr>
          <p:cNvSpPr txBox="1"/>
          <p:nvPr/>
        </p:nvSpPr>
        <p:spPr>
          <a:xfrm>
            <a:off x="10580417" y="1017186"/>
            <a:ext cx="1589374" cy="307777"/>
          </a:xfrm>
          <a:prstGeom prst="rect">
            <a:avLst/>
          </a:prstGeom>
          <a:noFill/>
        </p:spPr>
        <p:txBody>
          <a:bodyPr wrap="square" rtlCol="0">
            <a:spAutoFit/>
          </a:bodyPr>
          <a:lstStyle/>
          <a:p>
            <a:pPr algn="ctr"/>
            <a:r>
              <a:rPr lang="en-GB" sz="1400" b="1" dirty="0">
                <a:solidFill>
                  <a:schemeClr val="accent1"/>
                </a:solidFill>
              </a:rPr>
              <a:t>Application</a:t>
            </a:r>
          </a:p>
        </p:txBody>
      </p:sp>
      <p:sp>
        <p:nvSpPr>
          <p:cNvPr id="29" name="TextBox 28">
            <a:hlinkClick r:id="rId11"/>
            <a:extLst>
              <a:ext uri="{FF2B5EF4-FFF2-40B4-BE49-F238E27FC236}">
                <a16:creationId xmlns:a16="http://schemas.microsoft.com/office/drawing/2014/main" id="{98D44025-0569-4A84-92DF-6C5D8459B784}"/>
              </a:ext>
            </a:extLst>
          </p:cNvPr>
          <p:cNvSpPr txBox="1"/>
          <p:nvPr/>
        </p:nvSpPr>
        <p:spPr>
          <a:xfrm>
            <a:off x="10705779" y="3290102"/>
            <a:ext cx="1486221" cy="461665"/>
          </a:xfrm>
          <a:prstGeom prst="rect">
            <a:avLst/>
          </a:prstGeom>
          <a:noFill/>
        </p:spPr>
        <p:txBody>
          <a:bodyPr wrap="square" rtlCol="0">
            <a:spAutoFit/>
          </a:bodyPr>
          <a:lstStyle/>
          <a:p>
            <a:r>
              <a:rPr lang="en-GB" sz="1200" dirty="0"/>
              <a:t>Configuration management</a:t>
            </a:r>
          </a:p>
        </p:txBody>
      </p:sp>
      <p:cxnSp>
        <p:nvCxnSpPr>
          <p:cNvPr id="37" name="Straight Connector 36">
            <a:extLst>
              <a:ext uri="{FF2B5EF4-FFF2-40B4-BE49-F238E27FC236}">
                <a16:creationId xmlns:a16="http://schemas.microsoft.com/office/drawing/2014/main" id="{1BC162B4-1345-46F2-8F7B-C8AF0C8CF9E3}"/>
              </a:ext>
            </a:extLst>
          </p:cNvPr>
          <p:cNvCxnSpPr/>
          <p:nvPr/>
        </p:nvCxnSpPr>
        <p:spPr>
          <a:xfrm>
            <a:off x="10664539" y="2855612"/>
            <a:ext cx="13008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16D237FD-9E26-4610-8C52-78AC4A365159}"/>
              </a:ext>
            </a:extLst>
          </p:cNvPr>
          <p:cNvSpPr txBox="1"/>
          <p:nvPr/>
        </p:nvSpPr>
        <p:spPr>
          <a:xfrm>
            <a:off x="10837174" y="2994956"/>
            <a:ext cx="1053365" cy="307777"/>
          </a:xfrm>
          <a:prstGeom prst="rect">
            <a:avLst/>
          </a:prstGeom>
          <a:noFill/>
        </p:spPr>
        <p:txBody>
          <a:bodyPr wrap="none" rtlCol="0">
            <a:spAutoFit/>
          </a:bodyPr>
          <a:lstStyle/>
          <a:p>
            <a:pPr algn="ctr"/>
            <a:r>
              <a:rPr lang="en-GB" sz="1400" b="1" dirty="0">
                <a:solidFill>
                  <a:schemeClr val="accent1"/>
                </a:solidFill>
              </a:rPr>
              <a:t>More detail</a:t>
            </a:r>
          </a:p>
        </p:txBody>
      </p:sp>
    </p:spTree>
    <p:extLst>
      <p:ext uri="{BB962C8B-B14F-4D97-AF65-F5344CB8AC3E}">
        <p14:creationId xmlns:p14="http://schemas.microsoft.com/office/powerpoint/2010/main" val="25422544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358" y="24064"/>
            <a:ext cx="6798577" cy="826167"/>
          </a:xfrm>
        </p:spPr>
        <p:txBody>
          <a:bodyPr/>
          <a:lstStyle/>
          <a:p>
            <a:r>
              <a:rPr lang="en-GB" dirty="0"/>
              <a:t>Scope management</a:t>
            </a:r>
          </a:p>
        </p:txBody>
      </p:sp>
      <p:grpSp>
        <p:nvGrpSpPr>
          <p:cNvPr id="3" name="Group 2"/>
          <p:cNvGrpSpPr/>
          <p:nvPr/>
        </p:nvGrpSpPr>
        <p:grpSpPr>
          <a:xfrm>
            <a:off x="4776964" y="986784"/>
            <a:ext cx="5649057" cy="3317798"/>
            <a:chOff x="2603125" y="2315251"/>
            <a:chExt cx="3937750" cy="2312715"/>
          </a:xfrm>
          <a:effectLst>
            <a:outerShdw blurRad="127000" dist="63500" dir="3600000" algn="ctr" rotWithShape="0">
              <a:srgbClr val="000000">
                <a:alpha val="40000"/>
              </a:srgbClr>
            </a:outerShdw>
          </a:effectLst>
        </p:grpSpPr>
        <p:sp>
          <p:nvSpPr>
            <p:cNvPr id="4" name="Rectangle 3"/>
            <p:cNvSpPr/>
            <p:nvPr/>
          </p:nvSpPr>
          <p:spPr>
            <a:xfrm>
              <a:off x="2603125" y="2315251"/>
              <a:ext cx="3937750" cy="2312715"/>
            </a:xfrm>
            <a:prstGeom prst="rect">
              <a:avLst/>
            </a:prstGeom>
            <a:solidFill>
              <a:schemeClr val="accent5">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p>
          </p:txBody>
        </p:sp>
        <p:sp>
          <p:nvSpPr>
            <p:cNvPr id="5" name="Rectangle 4"/>
            <p:cNvSpPr/>
            <p:nvPr/>
          </p:nvSpPr>
          <p:spPr>
            <a:xfrm>
              <a:off x="2635732" y="3227294"/>
              <a:ext cx="713415" cy="381259"/>
            </a:xfrm>
            <a:prstGeom prst="rect">
              <a:avLst/>
            </a:prstGeom>
            <a:solidFill>
              <a:schemeClr val="accent5">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rPr>
                <a:t>Requirements management</a:t>
              </a:r>
            </a:p>
          </p:txBody>
        </p:sp>
        <p:sp>
          <p:nvSpPr>
            <p:cNvPr id="6" name="Rectangle 5"/>
            <p:cNvSpPr/>
            <p:nvPr/>
          </p:nvSpPr>
          <p:spPr>
            <a:xfrm>
              <a:off x="3507038" y="3663162"/>
              <a:ext cx="660505" cy="843933"/>
            </a:xfrm>
            <a:prstGeom prst="rect">
              <a:avLst/>
            </a:prstGeom>
            <a:solidFill>
              <a:schemeClr val="accent5">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rPr>
                <a:t>Benefits management</a:t>
              </a:r>
            </a:p>
          </p:txBody>
        </p:sp>
        <p:sp>
          <p:nvSpPr>
            <p:cNvPr id="7" name="Rectangle 6"/>
            <p:cNvSpPr/>
            <p:nvPr/>
          </p:nvSpPr>
          <p:spPr>
            <a:xfrm>
              <a:off x="3507038" y="2573115"/>
              <a:ext cx="660505" cy="854307"/>
            </a:xfrm>
            <a:prstGeom prst="rect">
              <a:avLst/>
            </a:prstGeom>
            <a:solidFill>
              <a:schemeClr val="accent5">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rPr>
                <a:t>Solutions development</a:t>
              </a:r>
            </a:p>
          </p:txBody>
        </p:sp>
        <p:sp>
          <p:nvSpPr>
            <p:cNvPr id="8" name="Rectangle 7"/>
            <p:cNvSpPr/>
            <p:nvPr/>
          </p:nvSpPr>
          <p:spPr>
            <a:xfrm>
              <a:off x="5759588" y="3662726"/>
              <a:ext cx="696213" cy="381259"/>
            </a:xfrm>
            <a:prstGeom prst="rect">
              <a:avLst/>
            </a:prstGeom>
            <a:solidFill>
              <a:schemeClr val="accent5">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rPr>
                <a:t>Configuration management</a:t>
              </a:r>
            </a:p>
          </p:txBody>
        </p:sp>
        <p:sp>
          <p:nvSpPr>
            <p:cNvPr id="9" name="Rectangle 8"/>
            <p:cNvSpPr/>
            <p:nvPr/>
          </p:nvSpPr>
          <p:spPr>
            <a:xfrm>
              <a:off x="5759588" y="3046163"/>
              <a:ext cx="696213" cy="381259"/>
            </a:xfrm>
            <a:prstGeom prst="rect">
              <a:avLst/>
            </a:prstGeom>
            <a:solidFill>
              <a:schemeClr val="accent5">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rPr>
                <a:t>Change control</a:t>
              </a:r>
            </a:p>
          </p:txBody>
        </p:sp>
        <p:cxnSp>
          <p:nvCxnSpPr>
            <p:cNvPr id="10" name="Elbow Connector 9"/>
            <p:cNvCxnSpPr>
              <a:stCxn id="5" idx="3"/>
              <a:endCxn id="7" idx="1"/>
            </p:cNvCxnSpPr>
            <p:nvPr/>
          </p:nvCxnSpPr>
          <p:spPr>
            <a:xfrm flipV="1">
              <a:off x="3349147" y="3000269"/>
              <a:ext cx="157891" cy="417655"/>
            </a:xfrm>
            <a:prstGeom prst="bentConnector3">
              <a:avLst>
                <a:gd name="adj1" fmla="val 37411"/>
              </a:avLst>
            </a:prstGeom>
            <a:ln>
              <a:solidFill>
                <a:schemeClr val="accent1">
                  <a:lumMod val="40000"/>
                  <a:lumOff val="60000"/>
                </a:schemeClr>
              </a:solidFill>
              <a:headEnd type="non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11" name="Elbow Connector 10"/>
            <p:cNvCxnSpPr>
              <a:stCxn id="5" idx="3"/>
              <a:endCxn id="6" idx="1"/>
            </p:cNvCxnSpPr>
            <p:nvPr/>
          </p:nvCxnSpPr>
          <p:spPr>
            <a:xfrm>
              <a:off x="3349147" y="3417924"/>
              <a:ext cx="157891" cy="667205"/>
            </a:xfrm>
            <a:prstGeom prst="bentConnector3">
              <a:avLst>
                <a:gd name="adj1" fmla="val 37411"/>
              </a:avLst>
            </a:prstGeom>
            <a:ln>
              <a:solidFill>
                <a:schemeClr val="accent1">
                  <a:lumMod val="40000"/>
                  <a:lumOff val="60000"/>
                </a:schemeClr>
              </a:solidFill>
              <a:headEnd type="non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3837291" y="3423573"/>
              <a:ext cx="0" cy="230452"/>
            </a:xfrm>
            <a:prstGeom prst="straightConnector1">
              <a:avLst/>
            </a:prstGeom>
            <a:ln>
              <a:solidFill>
                <a:schemeClr val="accent1">
                  <a:lumMod val="40000"/>
                  <a:lumOff val="60000"/>
                </a:schemeClr>
              </a:solidFill>
              <a:headEnd type="triangle" w="sm" len="med"/>
              <a:tailEnd type="triangle" w="sm" len="med"/>
            </a:ln>
          </p:spPr>
          <p:style>
            <a:lnRef idx="1">
              <a:schemeClr val="accent1"/>
            </a:lnRef>
            <a:fillRef idx="0">
              <a:schemeClr val="accent1"/>
            </a:fillRef>
            <a:effectRef idx="0">
              <a:schemeClr val="accent1"/>
            </a:effectRef>
            <a:fontRef idx="minor">
              <a:schemeClr val="tx1"/>
            </a:fontRef>
          </p:style>
        </p:cxnSp>
        <p:sp>
          <p:nvSpPr>
            <p:cNvPr id="13" name="Flowchart: Document 12"/>
            <p:cNvSpPr/>
            <p:nvPr/>
          </p:nvSpPr>
          <p:spPr>
            <a:xfrm>
              <a:off x="4299910" y="3045214"/>
              <a:ext cx="660505" cy="381259"/>
            </a:xfrm>
            <a:prstGeom prst="flowChartDocument">
              <a:avLst/>
            </a:prstGeom>
            <a:solidFill>
              <a:schemeClr val="accent5">
                <a:lumMod val="20000"/>
                <a:lumOff val="80000"/>
              </a:schemeClr>
            </a:solidFill>
            <a:ln w="31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rPr>
                <a:t>Specification</a:t>
              </a:r>
            </a:p>
          </p:txBody>
        </p:sp>
        <p:sp>
          <p:nvSpPr>
            <p:cNvPr id="14" name="Flowchart: Document 13"/>
            <p:cNvSpPr/>
            <p:nvPr/>
          </p:nvSpPr>
          <p:spPr>
            <a:xfrm>
              <a:off x="4299910" y="3663163"/>
              <a:ext cx="660505" cy="381259"/>
            </a:xfrm>
            <a:prstGeom prst="flowChartDocument">
              <a:avLst/>
            </a:prstGeom>
            <a:solidFill>
              <a:schemeClr val="accent5">
                <a:lumMod val="20000"/>
                <a:lumOff val="80000"/>
              </a:schemeClr>
            </a:solidFill>
            <a:ln w="31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rPr>
                <a:t>Benefit profiles</a:t>
              </a:r>
            </a:p>
          </p:txBody>
        </p:sp>
        <p:cxnSp>
          <p:nvCxnSpPr>
            <p:cNvPr id="15" name="Elbow Connector 37"/>
            <p:cNvCxnSpPr>
              <a:endCxn id="14" idx="1"/>
            </p:cNvCxnSpPr>
            <p:nvPr/>
          </p:nvCxnSpPr>
          <p:spPr>
            <a:xfrm>
              <a:off x="4167543" y="3853356"/>
              <a:ext cx="132367" cy="437"/>
            </a:xfrm>
            <a:prstGeom prst="straightConnector1">
              <a:avLst/>
            </a:prstGeom>
            <a:ln>
              <a:solidFill>
                <a:schemeClr val="accent1">
                  <a:lumMod val="40000"/>
                  <a:lumOff val="60000"/>
                </a:schemeClr>
              </a:solidFill>
              <a:headEnd type="non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4" idx="0"/>
              <a:endCxn id="13" idx="2"/>
            </p:cNvCxnSpPr>
            <p:nvPr/>
          </p:nvCxnSpPr>
          <p:spPr>
            <a:xfrm flipV="1">
              <a:off x="4630162" y="3401267"/>
              <a:ext cx="0" cy="261896"/>
            </a:xfrm>
            <a:prstGeom prst="straightConnector1">
              <a:avLst/>
            </a:prstGeom>
            <a:ln>
              <a:solidFill>
                <a:schemeClr val="accent1">
                  <a:lumMod val="40000"/>
                  <a:lumOff val="60000"/>
                </a:schemeClr>
              </a:solidFill>
              <a:headEnd type="triangl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8" idx="0"/>
              <a:endCxn id="9" idx="2"/>
            </p:cNvCxnSpPr>
            <p:nvPr/>
          </p:nvCxnSpPr>
          <p:spPr>
            <a:xfrm flipV="1">
              <a:off x="6107695" y="3427422"/>
              <a:ext cx="0" cy="235304"/>
            </a:xfrm>
            <a:prstGeom prst="straightConnector1">
              <a:avLst/>
            </a:prstGeom>
            <a:ln>
              <a:solidFill>
                <a:schemeClr val="accent1">
                  <a:lumMod val="40000"/>
                  <a:lumOff val="60000"/>
                </a:schemeClr>
              </a:solidFill>
              <a:headEnd type="triangle" w="sm" len="med"/>
              <a:tailEnd type="triangle" w="sm" len="med"/>
            </a:ln>
          </p:spPr>
          <p:style>
            <a:lnRef idx="1">
              <a:schemeClr val="accent1"/>
            </a:lnRef>
            <a:fillRef idx="0">
              <a:schemeClr val="accent1"/>
            </a:fillRef>
            <a:effectRef idx="0">
              <a:schemeClr val="accent1"/>
            </a:effectRef>
            <a:fontRef idx="minor">
              <a:schemeClr val="tx1"/>
            </a:fontRef>
          </p:style>
        </p:cxnSp>
        <p:sp>
          <p:nvSpPr>
            <p:cNvPr id="18" name="Right Brace 17"/>
            <p:cNvSpPr/>
            <p:nvPr/>
          </p:nvSpPr>
          <p:spPr>
            <a:xfrm>
              <a:off x="5016409" y="2969065"/>
              <a:ext cx="130561" cy="1158739"/>
            </a:xfrm>
            <a:prstGeom prst="rightBrac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100"/>
            </a:p>
          </p:txBody>
        </p:sp>
        <p:sp>
          <p:nvSpPr>
            <p:cNvPr id="19" name="Right Brace 18"/>
            <p:cNvSpPr/>
            <p:nvPr/>
          </p:nvSpPr>
          <p:spPr>
            <a:xfrm flipH="1">
              <a:off x="5611536" y="2969065"/>
              <a:ext cx="130561" cy="1158739"/>
            </a:xfrm>
            <a:prstGeom prst="rightBrac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100"/>
            </a:p>
          </p:txBody>
        </p:sp>
        <p:cxnSp>
          <p:nvCxnSpPr>
            <p:cNvPr id="20" name="Straight Arrow Connector 19"/>
            <p:cNvCxnSpPr/>
            <p:nvPr/>
          </p:nvCxnSpPr>
          <p:spPr>
            <a:xfrm>
              <a:off x="5221152" y="3546898"/>
              <a:ext cx="325260" cy="0"/>
            </a:xfrm>
            <a:prstGeom prst="straightConnector1">
              <a:avLst/>
            </a:prstGeom>
            <a:ln>
              <a:solidFill>
                <a:schemeClr val="accent1">
                  <a:lumMod val="40000"/>
                  <a:lumOff val="60000"/>
                </a:schemeClr>
              </a:solidFill>
              <a:headEnd w="sm" len="med"/>
              <a:tailEnd type="triangle" w="sm" len="med"/>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615852" y="2329452"/>
              <a:ext cx="838096" cy="166355"/>
            </a:xfrm>
            <a:prstGeom prst="rect">
              <a:avLst/>
            </a:prstGeom>
            <a:noFill/>
          </p:spPr>
          <p:txBody>
            <a:bodyPr wrap="none" rtlCol="0">
              <a:spAutoFit/>
            </a:bodyPr>
            <a:lstStyle/>
            <a:p>
              <a:r>
                <a:rPr lang="en-GB" sz="1100" dirty="0">
                  <a:solidFill>
                    <a:schemeClr val="bg1"/>
                  </a:solidFill>
                </a:rPr>
                <a:t>Scope management</a:t>
              </a:r>
            </a:p>
          </p:txBody>
        </p:sp>
        <p:sp>
          <p:nvSpPr>
            <p:cNvPr id="22" name="Rectangle 21"/>
            <p:cNvSpPr/>
            <p:nvPr/>
          </p:nvSpPr>
          <p:spPr>
            <a:xfrm>
              <a:off x="4167543" y="4231878"/>
              <a:ext cx="2288258" cy="275217"/>
            </a:xfrm>
            <a:prstGeom prst="rect">
              <a:avLst/>
            </a:prstGeom>
            <a:solidFill>
              <a:schemeClr val="accent5">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lumMod val="50000"/>
                      <a:lumOff val="50000"/>
                    </a:schemeClr>
                  </a:solidFill>
                </a:rPr>
                <a:t>Realise benefits</a:t>
              </a:r>
            </a:p>
          </p:txBody>
        </p:sp>
        <p:sp>
          <p:nvSpPr>
            <p:cNvPr id="23" name="Rectangle 22"/>
            <p:cNvSpPr/>
            <p:nvPr/>
          </p:nvSpPr>
          <p:spPr>
            <a:xfrm>
              <a:off x="4163397" y="4239263"/>
              <a:ext cx="45719" cy="26385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p>
          </p:txBody>
        </p:sp>
        <p:cxnSp>
          <p:nvCxnSpPr>
            <p:cNvPr id="24" name="Straight Arrow Connector 23"/>
            <p:cNvCxnSpPr>
              <a:endCxn id="14" idx="2"/>
            </p:cNvCxnSpPr>
            <p:nvPr/>
          </p:nvCxnSpPr>
          <p:spPr>
            <a:xfrm flipV="1">
              <a:off x="4630162" y="4019216"/>
              <a:ext cx="0" cy="212662"/>
            </a:xfrm>
            <a:prstGeom prst="straightConnector1">
              <a:avLst/>
            </a:prstGeom>
            <a:ln>
              <a:solidFill>
                <a:schemeClr val="accent1">
                  <a:lumMod val="40000"/>
                  <a:lumOff val="60000"/>
                </a:schemeClr>
              </a:solidFill>
              <a:headEnd type="triangle" w="sm" len="med"/>
              <a:tailEnd type="triangle" w="sm" len="med"/>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4299909" y="2568945"/>
              <a:ext cx="2155892" cy="277015"/>
            </a:xfrm>
            <a:prstGeom prst="rect">
              <a:avLst/>
            </a:prstGeom>
            <a:solidFill>
              <a:schemeClr val="accent5">
                <a:lumMod val="20000"/>
                <a:lumOff val="80000"/>
              </a:schemeClr>
            </a:solidFill>
            <a:ln w="31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lumMod val="50000"/>
                      <a:lumOff val="50000"/>
                    </a:schemeClr>
                  </a:solidFill>
                </a:rPr>
                <a:t>Develop products</a:t>
              </a:r>
            </a:p>
          </p:txBody>
        </p:sp>
        <p:cxnSp>
          <p:nvCxnSpPr>
            <p:cNvPr id="26" name="Elbow Connector 37"/>
            <p:cNvCxnSpPr/>
            <p:nvPr/>
          </p:nvCxnSpPr>
          <p:spPr>
            <a:xfrm>
              <a:off x="4168068" y="2707452"/>
              <a:ext cx="132367" cy="437"/>
            </a:xfrm>
            <a:prstGeom prst="straightConnector1">
              <a:avLst/>
            </a:prstGeom>
            <a:ln>
              <a:solidFill>
                <a:schemeClr val="accent1">
                  <a:lumMod val="40000"/>
                  <a:lumOff val="60000"/>
                </a:schemeClr>
              </a:solidFill>
              <a:headEnd type="non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3" idx="0"/>
            </p:cNvCxnSpPr>
            <p:nvPr/>
          </p:nvCxnSpPr>
          <p:spPr>
            <a:xfrm flipV="1">
              <a:off x="4630163" y="2845960"/>
              <a:ext cx="0" cy="199254"/>
            </a:xfrm>
            <a:prstGeom prst="straightConnector1">
              <a:avLst/>
            </a:prstGeom>
            <a:ln>
              <a:solidFill>
                <a:schemeClr val="accent1">
                  <a:lumMod val="40000"/>
                  <a:lumOff val="60000"/>
                </a:schemeClr>
              </a:solidFill>
              <a:headEnd type="triangl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9" idx="0"/>
            </p:cNvCxnSpPr>
            <p:nvPr/>
          </p:nvCxnSpPr>
          <p:spPr>
            <a:xfrm flipH="1" flipV="1">
              <a:off x="6107694" y="2844145"/>
              <a:ext cx="1" cy="202018"/>
            </a:xfrm>
            <a:prstGeom prst="straightConnector1">
              <a:avLst/>
            </a:prstGeom>
            <a:ln>
              <a:solidFill>
                <a:schemeClr val="accent1">
                  <a:lumMod val="40000"/>
                  <a:lumOff val="60000"/>
                </a:schemeClr>
              </a:solidFill>
              <a:headEnd type="triangl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6093528" y="4044422"/>
              <a:ext cx="0" cy="198817"/>
            </a:xfrm>
            <a:prstGeom prst="straightConnector1">
              <a:avLst/>
            </a:prstGeom>
            <a:ln>
              <a:solidFill>
                <a:schemeClr val="accent1">
                  <a:lumMod val="40000"/>
                  <a:lumOff val="60000"/>
                </a:schemeClr>
              </a:solidFill>
              <a:headEnd type="triangl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30" name="Elbow Connector 37"/>
            <p:cNvCxnSpPr/>
            <p:nvPr/>
          </p:nvCxnSpPr>
          <p:spPr>
            <a:xfrm>
              <a:off x="4169460" y="3218798"/>
              <a:ext cx="132367" cy="437"/>
            </a:xfrm>
            <a:prstGeom prst="straightConnector1">
              <a:avLst/>
            </a:prstGeom>
            <a:ln>
              <a:solidFill>
                <a:schemeClr val="accent1">
                  <a:lumMod val="40000"/>
                  <a:lumOff val="60000"/>
                </a:schemeClr>
              </a:solidFill>
              <a:headEnd type="none" w="sm" len="med"/>
              <a:tailEnd type="triangle" w="sm" len="med"/>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5070699" y="3250463"/>
              <a:ext cx="605561" cy="273997"/>
            </a:xfrm>
            <a:prstGeom prst="rect">
              <a:avLst/>
            </a:prstGeom>
            <a:noFill/>
            <a:ln>
              <a:noFill/>
            </a:ln>
          </p:spPr>
          <p:txBody>
            <a:bodyPr wrap="square" rtlCol="0">
              <a:spAutoFit/>
            </a:bodyPr>
            <a:lstStyle/>
            <a:p>
              <a:pPr algn="ctr"/>
              <a:r>
                <a:rPr lang="en-GB" sz="1100" dirty="0">
                  <a:solidFill>
                    <a:schemeClr val="bg1"/>
                  </a:solidFill>
                </a:rPr>
                <a:t>Work definition</a:t>
              </a:r>
            </a:p>
          </p:txBody>
        </p:sp>
      </p:grpSp>
      <p:sp>
        <p:nvSpPr>
          <p:cNvPr id="32" name="Rectangle 31"/>
          <p:cNvSpPr/>
          <p:nvPr/>
        </p:nvSpPr>
        <p:spPr>
          <a:xfrm>
            <a:off x="136358" y="981846"/>
            <a:ext cx="4468972" cy="1836913"/>
          </a:xfrm>
          <a:prstGeom prst="rect">
            <a:avLst/>
          </a:prstGeom>
        </p:spPr>
        <p:txBody>
          <a:bodyPr wrap="square">
            <a:spAutoFit/>
          </a:bodyPr>
          <a:lstStyle/>
          <a:p>
            <a:pPr>
              <a:lnSpc>
                <a:spcPct val="115000"/>
              </a:lnSpc>
              <a:spcAft>
                <a:spcPts val="1000"/>
              </a:spcAft>
            </a:pPr>
            <a:r>
              <a:rPr lang="en-GB" sz="1400" dirty="0">
                <a:solidFill>
                  <a:schemeClr val="accent5"/>
                </a:solidFill>
                <a:latin typeface="Calibri" panose="020F0502020204030204" pitchFamily="34" charset="0"/>
                <a:ea typeface="Calibri" panose="020F0502020204030204" pitchFamily="34" charset="0"/>
                <a:cs typeface="Times New Roman" panose="02020603050405020304" pitchFamily="18" charset="0"/>
              </a:rPr>
              <a:t>Goals</a:t>
            </a:r>
            <a:endParaRPr lang="en-GB" sz="1200" dirty="0">
              <a:solidFill>
                <a:schemeClr val="accent5"/>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Scope management identifies, defines and controls objectives, in the form of outputs, outcomes and benefits. Its goals are to:</a:t>
            </a:r>
          </a:p>
          <a:p>
            <a:pPr marL="342900" lvl="0" indent="-342900">
              <a:spcAft>
                <a:spcPts val="300"/>
              </a:spcAft>
              <a:buFont typeface="Symbol" panose="05050102010706020507" pitchFamily="18" charset="2"/>
              <a:buChar char=""/>
            </a:pPr>
            <a:r>
              <a:rPr lang="en-GB" sz="1200" dirty="0">
                <a:latin typeface="Calibri" panose="020F0502020204030204" pitchFamily="34" charset="0"/>
                <a:ea typeface="Calibri" panose="020F0502020204030204" pitchFamily="34" charset="0"/>
                <a:cs typeface="Times New Roman" panose="02020603050405020304" pitchFamily="18" charset="0"/>
              </a:rPr>
              <a:t>identify stakeholder wants and needs;</a:t>
            </a:r>
            <a:endParaRPr lang="en-GB" sz="1200" dirty="0"/>
          </a:p>
          <a:p>
            <a:pPr marL="342900" lvl="0" indent="-342900">
              <a:spcAft>
                <a:spcPts val="300"/>
              </a:spcAft>
              <a:buFont typeface="Symbol" panose="05050102010706020507" pitchFamily="18" charset="2"/>
              <a:buChar char=""/>
            </a:pPr>
            <a:r>
              <a:rPr lang="en-GB" sz="1200" dirty="0">
                <a:latin typeface="Calibri" panose="020F0502020204030204" pitchFamily="34" charset="0"/>
                <a:ea typeface="Calibri" panose="020F0502020204030204" pitchFamily="34" charset="0"/>
                <a:cs typeface="Times New Roman" panose="02020603050405020304" pitchFamily="18" charset="0"/>
              </a:rPr>
              <a:t>specify outputs, outcomes and benefits that meet agreed requirements;</a:t>
            </a:r>
            <a:endParaRPr lang="en-GB" sz="1200" dirty="0"/>
          </a:p>
          <a:p>
            <a:pPr marL="342900" lvl="0" indent="-342900">
              <a:buFont typeface="Symbol" panose="05050102010706020507" pitchFamily="18" charset="2"/>
              <a:buChar char=""/>
            </a:pPr>
            <a:r>
              <a:rPr lang="en-GB" sz="1200" dirty="0">
                <a:latin typeface="Calibri" panose="020F0502020204030204" pitchFamily="34" charset="0"/>
                <a:ea typeface="Calibri" panose="020F0502020204030204" pitchFamily="34" charset="0"/>
                <a:cs typeface="Times New Roman" panose="02020603050405020304" pitchFamily="18" charset="0"/>
              </a:rPr>
              <a:t>maintain scope throughout the </a:t>
            </a:r>
            <a:r>
              <a:rPr lang="en-GB" sz="1200" dirty="0">
                <a:latin typeface="Calibri" panose="020F0502020204030204" pitchFamily="34" charset="0"/>
                <a:ea typeface="Calibri" panose="020F0502020204030204" pitchFamily="34" charset="0"/>
                <a:cs typeface="Times New Roman" panose="02020603050405020304" pitchFamily="18" charset="0"/>
                <a:hlinkClick r:id="rId2" action="ppaction://hlinksldjump"/>
              </a:rPr>
              <a:t>life cycle</a:t>
            </a:r>
            <a:r>
              <a:rPr lang="en-GB" sz="1200" dirty="0">
                <a:latin typeface="Calibri" panose="020F0502020204030204" pitchFamily="34" charset="0"/>
                <a:ea typeface="Calibri" panose="020F0502020204030204" pitchFamily="34" charset="0"/>
                <a:cs typeface="Times New Roman" panose="02020603050405020304" pitchFamily="18" charset="0"/>
              </a:rPr>
              <a:t>.</a:t>
            </a:r>
            <a:endParaRPr lang="en-GB" sz="1200" dirty="0">
              <a:effectLst/>
            </a:endParaRPr>
          </a:p>
        </p:txBody>
      </p:sp>
      <p:sp>
        <p:nvSpPr>
          <p:cNvPr id="33" name="Rectangle 32"/>
          <p:cNvSpPr/>
          <p:nvPr/>
        </p:nvSpPr>
        <p:spPr>
          <a:xfrm>
            <a:off x="136358" y="2855769"/>
            <a:ext cx="4468972" cy="3646639"/>
          </a:xfrm>
          <a:prstGeom prst="rect">
            <a:avLst/>
          </a:prstGeom>
        </p:spPr>
        <p:txBody>
          <a:bodyPr wrap="square">
            <a:spAutoFit/>
          </a:bodyPr>
          <a:lstStyle/>
          <a:p>
            <a:pPr>
              <a:lnSpc>
                <a:spcPct val="115000"/>
              </a:lnSpc>
              <a:spcAft>
                <a:spcPts val="1000"/>
              </a:spcAft>
            </a:pPr>
            <a:r>
              <a:rPr lang="en-GB" sz="1400" dirty="0">
                <a:solidFill>
                  <a:schemeClr val="accent5"/>
                </a:solidFill>
                <a:latin typeface="Calibri" panose="020F0502020204030204" pitchFamily="34" charset="0"/>
                <a:ea typeface="Calibri" panose="020F0502020204030204" pitchFamily="34" charset="0"/>
                <a:cs typeface="Times New Roman" panose="02020603050405020304" pitchFamily="18" charset="0"/>
              </a:rPr>
              <a:t>Overview</a:t>
            </a:r>
            <a:endParaRPr lang="en-GB" sz="1100" dirty="0">
              <a:solidFill>
                <a:schemeClr val="accent5"/>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Scope management is made up of five main areas that work in unison to identify, define and control the scope:</a:t>
            </a:r>
          </a:p>
          <a:p>
            <a:pPr marL="228600" lvl="0" indent="-228600">
              <a:lnSpc>
                <a:spcPct val="115000"/>
              </a:lnSpc>
              <a:spcAft>
                <a:spcPts val="300"/>
              </a:spcAft>
              <a:buFont typeface="+mj-lt"/>
              <a:buAutoNum type="arabicPeriod"/>
            </a:pPr>
            <a:r>
              <a:rPr lang="en-GB" sz="1200" b="1" dirty="0">
                <a:latin typeface="Calibri" panose="020F0502020204030204" pitchFamily="34" charset="0"/>
                <a:ea typeface="Calibri" panose="020F0502020204030204" pitchFamily="34" charset="0"/>
                <a:cs typeface="Times New Roman" panose="02020603050405020304" pitchFamily="18" charset="0"/>
              </a:rPr>
              <a:t>Requirements management </a:t>
            </a:r>
            <a:r>
              <a:rPr lang="en-GB" sz="1200" dirty="0">
                <a:latin typeface="Calibri" panose="020F0502020204030204" pitchFamily="34" charset="0"/>
                <a:ea typeface="Calibri" panose="020F0502020204030204" pitchFamily="34" charset="0"/>
                <a:cs typeface="Times New Roman" panose="02020603050405020304" pitchFamily="18" charset="0"/>
              </a:rPr>
              <a:t>captures and analyses stakeholder views of the work’s objectives. Requirements are ‘solution-free’, i.e. they describe the stakeholders’ wants and needs but do not determine the outputs required to meet them.</a:t>
            </a:r>
          </a:p>
          <a:p>
            <a:pPr marL="228600" lvl="0" indent="-228600">
              <a:lnSpc>
                <a:spcPct val="115000"/>
              </a:lnSpc>
              <a:spcAft>
                <a:spcPts val="300"/>
              </a:spcAft>
              <a:buFont typeface="+mj-lt"/>
              <a:buAutoNum type="arabicPeriod"/>
            </a:pPr>
            <a:r>
              <a:rPr lang="en-GB" sz="1200" b="1" dirty="0">
                <a:latin typeface="Calibri" panose="020F0502020204030204" pitchFamily="34" charset="0"/>
                <a:ea typeface="Calibri" panose="020F0502020204030204" pitchFamily="34" charset="0"/>
                <a:cs typeface="Times New Roman" panose="02020603050405020304" pitchFamily="18" charset="0"/>
              </a:rPr>
              <a:t>Solutions development </a:t>
            </a:r>
            <a:r>
              <a:rPr lang="en-GB" sz="1200" dirty="0">
                <a:latin typeface="Calibri" panose="020F0502020204030204" pitchFamily="34" charset="0"/>
                <a:ea typeface="Calibri" panose="020F0502020204030204" pitchFamily="34" charset="0"/>
                <a:cs typeface="Times New Roman" panose="02020603050405020304" pitchFamily="18" charset="0"/>
              </a:rPr>
              <a:t>takes the requirements and investigates how they may be met while providing the best return on investment.</a:t>
            </a:r>
          </a:p>
          <a:p>
            <a:pPr marL="228600" lvl="0" indent="-228600">
              <a:lnSpc>
                <a:spcPct val="115000"/>
              </a:lnSpc>
              <a:spcAft>
                <a:spcPts val="300"/>
              </a:spcAft>
              <a:buFont typeface="+mj-lt"/>
              <a:buAutoNum type="arabicPeriod"/>
            </a:pPr>
            <a:r>
              <a:rPr lang="en-GB" sz="1200" b="1" dirty="0">
                <a:latin typeface="Calibri" panose="020F0502020204030204" pitchFamily="34" charset="0"/>
                <a:ea typeface="Calibri" panose="020F0502020204030204" pitchFamily="34" charset="0"/>
                <a:cs typeface="Times New Roman" panose="02020603050405020304" pitchFamily="18" charset="0"/>
                <a:hlinkClick r:id="rId3" action="ppaction://hlinksldjump"/>
              </a:rPr>
              <a:t>Benefits management </a:t>
            </a:r>
            <a:r>
              <a:rPr lang="en-GB" sz="1200" dirty="0">
                <a:latin typeface="Calibri" panose="020F0502020204030204" pitchFamily="34" charset="0"/>
                <a:ea typeface="Calibri" panose="020F0502020204030204" pitchFamily="34" charset="0"/>
                <a:cs typeface="Times New Roman" panose="02020603050405020304" pitchFamily="18" charset="0"/>
              </a:rPr>
              <a:t>takes requirements that have been expressed in terms of benefits and manages them through to their eventual delivery. Benefits management is usually dependent upon change management to convert outputs into outcomes and derive benefits from outcomes.</a:t>
            </a:r>
          </a:p>
        </p:txBody>
      </p:sp>
      <p:sp>
        <p:nvSpPr>
          <p:cNvPr id="34" name="Rectangle 33"/>
          <p:cNvSpPr/>
          <p:nvPr/>
        </p:nvSpPr>
        <p:spPr>
          <a:xfrm>
            <a:off x="5171121" y="4647228"/>
            <a:ext cx="5027620" cy="1506566"/>
          </a:xfrm>
          <a:prstGeom prst="rect">
            <a:avLst/>
          </a:prstGeom>
        </p:spPr>
        <p:txBody>
          <a:bodyPr wrap="square">
            <a:spAutoFit/>
          </a:bodyPr>
          <a:lstStyle/>
          <a:p>
            <a:pPr marL="228600" lvl="0" indent="-228600">
              <a:lnSpc>
                <a:spcPct val="115000"/>
              </a:lnSpc>
              <a:spcAft>
                <a:spcPts val="300"/>
              </a:spcAft>
              <a:buFont typeface="+mj-lt"/>
              <a:buAutoNum type="arabicPeriod" startAt="4"/>
            </a:pPr>
            <a:r>
              <a:rPr lang="en-GB" sz="1200" b="1" dirty="0">
                <a:latin typeface="Calibri" panose="020F0502020204030204" pitchFamily="34" charset="0"/>
                <a:ea typeface="Calibri" panose="020F0502020204030204" pitchFamily="34" charset="0"/>
                <a:cs typeface="Times New Roman" panose="02020603050405020304" pitchFamily="18" charset="0"/>
              </a:rPr>
              <a:t>Change control </a:t>
            </a:r>
            <a:r>
              <a:rPr lang="en-GB" sz="1200" dirty="0">
                <a:latin typeface="Calibri" panose="020F0502020204030204" pitchFamily="34" charset="0"/>
                <a:ea typeface="Calibri" panose="020F0502020204030204" pitchFamily="34" charset="0"/>
                <a:cs typeface="Times New Roman" panose="02020603050405020304" pitchFamily="18" charset="0"/>
              </a:rPr>
              <a:t>is a procedure that captures and assesses potential changes to scope. It ensures that only desirable, achievable and viable changes are made.</a:t>
            </a:r>
          </a:p>
          <a:p>
            <a:pPr marL="228600" indent="-228600">
              <a:spcAft>
                <a:spcPts val="300"/>
              </a:spcAft>
              <a:buFont typeface="+mj-lt"/>
              <a:buAutoNum type="arabicPeriod" startAt="4"/>
            </a:pPr>
            <a:r>
              <a:rPr lang="en-GB" sz="1200" b="1" dirty="0">
                <a:latin typeface="Calibri" panose="020F0502020204030204" pitchFamily="34" charset="0"/>
                <a:ea typeface="Calibri" panose="020F0502020204030204" pitchFamily="34" charset="0"/>
                <a:cs typeface="Times New Roman" panose="02020603050405020304" pitchFamily="18" charset="0"/>
              </a:rPr>
              <a:t>Configuration management </a:t>
            </a:r>
            <a:r>
              <a:rPr lang="en-GB" sz="1200" dirty="0">
                <a:latin typeface="Calibri" panose="020F0502020204030204" pitchFamily="34" charset="0"/>
                <a:ea typeface="Calibri" panose="020F0502020204030204" pitchFamily="34" charset="0"/>
                <a:cs typeface="Times New Roman" panose="02020603050405020304" pitchFamily="18" charset="0"/>
              </a:rPr>
              <a:t>monitors and documents the development of products. It records approved changes and archival of superseded versions. The information in a configuration management system will help the assessment change requests</a:t>
            </a:r>
            <a:endParaRPr lang="en-GB" sz="1200" dirty="0"/>
          </a:p>
        </p:txBody>
      </p:sp>
      <p:sp>
        <p:nvSpPr>
          <p:cNvPr id="37" name="TextBox 36">
            <a:hlinkClick r:id="rId4"/>
          </p:cNvPr>
          <p:cNvSpPr txBox="1"/>
          <p:nvPr/>
        </p:nvSpPr>
        <p:spPr>
          <a:xfrm>
            <a:off x="10714499" y="3510478"/>
            <a:ext cx="1452343" cy="461665"/>
          </a:xfrm>
          <a:prstGeom prst="rect">
            <a:avLst/>
          </a:prstGeom>
          <a:noFill/>
        </p:spPr>
        <p:txBody>
          <a:bodyPr wrap="square" rtlCol="0">
            <a:spAutoFit/>
          </a:bodyPr>
          <a:lstStyle/>
          <a:p>
            <a:r>
              <a:rPr lang="en-GB" sz="1200" dirty="0"/>
              <a:t>Requirements management</a:t>
            </a:r>
          </a:p>
        </p:txBody>
      </p:sp>
      <p:sp>
        <p:nvSpPr>
          <p:cNvPr id="38" name="TextBox 37">
            <a:hlinkClick r:id="rId5"/>
          </p:cNvPr>
          <p:cNvSpPr txBox="1"/>
          <p:nvPr/>
        </p:nvSpPr>
        <p:spPr>
          <a:xfrm>
            <a:off x="10713375" y="3972143"/>
            <a:ext cx="1166113" cy="461665"/>
          </a:xfrm>
          <a:prstGeom prst="rect">
            <a:avLst/>
          </a:prstGeom>
          <a:noFill/>
        </p:spPr>
        <p:txBody>
          <a:bodyPr wrap="square" rtlCol="0">
            <a:spAutoFit/>
          </a:bodyPr>
          <a:lstStyle/>
          <a:p>
            <a:r>
              <a:rPr lang="en-GB" sz="1200" dirty="0"/>
              <a:t>Solutions development</a:t>
            </a:r>
          </a:p>
        </p:txBody>
      </p:sp>
      <p:sp>
        <p:nvSpPr>
          <p:cNvPr id="39" name="TextBox 38">
            <a:hlinkClick r:id="rId6"/>
          </p:cNvPr>
          <p:cNvSpPr txBox="1"/>
          <p:nvPr/>
        </p:nvSpPr>
        <p:spPr>
          <a:xfrm>
            <a:off x="10713376" y="4433808"/>
            <a:ext cx="1166113" cy="461665"/>
          </a:xfrm>
          <a:prstGeom prst="rect">
            <a:avLst/>
          </a:prstGeom>
          <a:noFill/>
        </p:spPr>
        <p:txBody>
          <a:bodyPr wrap="square" rtlCol="0">
            <a:spAutoFit/>
          </a:bodyPr>
          <a:lstStyle/>
          <a:p>
            <a:r>
              <a:rPr lang="en-GB" sz="1200" dirty="0"/>
              <a:t>Benefits management</a:t>
            </a:r>
          </a:p>
        </p:txBody>
      </p:sp>
      <p:sp>
        <p:nvSpPr>
          <p:cNvPr id="40" name="TextBox 39">
            <a:hlinkClick r:id="rId7"/>
          </p:cNvPr>
          <p:cNvSpPr txBox="1"/>
          <p:nvPr/>
        </p:nvSpPr>
        <p:spPr>
          <a:xfrm>
            <a:off x="10713375" y="4895473"/>
            <a:ext cx="1166113" cy="276999"/>
          </a:xfrm>
          <a:prstGeom prst="rect">
            <a:avLst/>
          </a:prstGeom>
          <a:noFill/>
        </p:spPr>
        <p:txBody>
          <a:bodyPr wrap="square" rtlCol="0">
            <a:spAutoFit/>
          </a:bodyPr>
          <a:lstStyle/>
          <a:p>
            <a:r>
              <a:rPr lang="en-GB" sz="1200" dirty="0"/>
              <a:t>Change control</a:t>
            </a:r>
          </a:p>
        </p:txBody>
      </p:sp>
      <p:sp>
        <p:nvSpPr>
          <p:cNvPr id="41" name="TextBox 40">
            <a:hlinkClick r:id="rId8"/>
          </p:cNvPr>
          <p:cNvSpPr txBox="1"/>
          <p:nvPr/>
        </p:nvSpPr>
        <p:spPr>
          <a:xfrm>
            <a:off x="10713375" y="5172472"/>
            <a:ext cx="1166113" cy="461665"/>
          </a:xfrm>
          <a:prstGeom prst="rect">
            <a:avLst/>
          </a:prstGeom>
          <a:noFill/>
        </p:spPr>
        <p:txBody>
          <a:bodyPr wrap="square" rtlCol="0">
            <a:spAutoFit/>
          </a:bodyPr>
          <a:lstStyle/>
          <a:p>
            <a:r>
              <a:rPr lang="en-GB" sz="1200" dirty="0"/>
              <a:t>Configuration management</a:t>
            </a:r>
          </a:p>
        </p:txBody>
      </p:sp>
      <p:sp>
        <p:nvSpPr>
          <p:cNvPr id="47" name="Rectangle 46">
            <a:hlinkClick r:id="rId9"/>
            <a:extLst>
              <a:ext uri="{FF2B5EF4-FFF2-40B4-BE49-F238E27FC236}">
                <a16:creationId xmlns:a16="http://schemas.microsoft.com/office/drawing/2014/main" id="{DB35A0D2-5089-4B7E-AA60-7237997C1021}"/>
              </a:ext>
            </a:extLst>
          </p:cNvPr>
          <p:cNvSpPr/>
          <p:nvPr/>
        </p:nvSpPr>
        <p:spPr>
          <a:xfrm>
            <a:off x="10774392" y="94891"/>
            <a:ext cx="1216325" cy="6814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TextBox 47">
            <a:hlinkClick r:id="rId10"/>
            <a:extLst>
              <a:ext uri="{FF2B5EF4-FFF2-40B4-BE49-F238E27FC236}">
                <a16:creationId xmlns:a16="http://schemas.microsoft.com/office/drawing/2014/main" id="{CB69A83B-36D8-4ACC-AC5F-9221D1342C1E}"/>
              </a:ext>
            </a:extLst>
          </p:cNvPr>
          <p:cNvSpPr txBox="1"/>
          <p:nvPr/>
        </p:nvSpPr>
        <p:spPr>
          <a:xfrm>
            <a:off x="10707096" y="2376667"/>
            <a:ext cx="740780" cy="276999"/>
          </a:xfrm>
          <a:prstGeom prst="rect">
            <a:avLst/>
          </a:prstGeom>
          <a:noFill/>
        </p:spPr>
        <p:txBody>
          <a:bodyPr wrap="none" rtlCol="0">
            <a:spAutoFit/>
          </a:bodyPr>
          <a:lstStyle/>
          <a:p>
            <a:r>
              <a:rPr lang="en-GB" sz="1200" dirty="0"/>
              <a:t>Checklist</a:t>
            </a:r>
          </a:p>
        </p:txBody>
      </p:sp>
      <p:sp>
        <p:nvSpPr>
          <p:cNvPr id="49" name="TextBox 48">
            <a:hlinkClick r:id="rId11"/>
            <a:extLst>
              <a:ext uri="{FF2B5EF4-FFF2-40B4-BE49-F238E27FC236}">
                <a16:creationId xmlns:a16="http://schemas.microsoft.com/office/drawing/2014/main" id="{B2BD75B1-76BF-4D3D-B01E-B4D307D5F1C7}"/>
              </a:ext>
            </a:extLst>
          </p:cNvPr>
          <p:cNvSpPr txBox="1"/>
          <p:nvPr/>
        </p:nvSpPr>
        <p:spPr>
          <a:xfrm>
            <a:off x="10707096" y="1306938"/>
            <a:ext cx="977255" cy="276999"/>
          </a:xfrm>
          <a:prstGeom prst="rect">
            <a:avLst/>
          </a:prstGeom>
          <a:noFill/>
        </p:spPr>
        <p:txBody>
          <a:bodyPr wrap="none" rtlCol="0">
            <a:spAutoFit/>
          </a:bodyPr>
          <a:lstStyle/>
          <a:p>
            <a:r>
              <a:rPr lang="en-GB" sz="1200" dirty="0"/>
              <a:t>Competence</a:t>
            </a:r>
          </a:p>
        </p:txBody>
      </p:sp>
      <p:sp>
        <p:nvSpPr>
          <p:cNvPr id="50" name="TextBox 49">
            <a:hlinkClick r:id="rId12"/>
            <a:extLst>
              <a:ext uri="{FF2B5EF4-FFF2-40B4-BE49-F238E27FC236}">
                <a16:creationId xmlns:a16="http://schemas.microsoft.com/office/drawing/2014/main" id="{7C116486-4E06-438C-B167-6EEF5362635D}"/>
              </a:ext>
            </a:extLst>
          </p:cNvPr>
          <p:cNvSpPr txBox="1"/>
          <p:nvPr/>
        </p:nvSpPr>
        <p:spPr>
          <a:xfrm>
            <a:off x="10707097" y="1841802"/>
            <a:ext cx="925446" cy="276999"/>
          </a:xfrm>
          <a:prstGeom prst="rect">
            <a:avLst/>
          </a:prstGeom>
          <a:noFill/>
        </p:spPr>
        <p:txBody>
          <a:bodyPr wrap="none" rtlCol="0">
            <a:spAutoFit/>
          </a:bodyPr>
          <a:lstStyle/>
          <a:p>
            <a:r>
              <a:rPr lang="en-GB" sz="1200" dirty="0"/>
              <a:t>Assessment</a:t>
            </a:r>
          </a:p>
        </p:txBody>
      </p:sp>
      <p:sp>
        <p:nvSpPr>
          <p:cNvPr id="51" name="TextBox 50">
            <a:hlinkClick r:id="rId13"/>
            <a:extLst>
              <a:ext uri="{FF2B5EF4-FFF2-40B4-BE49-F238E27FC236}">
                <a16:creationId xmlns:a16="http://schemas.microsoft.com/office/drawing/2014/main" id="{88216ECC-4E30-4F7C-A406-2730282E5984}"/>
              </a:ext>
            </a:extLst>
          </p:cNvPr>
          <p:cNvSpPr txBox="1"/>
          <p:nvPr/>
        </p:nvSpPr>
        <p:spPr>
          <a:xfrm>
            <a:off x="10707097" y="2109234"/>
            <a:ext cx="819327" cy="276999"/>
          </a:xfrm>
          <a:prstGeom prst="rect">
            <a:avLst/>
          </a:prstGeom>
          <a:noFill/>
        </p:spPr>
        <p:txBody>
          <a:bodyPr wrap="none" rtlCol="0">
            <a:spAutoFit/>
          </a:bodyPr>
          <a:lstStyle/>
          <a:p>
            <a:r>
              <a:rPr lang="en-GB" sz="1200" dirty="0"/>
              <a:t>Resources</a:t>
            </a:r>
          </a:p>
        </p:txBody>
      </p:sp>
      <p:sp>
        <p:nvSpPr>
          <p:cNvPr id="57" name="TextBox 56">
            <a:hlinkClick r:id="rId14"/>
            <a:extLst>
              <a:ext uri="{FF2B5EF4-FFF2-40B4-BE49-F238E27FC236}">
                <a16:creationId xmlns:a16="http://schemas.microsoft.com/office/drawing/2014/main" id="{94054D22-0A6E-48A9-A0EF-7422A7E09B8B}"/>
              </a:ext>
            </a:extLst>
          </p:cNvPr>
          <p:cNvSpPr txBox="1"/>
          <p:nvPr/>
        </p:nvSpPr>
        <p:spPr>
          <a:xfrm>
            <a:off x="10707096" y="1574370"/>
            <a:ext cx="728276" cy="276999"/>
          </a:xfrm>
          <a:prstGeom prst="rect">
            <a:avLst/>
          </a:prstGeom>
          <a:noFill/>
        </p:spPr>
        <p:txBody>
          <a:bodyPr wrap="none" rtlCol="0">
            <a:spAutoFit/>
          </a:bodyPr>
          <a:lstStyle/>
          <a:p>
            <a:r>
              <a:rPr lang="en-GB" sz="1200" dirty="0"/>
              <a:t>Maturity</a:t>
            </a:r>
          </a:p>
        </p:txBody>
      </p:sp>
      <p:sp>
        <p:nvSpPr>
          <p:cNvPr id="58" name="TextBox 57">
            <a:extLst>
              <a:ext uri="{FF2B5EF4-FFF2-40B4-BE49-F238E27FC236}">
                <a16:creationId xmlns:a16="http://schemas.microsoft.com/office/drawing/2014/main" id="{C3F706FA-4594-4162-9EF0-F660AFAAB8D2}"/>
              </a:ext>
            </a:extLst>
          </p:cNvPr>
          <p:cNvSpPr txBox="1"/>
          <p:nvPr/>
        </p:nvSpPr>
        <p:spPr>
          <a:xfrm>
            <a:off x="10580882" y="1017186"/>
            <a:ext cx="1589374" cy="307777"/>
          </a:xfrm>
          <a:prstGeom prst="rect">
            <a:avLst/>
          </a:prstGeom>
          <a:noFill/>
        </p:spPr>
        <p:txBody>
          <a:bodyPr wrap="square" rtlCol="0">
            <a:spAutoFit/>
          </a:bodyPr>
          <a:lstStyle/>
          <a:p>
            <a:pPr algn="ctr"/>
            <a:r>
              <a:rPr lang="en-GB" sz="1400" b="1" dirty="0">
                <a:solidFill>
                  <a:schemeClr val="accent1"/>
                </a:solidFill>
              </a:rPr>
              <a:t>Application</a:t>
            </a:r>
          </a:p>
        </p:txBody>
      </p:sp>
      <p:cxnSp>
        <p:nvCxnSpPr>
          <p:cNvPr id="52" name="Straight Connector 51">
            <a:extLst>
              <a:ext uri="{FF2B5EF4-FFF2-40B4-BE49-F238E27FC236}">
                <a16:creationId xmlns:a16="http://schemas.microsoft.com/office/drawing/2014/main" id="{771BE615-B8A9-496B-B8AB-6AA404216B80}"/>
              </a:ext>
            </a:extLst>
          </p:cNvPr>
          <p:cNvCxnSpPr/>
          <p:nvPr/>
        </p:nvCxnSpPr>
        <p:spPr>
          <a:xfrm>
            <a:off x="10664539" y="3037239"/>
            <a:ext cx="13008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29CEE94C-8F08-42A9-A13B-886620A53FBE}"/>
              </a:ext>
            </a:extLst>
          </p:cNvPr>
          <p:cNvSpPr txBox="1"/>
          <p:nvPr/>
        </p:nvSpPr>
        <p:spPr>
          <a:xfrm>
            <a:off x="10837174" y="3176583"/>
            <a:ext cx="1053365" cy="307777"/>
          </a:xfrm>
          <a:prstGeom prst="rect">
            <a:avLst/>
          </a:prstGeom>
          <a:noFill/>
        </p:spPr>
        <p:txBody>
          <a:bodyPr wrap="none" rtlCol="0">
            <a:spAutoFit/>
          </a:bodyPr>
          <a:lstStyle/>
          <a:p>
            <a:pPr algn="ctr"/>
            <a:r>
              <a:rPr lang="en-GB" sz="1400" b="1" dirty="0">
                <a:solidFill>
                  <a:schemeClr val="accent1"/>
                </a:solidFill>
              </a:rPr>
              <a:t>More detail</a:t>
            </a:r>
          </a:p>
        </p:txBody>
      </p:sp>
      <p:sp>
        <p:nvSpPr>
          <p:cNvPr id="54" name="TextBox 53">
            <a:hlinkClick r:id="rId15"/>
            <a:extLst>
              <a:ext uri="{FF2B5EF4-FFF2-40B4-BE49-F238E27FC236}">
                <a16:creationId xmlns:a16="http://schemas.microsoft.com/office/drawing/2014/main" id="{DD749383-5EC5-43FD-B37E-0BBFBE45E23B}"/>
              </a:ext>
            </a:extLst>
          </p:cNvPr>
          <p:cNvSpPr txBox="1"/>
          <p:nvPr/>
        </p:nvSpPr>
        <p:spPr>
          <a:xfrm>
            <a:off x="10707096" y="2672768"/>
            <a:ext cx="921471" cy="276999"/>
          </a:xfrm>
          <a:prstGeom prst="rect">
            <a:avLst/>
          </a:prstGeom>
          <a:noFill/>
        </p:spPr>
        <p:txBody>
          <a:bodyPr wrap="none" rtlCol="0">
            <a:spAutoFit/>
          </a:bodyPr>
          <a:lstStyle/>
          <a:p>
            <a:r>
              <a:rPr lang="en-GB" sz="1200" dirty="0"/>
              <a:t>Team Praxis</a:t>
            </a:r>
          </a:p>
        </p:txBody>
      </p:sp>
    </p:spTree>
    <p:extLst>
      <p:ext uri="{BB962C8B-B14F-4D97-AF65-F5344CB8AC3E}">
        <p14:creationId xmlns:p14="http://schemas.microsoft.com/office/powerpoint/2010/main" val="19244341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358" y="24064"/>
            <a:ext cx="6798577" cy="826167"/>
          </a:xfrm>
        </p:spPr>
        <p:txBody>
          <a:bodyPr/>
          <a:lstStyle/>
          <a:p>
            <a:r>
              <a:rPr lang="en-GB" dirty="0"/>
              <a:t>Benefits management</a:t>
            </a:r>
          </a:p>
        </p:txBody>
      </p:sp>
      <p:grpSp>
        <p:nvGrpSpPr>
          <p:cNvPr id="3" name="Group 2">
            <a:extLst>
              <a:ext uri="{FF2B5EF4-FFF2-40B4-BE49-F238E27FC236}">
                <a16:creationId xmlns:a16="http://schemas.microsoft.com/office/drawing/2014/main" id="{22895224-2FB1-440A-9F30-926389C41640}"/>
              </a:ext>
            </a:extLst>
          </p:cNvPr>
          <p:cNvGrpSpPr/>
          <p:nvPr/>
        </p:nvGrpSpPr>
        <p:grpSpPr>
          <a:xfrm>
            <a:off x="3874898" y="1264456"/>
            <a:ext cx="6508813" cy="2501420"/>
            <a:chOff x="2459978" y="4384910"/>
            <a:chExt cx="4191675" cy="1610914"/>
          </a:xfrm>
          <a:effectLst>
            <a:outerShdw blurRad="127000" dist="63500" dir="3600000" algn="ctr" rotWithShape="0">
              <a:srgbClr val="000000">
                <a:alpha val="40000"/>
              </a:srgbClr>
            </a:outerShdw>
          </a:effectLst>
        </p:grpSpPr>
        <p:sp>
          <p:nvSpPr>
            <p:cNvPr id="4" name="Rectangle 3">
              <a:extLst>
                <a:ext uri="{FF2B5EF4-FFF2-40B4-BE49-F238E27FC236}">
                  <a16:creationId xmlns:a16="http://schemas.microsoft.com/office/drawing/2014/main" id="{CFB3DCAA-8655-465C-9D60-2528166C5A19}"/>
                </a:ext>
              </a:extLst>
            </p:cNvPr>
            <p:cNvSpPr/>
            <p:nvPr/>
          </p:nvSpPr>
          <p:spPr>
            <a:xfrm>
              <a:off x="3311414" y="5533033"/>
              <a:ext cx="649154" cy="374707"/>
            </a:xfrm>
            <a:prstGeom prst="rect">
              <a:avLst/>
            </a:prstGeom>
            <a:solidFill>
              <a:schemeClr val="accent1">
                <a:lumMod val="20000"/>
                <a:lumOff val="80000"/>
              </a:schemeClr>
            </a:solidFill>
            <a:ln w="31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rPr>
                <a:t>Initiate</a:t>
              </a:r>
            </a:p>
          </p:txBody>
        </p:sp>
        <p:sp>
          <p:nvSpPr>
            <p:cNvPr id="5" name="Rectangle 4">
              <a:extLst>
                <a:ext uri="{FF2B5EF4-FFF2-40B4-BE49-F238E27FC236}">
                  <a16:creationId xmlns:a16="http://schemas.microsoft.com/office/drawing/2014/main" id="{321D248E-32C1-47A3-B6D4-48B056E925D0}"/>
                </a:ext>
              </a:extLst>
            </p:cNvPr>
            <p:cNvSpPr/>
            <p:nvPr/>
          </p:nvSpPr>
          <p:spPr>
            <a:xfrm>
              <a:off x="3890867" y="4638513"/>
              <a:ext cx="588435" cy="374707"/>
            </a:xfrm>
            <a:prstGeom prst="rect">
              <a:avLst/>
            </a:prstGeom>
            <a:solidFill>
              <a:schemeClr val="accent1">
                <a:lumMod val="20000"/>
                <a:lumOff val="80000"/>
              </a:schemeClr>
            </a:solidFill>
            <a:ln w="31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rPr>
                <a:t>Quantify</a:t>
              </a:r>
            </a:p>
          </p:txBody>
        </p:sp>
        <p:sp>
          <p:nvSpPr>
            <p:cNvPr id="6" name="Rectangle 5">
              <a:extLst>
                <a:ext uri="{FF2B5EF4-FFF2-40B4-BE49-F238E27FC236}">
                  <a16:creationId xmlns:a16="http://schemas.microsoft.com/office/drawing/2014/main" id="{43ECD06C-7E56-4275-ACF4-2D01463FEBA9}"/>
                </a:ext>
              </a:extLst>
            </p:cNvPr>
            <p:cNvSpPr/>
            <p:nvPr/>
          </p:nvSpPr>
          <p:spPr>
            <a:xfrm>
              <a:off x="4614983" y="4638513"/>
              <a:ext cx="588435" cy="374707"/>
            </a:xfrm>
            <a:prstGeom prst="rect">
              <a:avLst/>
            </a:prstGeom>
            <a:solidFill>
              <a:schemeClr val="accent1">
                <a:lumMod val="20000"/>
                <a:lumOff val="80000"/>
              </a:schemeClr>
            </a:solidFill>
            <a:ln w="31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rPr>
                <a:t>Value</a:t>
              </a:r>
            </a:p>
          </p:txBody>
        </p:sp>
        <p:cxnSp>
          <p:nvCxnSpPr>
            <p:cNvPr id="7" name="Straight Arrow Connector 6">
              <a:extLst>
                <a:ext uri="{FF2B5EF4-FFF2-40B4-BE49-F238E27FC236}">
                  <a16:creationId xmlns:a16="http://schemas.microsoft.com/office/drawing/2014/main" id="{EA65F541-D5BB-4794-BEC2-29C60A5B0316}"/>
                </a:ext>
              </a:extLst>
            </p:cNvPr>
            <p:cNvCxnSpPr>
              <a:stCxn id="5" idx="3"/>
              <a:endCxn id="6" idx="1"/>
            </p:cNvCxnSpPr>
            <p:nvPr/>
          </p:nvCxnSpPr>
          <p:spPr>
            <a:xfrm>
              <a:off x="4479303" y="4825867"/>
              <a:ext cx="135681" cy="0"/>
            </a:xfrm>
            <a:prstGeom prst="straightConnector1">
              <a:avLst/>
            </a:prstGeom>
            <a:ln w="3175">
              <a:solidFill>
                <a:schemeClr val="accent5">
                  <a:lumMod val="60000"/>
                  <a:lumOff val="40000"/>
                </a:schemeClr>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854E13F1-34A9-4348-B536-0A235051D117}"/>
                </a:ext>
              </a:extLst>
            </p:cNvPr>
            <p:cNvCxnSpPr>
              <a:stCxn id="6" idx="3"/>
              <a:endCxn id="9" idx="1"/>
            </p:cNvCxnSpPr>
            <p:nvPr/>
          </p:nvCxnSpPr>
          <p:spPr>
            <a:xfrm>
              <a:off x="5203420" y="4825867"/>
              <a:ext cx="135681" cy="34"/>
            </a:xfrm>
            <a:prstGeom prst="straightConnector1">
              <a:avLst/>
            </a:prstGeom>
            <a:ln w="3175">
              <a:solidFill>
                <a:schemeClr val="accent5">
                  <a:lumMod val="60000"/>
                  <a:lumOff val="40000"/>
                </a:schemeClr>
              </a:solidFill>
              <a:headEnd type="none" w="med" len="med"/>
              <a:tailEnd type="triangle" w="sm" len="med"/>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9BBB629D-DC5E-4D0E-A23A-5B5BBB19AF3F}"/>
                </a:ext>
              </a:extLst>
            </p:cNvPr>
            <p:cNvSpPr/>
            <p:nvPr/>
          </p:nvSpPr>
          <p:spPr>
            <a:xfrm>
              <a:off x="5339100" y="4638547"/>
              <a:ext cx="588435" cy="374707"/>
            </a:xfrm>
            <a:prstGeom prst="rect">
              <a:avLst/>
            </a:prstGeom>
            <a:solidFill>
              <a:schemeClr val="accent1">
                <a:lumMod val="20000"/>
                <a:lumOff val="80000"/>
              </a:schemeClr>
            </a:solidFill>
            <a:ln w="31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rPr>
                <a:t>Plan realisation</a:t>
              </a:r>
            </a:p>
          </p:txBody>
        </p:sp>
        <p:cxnSp>
          <p:nvCxnSpPr>
            <p:cNvPr id="10" name="Straight Arrow Connector 9">
              <a:extLst>
                <a:ext uri="{FF2B5EF4-FFF2-40B4-BE49-F238E27FC236}">
                  <a16:creationId xmlns:a16="http://schemas.microsoft.com/office/drawing/2014/main" id="{907B1185-0EDE-4D12-A325-06B770D61407}"/>
                </a:ext>
              </a:extLst>
            </p:cNvPr>
            <p:cNvCxnSpPr>
              <a:stCxn id="9" idx="3"/>
              <a:endCxn id="11" idx="1"/>
            </p:cNvCxnSpPr>
            <p:nvPr/>
          </p:nvCxnSpPr>
          <p:spPr>
            <a:xfrm flipV="1">
              <a:off x="5927535" y="4824759"/>
              <a:ext cx="135682" cy="1142"/>
            </a:xfrm>
            <a:prstGeom prst="straightConnector1">
              <a:avLst/>
            </a:prstGeom>
            <a:ln w="3175">
              <a:solidFill>
                <a:schemeClr val="accent5">
                  <a:lumMod val="60000"/>
                  <a:lumOff val="40000"/>
                </a:schemeClr>
              </a:solidFill>
              <a:headEnd type="none" w="med" len="med"/>
              <a:tailEnd type="triangle" w="sm" len="med"/>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C72F3D53-7FB0-4A0C-94C0-8BE75A69F6FA}"/>
                </a:ext>
              </a:extLst>
            </p:cNvPr>
            <p:cNvSpPr/>
            <p:nvPr/>
          </p:nvSpPr>
          <p:spPr>
            <a:xfrm>
              <a:off x="6063218" y="4637405"/>
              <a:ext cx="588435" cy="374707"/>
            </a:xfrm>
            <a:prstGeom prst="rect">
              <a:avLst/>
            </a:prstGeom>
            <a:solidFill>
              <a:schemeClr val="accent1">
                <a:lumMod val="20000"/>
                <a:lumOff val="80000"/>
              </a:schemeClr>
            </a:solidFill>
            <a:ln w="31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rPr>
                <a:t>Realise</a:t>
              </a:r>
            </a:p>
          </p:txBody>
        </p:sp>
        <p:cxnSp>
          <p:nvCxnSpPr>
            <p:cNvPr id="12" name="Elbow Connector 17">
              <a:extLst>
                <a:ext uri="{FF2B5EF4-FFF2-40B4-BE49-F238E27FC236}">
                  <a16:creationId xmlns:a16="http://schemas.microsoft.com/office/drawing/2014/main" id="{42C95C22-50C0-4337-B935-B523CA84A961}"/>
                </a:ext>
              </a:extLst>
            </p:cNvPr>
            <p:cNvCxnSpPr>
              <a:stCxn id="11" idx="0"/>
              <a:endCxn id="21" idx="0"/>
            </p:cNvCxnSpPr>
            <p:nvPr/>
          </p:nvCxnSpPr>
          <p:spPr>
            <a:xfrm rot="16200000" flipH="1" flipV="1">
              <a:off x="4778212" y="3061316"/>
              <a:ext cx="3136" cy="3155313"/>
            </a:xfrm>
            <a:prstGeom prst="bentConnector3">
              <a:avLst>
                <a:gd name="adj1" fmla="val -3504522"/>
              </a:avLst>
            </a:prstGeom>
            <a:ln w="3175">
              <a:solidFill>
                <a:schemeClr val="accent5">
                  <a:lumMod val="60000"/>
                  <a:lumOff val="40000"/>
                </a:schemeClr>
              </a:solidFill>
              <a:tailEnd type="triangle" w="sm" len="med"/>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30557BF3-1805-4C93-B2C3-77F291507BE2}"/>
                </a:ext>
              </a:extLst>
            </p:cNvPr>
            <p:cNvSpPr txBox="1"/>
            <p:nvPr/>
          </p:nvSpPr>
          <p:spPr>
            <a:xfrm>
              <a:off x="3811890" y="4384910"/>
              <a:ext cx="736969" cy="153763"/>
            </a:xfrm>
            <a:prstGeom prst="rect">
              <a:avLst/>
            </a:prstGeom>
            <a:noFill/>
            <a:ln w="3175">
              <a:noFill/>
            </a:ln>
          </p:spPr>
          <p:txBody>
            <a:bodyPr wrap="none" rtlCol="0">
              <a:spAutoFit/>
            </a:bodyPr>
            <a:lstStyle/>
            <a:p>
              <a:r>
                <a:rPr lang="en-GB" sz="1100" dirty="0"/>
                <a:t>New opportunities</a:t>
              </a:r>
            </a:p>
          </p:txBody>
        </p:sp>
        <p:sp>
          <p:nvSpPr>
            <p:cNvPr id="14" name="Rectangle 13">
              <a:extLst>
                <a:ext uri="{FF2B5EF4-FFF2-40B4-BE49-F238E27FC236}">
                  <a16:creationId xmlns:a16="http://schemas.microsoft.com/office/drawing/2014/main" id="{42574AB6-4672-47A4-9F04-F403F2C744D3}"/>
                </a:ext>
              </a:extLst>
            </p:cNvPr>
            <p:cNvSpPr/>
            <p:nvPr/>
          </p:nvSpPr>
          <p:spPr>
            <a:xfrm>
              <a:off x="2526579" y="5533683"/>
              <a:ext cx="649154" cy="374707"/>
            </a:xfrm>
            <a:prstGeom prst="rect">
              <a:avLst/>
            </a:prstGeom>
            <a:solidFill>
              <a:schemeClr val="accent1">
                <a:lumMod val="20000"/>
                <a:lumOff val="80000"/>
              </a:schemeClr>
            </a:solidFill>
            <a:ln w="31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rPr>
                <a:t>Plan</a:t>
              </a:r>
            </a:p>
          </p:txBody>
        </p:sp>
        <p:cxnSp>
          <p:nvCxnSpPr>
            <p:cNvPr id="15" name="Straight Arrow Connector 14">
              <a:extLst>
                <a:ext uri="{FF2B5EF4-FFF2-40B4-BE49-F238E27FC236}">
                  <a16:creationId xmlns:a16="http://schemas.microsoft.com/office/drawing/2014/main" id="{FC91A4AA-FB99-4F29-9626-31F81E8992E1}"/>
                </a:ext>
              </a:extLst>
            </p:cNvPr>
            <p:cNvCxnSpPr>
              <a:stCxn id="14" idx="3"/>
              <a:endCxn id="4" idx="1"/>
            </p:cNvCxnSpPr>
            <p:nvPr/>
          </p:nvCxnSpPr>
          <p:spPr>
            <a:xfrm flipV="1">
              <a:off x="3175733" y="5720387"/>
              <a:ext cx="135681" cy="648"/>
            </a:xfrm>
            <a:prstGeom prst="straightConnector1">
              <a:avLst/>
            </a:prstGeom>
            <a:ln w="3175">
              <a:solidFill>
                <a:schemeClr val="accent5">
                  <a:lumMod val="60000"/>
                  <a:lumOff val="40000"/>
                </a:schemeClr>
              </a:solidFill>
              <a:tailEnd type="triangle" w="sm" len="med"/>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A307067F-E67B-4673-AB53-B60F3B0AE4BC}"/>
                </a:ext>
              </a:extLst>
            </p:cNvPr>
            <p:cNvSpPr/>
            <p:nvPr/>
          </p:nvSpPr>
          <p:spPr>
            <a:xfrm>
              <a:off x="2459978" y="5253189"/>
              <a:ext cx="1568431" cy="742635"/>
            </a:xfrm>
            <a:prstGeom prst="rect">
              <a:avLst/>
            </a:prstGeom>
            <a:noFill/>
            <a:ln w="3175">
              <a:solidFill>
                <a:schemeClr val="accent5">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p>
          </p:txBody>
        </p:sp>
        <p:sp>
          <p:nvSpPr>
            <p:cNvPr id="17" name="Rectangle 16">
              <a:extLst>
                <a:ext uri="{FF2B5EF4-FFF2-40B4-BE49-F238E27FC236}">
                  <a16:creationId xmlns:a16="http://schemas.microsoft.com/office/drawing/2014/main" id="{ED93AAC0-50DA-4600-9C73-DAC436ED79D6}"/>
                </a:ext>
              </a:extLst>
            </p:cNvPr>
            <p:cNvSpPr/>
            <p:nvPr/>
          </p:nvSpPr>
          <p:spPr>
            <a:xfrm>
              <a:off x="4011770" y="5664630"/>
              <a:ext cx="31927" cy="114664"/>
            </a:xfrm>
            <a:prstGeom prst="rect">
              <a:avLst/>
            </a:prstGeom>
            <a:gradFill flip="none" rotWithShape="1">
              <a:gsLst>
                <a:gs pos="0">
                  <a:schemeClr val="bg1">
                    <a:lumMod val="85000"/>
                  </a:schemeClr>
                </a:gs>
                <a:gs pos="50000">
                  <a:schemeClr val="bg1">
                    <a:lumMod val="85000"/>
                  </a:schemeClr>
                </a:gs>
                <a:gs pos="100000">
                  <a:schemeClr val="bg1">
                    <a:lumMod val="95000"/>
                  </a:schemeClr>
                </a:gs>
              </a:gsLst>
              <a:path path="circle">
                <a:fillToRect l="100000" t="100000"/>
              </a:path>
              <a:tileRect r="-100000" b="-100000"/>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p>
          </p:txBody>
        </p:sp>
        <p:cxnSp>
          <p:nvCxnSpPr>
            <p:cNvPr id="18" name="Straight Arrow Connector 6">
              <a:extLst>
                <a:ext uri="{FF2B5EF4-FFF2-40B4-BE49-F238E27FC236}">
                  <a16:creationId xmlns:a16="http://schemas.microsoft.com/office/drawing/2014/main" id="{AA9ADF94-AFEC-4B86-83DC-41797E76279B}"/>
                </a:ext>
              </a:extLst>
            </p:cNvPr>
            <p:cNvCxnSpPr>
              <a:stCxn id="4" idx="3"/>
              <a:endCxn id="5" idx="2"/>
            </p:cNvCxnSpPr>
            <p:nvPr/>
          </p:nvCxnSpPr>
          <p:spPr>
            <a:xfrm flipV="1">
              <a:off x="3960569" y="5013224"/>
              <a:ext cx="224517" cy="707166"/>
            </a:xfrm>
            <a:prstGeom prst="bentConnector2">
              <a:avLst/>
            </a:prstGeom>
            <a:ln w="3175">
              <a:solidFill>
                <a:schemeClr val="accent5">
                  <a:lumMod val="60000"/>
                  <a:lumOff val="40000"/>
                </a:schemeClr>
              </a:solidFill>
              <a:tailEnd type="triangle" w="sm" len="med"/>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2051BE4-937E-4A91-932C-AE1F7D6B7BDD}"/>
                </a:ext>
              </a:extLst>
            </p:cNvPr>
            <p:cNvSpPr txBox="1"/>
            <p:nvPr/>
          </p:nvSpPr>
          <p:spPr>
            <a:xfrm>
              <a:off x="2687636" y="5252480"/>
              <a:ext cx="1114856" cy="253256"/>
            </a:xfrm>
            <a:prstGeom prst="rect">
              <a:avLst/>
            </a:prstGeom>
            <a:noFill/>
            <a:ln w="3175">
              <a:noFill/>
            </a:ln>
          </p:spPr>
          <p:txBody>
            <a:bodyPr wrap="square" rtlCol="0">
              <a:spAutoFit/>
            </a:bodyPr>
            <a:lstStyle/>
            <a:p>
              <a:pPr algn="ctr"/>
              <a:r>
                <a:rPr lang="en-GB" sz="1100" dirty="0"/>
                <a:t>May be performed as part of scope management</a:t>
              </a:r>
            </a:p>
          </p:txBody>
        </p:sp>
        <p:sp>
          <p:nvSpPr>
            <p:cNvPr id="20" name="Right Arrow 35">
              <a:extLst>
                <a:ext uri="{FF2B5EF4-FFF2-40B4-BE49-F238E27FC236}">
                  <a16:creationId xmlns:a16="http://schemas.microsoft.com/office/drawing/2014/main" id="{85A7208A-B6FE-42DD-8400-15745A19D063}"/>
                </a:ext>
              </a:extLst>
            </p:cNvPr>
            <p:cNvSpPr/>
            <p:nvPr/>
          </p:nvSpPr>
          <p:spPr>
            <a:xfrm>
              <a:off x="3552981" y="4760236"/>
              <a:ext cx="284892" cy="138376"/>
            </a:xfrm>
            <a:prstGeom prst="rightArrow">
              <a:avLst/>
            </a:prstGeom>
            <a:solidFill>
              <a:schemeClr val="accent5">
                <a:lumMod val="60000"/>
                <a:lumOff val="40000"/>
              </a:schemeClr>
            </a:solidFill>
            <a:ln w="31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p>
          </p:txBody>
        </p:sp>
        <p:sp>
          <p:nvSpPr>
            <p:cNvPr id="21" name="Flowchart: Document 20">
              <a:extLst>
                <a:ext uri="{FF2B5EF4-FFF2-40B4-BE49-F238E27FC236}">
                  <a16:creationId xmlns:a16="http://schemas.microsoft.com/office/drawing/2014/main" id="{B0CB6B74-18CF-4024-8ED9-0F9D589DF539}"/>
                </a:ext>
              </a:extLst>
            </p:cNvPr>
            <p:cNvSpPr/>
            <p:nvPr/>
          </p:nvSpPr>
          <p:spPr>
            <a:xfrm>
              <a:off x="2907905" y="4640547"/>
              <a:ext cx="588435" cy="377760"/>
            </a:xfrm>
            <a:prstGeom prst="flowChartDocument">
              <a:avLst/>
            </a:prstGeom>
            <a:solidFill>
              <a:schemeClr val="accent1">
                <a:lumMod val="20000"/>
                <a:lumOff val="80000"/>
              </a:schemeClr>
            </a:solidFill>
            <a:ln w="3175">
              <a:solidFill>
                <a:schemeClr val="accent5">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chemeClr val="tx1"/>
                </a:solidFill>
              </a:endParaRPr>
            </a:p>
          </p:txBody>
        </p:sp>
        <p:cxnSp>
          <p:nvCxnSpPr>
            <p:cNvPr id="22" name="Straight Connector 21">
              <a:extLst>
                <a:ext uri="{FF2B5EF4-FFF2-40B4-BE49-F238E27FC236}">
                  <a16:creationId xmlns:a16="http://schemas.microsoft.com/office/drawing/2014/main" id="{B7577244-37EC-4683-8808-D4982C2B4B96}"/>
                </a:ext>
              </a:extLst>
            </p:cNvPr>
            <p:cNvCxnSpPr>
              <a:stCxn id="9" idx="0"/>
            </p:cNvCxnSpPr>
            <p:nvPr/>
          </p:nvCxnSpPr>
          <p:spPr>
            <a:xfrm flipV="1">
              <a:off x="5633318" y="4532861"/>
              <a:ext cx="0" cy="105690"/>
            </a:xfrm>
            <a:prstGeom prst="line">
              <a:avLst/>
            </a:prstGeom>
            <a:ln w="31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02A54CAE-5DC2-4831-AF30-3434F17F1956}"/>
                </a:ext>
              </a:extLst>
            </p:cNvPr>
            <p:cNvSpPr/>
            <p:nvPr/>
          </p:nvSpPr>
          <p:spPr>
            <a:xfrm>
              <a:off x="2863329" y="4666922"/>
              <a:ext cx="667361" cy="257671"/>
            </a:xfrm>
            <a:prstGeom prst="rect">
              <a:avLst/>
            </a:prstGeom>
          </p:spPr>
          <p:txBody>
            <a:bodyPr wrap="square">
              <a:spAutoFit/>
            </a:bodyPr>
            <a:lstStyle/>
            <a:p>
              <a:pPr algn="ctr"/>
              <a:r>
                <a:rPr lang="en-GB" sz="1000" dirty="0"/>
                <a:t>Baseline benefit requirements</a:t>
              </a:r>
            </a:p>
          </p:txBody>
        </p:sp>
      </p:grpSp>
      <p:sp>
        <p:nvSpPr>
          <p:cNvPr id="34" name="Rectangle 33">
            <a:extLst>
              <a:ext uri="{FF2B5EF4-FFF2-40B4-BE49-F238E27FC236}">
                <a16:creationId xmlns:a16="http://schemas.microsoft.com/office/drawing/2014/main" id="{CB0EFC48-05CF-4632-A579-AD362134BD3E}"/>
              </a:ext>
            </a:extLst>
          </p:cNvPr>
          <p:cNvSpPr/>
          <p:nvPr/>
        </p:nvSpPr>
        <p:spPr>
          <a:xfrm>
            <a:off x="140383" y="2042323"/>
            <a:ext cx="3515589" cy="1615827"/>
          </a:xfrm>
          <a:prstGeom prst="rect">
            <a:avLst/>
          </a:prstGeom>
        </p:spPr>
        <p:txBody>
          <a:bodyPr wrap="square">
            <a:spAutoFit/>
          </a:bodyPr>
          <a:lstStyle/>
          <a:p>
            <a:pPr marL="171450" indent="-171450">
              <a:spcAft>
                <a:spcPts val="600"/>
              </a:spcAft>
              <a:buFont typeface="Arial" panose="020B0604020202020204" pitchFamily="34" charset="0"/>
              <a:buChar char="•"/>
            </a:pPr>
            <a:r>
              <a:rPr lang="en-GB" sz="1200" dirty="0">
                <a:latin typeface="Calibri" panose="020F0502020204030204" pitchFamily="34" charset="0"/>
                <a:ea typeface="Calibri" panose="020F0502020204030204" pitchFamily="34" charset="0"/>
                <a:cs typeface="Times New Roman" panose="02020603050405020304" pitchFamily="18" charset="0"/>
              </a:rPr>
              <a:t>define benefits and dis-benefits of the proposed work;</a:t>
            </a:r>
          </a:p>
          <a:p>
            <a:pPr marL="171450" indent="-171450">
              <a:spcAft>
                <a:spcPts val="600"/>
              </a:spcAft>
              <a:buFont typeface="Arial" panose="020B0604020202020204" pitchFamily="34" charset="0"/>
              <a:buChar char="•"/>
            </a:pPr>
            <a:r>
              <a:rPr lang="en-GB" sz="1200" dirty="0">
                <a:latin typeface="Calibri" panose="020F0502020204030204" pitchFamily="34" charset="0"/>
                <a:ea typeface="Calibri" panose="020F0502020204030204" pitchFamily="34" charset="0"/>
                <a:cs typeface="Times New Roman" panose="02020603050405020304" pitchFamily="18" charset="0"/>
              </a:rPr>
              <a:t>establish measurement mechanisms;</a:t>
            </a:r>
          </a:p>
          <a:p>
            <a:pPr marL="171450" indent="-171450">
              <a:spcAft>
                <a:spcPts val="600"/>
              </a:spcAft>
              <a:buFont typeface="Arial" panose="020B0604020202020204" pitchFamily="34" charset="0"/>
              <a:buChar char="•"/>
            </a:pPr>
            <a:r>
              <a:rPr lang="en-GB" sz="1200" dirty="0">
                <a:latin typeface="Calibri" panose="020F0502020204030204" pitchFamily="34" charset="0"/>
                <a:ea typeface="Calibri" panose="020F0502020204030204" pitchFamily="34" charset="0"/>
                <a:cs typeface="Times New Roman" panose="02020603050405020304" pitchFamily="18" charset="0"/>
              </a:rPr>
              <a:t>implement any change needed in order to realise benefits;</a:t>
            </a:r>
          </a:p>
          <a:p>
            <a:pPr marL="171450" indent="-171450">
              <a:spcAft>
                <a:spcPts val="600"/>
              </a:spcAft>
              <a:buFont typeface="Arial" panose="020B0604020202020204" pitchFamily="34" charset="0"/>
              <a:buChar char="•"/>
            </a:pPr>
            <a:r>
              <a:rPr lang="en-GB" sz="1200" dirty="0">
                <a:latin typeface="Calibri" panose="020F0502020204030204" pitchFamily="34" charset="0"/>
                <a:ea typeface="Calibri" panose="020F0502020204030204" pitchFamily="34" charset="0"/>
                <a:cs typeface="Times New Roman" panose="02020603050405020304" pitchFamily="18" charset="0"/>
              </a:rPr>
              <a:t>measure improvement and compare to the </a:t>
            </a:r>
            <a:r>
              <a:rPr lang="en-GB" sz="1200" dirty="0">
                <a:latin typeface="Calibri" panose="020F0502020204030204" pitchFamily="34" charset="0"/>
                <a:ea typeface="Calibri" panose="020F0502020204030204" pitchFamily="34" charset="0"/>
                <a:cs typeface="Times New Roman" panose="02020603050405020304" pitchFamily="18" charset="0"/>
                <a:hlinkClick r:id="rId2" action="ppaction://hlinksldjump"/>
              </a:rPr>
              <a:t>business case</a:t>
            </a:r>
            <a:r>
              <a:rPr lang="en-GB" sz="1200" dirty="0">
                <a:latin typeface="Calibri" panose="020F0502020204030204" pitchFamily="34" charset="0"/>
                <a:ea typeface="Calibri" panose="020F0502020204030204" pitchFamily="34" charset="0"/>
                <a:cs typeface="Times New Roman" panose="02020603050405020304" pitchFamily="18" charset="0"/>
              </a:rPr>
              <a:t>.</a:t>
            </a:r>
            <a:endParaRPr lang="en-GB" sz="1200" dirty="0">
              <a:effectLst/>
            </a:endParaRPr>
          </a:p>
        </p:txBody>
      </p:sp>
      <p:sp>
        <p:nvSpPr>
          <p:cNvPr id="35" name="Rectangle 34">
            <a:extLst>
              <a:ext uri="{FF2B5EF4-FFF2-40B4-BE49-F238E27FC236}">
                <a16:creationId xmlns:a16="http://schemas.microsoft.com/office/drawing/2014/main" id="{099CB8CB-41DA-4C80-A295-960B57CE50CD}"/>
              </a:ext>
            </a:extLst>
          </p:cNvPr>
          <p:cNvSpPr/>
          <p:nvPr/>
        </p:nvSpPr>
        <p:spPr>
          <a:xfrm>
            <a:off x="136358" y="3972332"/>
            <a:ext cx="4826620" cy="2754600"/>
          </a:xfrm>
          <a:prstGeom prst="rect">
            <a:avLst/>
          </a:prstGeom>
        </p:spPr>
        <p:txBody>
          <a:bodyPr wrap="square">
            <a:spAutoFit/>
          </a:bodyPr>
          <a:lstStyle/>
          <a:p>
            <a:pPr>
              <a:spcAft>
                <a:spcPts val="600"/>
              </a:spcAft>
            </a:pPr>
            <a:r>
              <a:rPr lang="en-GB" sz="1400" dirty="0">
                <a:solidFill>
                  <a:schemeClr val="accent5"/>
                </a:solidFill>
                <a:latin typeface="Calibri" panose="020F0502020204030204" pitchFamily="34" charset="0"/>
                <a:ea typeface="Calibri" panose="020F0502020204030204" pitchFamily="34" charset="0"/>
                <a:cs typeface="Times New Roman" panose="02020603050405020304" pitchFamily="18" charset="0"/>
              </a:rPr>
              <a:t>Overview</a:t>
            </a:r>
          </a:p>
          <a:p>
            <a:pPr>
              <a:spcAft>
                <a:spcPts val="600"/>
              </a:spcAft>
            </a:pPr>
            <a:r>
              <a:rPr lang="en-GB" sz="1200" dirty="0">
                <a:latin typeface="Calibri" panose="020F0502020204030204" pitchFamily="34" charset="0"/>
                <a:ea typeface="Calibri" panose="020F0502020204030204" pitchFamily="34" charset="0"/>
                <a:cs typeface="Times New Roman" panose="02020603050405020304" pitchFamily="18" charset="0"/>
              </a:rPr>
              <a:t>The </a:t>
            </a:r>
            <a:r>
              <a:rPr lang="en-GB" sz="1200" dirty="0">
                <a:latin typeface="Calibri" panose="020F0502020204030204" pitchFamily="34" charset="0"/>
                <a:ea typeface="Calibri" panose="020F0502020204030204" pitchFamily="34" charset="0"/>
                <a:cs typeface="Times New Roman" panose="02020603050405020304" pitchFamily="18" charset="0"/>
                <a:hlinkClick r:id="rId3" action="ppaction://hlinksldjump"/>
              </a:rPr>
              <a:t>realisation of benefits </a:t>
            </a:r>
            <a:r>
              <a:rPr lang="en-GB" sz="1200" dirty="0">
                <a:latin typeface="Calibri" panose="020F0502020204030204" pitchFamily="34" charset="0"/>
                <a:ea typeface="Calibri" panose="020F0502020204030204" pitchFamily="34" charset="0"/>
                <a:cs typeface="Times New Roman" panose="02020603050405020304" pitchFamily="18" charset="0"/>
              </a:rPr>
              <a:t>is the driving force behind any project, programme or portfolio. The definition of a benefit is broad – it is simply a positive impact of change. Since any change has the potential to have a negative impact, benefits management also covers the management of dis-benefits. These are negative effects of change that the host organisation is prepared to accept as part of the cost of achieving the positive benefits.</a:t>
            </a:r>
          </a:p>
          <a:p>
            <a:pPr>
              <a:spcAft>
                <a:spcPts val="600"/>
              </a:spcAft>
            </a:pPr>
            <a:r>
              <a:rPr lang="en-GB" sz="1200" dirty="0">
                <a:latin typeface="Calibri" panose="020F0502020204030204" pitchFamily="34" charset="0"/>
                <a:ea typeface="Calibri" panose="020F0502020204030204" pitchFamily="34" charset="0"/>
                <a:cs typeface="Times New Roman" panose="02020603050405020304" pitchFamily="18" charset="0"/>
              </a:rPr>
              <a:t>Quantifying and valuing benefits can be difficult. Some benefits are tangible and some are not. Examples of tangible benefits are ‘reduced costs’ or ‘jobs created’. Intangible benefits are things like ‘improved corporate reputation’ or ‘decreased risk’. </a:t>
            </a:r>
          </a:p>
          <a:p>
            <a:pPr>
              <a:spcAft>
                <a:spcPts val="600"/>
              </a:spcAft>
            </a:pPr>
            <a:endParaRPr lang="en-GB"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6" name="Rectangle 35">
            <a:extLst>
              <a:ext uri="{FF2B5EF4-FFF2-40B4-BE49-F238E27FC236}">
                <a16:creationId xmlns:a16="http://schemas.microsoft.com/office/drawing/2014/main" id="{A9BE204B-BF22-4FFF-B6B3-6425CE9DB946}"/>
              </a:ext>
            </a:extLst>
          </p:cNvPr>
          <p:cNvSpPr/>
          <p:nvPr/>
        </p:nvSpPr>
        <p:spPr>
          <a:xfrm>
            <a:off x="5335891" y="4235769"/>
            <a:ext cx="4826620" cy="2092881"/>
          </a:xfrm>
          <a:prstGeom prst="rect">
            <a:avLst/>
          </a:prstGeom>
        </p:spPr>
        <p:txBody>
          <a:bodyPr wrap="square">
            <a:spAutoFit/>
          </a:bodyPr>
          <a:lstStyle/>
          <a:p>
            <a:pPr>
              <a:spcAft>
                <a:spcPts val="600"/>
              </a:spcAft>
            </a:pPr>
            <a:r>
              <a:rPr lang="en-GB" sz="1200" dirty="0">
                <a:latin typeface="Calibri" panose="020F0502020204030204" pitchFamily="34" charset="0"/>
                <a:ea typeface="Calibri" panose="020F0502020204030204" pitchFamily="34" charset="0"/>
                <a:cs typeface="Times New Roman" panose="02020603050405020304" pitchFamily="18" charset="0"/>
              </a:rPr>
              <a:t>Despite this benefits must be quantified wherever possible since the value of benefits is a vital input to investment appraisal in the business case. The business case is owned by the sponsor who is, therefore, ultimately accountable for the realisation of the benefits in the business case. </a:t>
            </a:r>
          </a:p>
          <a:p>
            <a:pPr>
              <a:spcAft>
                <a:spcPts val="600"/>
              </a:spcAft>
            </a:pPr>
            <a:r>
              <a:rPr lang="en-GB" sz="1200" dirty="0">
                <a:latin typeface="Calibri" panose="020F0502020204030204" pitchFamily="34" charset="0"/>
                <a:cs typeface="Times New Roman" panose="02020603050405020304" pitchFamily="18" charset="0"/>
              </a:rPr>
              <a:t>When planning the realisation of benefits, it may be possible to identify new, previously unseen benefits. These should be added to the baseline to improve the business case.</a:t>
            </a:r>
          </a:p>
          <a:p>
            <a:pPr>
              <a:spcAft>
                <a:spcPts val="600"/>
              </a:spcAft>
            </a:pPr>
            <a:r>
              <a:rPr lang="en-GB" sz="1200" dirty="0">
                <a:latin typeface="Calibri" panose="020F0502020204030204" pitchFamily="34" charset="0"/>
                <a:cs typeface="Times New Roman" panose="02020603050405020304" pitchFamily="18" charset="0"/>
              </a:rPr>
              <a:t>The actual realisation of benefits will usually be dependent upon effective </a:t>
            </a:r>
            <a:r>
              <a:rPr lang="en-GB" sz="1200" dirty="0">
                <a:latin typeface="Calibri" panose="020F0502020204030204" pitchFamily="34" charset="0"/>
                <a:cs typeface="Times New Roman" panose="02020603050405020304" pitchFamily="18" charset="0"/>
                <a:hlinkClick r:id="rId4" action="ppaction://hlinksldjump"/>
              </a:rPr>
              <a:t>change management</a:t>
            </a:r>
            <a:r>
              <a:rPr lang="en-GB" sz="1200" dirty="0">
                <a:latin typeface="Calibri" panose="020F0502020204030204" pitchFamily="34" charset="0"/>
                <a:cs typeface="Times New Roman" panose="02020603050405020304" pitchFamily="18" charset="0"/>
              </a:rPr>
              <a:t>. Benefits management and change management are brought together in the benefits realisation process.</a:t>
            </a:r>
            <a:endParaRPr lang="en-GB" sz="1200" dirty="0"/>
          </a:p>
        </p:txBody>
      </p:sp>
      <p:sp>
        <p:nvSpPr>
          <p:cNvPr id="37" name="Rectangle 36">
            <a:extLst>
              <a:ext uri="{FF2B5EF4-FFF2-40B4-BE49-F238E27FC236}">
                <a16:creationId xmlns:a16="http://schemas.microsoft.com/office/drawing/2014/main" id="{FE6C0F31-D37A-4860-A79A-E8294B120882}"/>
              </a:ext>
            </a:extLst>
          </p:cNvPr>
          <p:cNvSpPr/>
          <p:nvPr/>
        </p:nvSpPr>
        <p:spPr>
          <a:xfrm>
            <a:off x="130415" y="930149"/>
            <a:ext cx="4240394" cy="1105431"/>
          </a:xfrm>
          <a:prstGeom prst="rect">
            <a:avLst/>
          </a:prstGeom>
        </p:spPr>
        <p:txBody>
          <a:bodyPr wrap="square">
            <a:spAutoFit/>
          </a:bodyPr>
          <a:lstStyle/>
          <a:p>
            <a:pPr>
              <a:lnSpc>
                <a:spcPct val="115000"/>
              </a:lnSpc>
              <a:spcAft>
                <a:spcPts val="1000"/>
              </a:spcAft>
            </a:pPr>
            <a:r>
              <a:rPr lang="en-GB" sz="1400" dirty="0">
                <a:solidFill>
                  <a:schemeClr val="accent5"/>
                </a:solidFill>
                <a:latin typeface="Calibri" panose="020F0502020204030204" pitchFamily="34" charset="0"/>
                <a:ea typeface="Calibri" panose="020F0502020204030204" pitchFamily="34" charset="0"/>
                <a:cs typeface="Times New Roman" panose="02020603050405020304" pitchFamily="18" charset="0"/>
              </a:rPr>
              <a:t>Goals</a:t>
            </a:r>
            <a:endParaRPr lang="en-GB" sz="1200" dirty="0">
              <a:solidFill>
                <a:schemeClr val="accent5"/>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Benefits management defines benefits, implements the necessary change and ensures the benefits are realised. Its goals are to:</a:t>
            </a:r>
          </a:p>
        </p:txBody>
      </p:sp>
      <p:sp>
        <p:nvSpPr>
          <p:cNvPr id="33" name="Rectangle 32">
            <a:hlinkClick r:id="rId5"/>
            <a:extLst>
              <a:ext uri="{FF2B5EF4-FFF2-40B4-BE49-F238E27FC236}">
                <a16:creationId xmlns:a16="http://schemas.microsoft.com/office/drawing/2014/main" id="{5B362BF2-B859-49A9-BD08-25D6601C7EC1}"/>
              </a:ext>
            </a:extLst>
          </p:cNvPr>
          <p:cNvSpPr/>
          <p:nvPr/>
        </p:nvSpPr>
        <p:spPr>
          <a:xfrm>
            <a:off x="10774392" y="94891"/>
            <a:ext cx="1216325" cy="6814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a:hlinkClick r:id="rId6"/>
            <a:extLst>
              <a:ext uri="{FF2B5EF4-FFF2-40B4-BE49-F238E27FC236}">
                <a16:creationId xmlns:a16="http://schemas.microsoft.com/office/drawing/2014/main" id="{6C9C24DB-5070-4034-9757-FCAF673BA6C3}"/>
              </a:ext>
            </a:extLst>
          </p:cNvPr>
          <p:cNvSpPr txBox="1"/>
          <p:nvPr/>
        </p:nvSpPr>
        <p:spPr>
          <a:xfrm>
            <a:off x="10707096" y="2376667"/>
            <a:ext cx="740780" cy="276999"/>
          </a:xfrm>
          <a:prstGeom prst="rect">
            <a:avLst/>
          </a:prstGeom>
          <a:noFill/>
        </p:spPr>
        <p:txBody>
          <a:bodyPr wrap="none" rtlCol="0">
            <a:spAutoFit/>
          </a:bodyPr>
          <a:lstStyle/>
          <a:p>
            <a:r>
              <a:rPr lang="en-GB" sz="1200" dirty="0"/>
              <a:t>Checklist</a:t>
            </a:r>
          </a:p>
        </p:txBody>
      </p:sp>
      <p:sp>
        <p:nvSpPr>
          <p:cNvPr id="44" name="TextBox 43">
            <a:hlinkClick r:id="rId7"/>
            <a:extLst>
              <a:ext uri="{FF2B5EF4-FFF2-40B4-BE49-F238E27FC236}">
                <a16:creationId xmlns:a16="http://schemas.microsoft.com/office/drawing/2014/main" id="{062C60FD-3470-460F-A6C7-7BB3CB980E30}"/>
              </a:ext>
            </a:extLst>
          </p:cNvPr>
          <p:cNvSpPr txBox="1"/>
          <p:nvPr/>
        </p:nvSpPr>
        <p:spPr>
          <a:xfrm>
            <a:off x="10707096" y="1306938"/>
            <a:ext cx="977255" cy="276999"/>
          </a:xfrm>
          <a:prstGeom prst="rect">
            <a:avLst/>
          </a:prstGeom>
          <a:noFill/>
        </p:spPr>
        <p:txBody>
          <a:bodyPr wrap="none" rtlCol="0">
            <a:spAutoFit/>
          </a:bodyPr>
          <a:lstStyle/>
          <a:p>
            <a:r>
              <a:rPr lang="en-GB" sz="1200" dirty="0"/>
              <a:t>Competence</a:t>
            </a:r>
          </a:p>
        </p:txBody>
      </p:sp>
      <p:sp>
        <p:nvSpPr>
          <p:cNvPr id="45" name="TextBox 44">
            <a:hlinkClick r:id="rId8"/>
            <a:extLst>
              <a:ext uri="{FF2B5EF4-FFF2-40B4-BE49-F238E27FC236}">
                <a16:creationId xmlns:a16="http://schemas.microsoft.com/office/drawing/2014/main" id="{2B6F9E0F-5AEE-48DD-A12E-0839EC18975B}"/>
              </a:ext>
            </a:extLst>
          </p:cNvPr>
          <p:cNvSpPr txBox="1"/>
          <p:nvPr/>
        </p:nvSpPr>
        <p:spPr>
          <a:xfrm>
            <a:off x="10707097" y="1841802"/>
            <a:ext cx="925446" cy="276999"/>
          </a:xfrm>
          <a:prstGeom prst="rect">
            <a:avLst/>
          </a:prstGeom>
          <a:noFill/>
        </p:spPr>
        <p:txBody>
          <a:bodyPr wrap="none" rtlCol="0">
            <a:spAutoFit/>
          </a:bodyPr>
          <a:lstStyle/>
          <a:p>
            <a:r>
              <a:rPr lang="en-GB" sz="1200" dirty="0"/>
              <a:t>Assessment</a:t>
            </a:r>
          </a:p>
        </p:txBody>
      </p:sp>
      <p:sp>
        <p:nvSpPr>
          <p:cNvPr id="46" name="TextBox 45">
            <a:hlinkClick r:id="rId9"/>
            <a:extLst>
              <a:ext uri="{FF2B5EF4-FFF2-40B4-BE49-F238E27FC236}">
                <a16:creationId xmlns:a16="http://schemas.microsoft.com/office/drawing/2014/main" id="{9AE67FF9-73B4-4EF5-99E1-CCF4FFDA5496}"/>
              </a:ext>
            </a:extLst>
          </p:cNvPr>
          <p:cNvSpPr txBox="1"/>
          <p:nvPr/>
        </p:nvSpPr>
        <p:spPr>
          <a:xfrm>
            <a:off x="10707097" y="2109234"/>
            <a:ext cx="819327" cy="276999"/>
          </a:xfrm>
          <a:prstGeom prst="rect">
            <a:avLst/>
          </a:prstGeom>
          <a:noFill/>
        </p:spPr>
        <p:txBody>
          <a:bodyPr wrap="none" rtlCol="0">
            <a:spAutoFit/>
          </a:bodyPr>
          <a:lstStyle/>
          <a:p>
            <a:r>
              <a:rPr lang="en-GB" sz="1200" dirty="0"/>
              <a:t>Resources</a:t>
            </a:r>
          </a:p>
        </p:txBody>
      </p:sp>
      <p:sp>
        <p:nvSpPr>
          <p:cNvPr id="47" name="TextBox 46">
            <a:hlinkClick r:id="rId10"/>
            <a:extLst>
              <a:ext uri="{FF2B5EF4-FFF2-40B4-BE49-F238E27FC236}">
                <a16:creationId xmlns:a16="http://schemas.microsoft.com/office/drawing/2014/main" id="{4305139D-EA12-45EA-B0DD-447F165EE5FE}"/>
              </a:ext>
            </a:extLst>
          </p:cNvPr>
          <p:cNvSpPr txBox="1"/>
          <p:nvPr/>
        </p:nvSpPr>
        <p:spPr>
          <a:xfrm>
            <a:off x="10707096" y="1574370"/>
            <a:ext cx="728276" cy="276999"/>
          </a:xfrm>
          <a:prstGeom prst="rect">
            <a:avLst/>
          </a:prstGeom>
          <a:noFill/>
        </p:spPr>
        <p:txBody>
          <a:bodyPr wrap="none" rtlCol="0">
            <a:spAutoFit/>
          </a:bodyPr>
          <a:lstStyle/>
          <a:p>
            <a:r>
              <a:rPr lang="en-GB" sz="1200" dirty="0"/>
              <a:t>Maturity</a:t>
            </a:r>
          </a:p>
        </p:txBody>
      </p:sp>
      <p:sp>
        <p:nvSpPr>
          <p:cNvPr id="48" name="TextBox 47">
            <a:extLst>
              <a:ext uri="{FF2B5EF4-FFF2-40B4-BE49-F238E27FC236}">
                <a16:creationId xmlns:a16="http://schemas.microsoft.com/office/drawing/2014/main" id="{5FCB539F-D8AC-4ECC-B643-DD79F0740078}"/>
              </a:ext>
            </a:extLst>
          </p:cNvPr>
          <p:cNvSpPr txBox="1"/>
          <p:nvPr/>
        </p:nvSpPr>
        <p:spPr>
          <a:xfrm>
            <a:off x="10580882" y="1017186"/>
            <a:ext cx="1589374" cy="307777"/>
          </a:xfrm>
          <a:prstGeom prst="rect">
            <a:avLst/>
          </a:prstGeom>
          <a:noFill/>
        </p:spPr>
        <p:txBody>
          <a:bodyPr wrap="square" rtlCol="0">
            <a:spAutoFit/>
          </a:bodyPr>
          <a:lstStyle/>
          <a:p>
            <a:pPr algn="ctr"/>
            <a:r>
              <a:rPr lang="en-GB" sz="1400" b="1" dirty="0">
                <a:solidFill>
                  <a:schemeClr val="accent1"/>
                </a:solidFill>
              </a:rPr>
              <a:t>Application</a:t>
            </a:r>
          </a:p>
        </p:txBody>
      </p:sp>
      <p:sp>
        <p:nvSpPr>
          <p:cNvPr id="40" name="TextBox 39">
            <a:hlinkClick r:id="rId11"/>
            <a:extLst>
              <a:ext uri="{FF2B5EF4-FFF2-40B4-BE49-F238E27FC236}">
                <a16:creationId xmlns:a16="http://schemas.microsoft.com/office/drawing/2014/main" id="{DA79FD36-D850-4B43-B34D-145CF351ABEB}"/>
              </a:ext>
            </a:extLst>
          </p:cNvPr>
          <p:cNvSpPr txBox="1"/>
          <p:nvPr/>
        </p:nvSpPr>
        <p:spPr>
          <a:xfrm>
            <a:off x="10707096" y="3468770"/>
            <a:ext cx="1484904" cy="276999"/>
          </a:xfrm>
          <a:prstGeom prst="rect">
            <a:avLst/>
          </a:prstGeom>
          <a:noFill/>
        </p:spPr>
        <p:txBody>
          <a:bodyPr wrap="square" rtlCol="0">
            <a:spAutoFit/>
          </a:bodyPr>
          <a:lstStyle/>
          <a:p>
            <a:r>
              <a:rPr lang="en-GB" sz="1200" dirty="0"/>
              <a:t>Investment appraisal</a:t>
            </a:r>
          </a:p>
        </p:txBody>
      </p:sp>
      <p:cxnSp>
        <p:nvCxnSpPr>
          <p:cNvPr id="41" name="Straight Connector 40">
            <a:extLst>
              <a:ext uri="{FF2B5EF4-FFF2-40B4-BE49-F238E27FC236}">
                <a16:creationId xmlns:a16="http://schemas.microsoft.com/office/drawing/2014/main" id="{5E75708D-B8C1-4024-A940-52775C54ECCE}"/>
              </a:ext>
            </a:extLst>
          </p:cNvPr>
          <p:cNvCxnSpPr/>
          <p:nvPr/>
        </p:nvCxnSpPr>
        <p:spPr>
          <a:xfrm>
            <a:off x="10664539" y="3030976"/>
            <a:ext cx="13008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24AA9EDA-779A-471C-AD73-BD584B57BEA9}"/>
              </a:ext>
            </a:extLst>
          </p:cNvPr>
          <p:cNvSpPr txBox="1"/>
          <p:nvPr/>
        </p:nvSpPr>
        <p:spPr>
          <a:xfrm>
            <a:off x="10837174" y="3170320"/>
            <a:ext cx="1053365" cy="307777"/>
          </a:xfrm>
          <a:prstGeom prst="rect">
            <a:avLst/>
          </a:prstGeom>
          <a:noFill/>
        </p:spPr>
        <p:txBody>
          <a:bodyPr wrap="none" rtlCol="0">
            <a:spAutoFit/>
          </a:bodyPr>
          <a:lstStyle/>
          <a:p>
            <a:pPr algn="ctr"/>
            <a:r>
              <a:rPr lang="en-GB" sz="1400" b="1" dirty="0">
                <a:solidFill>
                  <a:schemeClr val="accent1"/>
                </a:solidFill>
              </a:rPr>
              <a:t>More detail</a:t>
            </a:r>
          </a:p>
        </p:txBody>
      </p:sp>
      <p:sp>
        <p:nvSpPr>
          <p:cNvPr id="38" name="TextBox 37">
            <a:hlinkClick r:id="rId12"/>
            <a:extLst>
              <a:ext uri="{FF2B5EF4-FFF2-40B4-BE49-F238E27FC236}">
                <a16:creationId xmlns:a16="http://schemas.microsoft.com/office/drawing/2014/main" id="{F84311D3-2774-4287-905F-651D689B52EA}"/>
              </a:ext>
            </a:extLst>
          </p:cNvPr>
          <p:cNvSpPr txBox="1"/>
          <p:nvPr/>
        </p:nvSpPr>
        <p:spPr>
          <a:xfrm>
            <a:off x="10707096" y="2672768"/>
            <a:ext cx="921471" cy="276999"/>
          </a:xfrm>
          <a:prstGeom prst="rect">
            <a:avLst/>
          </a:prstGeom>
          <a:noFill/>
        </p:spPr>
        <p:txBody>
          <a:bodyPr wrap="none" rtlCol="0">
            <a:spAutoFit/>
          </a:bodyPr>
          <a:lstStyle/>
          <a:p>
            <a:r>
              <a:rPr lang="en-GB" sz="1200" dirty="0"/>
              <a:t>Team Praxis</a:t>
            </a:r>
          </a:p>
        </p:txBody>
      </p:sp>
    </p:spTree>
    <p:extLst>
      <p:ext uri="{BB962C8B-B14F-4D97-AF65-F5344CB8AC3E}">
        <p14:creationId xmlns:p14="http://schemas.microsoft.com/office/powerpoint/2010/main" val="5578566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358" y="24064"/>
            <a:ext cx="6798577" cy="826167"/>
          </a:xfrm>
        </p:spPr>
        <p:txBody>
          <a:bodyPr/>
          <a:lstStyle/>
          <a:p>
            <a:r>
              <a:rPr lang="en-GB" dirty="0"/>
              <a:t>Schedule management</a:t>
            </a:r>
          </a:p>
        </p:txBody>
      </p:sp>
      <p:grpSp>
        <p:nvGrpSpPr>
          <p:cNvPr id="3" name="Group 2">
            <a:extLst>
              <a:ext uri="{FF2B5EF4-FFF2-40B4-BE49-F238E27FC236}">
                <a16:creationId xmlns:a16="http://schemas.microsoft.com/office/drawing/2014/main" id="{0C2EEDF3-7E12-4857-96E4-9B2C15A85F90}"/>
              </a:ext>
            </a:extLst>
          </p:cNvPr>
          <p:cNvGrpSpPr/>
          <p:nvPr/>
        </p:nvGrpSpPr>
        <p:grpSpPr>
          <a:xfrm>
            <a:off x="4812388" y="1354510"/>
            <a:ext cx="5433104" cy="1408568"/>
            <a:chOff x="2497225" y="2626957"/>
            <a:chExt cx="4149549" cy="1075798"/>
          </a:xfrm>
          <a:effectLst>
            <a:outerShdw blurRad="127000" dist="63500" dir="3600000" algn="ctr" rotWithShape="0">
              <a:srgbClr val="000000">
                <a:alpha val="40000"/>
              </a:srgbClr>
            </a:outerShdw>
          </a:effectLst>
        </p:grpSpPr>
        <p:cxnSp>
          <p:nvCxnSpPr>
            <p:cNvPr id="4" name="Straight Arrow Connector 3">
              <a:extLst>
                <a:ext uri="{FF2B5EF4-FFF2-40B4-BE49-F238E27FC236}">
                  <a16:creationId xmlns:a16="http://schemas.microsoft.com/office/drawing/2014/main" id="{F7700558-6643-45AF-ACE4-443A1F43253B}"/>
                </a:ext>
              </a:extLst>
            </p:cNvPr>
            <p:cNvCxnSpPr>
              <a:stCxn id="13" idx="3"/>
              <a:endCxn id="14" idx="1"/>
            </p:cNvCxnSpPr>
            <p:nvPr/>
          </p:nvCxnSpPr>
          <p:spPr>
            <a:xfrm>
              <a:off x="3906028" y="3205562"/>
              <a:ext cx="157843" cy="0"/>
            </a:xfrm>
            <a:prstGeom prst="straightConnector1">
              <a:avLst/>
            </a:prstGeom>
            <a:ln w="3175">
              <a:solidFill>
                <a:schemeClr val="accent5">
                  <a:lumMod val="60000"/>
                  <a:lumOff val="40000"/>
                </a:schemeClr>
              </a:solidFill>
              <a:headEnd type="non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5" name="Straight Arrow Connector 11">
              <a:extLst>
                <a:ext uri="{FF2B5EF4-FFF2-40B4-BE49-F238E27FC236}">
                  <a16:creationId xmlns:a16="http://schemas.microsoft.com/office/drawing/2014/main" id="{D70C7A81-1F79-4F2F-AF96-39F1DC4D6EA9}"/>
                </a:ext>
              </a:extLst>
            </p:cNvPr>
            <p:cNvCxnSpPr>
              <a:stCxn id="16" idx="3"/>
              <a:endCxn id="15" idx="1"/>
            </p:cNvCxnSpPr>
            <p:nvPr/>
          </p:nvCxnSpPr>
          <p:spPr>
            <a:xfrm>
              <a:off x="5720444" y="2825464"/>
              <a:ext cx="298327" cy="383457"/>
            </a:xfrm>
            <a:prstGeom prst="bentConnector3">
              <a:avLst>
                <a:gd name="adj1" fmla="val 50000"/>
              </a:avLst>
            </a:prstGeom>
            <a:ln w="3175">
              <a:solidFill>
                <a:schemeClr val="accent5">
                  <a:lumMod val="60000"/>
                  <a:lumOff val="40000"/>
                </a:schemeClr>
              </a:solidFill>
              <a:headEnd type="non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6" name="Straight Arrow Connector 13">
              <a:extLst>
                <a:ext uri="{FF2B5EF4-FFF2-40B4-BE49-F238E27FC236}">
                  <a16:creationId xmlns:a16="http://schemas.microsoft.com/office/drawing/2014/main" id="{77110AE5-448A-4129-8393-4FBEBA99414E}"/>
                </a:ext>
              </a:extLst>
            </p:cNvPr>
            <p:cNvCxnSpPr>
              <a:stCxn id="14" idx="3"/>
              <a:endCxn id="16" idx="1"/>
            </p:cNvCxnSpPr>
            <p:nvPr/>
          </p:nvCxnSpPr>
          <p:spPr>
            <a:xfrm flipV="1">
              <a:off x="4691874" y="2825464"/>
              <a:ext cx="283179" cy="380098"/>
            </a:xfrm>
            <a:prstGeom prst="bentConnector3">
              <a:avLst>
                <a:gd name="adj1" fmla="val 50000"/>
              </a:avLst>
            </a:prstGeom>
            <a:ln w="3175">
              <a:solidFill>
                <a:schemeClr val="accent5">
                  <a:lumMod val="60000"/>
                  <a:lumOff val="40000"/>
                </a:schemeClr>
              </a:solidFill>
              <a:headEnd type="non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A337B2E6-258C-4B3A-B81A-E5C8CBCFA101}"/>
                </a:ext>
              </a:extLst>
            </p:cNvPr>
            <p:cNvCxnSpPr>
              <a:stCxn id="17" idx="3"/>
              <a:endCxn id="13" idx="1"/>
            </p:cNvCxnSpPr>
            <p:nvPr/>
          </p:nvCxnSpPr>
          <p:spPr>
            <a:xfrm>
              <a:off x="3125228" y="3205562"/>
              <a:ext cx="152798" cy="0"/>
            </a:xfrm>
            <a:prstGeom prst="straightConnector1">
              <a:avLst/>
            </a:prstGeom>
            <a:ln w="3175">
              <a:solidFill>
                <a:schemeClr val="accent5">
                  <a:lumMod val="60000"/>
                  <a:lumOff val="40000"/>
                </a:schemeClr>
              </a:solidFill>
              <a:headEnd type="non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8" name="Elbow Connector 29">
              <a:extLst>
                <a:ext uri="{FF2B5EF4-FFF2-40B4-BE49-F238E27FC236}">
                  <a16:creationId xmlns:a16="http://schemas.microsoft.com/office/drawing/2014/main" id="{7CAB1545-268D-4592-B446-584FEA62A2EB}"/>
                </a:ext>
              </a:extLst>
            </p:cNvPr>
            <p:cNvCxnSpPr>
              <a:stCxn id="16" idx="0"/>
              <a:endCxn id="14" idx="0"/>
            </p:cNvCxnSpPr>
            <p:nvPr/>
          </p:nvCxnSpPr>
          <p:spPr>
            <a:xfrm rot="16200000" flipH="1" flipV="1">
              <a:off x="4672762" y="2332069"/>
              <a:ext cx="380098" cy="969875"/>
            </a:xfrm>
            <a:prstGeom prst="bentConnector3">
              <a:avLst>
                <a:gd name="adj1" fmla="val -31810"/>
              </a:avLst>
            </a:prstGeom>
            <a:ln w="3175">
              <a:solidFill>
                <a:schemeClr val="accent5">
                  <a:lumMod val="60000"/>
                  <a:lumOff val="40000"/>
                </a:schemeClr>
              </a:solidFill>
              <a:headEnd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9" name="Straight Arrow Connector 30">
              <a:extLst>
                <a:ext uri="{FF2B5EF4-FFF2-40B4-BE49-F238E27FC236}">
                  <a16:creationId xmlns:a16="http://schemas.microsoft.com/office/drawing/2014/main" id="{71A77C25-4277-4DA8-AF49-FCF438BD9B9E}"/>
                </a:ext>
              </a:extLst>
            </p:cNvPr>
            <p:cNvCxnSpPr>
              <a:stCxn id="18" idx="2"/>
              <a:endCxn id="14" idx="2"/>
            </p:cNvCxnSpPr>
            <p:nvPr/>
          </p:nvCxnSpPr>
          <p:spPr>
            <a:xfrm rot="5400000" flipH="1">
              <a:off x="4713468" y="3068474"/>
              <a:ext cx="298687" cy="969875"/>
            </a:xfrm>
            <a:prstGeom prst="bentConnector3">
              <a:avLst>
                <a:gd name="adj1" fmla="val -40480"/>
              </a:avLst>
            </a:prstGeom>
            <a:ln w="3175">
              <a:solidFill>
                <a:schemeClr val="accent5">
                  <a:lumMod val="60000"/>
                  <a:lumOff val="40000"/>
                </a:schemeClr>
              </a:solidFill>
              <a:headEnd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10" name="Elbow Connector 22">
              <a:extLst>
                <a:ext uri="{FF2B5EF4-FFF2-40B4-BE49-F238E27FC236}">
                  <a16:creationId xmlns:a16="http://schemas.microsoft.com/office/drawing/2014/main" id="{3856EEB9-B2FE-4B58-9F59-2E6707A6A6A5}"/>
                </a:ext>
              </a:extLst>
            </p:cNvPr>
            <p:cNvCxnSpPr>
              <a:stCxn id="14" idx="3"/>
              <a:endCxn id="18" idx="1"/>
            </p:cNvCxnSpPr>
            <p:nvPr/>
          </p:nvCxnSpPr>
          <p:spPr>
            <a:xfrm>
              <a:off x="4691874" y="3205562"/>
              <a:ext cx="283179" cy="298687"/>
            </a:xfrm>
            <a:prstGeom prst="bentConnector3">
              <a:avLst/>
            </a:prstGeom>
            <a:ln w="3175">
              <a:solidFill>
                <a:schemeClr val="accent5">
                  <a:lumMod val="60000"/>
                  <a:lumOff val="40000"/>
                </a:schemeClr>
              </a:solidFill>
              <a:headEnd type="non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11" name="Elbow Connector 25">
              <a:extLst>
                <a:ext uri="{FF2B5EF4-FFF2-40B4-BE49-F238E27FC236}">
                  <a16:creationId xmlns:a16="http://schemas.microsoft.com/office/drawing/2014/main" id="{E332137C-52DB-4D3D-8DBB-81B58B7A3B08}"/>
                </a:ext>
              </a:extLst>
            </p:cNvPr>
            <p:cNvCxnSpPr>
              <a:stCxn id="18" idx="3"/>
              <a:endCxn id="15" idx="1"/>
            </p:cNvCxnSpPr>
            <p:nvPr/>
          </p:nvCxnSpPr>
          <p:spPr>
            <a:xfrm flipV="1">
              <a:off x="5720444" y="3208921"/>
              <a:ext cx="298327" cy="295328"/>
            </a:xfrm>
            <a:prstGeom prst="bentConnector3">
              <a:avLst/>
            </a:prstGeom>
            <a:ln w="3175">
              <a:solidFill>
                <a:schemeClr val="accent5">
                  <a:lumMod val="60000"/>
                  <a:lumOff val="40000"/>
                </a:schemeClr>
              </a:solidFill>
              <a:headEnd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CC7900A6-FF55-406F-815F-97BF0E0176E3}"/>
                </a:ext>
              </a:extLst>
            </p:cNvPr>
            <p:cNvCxnSpPr>
              <a:stCxn id="16" idx="2"/>
              <a:endCxn id="18" idx="0"/>
            </p:cNvCxnSpPr>
            <p:nvPr/>
          </p:nvCxnSpPr>
          <p:spPr>
            <a:xfrm>
              <a:off x="5347749" y="3023970"/>
              <a:ext cx="0" cy="281772"/>
            </a:xfrm>
            <a:prstGeom prst="straightConnector1">
              <a:avLst/>
            </a:prstGeom>
            <a:ln w="3175">
              <a:solidFill>
                <a:schemeClr val="accent5">
                  <a:lumMod val="60000"/>
                  <a:lumOff val="40000"/>
                </a:schemeClr>
              </a:solidFill>
              <a:headEnd type="triangle" w="sm" len="med"/>
              <a:tailEnd type="triangle" w="sm" len="med"/>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D902E2F8-6746-44BA-BC5D-0828D6E7D6E6}"/>
                </a:ext>
              </a:extLst>
            </p:cNvPr>
            <p:cNvSpPr/>
            <p:nvPr/>
          </p:nvSpPr>
          <p:spPr>
            <a:xfrm>
              <a:off x="3278025" y="3007055"/>
              <a:ext cx="628003" cy="397013"/>
            </a:xfrm>
            <a:prstGeom prst="rect">
              <a:avLst/>
            </a:prstGeom>
            <a:solidFill>
              <a:schemeClr val="accent5">
                <a:lumMod val="20000"/>
                <a:lumOff val="80000"/>
              </a:schemeClr>
            </a:solidFill>
            <a:ln w="3175">
              <a:solidFill>
                <a:schemeClr val="accent5">
                  <a:lumMod val="60000"/>
                  <a:lumOff val="40000"/>
                </a:schemeClr>
              </a:solidFill>
              <a:headEnd w="sm" len="med"/>
              <a:tailEnd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rPr>
                <a:t>Initiate</a:t>
              </a:r>
            </a:p>
          </p:txBody>
        </p:sp>
        <p:sp>
          <p:nvSpPr>
            <p:cNvPr id="14" name="Rectangle 13">
              <a:extLst>
                <a:ext uri="{FF2B5EF4-FFF2-40B4-BE49-F238E27FC236}">
                  <a16:creationId xmlns:a16="http://schemas.microsoft.com/office/drawing/2014/main" id="{18514F4F-25D1-4E2F-BBC1-BA83BF34B117}"/>
                </a:ext>
              </a:extLst>
            </p:cNvPr>
            <p:cNvSpPr/>
            <p:nvPr/>
          </p:nvSpPr>
          <p:spPr>
            <a:xfrm>
              <a:off x="4063872" y="3007055"/>
              <a:ext cx="628003" cy="397013"/>
            </a:xfrm>
            <a:prstGeom prst="rect">
              <a:avLst/>
            </a:prstGeom>
            <a:solidFill>
              <a:schemeClr val="accent5">
                <a:lumMod val="20000"/>
                <a:lumOff val="80000"/>
              </a:schemeClr>
            </a:solidFill>
            <a:ln w="3175">
              <a:solidFill>
                <a:schemeClr val="accent5">
                  <a:lumMod val="60000"/>
                  <a:lumOff val="40000"/>
                </a:schemeClr>
              </a:solidFill>
              <a:headEnd w="sm" len="med"/>
              <a:tailEnd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rPr>
                <a:t>Identify work</a:t>
              </a:r>
            </a:p>
          </p:txBody>
        </p:sp>
        <p:sp>
          <p:nvSpPr>
            <p:cNvPr id="15" name="Rectangle 14">
              <a:extLst>
                <a:ext uri="{FF2B5EF4-FFF2-40B4-BE49-F238E27FC236}">
                  <a16:creationId xmlns:a16="http://schemas.microsoft.com/office/drawing/2014/main" id="{3AB6CE39-425A-4745-99A5-B814BE7B2DB7}"/>
                </a:ext>
              </a:extLst>
            </p:cNvPr>
            <p:cNvSpPr/>
            <p:nvPr/>
          </p:nvSpPr>
          <p:spPr>
            <a:xfrm>
              <a:off x="6018771" y="3010414"/>
              <a:ext cx="628003" cy="397013"/>
            </a:xfrm>
            <a:prstGeom prst="rect">
              <a:avLst/>
            </a:prstGeom>
            <a:solidFill>
              <a:schemeClr val="accent5">
                <a:lumMod val="20000"/>
                <a:lumOff val="80000"/>
              </a:schemeClr>
            </a:solidFill>
            <a:ln w="3175">
              <a:solidFill>
                <a:schemeClr val="accent5">
                  <a:lumMod val="60000"/>
                  <a:lumOff val="40000"/>
                </a:schemeClr>
              </a:solidFill>
              <a:headEnd w="sm" len="med"/>
              <a:tailEnd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rPr>
                <a:t>Report</a:t>
              </a:r>
            </a:p>
          </p:txBody>
        </p:sp>
        <p:sp>
          <p:nvSpPr>
            <p:cNvPr id="16" name="Rectangle 15">
              <a:extLst>
                <a:ext uri="{FF2B5EF4-FFF2-40B4-BE49-F238E27FC236}">
                  <a16:creationId xmlns:a16="http://schemas.microsoft.com/office/drawing/2014/main" id="{8FE2A505-71D2-4B5D-89AD-53FB10937D0B}"/>
                </a:ext>
              </a:extLst>
            </p:cNvPr>
            <p:cNvSpPr/>
            <p:nvPr/>
          </p:nvSpPr>
          <p:spPr>
            <a:xfrm>
              <a:off x="4975053" y="2626957"/>
              <a:ext cx="745390" cy="397013"/>
            </a:xfrm>
            <a:prstGeom prst="rect">
              <a:avLst/>
            </a:prstGeom>
            <a:solidFill>
              <a:schemeClr val="accent5">
                <a:lumMod val="20000"/>
                <a:lumOff val="80000"/>
              </a:schemeClr>
            </a:solidFill>
            <a:ln w="3175">
              <a:solidFill>
                <a:schemeClr val="accent5">
                  <a:lumMod val="60000"/>
                  <a:lumOff val="40000"/>
                </a:schemeClr>
              </a:solidFill>
              <a:headEnd w="sm" len="med"/>
              <a:tailEnd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rPr>
                <a:t>Time scheduling</a:t>
              </a:r>
            </a:p>
          </p:txBody>
        </p:sp>
        <p:sp>
          <p:nvSpPr>
            <p:cNvPr id="17" name="Rectangle 16">
              <a:extLst>
                <a:ext uri="{FF2B5EF4-FFF2-40B4-BE49-F238E27FC236}">
                  <a16:creationId xmlns:a16="http://schemas.microsoft.com/office/drawing/2014/main" id="{7AFA7D95-63CF-4EE2-9897-AEB665EC55D5}"/>
                </a:ext>
              </a:extLst>
            </p:cNvPr>
            <p:cNvSpPr/>
            <p:nvPr/>
          </p:nvSpPr>
          <p:spPr>
            <a:xfrm>
              <a:off x="2497225" y="3007055"/>
              <a:ext cx="628003" cy="397013"/>
            </a:xfrm>
            <a:prstGeom prst="rect">
              <a:avLst/>
            </a:prstGeom>
            <a:solidFill>
              <a:schemeClr val="accent5">
                <a:lumMod val="20000"/>
                <a:lumOff val="80000"/>
              </a:schemeClr>
            </a:solidFill>
            <a:ln w="3175">
              <a:solidFill>
                <a:schemeClr val="accent5">
                  <a:lumMod val="60000"/>
                  <a:lumOff val="40000"/>
                </a:schemeClr>
              </a:solidFill>
              <a:headEnd w="sm" len="med"/>
              <a:tailEnd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rPr>
                <a:t>Plan</a:t>
              </a:r>
            </a:p>
          </p:txBody>
        </p:sp>
        <p:sp>
          <p:nvSpPr>
            <p:cNvPr id="18" name="Rectangle 17">
              <a:extLst>
                <a:ext uri="{FF2B5EF4-FFF2-40B4-BE49-F238E27FC236}">
                  <a16:creationId xmlns:a16="http://schemas.microsoft.com/office/drawing/2014/main" id="{9C55F8B4-976C-4FFB-A07B-23267ECC510D}"/>
                </a:ext>
              </a:extLst>
            </p:cNvPr>
            <p:cNvSpPr/>
            <p:nvPr/>
          </p:nvSpPr>
          <p:spPr>
            <a:xfrm>
              <a:off x="4975053" y="3305742"/>
              <a:ext cx="745390" cy="397013"/>
            </a:xfrm>
            <a:prstGeom prst="rect">
              <a:avLst/>
            </a:prstGeom>
            <a:solidFill>
              <a:schemeClr val="accent5">
                <a:lumMod val="20000"/>
                <a:lumOff val="80000"/>
              </a:schemeClr>
            </a:solidFill>
            <a:ln w="3175">
              <a:solidFill>
                <a:schemeClr val="accent5">
                  <a:lumMod val="60000"/>
                  <a:lumOff val="40000"/>
                </a:schemeClr>
              </a:solidFill>
              <a:headEnd w="sm" len="med"/>
              <a:tailEnd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rPr>
                <a:t>Resource scheduling</a:t>
              </a:r>
            </a:p>
          </p:txBody>
        </p:sp>
      </p:grpSp>
      <p:cxnSp>
        <p:nvCxnSpPr>
          <p:cNvPr id="21" name="Straight Connector 20">
            <a:extLst>
              <a:ext uri="{FF2B5EF4-FFF2-40B4-BE49-F238E27FC236}">
                <a16:creationId xmlns:a16="http://schemas.microsoft.com/office/drawing/2014/main" id="{1817CC8D-DF87-4275-A23C-A1FFD5D972AA}"/>
              </a:ext>
            </a:extLst>
          </p:cNvPr>
          <p:cNvCxnSpPr/>
          <p:nvPr/>
        </p:nvCxnSpPr>
        <p:spPr>
          <a:xfrm>
            <a:off x="10664539" y="3005924"/>
            <a:ext cx="13008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3572F292-1B9C-46FD-93F8-0419DDA91A7B}"/>
              </a:ext>
            </a:extLst>
          </p:cNvPr>
          <p:cNvSpPr txBox="1"/>
          <p:nvPr/>
        </p:nvSpPr>
        <p:spPr>
          <a:xfrm>
            <a:off x="10837174" y="3101427"/>
            <a:ext cx="1053365" cy="307777"/>
          </a:xfrm>
          <a:prstGeom prst="rect">
            <a:avLst/>
          </a:prstGeom>
          <a:noFill/>
        </p:spPr>
        <p:txBody>
          <a:bodyPr wrap="none" rtlCol="0">
            <a:spAutoFit/>
          </a:bodyPr>
          <a:lstStyle/>
          <a:p>
            <a:pPr algn="ctr"/>
            <a:r>
              <a:rPr lang="en-GB" sz="1400" b="1" dirty="0">
                <a:solidFill>
                  <a:schemeClr val="accent1"/>
                </a:solidFill>
              </a:rPr>
              <a:t>More detail</a:t>
            </a:r>
          </a:p>
        </p:txBody>
      </p:sp>
      <p:sp>
        <p:nvSpPr>
          <p:cNvPr id="28" name="Rectangle 27">
            <a:extLst>
              <a:ext uri="{FF2B5EF4-FFF2-40B4-BE49-F238E27FC236}">
                <a16:creationId xmlns:a16="http://schemas.microsoft.com/office/drawing/2014/main" id="{BA104A34-1941-41EF-842D-9C1EEDA4A740}"/>
              </a:ext>
            </a:extLst>
          </p:cNvPr>
          <p:cNvSpPr/>
          <p:nvPr/>
        </p:nvSpPr>
        <p:spPr>
          <a:xfrm>
            <a:off x="136358" y="960046"/>
            <a:ext cx="3478113" cy="1283941"/>
          </a:xfrm>
          <a:prstGeom prst="rect">
            <a:avLst/>
          </a:prstGeom>
        </p:spPr>
        <p:txBody>
          <a:bodyPr wrap="square">
            <a:spAutoFit/>
          </a:bodyPr>
          <a:lstStyle/>
          <a:p>
            <a:pPr>
              <a:lnSpc>
                <a:spcPct val="115000"/>
              </a:lnSpc>
              <a:spcAft>
                <a:spcPts val="1000"/>
              </a:spcAft>
            </a:pPr>
            <a:r>
              <a:rPr lang="en-GB" sz="1400" dirty="0">
                <a:solidFill>
                  <a:schemeClr val="accent5"/>
                </a:solidFill>
                <a:latin typeface="Calibri" panose="020F0502020204030204" pitchFamily="34" charset="0"/>
                <a:ea typeface="Calibri" panose="020F0502020204030204" pitchFamily="34" charset="0"/>
                <a:cs typeface="Times New Roman" panose="02020603050405020304" pitchFamily="18" charset="0"/>
              </a:rPr>
              <a:t>Goals</a:t>
            </a:r>
          </a:p>
          <a:p>
            <a:pPr marL="171450" indent="-171450">
              <a:spcAft>
                <a:spcPts val="300"/>
              </a:spcAft>
              <a:buFont typeface="Arial" panose="020B0604020202020204" pitchFamily="34" charset="0"/>
              <a:buChar char="•"/>
            </a:pPr>
            <a:r>
              <a:rPr lang="en-GB" sz="1200" dirty="0"/>
              <a:t>determine timescales for the work;</a:t>
            </a:r>
          </a:p>
          <a:p>
            <a:pPr marL="171450" indent="-171450">
              <a:spcAft>
                <a:spcPts val="300"/>
              </a:spcAft>
              <a:buFont typeface="Arial" panose="020B0604020202020204" pitchFamily="34" charset="0"/>
              <a:buChar char="•"/>
            </a:pPr>
            <a:r>
              <a:rPr lang="en-GB" sz="1200" dirty="0"/>
              <a:t>calculate profiles of resource demand;</a:t>
            </a:r>
          </a:p>
          <a:p>
            <a:pPr marL="171450" indent="-171450">
              <a:spcAft>
                <a:spcPts val="300"/>
              </a:spcAft>
              <a:buFont typeface="Arial" panose="020B0604020202020204" pitchFamily="34" charset="0"/>
              <a:buChar char="•"/>
            </a:pPr>
            <a:r>
              <a:rPr lang="en-GB" sz="1200" dirty="0"/>
              <a:t>present schedule reports in a format suitable for different stakeholders.</a:t>
            </a:r>
          </a:p>
        </p:txBody>
      </p:sp>
      <p:sp>
        <p:nvSpPr>
          <p:cNvPr id="29" name="Rectangle 28">
            <a:extLst>
              <a:ext uri="{FF2B5EF4-FFF2-40B4-BE49-F238E27FC236}">
                <a16:creationId xmlns:a16="http://schemas.microsoft.com/office/drawing/2014/main" id="{7CC855F8-82D8-44EE-BB1A-7B42B48C6DEA}"/>
              </a:ext>
            </a:extLst>
          </p:cNvPr>
          <p:cNvSpPr/>
          <p:nvPr/>
        </p:nvSpPr>
        <p:spPr>
          <a:xfrm>
            <a:off x="136358" y="2403640"/>
            <a:ext cx="4342877" cy="3238322"/>
          </a:xfrm>
          <a:prstGeom prst="rect">
            <a:avLst/>
          </a:prstGeom>
        </p:spPr>
        <p:txBody>
          <a:bodyPr wrap="square">
            <a:spAutoFit/>
          </a:bodyPr>
          <a:lstStyle/>
          <a:p>
            <a:pPr>
              <a:lnSpc>
                <a:spcPct val="115000"/>
              </a:lnSpc>
              <a:spcAft>
                <a:spcPts val="1000"/>
              </a:spcAft>
            </a:pPr>
            <a:r>
              <a:rPr lang="en-GB" sz="1400" dirty="0">
                <a:solidFill>
                  <a:schemeClr val="accent5"/>
                </a:solidFill>
                <a:latin typeface="Calibri" panose="020F0502020204030204" pitchFamily="34" charset="0"/>
                <a:ea typeface="Calibri" panose="020F0502020204030204" pitchFamily="34" charset="0"/>
                <a:cs typeface="Times New Roman" panose="02020603050405020304" pitchFamily="18" charset="0"/>
              </a:rPr>
              <a:t>Overview</a:t>
            </a:r>
          </a:p>
          <a:p>
            <a:r>
              <a:rPr lang="en-GB" sz="1200" dirty="0"/>
              <a:t>A schedule is a timetable showing the work involved in a project. It is a dynamic document that is created and maintained throughout the </a:t>
            </a:r>
            <a:r>
              <a:rPr lang="en-GB" sz="1200" dirty="0">
                <a:hlinkClick r:id="rId2"/>
              </a:rPr>
              <a:t>life cycle</a:t>
            </a:r>
            <a:r>
              <a:rPr lang="en-GB" sz="1200" dirty="0"/>
              <a:t>. Schedules can be created for different aspects of the work and these are an important means of communication with all team members and stakeholders.</a:t>
            </a:r>
            <a:br>
              <a:rPr lang="en-GB" sz="1200" dirty="0"/>
            </a:br>
            <a:endParaRPr lang="en-GB" sz="1200" dirty="0"/>
          </a:p>
          <a:p>
            <a:r>
              <a:rPr lang="en-GB" sz="1200" dirty="0"/>
              <a:t>To be realistic, schedules must reflect the impact of resource availability, risk and estimating accuracy on the performance of the work.</a:t>
            </a:r>
          </a:p>
          <a:p>
            <a:r>
              <a:rPr lang="en-GB" sz="1200" dirty="0"/>
              <a:t> </a:t>
            </a:r>
          </a:p>
          <a:p>
            <a:r>
              <a:rPr lang="en-GB" sz="1200" dirty="0"/>
              <a:t>The more detailed models described in time scheduling and resource scheduling can be used to test different scenarios. During the </a:t>
            </a:r>
            <a:r>
              <a:rPr lang="en-GB" sz="1200" dirty="0">
                <a:hlinkClick r:id="rId3" action="ppaction://hlinksldjump"/>
              </a:rPr>
              <a:t>definition process </a:t>
            </a:r>
            <a:r>
              <a:rPr lang="en-GB" sz="1200" dirty="0"/>
              <a:t>these may relate to alternative solutions, with the aim of understanding the schedule consequences of achieving the objectives in different ways.</a:t>
            </a:r>
            <a:endParaRPr lang="en-GB" sz="1200" dirty="0">
              <a:effectLst/>
            </a:endParaRPr>
          </a:p>
        </p:txBody>
      </p:sp>
      <p:sp>
        <p:nvSpPr>
          <p:cNvPr id="19" name="Rectangle 18">
            <a:extLst>
              <a:ext uri="{FF2B5EF4-FFF2-40B4-BE49-F238E27FC236}">
                <a16:creationId xmlns:a16="http://schemas.microsoft.com/office/drawing/2014/main" id="{DE8C9669-55D1-4859-9F8E-2CC52E97EA8E}"/>
              </a:ext>
            </a:extLst>
          </p:cNvPr>
          <p:cNvSpPr/>
          <p:nvPr/>
        </p:nvSpPr>
        <p:spPr>
          <a:xfrm>
            <a:off x="5112311" y="3364415"/>
            <a:ext cx="5111052" cy="2277547"/>
          </a:xfrm>
          <a:prstGeom prst="rect">
            <a:avLst/>
          </a:prstGeom>
        </p:spPr>
        <p:txBody>
          <a:bodyPr wrap="square">
            <a:spAutoFit/>
          </a:bodyPr>
          <a:lstStyle/>
          <a:p>
            <a:r>
              <a:rPr lang="en-GB" sz="1200" dirty="0"/>
              <a:t>During the </a:t>
            </a:r>
            <a:r>
              <a:rPr lang="en-GB" sz="1200" dirty="0">
                <a:hlinkClick r:id="rId4" action="ppaction://hlinksldjump"/>
              </a:rPr>
              <a:t>delivery process </a:t>
            </a:r>
            <a:r>
              <a:rPr lang="en-GB" sz="1200" dirty="0"/>
              <a:t>different scenarios might test alternative ways of creating an output or responding to a risk event occurring. Testing theoretical scenarios in this way is commonly called ‘what-if?’ scheduling.</a:t>
            </a:r>
            <a:br>
              <a:rPr lang="en-GB" sz="1200" dirty="0"/>
            </a:br>
            <a:endParaRPr lang="en-GB" sz="1200" dirty="0"/>
          </a:p>
          <a:p>
            <a:pPr>
              <a:spcAft>
                <a:spcPts val="300"/>
              </a:spcAft>
            </a:pPr>
            <a:r>
              <a:rPr lang="en-GB" sz="1200" dirty="0"/>
              <a:t>The factors affecting the way in which schedules are presented typically include: </a:t>
            </a:r>
          </a:p>
          <a:p>
            <a:pPr marL="179388" indent="-179388">
              <a:spcAft>
                <a:spcPts val="300"/>
              </a:spcAft>
              <a:buFont typeface="Arial" panose="020B0604020202020204" pitchFamily="34" charset="0"/>
              <a:buChar char="•"/>
            </a:pPr>
            <a:r>
              <a:rPr lang="en-GB" sz="1200" dirty="0"/>
              <a:t>the level of scheduling detail required;</a:t>
            </a:r>
          </a:p>
          <a:p>
            <a:pPr marL="179388" indent="-179388">
              <a:spcAft>
                <a:spcPts val="300"/>
              </a:spcAft>
              <a:buFont typeface="Arial" panose="020B0604020202020204" pitchFamily="34" charset="0"/>
              <a:buChar char="•"/>
            </a:pPr>
            <a:r>
              <a:rPr lang="en-GB" sz="1200" dirty="0"/>
              <a:t>whether schedule information needs to be combined with resource and/or scope information;</a:t>
            </a:r>
          </a:p>
          <a:p>
            <a:pPr marL="179388" indent="-179388">
              <a:spcAft>
                <a:spcPts val="300"/>
              </a:spcAft>
              <a:buFont typeface="Arial" panose="020B0604020202020204" pitchFamily="34" charset="0"/>
              <a:buChar char="•"/>
            </a:pPr>
            <a:r>
              <a:rPr lang="en-GB" sz="1200" dirty="0"/>
              <a:t>the context of the work;</a:t>
            </a:r>
          </a:p>
          <a:p>
            <a:pPr marL="179388" indent="-179388">
              <a:spcAft>
                <a:spcPts val="300"/>
              </a:spcAft>
              <a:buFont typeface="Arial" panose="020B0604020202020204" pitchFamily="34" charset="0"/>
              <a:buChar char="•"/>
            </a:pPr>
            <a:r>
              <a:rPr lang="en-GB" sz="1200" dirty="0"/>
              <a:t>the audience for the information.</a:t>
            </a:r>
            <a:endParaRPr lang="en-GB" sz="1200" dirty="0">
              <a:effectLst/>
            </a:endParaRPr>
          </a:p>
        </p:txBody>
      </p:sp>
      <p:sp>
        <p:nvSpPr>
          <p:cNvPr id="30" name="TextBox 29">
            <a:hlinkClick r:id="rId5"/>
            <a:extLst>
              <a:ext uri="{FF2B5EF4-FFF2-40B4-BE49-F238E27FC236}">
                <a16:creationId xmlns:a16="http://schemas.microsoft.com/office/drawing/2014/main" id="{2031BEBE-2354-494F-8E57-35F829EAD10D}"/>
              </a:ext>
            </a:extLst>
          </p:cNvPr>
          <p:cNvSpPr txBox="1"/>
          <p:nvPr/>
        </p:nvSpPr>
        <p:spPr>
          <a:xfrm>
            <a:off x="10707096" y="3393885"/>
            <a:ext cx="1521248" cy="276999"/>
          </a:xfrm>
          <a:prstGeom prst="rect">
            <a:avLst/>
          </a:prstGeom>
          <a:noFill/>
        </p:spPr>
        <p:txBody>
          <a:bodyPr wrap="square" rtlCol="0">
            <a:spAutoFit/>
          </a:bodyPr>
          <a:lstStyle/>
          <a:p>
            <a:r>
              <a:rPr lang="en-GB" sz="1200" dirty="0"/>
              <a:t>Time scheduling</a:t>
            </a:r>
          </a:p>
        </p:txBody>
      </p:sp>
      <p:sp>
        <p:nvSpPr>
          <p:cNvPr id="31" name="TextBox 30">
            <a:hlinkClick r:id="rId6"/>
            <a:extLst>
              <a:ext uri="{FF2B5EF4-FFF2-40B4-BE49-F238E27FC236}">
                <a16:creationId xmlns:a16="http://schemas.microsoft.com/office/drawing/2014/main" id="{EE94B6AE-3174-4540-85A6-1A87FC902F10}"/>
              </a:ext>
            </a:extLst>
          </p:cNvPr>
          <p:cNvSpPr txBox="1"/>
          <p:nvPr/>
        </p:nvSpPr>
        <p:spPr>
          <a:xfrm>
            <a:off x="10705971" y="3676534"/>
            <a:ext cx="1522373" cy="276999"/>
          </a:xfrm>
          <a:prstGeom prst="rect">
            <a:avLst/>
          </a:prstGeom>
          <a:noFill/>
        </p:spPr>
        <p:txBody>
          <a:bodyPr wrap="square" rtlCol="0">
            <a:spAutoFit/>
          </a:bodyPr>
          <a:lstStyle/>
          <a:p>
            <a:r>
              <a:rPr lang="en-GB" sz="1200" dirty="0"/>
              <a:t>Resource scheduling</a:t>
            </a:r>
          </a:p>
        </p:txBody>
      </p:sp>
      <p:sp>
        <p:nvSpPr>
          <p:cNvPr id="32" name="Rectangle 31">
            <a:hlinkClick r:id="rId7"/>
            <a:extLst>
              <a:ext uri="{FF2B5EF4-FFF2-40B4-BE49-F238E27FC236}">
                <a16:creationId xmlns:a16="http://schemas.microsoft.com/office/drawing/2014/main" id="{47428FD3-DF39-47B9-99D2-71F764D0B486}"/>
              </a:ext>
            </a:extLst>
          </p:cNvPr>
          <p:cNvSpPr/>
          <p:nvPr/>
        </p:nvSpPr>
        <p:spPr>
          <a:xfrm>
            <a:off x="10774392" y="94891"/>
            <a:ext cx="1216325" cy="6814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extBox 32">
            <a:hlinkClick r:id="rId8"/>
            <a:extLst>
              <a:ext uri="{FF2B5EF4-FFF2-40B4-BE49-F238E27FC236}">
                <a16:creationId xmlns:a16="http://schemas.microsoft.com/office/drawing/2014/main" id="{BFF4A2BF-C4AB-4822-BFE0-8CED28C983B1}"/>
              </a:ext>
            </a:extLst>
          </p:cNvPr>
          <p:cNvSpPr txBox="1"/>
          <p:nvPr/>
        </p:nvSpPr>
        <p:spPr>
          <a:xfrm>
            <a:off x="10707096" y="2376667"/>
            <a:ext cx="740780" cy="276999"/>
          </a:xfrm>
          <a:prstGeom prst="rect">
            <a:avLst/>
          </a:prstGeom>
          <a:noFill/>
        </p:spPr>
        <p:txBody>
          <a:bodyPr wrap="none" rtlCol="0">
            <a:spAutoFit/>
          </a:bodyPr>
          <a:lstStyle/>
          <a:p>
            <a:r>
              <a:rPr lang="en-GB" sz="1200" dirty="0"/>
              <a:t>Checklist</a:t>
            </a:r>
          </a:p>
        </p:txBody>
      </p:sp>
      <p:sp>
        <p:nvSpPr>
          <p:cNvPr id="34" name="TextBox 33">
            <a:hlinkClick r:id="rId9"/>
            <a:extLst>
              <a:ext uri="{FF2B5EF4-FFF2-40B4-BE49-F238E27FC236}">
                <a16:creationId xmlns:a16="http://schemas.microsoft.com/office/drawing/2014/main" id="{9E50E5F9-E6CD-4410-9F80-978A259C1B52}"/>
              </a:ext>
            </a:extLst>
          </p:cNvPr>
          <p:cNvSpPr txBox="1"/>
          <p:nvPr/>
        </p:nvSpPr>
        <p:spPr>
          <a:xfrm>
            <a:off x="10707096" y="1306938"/>
            <a:ext cx="977255" cy="276999"/>
          </a:xfrm>
          <a:prstGeom prst="rect">
            <a:avLst/>
          </a:prstGeom>
          <a:noFill/>
        </p:spPr>
        <p:txBody>
          <a:bodyPr wrap="none" rtlCol="0">
            <a:spAutoFit/>
          </a:bodyPr>
          <a:lstStyle/>
          <a:p>
            <a:r>
              <a:rPr lang="en-GB" sz="1200" dirty="0"/>
              <a:t>Competence</a:t>
            </a:r>
          </a:p>
        </p:txBody>
      </p:sp>
      <p:sp>
        <p:nvSpPr>
          <p:cNvPr id="35" name="TextBox 34">
            <a:hlinkClick r:id="rId10"/>
            <a:extLst>
              <a:ext uri="{FF2B5EF4-FFF2-40B4-BE49-F238E27FC236}">
                <a16:creationId xmlns:a16="http://schemas.microsoft.com/office/drawing/2014/main" id="{506CBD91-AE3C-4ABF-893C-FA02D2ABBF20}"/>
              </a:ext>
            </a:extLst>
          </p:cNvPr>
          <p:cNvSpPr txBox="1"/>
          <p:nvPr/>
        </p:nvSpPr>
        <p:spPr>
          <a:xfrm>
            <a:off x="10707097" y="1841802"/>
            <a:ext cx="925446" cy="276999"/>
          </a:xfrm>
          <a:prstGeom prst="rect">
            <a:avLst/>
          </a:prstGeom>
          <a:noFill/>
        </p:spPr>
        <p:txBody>
          <a:bodyPr wrap="none" rtlCol="0">
            <a:spAutoFit/>
          </a:bodyPr>
          <a:lstStyle/>
          <a:p>
            <a:r>
              <a:rPr lang="en-GB" sz="1200" dirty="0"/>
              <a:t>Assessment</a:t>
            </a:r>
          </a:p>
        </p:txBody>
      </p:sp>
      <p:sp>
        <p:nvSpPr>
          <p:cNvPr id="36" name="TextBox 35">
            <a:hlinkClick r:id="rId11"/>
            <a:extLst>
              <a:ext uri="{FF2B5EF4-FFF2-40B4-BE49-F238E27FC236}">
                <a16:creationId xmlns:a16="http://schemas.microsoft.com/office/drawing/2014/main" id="{ACBBB90F-DE11-4441-A271-EEFA0A304D51}"/>
              </a:ext>
            </a:extLst>
          </p:cNvPr>
          <p:cNvSpPr txBox="1"/>
          <p:nvPr/>
        </p:nvSpPr>
        <p:spPr>
          <a:xfrm>
            <a:off x="10707097" y="2109234"/>
            <a:ext cx="819327" cy="276999"/>
          </a:xfrm>
          <a:prstGeom prst="rect">
            <a:avLst/>
          </a:prstGeom>
          <a:noFill/>
        </p:spPr>
        <p:txBody>
          <a:bodyPr wrap="none" rtlCol="0">
            <a:spAutoFit/>
          </a:bodyPr>
          <a:lstStyle/>
          <a:p>
            <a:r>
              <a:rPr lang="en-GB" sz="1200" dirty="0"/>
              <a:t>Resources</a:t>
            </a:r>
          </a:p>
        </p:txBody>
      </p:sp>
      <p:sp>
        <p:nvSpPr>
          <p:cNvPr id="42" name="TextBox 41">
            <a:hlinkClick r:id="rId12"/>
            <a:extLst>
              <a:ext uri="{FF2B5EF4-FFF2-40B4-BE49-F238E27FC236}">
                <a16:creationId xmlns:a16="http://schemas.microsoft.com/office/drawing/2014/main" id="{ECCB1B95-23CD-423F-ACC7-67591364CB89}"/>
              </a:ext>
            </a:extLst>
          </p:cNvPr>
          <p:cNvSpPr txBox="1"/>
          <p:nvPr/>
        </p:nvSpPr>
        <p:spPr>
          <a:xfrm>
            <a:off x="10707096" y="1574370"/>
            <a:ext cx="728276" cy="276999"/>
          </a:xfrm>
          <a:prstGeom prst="rect">
            <a:avLst/>
          </a:prstGeom>
          <a:noFill/>
        </p:spPr>
        <p:txBody>
          <a:bodyPr wrap="none" rtlCol="0">
            <a:spAutoFit/>
          </a:bodyPr>
          <a:lstStyle/>
          <a:p>
            <a:r>
              <a:rPr lang="en-GB" sz="1200" dirty="0"/>
              <a:t>Maturity</a:t>
            </a:r>
          </a:p>
        </p:txBody>
      </p:sp>
      <p:sp>
        <p:nvSpPr>
          <p:cNvPr id="43" name="TextBox 42">
            <a:extLst>
              <a:ext uri="{FF2B5EF4-FFF2-40B4-BE49-F238E27FC236}">
                <a16:creationId xmlns:a16="http://schemas.microsoft.com/office/drawing/2014/main" id="{1AB06B32-54F0-48FF-9B42-CA7A98638E88}"/>
              </a:ext>
            </a:extLst>
          </p:cNvPr>
          <p:cNvSpPr txBox="1"/>
          <p:nvPr/>
        </p:nvSpPr>
        <p:spPr>
          <a:xfrm>
            <a:off x="10580882" y="1017186"/>
            <a:ext cx="1589374" cy="307777"/>
          </a:xfrm>
          <a:prstGeom prst="rect">
            <a:avLst/>
          </a:prstGeom>
          <a:noFill/>
        </p:spPr>
        <p:txBody>
          <a:bodyPr wrap="square" rtlCol="0">
            <a:spAutoFit/>
          </a:bodyPr>
          <a:lstStyle/>
          <a:p>
            <a:pPr algn="ctr"/>
            <a:r>
              <a:rPr lang="en-GB" sz="1400" b="1" dirty="0">
                <a:solidFill>
                  <a:schemeClr val="accent1"/>
                </a:solidFill>
              </a:rPr>
              <a:t>Application</a:t>
            </a:r>
          </a:p>
        </p:txBody>
      </p:sp>
      <p:cxnSp>
        <p:nvCxnSpPr>
          <p:cNvPr id="37" name="Straight Connector 36">
            <a:extLst>
              <a:ext uri="{FF2B5EF4-FFF2-40B4-BE49-F238E27FC236}">
                <a16:creationId xmlns:a16="http://schemas.microsoft.com/office/drawing/2014/main" id="{3CB4DD96-21F2-4861-93F4-EECDA2726973}"/>
              </a:ext>
            </a:extLst>
          </p:cNvPr>
          <p:cNvCxnSpPr>
            <a:cxnSpLocks/>
          </p:cNvCxnSpPr>
          <p:nvPr/>
        </p:nvCxnSpPr>
        <p:spPr>
          <a:xfrm>
            <a:off x="10627277" y="4095650"/>
            <a:ext cx="146119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FD10F6EC-F78A-452A-B30D-1C45C334688F}"/>
              </a:ext>
            </a:extLst>
          </p:cNvPr>
          <p:cNvSpPr txBox="1"/>
          <p:nvPr/>
        </p:nvSpPr>
        <p:spPr>
          <a:xfrm>
            <a:off x="10529939" y="4191153"/>
            <a:ext cx="1628931" cy="307777"/>
          </a:xfrm>
          <a:prstGeom prst="rect">
            <a:avLst/>
          </a:prstGeom>
          <a:noFill/>
        </p:spPr>
        <p:txBody>
          <a:bodyPr wrap="square" rtlCol="0">
            <a:spAutoFit/>
          </a:bodyPr>
          <a:lstStyle/>
          <a:p>
            <a:pPr algn="ctr"/>
            <a:r>
              <a:rPr lang="en-GB" sz="1400" b="1" dirty="0">
                <a:solidFill>
                  <a:schemeClr val="accent1"/>
                </a:solidFill>
              </a:rPr>
              <a:t>Library</a:t>
            </a:r>
          </a:p>
        </p:txBody>
      </p:sp>
      <p:sp>
        <p:nvSpPr>
          <p:cNvPr id="39" name="TextBox 38">
            <a:hlinkClick r:id="rId13"/>
            <a:extLst>
              <a:ext uri="{FF2B5EF4-FFF2-40B4-BE49-F238E27FC236}">
                <a16:creationId xmlns:a16="http://schemas.microsoft.com/office/drawing/2014/main" id="{37CB2106-6196-4EFA-B609-8F2FD31F03C7}"/>
              </a:ext>
            </a:extLst>
          </p:cNvPr>
          <p:cNvSpPr txBox="1"/>
          <p:nvPr/>
        </p:nvSpPr>
        <p:spPr>
          <a:xfrm>
            <a:off x="10700883" y="4949366"/>
            <a:ext cx="1491117" cy="276999"/>
          </a:xfrm>
          <a:prstGeom prst="rect">
            <a:avLst/>
          </a:prstGeom>
          <a:noFill/>
        </p:spPr>
        <p:txBody>
          <a:bodyPr wrap="square" rtlCol="0">
            <a:spAutoFit/>
          </a:bodyPr>
          <a:lstStyle/>
          <a:p>
            <a:r>
              <a:rPr lang="en-GB" sz="1200" dirty="0"/>
              <a:t>Critical path analysis</a:t>
            </a:r>
          </a:p>
        </p:txBody>
      </p:sp>
      <p:sp>
        <p:nvSpPr>
          <p:cNvPr id="40" name="TextBox 39">
            <a:hlinkClick r:id="rId14"/>
            <a:extLst>
              <a:ext uri="{FF2B5EF4-FFF2-40B4-BE49-F238E27FC236}">
                <a16:creationId xmlns:a16="http://schemas.microsoft.com/office/drawing/2014/main" id="{1C886C44-F1E3-4A3B-9797-1DDC5025BC5F}"/>
              </a:ext>
            </a:extLst>
          </p:cNvPr>
          <p:cNvSpPr txBox="1"/>
          <p:nvPr/>
        </p:nvSpPr>
        <p:spPr>
          <a:xfrm>
            <a:off x="10700883" y="5218342"/>
            <a:ext cx="1486221" cy="276999"/>
          </a:xfrm>
          <a:prstGeom prst="rect">
            <a:avLst/>
          </a:prstGeom>
          <a:noFill/>
        </p:spPr>
        <p:txBody>
          <a:bodyPr wrap="square" rtlCol="0">
            <a:spAutoFit/>
          </a:bodyPr>
          <a:lstStyle/>
          <a:p>
            <a:r>
              <a:rPr lang="en-GB" sz="1200" dirty="0"/>
              <a:t>Gantt charts</a:t>
            </a:r>
          </a:p>
        </p:txBody>
      </p:sp>
      <p:sp>
        <p:nvSpPr>
          <p:cNvPr id="41" name="TextBox 40">
            <a:hlinkClick r:id="rId15"/>
            <a:extLst>
              <a:ext uri="{FF2B5EF4-FFF2-40B4-BE49-F238E27FC236}">
                <a16:creationId xmlns:a16="http://schemas.microsoft.com/office/drawing/2014/main" id="{B2B4BCBE-7F7B-4B34-9A6C-55025449D462}"/>
              </a:ext>
            </a:extLst>
          </p:cNvPr>
          <p:cNvSpPr txBox="1"/>
          <p:nvPr/>
        </p:nvSpPr>
        <p:spPr>
          <a:xfrm>
            <a:off x="10700883" y="5459223"/>
            <a:ext cx="1486221" cy="461665"/>
          </a:xfrm>
          <a:prstGeom prst="rect">
            <a:avLst/>
          </a:prstGeom>
          <a:noFill/>
        </p:spPr>
        <p:txBody>
          <a:bodyPr wrap="square" rtlCol="0">
            <a:spAutoFit/>
          </a:bodyPr>
          <a:lstStyle/>
          <a:p>
            <a:r>
              <a:rPr lang="en-GB" sz="1200" dirty="0"/>
              <a:t>Resource limited scheduling</a:t>
            </a:r>
          </a:p>
        </p:txBody>
      </p:sp>
      <p:sp>
        <p:nvSpPr>
          <p:cNvPr id="44" name="TextBox 43">
            <a:hlinkClick r:id="rId16"/>
            <a:extLst>
              <a:ext uri="{FF2B5EF4-FFF2-40B4-BE49-F238E27FC236}">
                <a16:creationId xmlns:a16="http://schemas.microsoft.com/office/drawing/2014/main" id="{F9FC77AA-E8FF-4149-ABCE-9FD4032321E1}"/>
              </a:ext>
            </a:extLst>
          </p:cNvPr>
          <p:cNvSpPr txBox="1"/>
          <p:nvPr/>
        </p:nvSpPr>
        <p:spPr>
          <a:xfrm>
            <a:off x="10700883" y="5920888"/>
            <a:ext cx="1486221" cy="276999"/>
          </a:xfrm>
          <a:prstGeom prst="rect">
            <a:avLst/>
          </a:prstGeom>
          <a:noFill/>
        </p:spPr>
        <p:txBody>
          <a:bodyPr wrap="square" rtlCol="0">
            <a:spAutoFit/>
          </a:bodyPr>
          <a:lstStyle/>
          <a:p>
            <a:r>
              <a:rPr lang="en-GB" sz="1200" dirty="0"/>
              <a:t>Critical chain</a:t>
            </a:r>
          </a:p>
        </p:txBody>
      </p:sp>
      <p:sp>
        <p:nvSpPr>
          <p:cNvPr id="45" name="TextBox 44">
            <a:hlinkClick r:id="rId17"/>
            <a:extLst>
              <a:ext uri="{FF2B5EF4-FFF2-40B4-BE49-F238E27FC236}">
                <a16:creationId xmlns:a16="http://schemas.microsoft.com/office/drawing/2014/main" id="{98E28F25-820C-4544-B40D-84E31041ED70}"/>
              </a:ext>
            </a:extLst>
          </p:cNvPr>
          <p:cNvSpPr txBox="1"/>
          <p:nvPr/>
        </p:nvSpPr>
        <p:spPr>
          <a:xfrm>
            <a:off x="10700883" y="6198196"/>
            <a:ext cx="1486221" cy="276999"/>
          </a:xfrm>
          <a:prstGeom prst="rect">
            <a:avLst/>
          </a:prstGeom>
          <a:noFill/>
        </p:spPr>
        <p:txBody>
          <a:bodyPr wrap="square" rtlCol="0">
            <a:spAutoFit/>
          </a:bodyPr>
          <a:lstStyle/>
          <a:p>
            <a:r>
              <a:rPr lang="en-GB" sz="1200" dirty="0"/>
              <a:t>Line of balance</a:t>
            </a:r>
          </a:p>
        </p:txBody>
      </p:sp>
      <p:sp>
        <p:nvSpPr>
          <p:cNvPr id="46" name="TextBox 45">
            <a:hlinkClick r:id="rId18"/>
            <a:extLst>
              <a:ext uri="{FF2B5EF4-FFF2-40B4-BE49-F238E27FC236}">
                <a16:creationId xmlns:a16="http://schemas.microsoft.com/office/drawing/2014/main" id="{18070565-1B18-48C2-A1A3-364EFAAE9EC0}"/>
              </a:ext>
            </a:extLst>
          </p:cNvPr>
          <p:cNvSpPr txBox="1"/>
          <p:nvPr/>
        </p:nvSpPr>
        <p:spPr>
          <a:xfrm>
            <a:off x="10713906" y="4486726"/>
            <a:ext cx="1456350" cy="461665"/>
          </a:xfrm>
          <a:prstGeom prst="rect">
            <a:avLst/>
          </a:prstGeom>
          <a:noFill/>
        </p:spPr>
        <p:txBody>
          <a:bodyPr wrap="square" rtlCol="0">
            <a:spAutoFit/>
          </a:bodyPr>
          <a:lstStyle/>
          <a:p>
            <a:r>
              <a:rPr lang="en-GB" sz="1200" dirty="0"/>
              <a:t>Breakdown structures</a:t>
            </a:r>
          </a:p>
        </p:txBody>
      </p:sp>
      <p:sp>
        <p:nvSpPr>
          <p:cNvPr id="47" name="TextBox 46">
            <a:hlinkClick r:id="rId19"/>
            <a:extLst>
              <a:ext uri="{FF2B5EF4-FFF2-40B4-BE49-F238E27FC236}">
                <a16:creationId xmlns:a16="http://schemas.microsoft.com/office/drawing/2014/main" id="{B4F2A9C1-6575-4E29-BE91-88730D924454}"/>
              </a:ext>
            </a:extLst>
          </p:cNvPr>
          <p:cNvSpPr txBox="1"/>
          <p:nvPr/>
        </p:nvSpPr>
        <p:spPr>
          <a:xfrm>
            <a:off x="10707096" y="2672768"/>
            <a:ext cx="921471" cy="276999"/>
          </a:xfrm>
          <a:prstGeom prst="rect">
            <a:avLst/>
          </a:prstGeom>
          <a:noFill/>
        </p:spPr>
        <p:txBody>
          <a:bodyPr wrap="none" rtlCol="0">
            <a:spAutoFit/>
          </a:bodyPr>
          <a:lstStyle/>
          <a:p>
            <a:r>
              <a:rPr lang="en-GB" sz="1200" dirty="0"/>
              <a:t>Team Praxis</a:t>
            </a:r>
          </a:p>
        </p:txBody>
      </p:sp>
    </p:spTree>
    <p:extLst>
      <p:ext uri="{BB962C8B-B14F-4D97-AF65-F5344CB8AC3E}">
        <p14:creationId xmlns:p14="http://schemas.microsoft.com/office/powerpoint/2010/main" val="10522084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358" y="24064"/>
            <a:ext cx="6798577" cy="826167"/>
          </a:xfrm>
        </p:spPr>
        <p:txBody>
          <a:bodyPr/>
          <a:lstStyle/>
          <a:p>
            <a:r>
              <a:rPr lang="en-GB" dirty="0"/>
              <a:t>Financial management</a:t>
            </a:r>
          </a:p>
        </p:txBody>
      </p:sp>
      <p:grpSp>
        <p:nvGrpSpPr>
          <p:cNvPr id="3" name="Group 2"/>
          <p:cNvGrpSpPr/>
          <p:nvPr/>
        </p:nvGrpSpPr>
        <p:grpSpPr>
          <a:xfrm>
            <a:off x="5263063" y="1061049"/>
            <a:ext cx="5143090" cy="2119250"/>
            <a:chOff x="714257" y="1998290"/>
            <a:chExt cx="7266664" cy="2994286"/>
          </a:xfrm>
          <a:effectLst>
            <a:outerShdw blurRad="127000" dist="63500" dir="3600000" algn="ctr" rotWithShape="0">
              <a:srgbClr val="000000">
                <a:alpha val="40000"/>
              </a:srgbClr>
            </a:outerShdw>
          </a:effectLst>
        </p:grpSpPr>
        <p:sp>
          <p:nvSpPr>
            <p:cNvPr id="4" name="Rectangle 3"/>
            <p:cNvSpPr/>
            <p:nvPr/>
          </p:nvSpPr>
          <p:spPr>
            <a:xfrm>
              <a:off x="2234084" y="3109537"/>
              <a:ext cx="1187355" cy="750627"/>
            </a:xfrm>
            <a:prstGeom prst="rect">
              <a:avLst/>
            </a:prstGeom>
            <a:solidFill>
              <a:schemeClr val="accent1">
                <a:lumMod val="20000"/>
                <a:lumOff val="80000"/>
              </a:schemeClr>
            </a:solidFill>
            <a:ln w="3175">
              <a:solidFill>
                <a:schemeClr val="accent5">
                  <a:lumMod val="60000"/>
                  <a:lumOff val="40000"/>
                </a:schemeClr>
              </a:solidFill>
              <a:headEnd w="sm" len="med"/>
              <a:tailEnd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rPr>
                <a:t>Initiate</a:t>
              </a:r>
            </a:p>
          </p:txBody>
        </p:sp>
        <p:sp>
          <p:nvSpPr>
            <p:cNvPr id="5" name="Rectangle 4"/>
            <p:cNvSpPr/>
            <p:nvPr/>
          </p:nvSpPr>
          <p:spPr>
            <a:xfrm>
              <a:off x="3753911" y="3109537"/>
              <a:ext cx="1187355" cy="750627"/>
            </a:xfrm>
            <a:prstGeom prst="rect">
              <a:avLst/>
            </a:prstGeom>
            <a:solidFill>
              <a:schemeClr val="accent1">
                <a:lumMod val="20000"/>
                <a:lumOff val="80000"/>
              </a:schemeClr>
            </a:solidFill>
            <a:ln w="3175">
              <a:solidFill>
                <a:schemeClr val="accent5">
                  <a:lumMod val="60000"/>
                  <a:lumOff val="40000"/>
                </a:schemeClr>
              </a:solidFill>
              <a:headEnd w="sm" len="med"/>
              <a:tailEnd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rPr>
                <a:t>Estimate costs</a:t>
              </a:r>
            </a:p>
          </p:txBody>
        </p:sp>
        <p:sp>
          <p:nvSpPr>
            <p:cNvPr id="6" name="Rectangle 5"/>
            <p:cNvSpPr/>
            <p:nvPr/>
          </p:nvSpPr>
          <p:spPr>
            <a:xfrm>
              <a:off x="6793566" y="3109537"/>
              <a:ext cx="1187355" cy="750627"/>
            </a:xfrm>
            <a:prstGeom prst="rect">
              <a:avLst/>
            </a:prstGeom>
            <a:solidFill>
              <a:schemeClr val="accent1">
                <a:lumMod val="20000"/>
                <a:lumOff val="80000"/>
              </a:schemeClr>
            </a:solidFill>
            <a:ln w="3175">
              <a:solidFill>
                <a:schemeClr val="accent5">
                  <a:lumMod val="60000"/>
                  <a:lumOff val="40000"/>
                </a:schemeClr>
              </a:solidFill>
              <a:headEnd w="sm" len="med"/>
              <a:tailEnd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rPr>
                <a:t>Cost control</a:t>
              </a:r>
            </a:p>
          </p:txBody>
        </p:sp>
        <p:sp>
          <p:nvSpPr>
            <p:cNvPr id="7" name="Rectangle 6"/>
            <p:cNvSpPr/>
            <p:nvPr/>
          </p:nvSpPr>
          <p:spPr>
            <a:xfrm>
              <a:off x="5273738" y="3109537"/>
              <a:ext cx="1187355" cy="750627"/>
            </a:xfrm>
            <a:prstGeom prst="rect">
              <a:avLst/>
            </a:prstGeom>
            <a:solidFill>
              <a:schemeClr val="accent1">
                <a:lumMod val="20000"/>
                <a:lumOff val="80000"/>
              </a:schemeClr>
            </a:solidFill>
            <a:ln w="3175">
              <a:solidFill>
                <a:schemeClr val="accent5">
                  <a:lumMod val="60000"/>
                  <a:lumOff val="40000"/>
                </a:schemeClr>
              </a:solidFill>
              <a:headEnd w="sm" len="med"/>
              <a:tailEnd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rPr>
                <a:t>Secure funding</a:t>
              </a:r>
            </a:p>
          </p:txBody>
        </p:sp>
        <p:cxnSp>
          <p:nvCxnSpPr>
            <p:cNvPr id="8" name="Straight Arrow Connector 7"/>
            <p:cNvCxnSpPr>
              <a:stCxn id="7" idx="3"/>
              <a:endCxn id="6" idx="1"/>
            </p:cNvCxnSpPr>
            <p:nvPr/>
          </p:nvCxnSpPr>
          <p:spPr>
            <a:xfrm>
              <a:off x="6461093" y="3484851"/>
              <a:ext cx="332473" cy="0"/>
            </a:xfrm>
            <a:prstGeom prst="straightConnector1">
              <a:avLst/>
            </a:prstGeom>
            <a:ln w="3175">
              <a:solidFill>
                <a:schemeClr val="accent5">
                  <a:lumMod val="60000"/>
                  <a:lumOff val="40000"/>
                </a:schemeClr>
              </a:solidFill>
              <a:headEnd type="non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5" idx="3"/>
              <a:endCxn id="7" idx="1"/>
            </p:cNvCxnSpPr>
            <p:nvPr/>
          </p:nvCxnSpPr>
          <p:spPr>
            <a:xfrm>
              <a:off x="4941266" y="3484851"/>
              <a:ext cx="332472" cy="0"/>
            </a:xfrm>
            <a:prstGeom prst="straightConnector1">
              <a:avLst/>
            </a:prstGeom>
            <a:ln w="3175">
              <a:solidFill>
                <a:schemeClr val="accent5">
                  <a:lumMod val="60000"/>
                  <a:lumOff val="40000"/>
                </a:schemeClr>
              </a:solidFill>
              <a:headEnd type="none" w="sm" len="med"/>
              <a:tailEnd type="triangle" w="sm" len="med"/>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714257" y="3109537"/>
              <a:ext cx="1187355" cy="750627"/>
            </a:xfrm>
            <a:prstGeom prst="rect">
              <a:avLst/>
            </a:prstGeom>
            <a:solidFill>
              <a:schemeClr val="accent1">
                <a:lumMod val="20000"/>
                <a:lumOff val="80000"/>
              </a:schemeClr>
            </a:solidFill>
            <a:ln w="3175">
              <a:solidFill>
                <a:schemeClr val="accent5">
                  <a:lumMod val="60000"/>
                  <a:lumOff val="40000"/>
                </a:schemeClr>
              </a:solidFill>
              <a:headEnd w="sm" len="med"/>
              <a:tailEnd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rPr>
                <a:t>Plan</a:t>
              </a:r>
            </a:p>
          </p:txBody>
        </p:sp>
        <p:cxnSp>
          <p:nvCxnSpPr>
            <p:cNvPr id="11" name="Straight Arrow Connector 10"/>
            <p:cNvCxnSpPr>
              <a:stCxn id="10" idx="3"/>
              <a:endCxn id="4" idx="1"/>
            </p:cNvCxnSpPr>
            <p:nvPr/>
          </p:nvCxnSpPr>
          <p:spPr>
            <a:xfrm>
              <a:off x="1901612" y="3484851"/>
              <a:ext cx="332472" cy="0"/>
            </a:xfrm>
            <a:prstGeom prst="straightConnector1">
              <a:avLst/>
            </a:prstGeom>
            <a:ln w="3175">
              <a:solidFill>
                <a:schemeClr val="accent5">
                  <a:lumMod val="60000"/>
                  <a:lumOff val="40000"/>
                </a:schemeClr>
              </a:solidFill>
              <a:headEnd type="non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7" idx="0"/>
              <a:endCxn id="13" idx="2"/>
            </p:cNvCxnSpPr>
            <p:nvPr/>
          </p:nvCxnSpPr>
          <p:spPr>
            <a:xfrm flipV="1">
              <a:off x="5867416" y="2748917"/>
              <a:ext cx="6419" cy="360620"/>
            </a:xfrm>
            <a:prstGeom prst="straightConnector1">
              <a:avLst/>
            </a:prstGeom>
            <a:ln w="3175">
              <a:solidFill>
                <a:schemeClr val="accent5">
                  <a:lumMod val="60000"/>
                  <a:lumOff val="40000"/>
                </a:schemeClr>
              </a:solidFill>
              <a:headEnd type="triangle" w="sm" len="med"/>
              <a:tailEnd type="triangle" w="sm" len="med"/>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5280157" y="1998290"/>
              <a:ext cx="1187355" cy="750627"/>
            </a:xfrm>
            <a:prstGeom prst="rect">
              <a:avLst/>
            </a:prstGeom>
            <a:solidFill>
              <a:schemeClr val="accent1">
                <a:lumMod val="20000"/>
                <a:lumOff val="80000"/>
              </a:schemeClr>
            </a:solidFill>
            <a:ln w="3175">
              <a:solidFill>
                <a:schemeClr val="accent5">
                  <a:lumMod val="60000"/>
                  <a:lumOff val="40000"/>
                </a:schemeClr>
              </a:solidFill>
              <a:headEnd w="sm" len="med"/>
              <a:tailEnd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rPr>
                <a:t>Investment appraisal</a:t>
              </a:r>
            </a:p>
          </p:txBody>
        </p:sp>
        <p:sp>
          <p:nvSpPr>
            <p:cNvPr id="14" name="Rectangle 13"/>
            <p:cNvSpPr/>
            <p:nvPr/>
          </p:nvSpPr>
          <p:spPr>
            <a:xfrm>
              <a:off x="5280157" y="4241949"/>
              <a:ext cx="1187355" cy="750627"/>
            </a:xfrm>
            <a:prstGeom prst="rect">
              <a:avLst/>
            </a:prstGeom>
            <a:solidFill>
              <a:schemeClr val="accent1">
                <a:lumMod val="20000"/>
                <a:lumOff val="80000"/>
              </a:schemeClr>
            </a:solidFill>
            <a:ln w="3175">
              <a:solidFill>
                <a:schemeClr val="accent5">
                  <a:lumMod val="60000"/>
                  <a:lumOff val="40000"/>
                </a:schemeClr>
              </a:solidFill>
              <a:headEnd w="sm" len="med"/>
              <a:tailEnd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rPr>
                <a:t>Develop budget</a:t>
              </a:r>
            </a:p>
          </p:txBody>
        </p:sp>
        <p:cxnSp>
          <p:nvCxnSpPr>
            <p:cNvPr id="15" name="Straight Arrow Connector 14"/>
            <p:cNvCxnSpPr>
              <a:stCxn id="14" idx="0"/>
              <a:endCxn id="7" idx="2"/>
            </p:cNvCxnSpPr>
            <p:nvPr/>
          </p:nvCxnSpPr>
          <p:spPr>
            <a:xfrm flipH="1" flipV="1">
              <a:off x="5867416" y="3860164"/>
              <a:ext cx="6419" cy="381785"/>
            </a:xfrm>
            <a:prstGeom prst="straightConnector1">
              <a:avLst/>
            </a:prstGeom>
            <a:ln w="3175">
              <a:solidFill>
                <a:schemeClr val="accent5">
                  <a:lumMod val="60000"/>
                  <a:lumOff val="40000"/>
                </a:schemeClr>
              </a:solidFill>
              <a:headEnd type="triangl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16" name="Elbow Connector 15"/>
            <p:cNvCxnSpPr>
              <a:stCxn id="5" idx="0"/>
              <a:endCxn id="13" idx="1"/>
            </p:cNvCxnSpPr>
            <p:nvPr/>
          </p:nvCxnSpPr>
          <p:spPr>
            <a:xfrm rot="5400000" flipH="1" flipV="1">
              <a:off x="4445907" y="2275287"/>
              <a:ext cx="735933" cy="932568"/>
            </a:xfrm>
            <a:prstGeom prst="bentConnector2">
              <a:avLst/>
            </a:prstGeom>
            <a:ln w="3175">
              <a:solidFill>
                <a:schemeClr val="accent5">
                  <a:lumMod val="60000"/>
                  <a:lumOff val="40000"/>
                </a:schemeClr>
              </a:solidFill>
              <a:headEnd type="non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17" name="Elbow Connector 16"/>
            <p:cNvCxnSpPr>
              <a:stCxn id="5" idx="2"/>
              <a:endCxn id="14" idx="1"/>
            </p:cNvCxnSpPr>
            <p:nvPr/>
          </p:nvCxnSpPr>
          <p:spPr>
            <a:xfrm rot="16200000" flipH="1">
              <a:off x="4435324" y="3772429"/>
              <a:ext cx="757099" cy="932568"/>
            </a:xfrm>
            <a:prstGeom prst="bentConnector2">
              <a:avLst/>
            </a:prstGeom>
            <a:ln w="3175">
              <a:solidFill>
                <a:schemeClr val="accent5">
                  <a:lumMod val="60000"/>
                  <a:lumOff val="40000"/>
                </a:schemeClr>
              </a:solidFill>
              <a:headEnd type="non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18" name="Elbow Connector 17"/>
            <p:cNvCxnSpPr>
              <a:stCxn id="13" idx="3"/>
              <a:endCxn id="6" idx="0"/>
            </p:cNvCxnSpPr>
            <p:nvPr/>
          </p:nvCxnSpPr>
          <p:spPr>
            <a:xfrm>
              <a:off x="6467512" y="2373604"/>
              <a:ext cx="919732" cy="735933"/>
            </a:xfrm>
            <a:prstGeom prst="bentConnector2">
              <a:avLst/>
            </a:prstGeom>
            <a:ln w="3175">
              <a:solidFill>
                <a:schemeClr val="accent5">
                  <a:lumMod val="60000"/>
                  <a:lumOff val="40000"/>
                </a:schemeClr>
              </a:solidFill>
              <a:headEnd type="non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19" name="Elbow Connector 18"/>
            <p:cNvCxnSpPr>
              <a:stCxn id="14" idx="3"/>
              <a:endCxn id="6" idx="2"/>
            </p:cNvCxnSpPr>
            <p:nvPr/>
          </p:nvCxnSpPr>
          <p:spPr>
            <a:xfrm flipV="1">
              <a:off x="6467512" y="3860164"/>
              <a:ext cx="919732" cy="757099"/>
            </a:xfrm>
            <a:prstGeom prst="bentConnector2">
              <a:avLst/>
            </a:prstGeom>
            <a:ln w="3175">
              <a:solidFill>
                <a:schemeClr val="accent5">
                  <a:lumMod val="60000"/>
                  <a:lumOff val="40000"/>
                </a:schemeClr>
              </a:solidFill>
              <a:headEnd type="non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4" idx="3"/>
              <a:endCxn id="5" idx="1"/>
            </p:cNvCxnSpPr>
            <p:nvPr/>
          </p:nvCxnSpPr>
          <p:spPr>
            <a:xfrm>
              <a:off x="3421439" y="3484851"/>
              <a:ext cx="332472" cy="0"/>
            </a:xfrm>
            <a:prstGeom prst="straightConnector1">
              <a:avLst/>
            </a:prstGeom>
            <a:ln w="3175">
              <a:solidFill>
                <a:schemeClr val="accent5">
                  <a:lumMod val="60000"/>
                  <a:lumOff val="40000"/>
                </a:schemeClr>
              </a:solidFill>
              <a:headEnd type="none" w="sm" len="med"/>
              <a:tailEnd type="triangle" w="sm" len="med"/>
            </a:ln>
          </p:spPr>
          <p:style>
            <a:lnRef idx="1">
              <a:schemeClr val="accent1"/>
            </a:lnRef>
            <a:fillRef idx="0">
              <a:schemeClr val="accent1"/>
            </a:fillRef>
            <a:effectRef idx="0">
              <a:schemeClr val="accent1"/>
            </a:effectRef>
            <a:fontRef idx="minor">
              <a:schemeClr val="tx1"/>
            </a:fontRef>
          </p:style>
        </p:cxnSp>
      </p:grpSp>
      <p:sp>
        <p:nvSpPr>
          <p:cNvPr id="28" name="Rectangle 27">
            <a:extLst>
              <a:ext uri="{FF2B5EF4-FFF2-40B4-BE49-F238E27FC236}">
                <a16:creationId xmlns:a16="http://schemas.microsoft.com/office/drawing/2014/main" id="{BD6719EF-4BA5-4D7F-BBF3-A3EA05E4E758}"/>
              </a:ext>
            </a:extLst>
          </p:cNvPr>
          <p:cNvSpPr/>
          <p:nvPr/>
        </p:nvSpPr>
        <p:spPr>
          <a:xfrm>
            <a:off x="136358" y="1040633"/>
            <a:ext cx="5003979" cy="2200602"/>
          </a:xfrm>
          <a:prstGeom prst="rect">
            <a:avLst/>
          </a:prstGeom>
        </p:spPr>
        <p:txBody>
          <a:bodyPr wrap="square">
            <a:spAutoFit/>
          </a:bodyPr>
          <a:lstStyle/>
          <a:p>
            <a:pPr>
              <a:spcAft>
                <a:spcPts val="300"/>
              </a:spcAft>
            </a:pPr>
            <a:r>
              <a:rPr lang="en-GB" sz="1400" dirty="0">
                <a:solidFill>
                  <a:schemeClr val="accent1"/>
                </a:solidFill>
              </a:rPr>
              <a:t>Goals</a:t>
            </a:r>
          </a:p>
          <a:p>
            <a:r>
              <a:rPr lang="en-GB" sz="1200" dirty="0"/>
              <a:t>Financial management covers all aspects of obtaining, deploying and controlling financial resources. </a:t>
            </a:r>
          </a:p>
          <a:p>
            <a:endParaRPr lang="en-GB" sz="1200" dirty="0"/>
          </a:p>
          <a:p>
            <a:pPr>
              <a:spcAft>
                <a:spcPts val="300"/>
              </a:spcAft>
            </a:pPr>
            <a:r>
              <a:rPr lang="en-GB" sz="1200" dirty="0"/>
              <a:t>The goals of financial management are to:</a:t>
            </a:r>
          </a:p>
          <a:p>
            <a:pPr marL="179388" indent="-179388">
              <a:spcAft>
                <a:spcPts val="300"/>
              </a:spcAft>
              <a:buFont typeface="Arial" panose="020B0604020202020204" pitchFamily="34" charset="0"/>
              <a:buChar char="•"/>
            </a:pPr>
            <a:r>
              <a:rPr lang="en-GB" sz="1200" dirty="0"/>
              <a:t>estimate the cost of achieving the objectives;</a:t>
            </a:r>
          </a:p>
          <a:p>
            <a:pPr marL="179388" indent="-179388">
              <a:spcAft>
                <a:spcPts val="300"/>
              </a:spcAft>
              <a:buFont typeface="Arial" panose="020B0604020202020204" pitchFamily="34" charset="0"/>
              <a:buChar char="•"/>
            </a:pPr>
            <a:r>
              <a:rPr lang="en-GB" sz="1200" dirty="0"/>
              <a:t>assess the viability of achieving the objectives;</a:t>
            </a:r>
          </a:p>
          <a:p>
            <a:pPr marL="179388" indent="-179388">
              <a:spcAft>
                <a:spcPts val="300"/>
              </a:spcAft>
              <a:buFont typeface="Arial" panose="020B0604020202020204" pitchFamily="34" charset="0"/>
              <a:buChar char="•"/>
            </a:pPr>
            <a:r>
              <a:rPr lang="en-GB" sz="1200" dirty="0"/>
              <a:t>secure funds and manage their release throughout the </a:t>
            </a:r>
            <a:r>
              <a:rPr lang="en-GB" sz="1200" dirty="0">
                <a:hlinkClick r:id="rId2" action="ppaction://hlinksldjump"/>
              </a:rPr>
              <a:t>life cycle</a:t>
            </a:r>
            <a:r>
              <a:rPr lang="en-GB" sz="1200" dirty="0"/>
              <a:t>;</a:t>
            </a:r>
          </a:p>
          <a:p>
            <a:pPr marL="179388" indent="-179388">
              <a:spcAft>
                <a:spcPts val="300"/>
              </a:spcAft>
              <a:buFont typeface="Arial" panose="020B0604020202020204" pitchFamily="34" charset="0"/>
              <a:buChar char="•"/>
            </a:pPr>
            <a:r>
              <a:rPr lang="en-GB" sz="1200" dirty="0"/>
              <a:t>set up and run financial systems;</a:t>
            </a:r>
          </a:p>
          <a:p>
            <a:pPr marL="179388" indent="-179388">
              <a:spcAft>
                <a:spcPts val="300"/>
              </a:spcAft>
              <a:buFont typeface="Arial" panose="020B0604020202020204" pitchFamily="34" charset="0"/>
              <a:buChar char="•"/>
            </a:pPr>
            <a:r>
              <a:rPr lang="en-GB" sz="1200" dirty="0"/>
              <a:t>monitor and control expenditure.</a:t>
            </a:r>
            <a:endParaRPr lang="en-GB" sz="1200" dirty="0">
              <a:effectLst/>
            </a:endParaRPr>
          </a:p>
        </p:txBody>
      </p:sp>
      <p:sp>
        <p:nvSpPr>
          <p:cNvPr id="29" name="Rectangle 28">
            <a:extLst>
              <a:ext uri="{FF2B5EF4-FFF2-40B4-BE49-F238E27FC236}">
                <a16:creationId xmlns:a16="http://schemas.microsoft.com/office/drawing/2014/main" id="{E5F437CF-ED8B-4ED5-88C6-5E05655D9DAA}"/>
              </a:ext>
            </a:extLst>
          </p:cNvPr>
          <p:cNvSpPr/>
          <p:nvPr/>
        </p:nvSpPr>
        <p:spPr>
          <a:xfrm>
            <a:off x="125087" y="3342310"/>
            <a:ext cx="5015250" cy="3085460"/>
          </a:xfrm>
          <a:prstGeom prst="rect">
            <a:avLst/>
          </a:prstGeom>
        </p:spPr>
        <p:txBody>
          <a:bodyPr wrap="square">
            <a:spAutoFit/>
          </a:bodyPr>
          <a:lstStyle/>
          <a:p>
            <a:r>
              <a:rPr lang="en-GB" sz="1400" dirty="0">
                <a:solidFill>
                  <a:schemeClr val="accent1"/>
                </a:solidFill>
              </a:rPr>
              <a:t>Overview</a:t>
            </a:r>
          </a:p>
          <a:p>
            <a:endParaRPr lang="en-GB" sz="1200" dirty="0"/>
          </a:p>
          <a:p>
            <a:pPr>
              <a:spcAft>
                <a:spcPts val="300"/>
              </a:spcAft>
            </a:pPr>
            <a:r>
              <a:rPr lang="en-GB" sz="1200" dirty="0"/>
              <a:t>Financial management is made up of three main areas:</a:t>
            </a:r>
          </a:p>
          <a:p>
            <a:pPr marL="179388" indent="-179388">
              <a:spcAft>
                <a:spcPts val="300"/>
              </a:spcAft>
              <a:buFont typeface="Arial" panose="020B0604020202020204" pitchFamily="34" charset="0"/>
              <a:buChar char="•"/>
            </a:pPr>
            <a:r>
              <a:rPr lang="en-GB" sz="1200" b="1" dirty="0"/>
              <a:t>Investment appraisal </a:t>
            </a:r>
            <a:r>
              <a:rPr lang="en-GB" sz="1200" dirty="0"/>
              <a:t>is the procedure by which the viability of the work is assessed. This is one of the primary inputs to the </a:t>
            </a:r>
            <a:r>
              <a:rPr lang="en-GB" sz="1200" dirty="0">
                <a:hlinkClick r:id="rId3" action="ppaction://hlinksldjump"/>
              </a:rPr>
              <a:t>business case</a:t>
            </a:r>
            <a:r>
              <a:rPr lang="en-GB" sz="1200" dirty="0"/>
              <a:t>. </a:t>
            </a:r>
          </a:p>
          <a:p>
            <a:pPr marL="179388" indent="-179388">
              <a:spcAft>
                <a:spcPts val="300"/>
              </a:spcAft>
              <a:buFont typeface="Arial" panose="020B0604020202020204" pitchFamily="34" charset="0"/>
              <a:buChar char="•"/>
            </a:pPr>
            <a:r>
              <a:rPr lang="en-GB" sz="1200" b="1" dirty="0"/>
              <a:t>Funding</a:t>
            </a:r>
            <a:r>
              <a:rPr lang="en-GB" sz="1200" dirty="0"/>
              <a:t> is concerned with securing the investment required to complete the work and ensuring it supports cash flow.</a:t>
            </a:r>
          </a:p>
          <a:p>
            <a:pPr marL="179388" indent="-179388">
              <a:spcAft>
                <a:spcPts val="300"/>
              </a:spcAft>
              <a:buFont typeface="Arial" panose="020B0604020202020204" pitchFamily="34" charset="0"/>
              <a:buChar char="•"/>
            </a:pPr>
            <a:r>
              <a:rPr lang="en-GB" sz="1200" b="1" dirty="0"/>
              <a:t>Budgeting and cost control </a:t>
            </a:r>
            <a:r>
              <a:rPr lang="en-GB" sz="1200" dirty="0"/>
              <a:t>estimates costs, predicts cash flow and then applies controls to monitor cash flow.</a:t>
            </a:r>
          </a:p>
          <a:p>
            <a:pPr>
              <a:spcAft>
                <a:spcPts val="300"/>
              </a:spcAft>
            </a:pPr>
            <a:endParaRPr lang="en-GB" sz="1200" dirty="0">
              <a:effectLst/>
            </a:endParaRPr>
          </a:p>
          <a:p>
            <a:pPr>
              <a:spcAft>
                <a:spcPts val="300"/>
              </a:spcAft>
            </a:pPr>
            <a:r>
              <a:rPr lang="en-GB" sz="1200" dirty="0"/>
              <a:t>The estimated costs are balanced against the value of benefits (as calculated in the </a:t>
            </a:r>
            <a:r>
              <a:rPr lang="en-GB" sz="1200" dirty="0">
                <a:hlinkClick r:id="rId4" action="ppaction://hlinksldjump"/>
              </a:rPr>
              <a:t>benefits management</a:t>
            </a:r>
            <a:r>
              <a:rPr lang="en-GB" sz="1200" dirty="0"/>
              <a:t> procedure) in an investment appraisal and documented in the business case. Work is approved if it can be shown not only that the benefits outweigh the costs but also that the organisation cannot get a better return by investing the same funds elsewhere.</a:t>
            </a:r>
            <a:endParaRPr lang="en-GB" sz="1200" dirty="0">
              <a:effectLst/>
            </a:endParaRPr>
          </a:p>
        </p:txBody>
      </p:sp>
      <p:sp>
        <p:nvSpPr>
          <p:cNvPr id="30" name="Rectangle 29">
            <a:extLst>
              <a:ext uri="{FF2B5EF4-FFF2-40B4-BE49-F238E27FC236}">
                <a16:creationId xmlns:a16="http://schemas.microsoft.com/office/drawing/2014/main" id="{35B869E8-D82E-4DEA-A108-B42A6F7946EB}"/>
              </a:ext>
            </a:extLst>
          </p:cNvPr>
          <p:cNvSpPr/>
          <p:nvPr/>
        </p:nvSpPr>
        <p:spPr>
          <a:xfrm>
            <a:off x="5330893" y="3729398"/>
            <a:ext cx="5007429" cy="2862322"/>
          </a:xfrm>
          <a:prstGeom prst="rect">
            <a:avLst/>
          </a:prstGeom>
        </p:spPr>
        <p:txBody>
          <a:bodyPr wrap="square">
            <a:spAutoFit/>
          </a:bodyPr>
          <a:lstStyle/>
          <a:p>
            <a:r>
              <a:rPr lang="en-GB" sz="1200" dirty="0"/>
              <a:t>Estimated costs will be collated onto budgets for different aspects of the work. These are combined with the delivery schedule to create cash flow information. Additional budgets may be created to deal with contingency and a reserve to be held by the sponsor.</a:t>
            </a:r>
            <a:br>
              <a:rPr lang="en-GB" sz="1200" dirty="0"/>
            </a:br>
            <a:endParaRPr lang="en-GB" sz="1200" dirty="0"/>
          </a:p>
          <a:p>
            <a:r>
              <a:rPr lang="en-GB" sz="1200" dirty="0"/>
              <a:t>The exercise of securing funds continues in parallel with these steps and with the different phases of the life cycle. For example, when a mandate triggers the identification phase of a project it should come with sufficient funding to complete the identification process. </a:t>
            </a:r>
          </a:p>
          <a:p>
            <a:endParaRPr lang="en-GB" sz="1200" dirty="0"/>
          </a:p>
          <a:p>
            <a:r>
              <a:rPr lang="en-GB" sz="1200" dirty="0"/>
              <a:t>As the work proceeds and the amount of money involved increases, financial control systems need to be implemented that are consistent with the volume and nature of financial transactions. These systems will work in conjunction with schedule management systems to predict cash flow and then track actual expenditure against budget.</a:t>
            </a:r>
            <a:endParaRPr lang="en-GB" sz="1200" dirty="0">
              <a:effectLst/>
            </a:endParaRPr>
          </a:p>
        </p:txBody>
      </p:sp>
      <p:sp>
        <p:nvSpPr>
          <p:cNvPr id="31" name="TextBox 30">
            <a:hlinkClick r:id="rId5"/>
            <a:extLst>
              <a:ext uri="{FF2B5EF4-FFF2-40B4-BE49-F238E27FC236}">
                <a16:creationId xmlns:a16="http://schemas.microsoft.com/office/drawing/2014/main" id="{399D1799-3B13-4420-8C5A-A4B125AEE278}"/>
              </a:ext>
            </a:extLst>
          </p:cNvPr>
          <p:cNvSpPr txBox="1"/>
          <p:nvPr/>
        </p:nvSpPr>
        <p:spPr>
          <a:xfrm>
            <a:off x="10637622" y="3499549"/>
            <a:ext cx="1521248" cy="276999"/>
          </a:xfrm>
          <a:prstGeom prst="rect">
            <a:avLst/>
          </a:prstGeom>
          <a:noFill/>
        </p:spPr>
        <p:txBody>
          <a:bodyPr wrap="square" rtlCol="0">
            <a:spAutoFit/>
          </a:bodyPr>
          <a:lstStyle/>
          <a:p>
            <a:r>
              <a:rPr lang="en-GB" sz="1200" dirty="0"/>
              <a:t>Investment appraisal</a:t>
            </a:r>
          </a:p>
        </p:txBody>
      </p:sp>
      <p:sp>
        <p:nvSpPr>
          <p:cNvPr id="32" name="TextBox 31">
            <a:hlinkClick r:id="rId6"/>
            <a:extLst>
              <a:ext uri="{FF2B5EF4-FFF2-40B4-BE49-F238E27FC236}">
                <a16:creationId xmlns:a16="http://schemas.microsoft.com/office/drawing/2014/main" id="{CEF9319C-0E99-438E-9F5A-64ABF85025E3}"/>
              </a:ext>
            </a:extLst>
          </p:cNvPr>
          <p:cNvSpPr txBox="1"/>
          <p:nvPr/>
        </p:nvSpPr>
        <p:spPr>
          <a:xfrm>
            <a:off x="10636498" y="3765118"/>
            <a:ext cx="1166113" cy="276999"/>
          </a:xfrm>
          <a:prstGeom prst="rect">
            <a:avLst/>
          </a:prstGeom>
          <a:noFill/>
        </p:spPr>
        <p:txBody>
          <a:bodyPr wrap="square" rtlCol="0">
            <a:spAutoFit/>
          </a:bodyPr>
          <a:lstStyle/>
          <a:p>
            <a:r>
              <a:rPr lang="en-GB" sz="1200" dirty="0"/>
              <a:t>Funding</a:t>
            </a:r>
          </a:p>
        </p:txBody>
      </p:sp>
      <p:sp>
        <p:nvSpPr>
          <p:cNvPr id="33" name="TextBox 32">
            <a:hlinkClick r:id="rId7"/>
            <a:extLst>
              <a:ext uri="{FF2B5EF4-FFF2-40B4-BE49-F238E27FC236}">
                <a16:creationId xmlns:a16="http://schemas.microsoft.com/office/drawing/2014/main" id="{69E77A72-0C1F-4EDA-AA4D-A7F6751EC74D}"/>
              </a:ext>
            </a:extLst>
          </p:cNvPr>
          <p:cNvSpPr txBox="1"/>
          <p:nvPr/>
        </p:nvSpPr>
        <p:spPr>
          <a:xfrm>
            <a:off x="10636498" y="4044746"/>
            <a:ext cx="1166113" cy="461665"/>
          </a:xfrm>
          <a:prstGeom prst="rect">
            <a:avLst/>
          </a:prstGeom>
          <a:noFill/>
        </p:spPr>
        <p:txBody>
          <a:bodyPr wrap="square" rtlCol="0">
            <a:spAutoFit/>
          </a:bodyPr>
          <a:lstStyle/>
          <a:p>
            <a:r>
              <a:rPr lang="en-GB" sz="1200" dirty="0"/>
              <a:t>Budgeting and cost control</a:t>
            </a:r>
          </a:p>
        </p:txBody>
      </p:sp>
      <p:sp>
        <p:nvSpPr>
          <p:cNvPr id="34" name="Rectangle 33">
            <a:hlinkClick r:id="rId8"/>
            <a:extLst>
              <a:ext uri="{FF2B5EF4-FFF2-40B4-BE49-F238E27FC236}">
                <a16:creationId xmlns:a16="http://schemas.microsoft.com/office/drawing/2014/main" id="{491FA3A7-B723-4099-B3EC-9E2C9E309ABC}"/>
              </a:ext>
            </a:extLst>
          </p:cNvPr>
          <p:cNvSpPr/>
          <p:nvPr/>
        </p:nvSpPr>
        <p:spPr>
          <a:xfrm>
            <a:off x="10774392" y="94891"/>
            <a:ext cx="1216325" cy="6814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Box 34">
            <a:hlinkClick r:id="rId9"/>
            <a:extLst>
              <a:ext uri="{FF2B5EF4-FFF2-40B4-BE49-F238E27FC236}">
                <a16:creationId xmlns:a16="http://schemas.microsoft.com/office/drawing/2014/main" id="{8DDBDF0A-1DBD-48D8-B04F-97DD0EEE5BDA}"/>
              </a:ext>
            </a:extLst>
          </p:cNvPr>
          <p:cNvSpPr txBox="1"/>
          <p:nvPr/>
        </p:nvSpPr>
        <p:spPr>
          <a:xfrm>
            <a:off x="10707096" y="2376667"/>
            <a:ext cx="740780" cy="276999"/>
          </a:xfrm>
          <a:prstGeom prst="rect">
            <a:avLst/>
          </a:prstGeom>
          <a:noFill/>
        </p:spPr>
        <p:txBody>
          <a:bodyPr wrap="none" rtlCol="0">
            <a:spAutoFit/>
          </a:bodyPr>
          <a:lstStyle/>
          <a:p>
            <a:r>
              <a:rPr lang="en-GB" sz="1200" dirty="0"/>
              <a:t>Checklist</a:t>
            </a:r>
          </a:p>
        </p:txBody>
      </p:sp>
      <p:sp>
        <p:nvSpPr>
          <p:cNvPr id="36" name="TextBox 35">
            <a:hlinkClick r:id="rId10"/>
            <a:extLst>
              <a:ext uri="{FF2B5EF4-FFF2-40B4-BE49-F238E27FC236}">
                <a16:creationId xmlns:a16="http://schemas.microsoft.com/office/drawing/2014/main" id="{7A563D10-8EA0-4A48-B003-CFDD0978CC86}"/>
              </a:ext>
            </a:extLst>
          </p:cNvPr>
          <p:cNvSpPr txBox="1"/>
          <p:nvPr/>
        </p:nvSpPr>
        <p:spPr>
          <a:xfrm>
            <a:off x="10707096" y="1306938"/>
            <a:ext cx="977255" cy="276999"/>
          </a:xfrm>
          <a:prstGeom prst="rect">
            <a:avLst/>
          </a:prstGeom>
          <a:noFill/>
        </p:spPr>
        <p:txBody>
          <a:bodyPr wrap="none" rtlCol="0">
            <a:spAutoFit/>
          </a:bodyPr>
          <a:lstStyle/>
          <a:p>
            <a:r>
              <a:rPr lang="en-GB" sz="1200" dirty="0"/>
              <a:t>Competence</a:t>
            </a:r>
          </a:p>
        </p:txBody>
      </p:sp>
      <p:sp>
        <p:nvSpPr>
          <p:cNvPr id="37" name="TextBox 36">
            <a:hlinkClick r:id="rId11"/>
            <a:extLst>
              <a:ext uri="{FF2B5EF4-FFF2-40B4-BE49-F238E27FC236}">
                <a16:creationId xmlns:a16="http://schemas.microsoft.com/office/drawing/2014/main" id="{04044659-DD22-4F72-85FB-F3CD6E8DF781}"/>
              </a:ext>
            </a:extLst>
          </p:cNvPr>
          <p:cNvSpPr txBox="1"/>
          <p:nvPr/>
        </p:nvSpPr>
        <p:spPr>
          <a:xfrm>
            <a:off x="10707097" y="1841802"/>
            <a:ext cx="925446" cy="276999"/>
          </a:xfrm>
          <a:prstGeom prst="rect">
            <a:avLst/>
          </a:prstGeom>
          <a:noFill/>
        </p:spPr>
        <p:txBody>
          <a:bodyPr wrap="none" rtlCol="0">
            <a:spAutoFit/>
          </a:bodyPr>
          <a:lstStyle/>
          <a:p>
            <a:r>
              <a:rPr lang="en-GB" sz="1200" dirty="0"/>
              <a:t>Assessment</a:t>
            </a:r>
          </a:p>
        </p:txBody>
      </p:sp>
      <p:sp>
        <p:nvSpPr>
          <p:cNvPr id="38" name="TextBox 37">
            <a:hlinkClick r:id="rId12"/>
            <a:extLst>
              <a:ext uri="{FF2B5EF4-FFF2-40B4-BE49-F238E27FC236}">
                <a16:creationId xmlns:a16="http://schemas.microsoft.com/office/drawing/2014/main" id="{EC3D4618-02E4-4401-BE04-D05EFBF5C881}"/>
              </a:ext>
            </a:extLst>
          </p:cNvPr>
          <p:cNvSpPr txBox="1"/>
          <p:nvPr/>
        </p:nvSpPr>
        <p:spPr>
          <a:xfrm>
            <a:off x="10707097" y="2109234"/>
            <a:ext cx="819327" cy="276999"/>
          </a:xfrm>
          <a:prstGeom prst="rect">
            <a:avLst/>
          </a:prstGeom>
          <a:noFill/>
        </p:spPr>
        <p:txBody>
          <a:bodyPr wrap="none" rtlCol="0">
            <a:spAutoFit/>
          </a:bodyPr>
          <a:lstStyle/>
          <a:p>
            <a:r>
              <a:rPr lang="en-GB" sz="1200" dirty="0"/>
              <a:t>Resources</a:t>
            </a:r>
          </a:p>
        </p:txBody>
      </p:sp>
      <p:sp>
        <p:nvSpPr>
          <p:cNvPr id="44" name="TextBox 43">
            <a:hlinkClick r:id="rId13"/>
            <a:extLst>
              <a:ext uri="{FF2B5EF4-FFF2-40B4-BE49-F238E27FC236}">
                <a16:creationId xmlns:a16="http://schemas.microsoft.com/office/drawing/2014/main" id="{3150A50E-2AEE-44E5-989A-9955CC09AE27}"/>
              </a:ext>
            </a:extLst>
          </p:cNvPr>
          <p:cNvSpPr txBox="1"/>
          <p:nvPr/>
        </p:nvSpPr>
        <p:spPr>
          <a:xfrm>
            <a:off x="10707096" y="1574370"/>
            <a:ext cx="728276" cy="276999"/>
          </a:xfrm>
          <a:prstGeom prst="rect">
            <a:avLst/>
          </a:prstGeom>
          <a:noFill/>
        </p:spPr>
        <p:txBody>
          <a:bodyPr wrap="none" rtlCol="0">
            <a:spAutoFit/>
          </a:bodyPr>
          <a:lstStyle/>
          <a:p>
            <a:r>
              <a:rPr lang="en-GB" sz="1200" dirty="0"/>
              <a:t>Maturity</a:t>
            </a:r>
          </a:p>
        </p:txBody>
      </p:sp>
      <p:sp>
        <p:nvSpPr>
          <p:cNvPr id="45" name="TextBox 44">
            <a:extLst>
              <a:ext uri="{FF2B5EF4-FFF2-40B4-BE49-F238E27FC236}">
                <a16:creationId xmlns:a16="http://schemas.microsoft.com/office/drawing/2014/main" id="{A4E041B7-1E7A-44D8-95F4-0B5F8AA9C5D0}"/>
              </a:ext>
            </a:extLst>
          </p:cNvPr>
          <p:cNvSpPr txBox="1"/>
          <p:nvPr/>
        </p:nvSpPr>
        <p:spPr>
          <a:xfrm>
            <a:off x="10580882" y="1017186"/>
            <a:ext cx="1589374" cy="307777"/>
          </a:xfrm>
          <a:prstGeom prst="rect">
            <a:avLst/>
          </a:prstGeom>
          <a:noFill/>
        </p:spPr>
        <p:txBody>
          <a:bodyPr wrap="square" rtlCol="0">
            <a:spAutoFit/>
          </a:bodyPr>
          <a:lstStyle/>
          <a:p>
            <a:pPr algn="ctr"/>
            <a:r>
              <a:rPr lang="en-GB" sz="1400" b="1" dirty="0">
                <a:solidFill>
                  <a:schemeClr val="accent1"/>
                </a:solidFill>
              </a:rPr>
              <a:t>Application</a:t>
            </a:r>
          </a:p>
        </p:txBody>
      </p:sp>
      <p:cxnSp>
        <p:nvCxnSpPr>
          <p:cNvPr id="39" name="Straight Connector 38">
            <a:extLst>
              <a:ext uri="{FF2B5EF4-FFF2-40B4-BE49-F238E27FC236}">
                <a16:creationId xmlns:a16="http://schemas.microsoft.com/office/drawing/2014/main" id="{F44625D0-E5DD-4EE5-81DB-B6E1841A485E}"/>
              </a:ext>
            </a:extLst>
          </p:cNvPr>
          <p:cNvCxnSpPr>
            <a:cxnSpLocks/>
          </p:cNvCxnSpPr>
          <p:nvPr/>
        </p:nvCxnSpPr>
        <p:spPr>
          <a:xfrm>
            <a:off x="10627277" y="4631765"/>
            <a:ext cx="146119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FA15B089-7F42-4E48-8D8E-E09EB1A7001A}"/>
              </a:ext>
            </a:extLst>
          </p:cNvPr>
          <p:cNvSpPr txBox="1"/>
          <p:nvPr/>
        </p:nvSpPr>
        <p:spPr>
          <a:xfrm>
            <a:off x="10529939" y="4771109"/>
            <a:ext cx="1628931" cy="307777"/>
          </a:xfrm>
          <a:prstGeom prst="rect">
            <a:avLst/>
          </a:prstGeom>
          <a:noFill/>
        </p:spPr>
        <p:txBody>
          <a:bodyPr wrap="square" rtlCol="0">
            <a:spAutoFit/>
          </a:bodyPr>
          <a:lstStyle/>
          <a:p>
            <a:pPr algn="ctr"/>
            <a:r>
              <a:rPr lang="en-GB" sz="1400" b="1" dirty="0">
                <a:solidFill>
                  <a:schemeClr val="accent1"/>
                </a:solidFill>
              </a:rPr>
              <a:t>Library</a:t>
            </a:r>
          </a:p>
        </p:txBody>
      </p:sp>
      <p:sp>
        <p:nvSpPr>
          <p:cNvPr id="41" name="TextBox 40">
            <a:hlinkClick r:id="rId14"/>
            <a:extLst>
              <a:ext uri="{FF2B5EF4-FFF2-40B4-BE49-F238E27FC236}">
                <a16:creationId xmlns:a16="http://schemas.microsoft.com/office/drawing/2014/main" id="{DA8E3FDB-5AD5-461C-B9CE-0E30C2A5B5D7}"/>
              </a:ext>
            </a:extLst>
          </p:cNvPr>
          <p:cNvSpPr txBox="1"/>
          <p:nvPr/>
        </p:nvSpPr>
        <p:spPr>
          <a:xfrm>
            <a:off x="10639443" y="5093821"/>
            <a:ext cx="1486221" cy="276999"/>
          </a:xfrm>
          <a:prstGeom prst="rect">
            <a:avLst/>
          </a:prstGeom>
          <a:noFill/>
        </p:spPr>
        <p:txBody>
          <a:bodyPr wrap="square" rtlCol="0">
            <a:spAutoFit/>
          </a:bodyPr>
          <a:lstStyle/>
          <a:p>
            <a:r>
              <a:rPr lang="en-GB" sz="1200" dirty="0"/>
              <a:t>S-curve</a:t>
            </a:r>
          </a:p>
        </p:txBody>
      </p:sp>
      <p:cxnSp>
        <p:nvCxnSpPr>
          <p:cNvPr id="42" name="Straight Connector 41">
            <a:extLst>
              <a:ext uri="{FF2B5EF4-FFF2-40B4-BE49-F238E27FC236}">
                <a16:creationId xmlns:a16="http://schemas.microsoft.com/office/drawing/2014/main" id="{3FF94B23-F4C6-4014-8EDA-B91E44434105}"/>
              </a:ext>
            </a:extLst>
          </p:cNvPr>
          <p:cNvCxnSpPr/>
          <p:nvPr/>
        </p:nvCxnSpPr>
        <p:spPr>
          <a:xfrm>
            <a:off x="10664539" y="3037239"/>
            <a:ext cx="13008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7706C48E-4950-41F7-9E3A-4E0643B552A5}"/>
              </a:ext>
            </a:extLst>
          </p:cNvPr>
          <p:cNvSpPr txBox="1"/>
          <p:nvPr/>
        </p:nvSpPr>
        <p:spPr>
          <a:xfrm>
            <a:off x="10837174" y="3176583"/>
            <a:ext cx="1053365" cy="307777"/>
          </a:xfrm>
          <a:prstGeom prst="rect">
            <a:avLst/>
          </a:prstGeom>
          <a:noFill/>
        </p:spPr>
        <p:txBody>
          <a:bodyPr wrap="none" rtlCol="0">
            <a:spAutoFit/>
          </a:bodyPr>
          <a:lstStyle/>
          <a:p>
            <a:pPr algn="ctr"/>
            <a:r>
              <a:rPr lang="en-GB" sz="1400" b="1" dirty="0">
                <a:solidFill>
                  <a:schemeClr val="accent1"/>
                </a:solidFill>
              </a:rPr>
              <a:t>More detail</a:t>
            </a:r>
          </a:p>
        </p:txBody>
      </p:sp>
      <p:sp>
        <p:nvSpPr>
          <p:cNvPr id="46" name="TextBox 45">
            <a:hlinkClick r:id="rId15"/>
            <a:extLst>
              <a:ext uri="{FF2B5EF4-FFF2-40B4-BE49-F238E27FC236}">
                <a16:creationId xmlns:a16="http://schemas.microsoft.com/office/drawing/2014/main" id="{6E181856-581A-4B21-9F6D-E58D873813D0}"/>
              </a:ext>
            </a:extLst>
          </p:cNvPr>
          <p:cNvSpPr txBox="1"/>
          <p:nvPr/>
        </p:nvSpPr>
        <p:spPr>
          <a:xfrm>
            <a:off x="10707096" y="2672768"/>
            <a:ext cx="921471" cy="276999"/>
          </a:xfrm>
          <a:prstGeom prst="rect">
            <a:avLst/>
          </a:prstGeom>
          <a:noFill/>
        </p:spPr>
        <p:txBody>
          <a:bodyPr wrap="none" rtlCol="0">
            <a:spAutoFit/>
          </a:bodyPr>
          <a:lstStyle/>
          <a:p>
            <a:r>
              <a:rPr lang="en-GB" sz="1200" dirty="0"/>
              <a:t>Team Praxis</a:t>
            </a:r>
          </a:p>
        </p:txBody>
      </p:sp>
    </p:spTree>
    <p:extLst>
      <p:ext uri="{BB962C8B-B14F-4D97-AF65-F5344CB8AC3E}">
        <p14:creationId xmlns:p14="http://schemas.microsoft.com/office/powerpoint/2010/main" val="13725106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358" y="24064"/>
            <a:ext cx="6798577" cy="826167"/>
          </a:xfrm>
        </p:spPr>
        <p:txBody>
          <a:bodyPr/>
          <a:lstStyle/>
          <a:p>
            <a:r>
              <a:rPr lang="en-GB" dirty="0"/>
              <a:t>Risk management</a:t>
            </a:r>
          </a:p>
        </p:txBody>
      </p:sp>
      <p:grpSp>
        <p:nvGrpSpPr>
          <p:cNvPr id="3" name="Group 2">
            <a:extLst>
              <a:ext uri="{FF2B5EF4-FFF2-40B4-BE49-F238E27FC236}">
                <a16:creationId xmlns:a16="http://schemas.microsoft.com/office/drawing/2014/main" id="{81282DF3-9565-4AF0-8CEE-CE9E5E923452}"/>
              </a:ext>
            </a:extLst>
          </p:cNvPr>
          <p:cNvGrpSpPr/>
          <p:nvPr/>
        </p:nvGrpSpPr>
        <p:grpSpPr>
          <a:xfrm>
            <a:off x="4658085" y="1705746"/>
            <a:ext cx="5490101" cy="1604594"/>
            <a:chOff x="4658085" y="1705746"/>
            <a:chExt cx="5490101" cy="1604594"/>
          </a:xfrm>
          <a:effectLst>
            <a:outerShdw blurRad="127000" dist="63500" dir="3600000" algn="ctr" rotWithShape="0">
              <a:srgbClr val="000000">
                <a:alpha val="40000"/>
              </a:srgbClr>
            </a:outerShdw>
          </a:effectLst>
        </p:grpSpPr>
        <p:sp>
          <p:nvSpPr>
            <p:cNvPr id="4" name="Rectangle 3">
              <a:extLst>
                <a:ext uri="{FF2B5EF4-FFF2-40B4-BE49-F238E27FC236}">
                  <a16:creationId xmlns:a16="http://schemas.microsoft.com/office/drawing/2014/main" id="{61CBF5E1-734E-4A80-8650-24286B5DFFCD}"/>
                </a:ext>
              </a:extLst>
            </p:cNvPr>
            <p:cNvSpPr/>
            <p:nvPr/>
          </p:nvSpPr>
          <p:spPr>
            <a:xfrm>
              <a:off x="5669525" y="1705746"/>
              <a:ext cx="813508" cy="514287"/>
            </a:xfrm>
            <a:prstGeom prst="rect">
              <a:avLst/>
            </a:prstGeom>
            <a:solidFill>
              <a:schemeClr val="accent5">
                <a:lumMod val="20000"/>
                <a:lumOff val="80000"/>
              </a:schemeClr>
            </a:solidFill>
            <a:ln w="3175">
              <a:solidFill>
                <a:schemeClr val="accent5">
                  <a:lumMod val="60000"/>
                  <a:lumOff val="40000"/>
                </a:schemeClr>
              </a:solidFill>
              <a:headEnd w="sm" len="med"/>
              <a:tailEnd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rPr>
                <a:t>Initiate</a:t>
              </a:r>
            </a:p>
          </p:txBody>
        </p:sp>
        <p:sp>
          <p:nvSpPr>
            <p:cNvPr id="5" name="Rectangle 4">
              <a:extLst>
                <a:ext uri="{FF2B5EF4-FFF2-40B4-BE49-F238E27FC236}">
                  <a16:creationId xmlns:a16="http://schemas.microsoft.com/office/drawing/2014/main" id="{BC6364C8-247B-4957-8B21-EFBF7267C605}"/>
                </a:ext>
              </a:extLst>
            </p:cNvPr>
            <p:cNvSpPr/>
            <p:nvPr/>
          </p:nvSpPr>
          <p:spPr>
            <a:xfrm>
              <a:off x="6280748" y="2796053"/>
              <a:ext cx="813508" cy="514287"/>
            </a:xfrm>
            <a:prstGeom prst="rect">
              <a:avLst/>
            </a:prstGeom>
            <a:solidFill>
              <a:schemeClr val="accent5">
                <a:lumMod val="20000"/>
                <a:lumOff val="80000"/>
              </a:schemeClr>
            </a:solidFill>
            <a:ln w="3175">
              <a:solidFill>
                <a:schemeClr val="accent5">
                  <a:lumMod val="60000"/>
                  <a:lumOff val="40000"/>
                </a:schemeClr>
              </a:solidFill>
              <a:headEnd w="sm" len="med"/>
              <a:tailEnd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rPr>
                <a:t>Identify</a:t>
              </a:r>
            </a:p>
          </p:txBody>
        </p:sp>
        <p:sp>
          <p:nvSpPr>
            <p:cNvPr id="6" name="Rectangle 5">
              <a:extLst>
                <a:ext uri="{FF2B5EF4-FFF2-40B4-BE49-F238E27FC236}">
                  <a16:creationId xmlns:a16="http://schemas.microsoft.com/office/drawing/2014/main" id="{2A49E5C9-A6D2-4437-8E75-C715B257C880}"/>
                </a:ext>
              </a:extLst>
            </p:cNvPr>
            <p:cNvSpPr/>
            <p:nvPr/>
          </p:nvSpPr>
          <p:spPr>
            <a:xfrm>
              <a:off x="9334678" y="2796053"/>
              <a:ext cx="813508" cy="514287"/>
            </a:xfrm>
            <a:prstGeom prst="rect">
              <a:avLst/>
            </a:prstGeom>
            <a:solidFill>
              <a:schemeClr val="accent5">
                <a:lumMod val="20000"/>
                <a:lumOff val="80000"/>
              </a:schemeClr>
            </a:solidFill>
            <a:ln w="3175">
              <a:solidFill>
                <a:schemeClr val="accent5">
                  <a:lumMod val="60000"/>
                  <a:lumOff val="40000"/>
                </a:schemeClr>
              </a:solidFill>
              <a:headEnd w="sm" len="med"/>
              <a:tailEnd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rPr>
                <a:t>Implement responses</a:t>
              </a:r>
            </a:p>
          </p:txBody>
        </p:sp>
        <p:sp>
          <p:nvSpPr>
            <p:cNvPr id="7" name="Rectangle 6">
              <a:extLst>
                <a:ext uri="{FF2B5EF4-FFF2-40B4-BE49-F238E27FC236}">
                  <a16:creationId xmlns:a16="http://schemas.microsoft.com/office/drawing/2014/main" id="{3CBAEB79-DB62-4395-9E1D-25E6C9372438}"/>
                </a:ext>
              </a:extLst>
            </p:cNvPr>
            <p:cNvSpPr/>
            <p:nvPr/>
          </p:nvSpPr>
          <p:spPr>
            <a:xfrm>
              <a:off x="8316701" y="2796053"/>
              <a:ext cx="813508" cy="514287"/>
            </a:xfrm>
            <a:prstGeom prst="rect">
              <a:avLst/>
            </a:prstGeom>
            <a:solidFill>
              <a:schemeClr val="accent5">
                <a:lumMod val="20000"/>
                <a:lumOff val="80000"/>
              </a:schemeClr>
            </a:solidFill>
            <a:ln w="3175">
              <a:solidFill>
                <a:schemeClr val="accent5">
                  <a:lumMod val="60000"/>
                  <a:lumOff val="40000"/>
                </a:schemeClr>
              </a:solidFill>
              <a:headEnd w="sm" len="med"/>
              <a:tailEnd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rPr>
                <a:t>Plan responses</a:t>
              </a:r>
            </a:p>
          </p:txBody>
        </p:sp>
        <p:sp>
          <p:nvSpPr>
            <p:cNvPr id="8" name="Rectangle 7">
              <a:extLst>
                <a:ext uri="{FF2B5EF4-FFF2-40B4-BE49-F238E27FC236}">
                  <a16:creationId xmlns:a16="http://schemas.microsoft.com/office/drawing/2014/main" id="{716C51E6-DBF5-45A5-AF6C-48FE1D1062DD}"/>
                </a:ext>
              </a:extLst>
            </p:cNvPr>
            <p:cNvSpPr/>
            <p:nvPr/>
          </p:nvSpPr>
          <p:spPr>
            <a:xfrm>
              <a:off x="7298725" y="2796053"/>
              <a:ext cx="813508" cy="514287"/>
            </a:xfrm>
            <a:prstGeom prst="rect">
              <a:avLst/>
            </a:prstGeom>
            <a:solidFill>
              <a:schemeClr val="accent5">
                <a:lumMod val="20000"/>
                <a:lumOff val="80000"/>
              </a:schemeClr>
            </a:solidFill>
            <a:ln w="3175">
              <a:solidFill>
                <a:schemeClr val="accent5">
                  <a:lumMod val="60000"/>
                  <a:lumOff val="40000"/>
                </a:schemeClr>
              </a:solidFill>
              <a:headEnd w="sm" len="med"/>
              <a:tailEnd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rPr>
                <a:t>Assess</a:t>
              </a:r>
            </a:p>
          </p:txBody>
        </p:sp>
        <p:cxnSp>
          <p:nvCxnSpPr>
            <p:cNvPr id="9" name="Straight Arrow Connector 8">
              <a:extLst>
                <a:ext uri="{FF2B5EF4-FFF2-40B4-BE49-F238E27FC236}">
                  <a16:creationId xmlns:a16="http://schemas.microsoft.com/office/drawing/2014/main" id="{16370B36-227D-482A-9454-E63C854A1765}"/>
                </a:ext>
              </a:extLst>
            </p:cNvPr>
            <p:cNvCxnSpPr>
              <a:cxnSpLocks/>
              <a:stCxn id="4" idx="3"/>
              <a:endCxn id="5" idx="1"/>
            </p:cNvCxnSpPr>
            <p:nvPr/>
          </p:nvCxnSpPr>
          <p:spPr>
            <a:xfrm flipH="1">
              <a:off x="6280748" y="1962890"/>
              <a:ext cx="202285" cy="1090307"/>
            </a:xfrm>
            <a:prstGeom prst="bentConnector5">
              <a:avLst>
                <a:gd name="adj1" fmla="val -44221"/>
                <a:gd name="adj2" fmla="val 50000"/>
                <a:gd name="adj3" fmla="val 183528"/>
              </a:avLst>
            </a:prstGeom>
            <a:ln w="3175">
              <a:solidFill>
                <a:schemeClr val="accent5">
                  <a:lumMod val="60000"/>
                  <a:lumOff val="40000"/>
                </a:schemeClr>
              </a:solidFill>
              <a:headEnd type="non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5E020D7F-0313-4A56-AA6C-F8702F51B61D}"/>
                </a:ext>
              </a:extLst>
            </p:cNvPr>
            <p:cNvCxnSpPr/>
            <p:nvPr/>
          </p:nvCxnSpPr>
          <p:spPr>
            <a:xfrm>
              <a:off x="8112233" y="3053196"/>
              <a:ext cx="204469" cy="0"/>
            </a:xfrm>
            <a:prstGeom prst="straightConnector1">
              <a:avLst/>
            </a:prstGeom>
            <a:ln w="3175">
              <a:solidFill>
                <a:schemeClr val="accent5">
                  <a:lumMod val="60000"/>
                  <a:lumOff val="40000"/>
                </a:schemeClr>
              </a:solidFill>
              <a:headEnd type="non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03DD6338-15D9-4872-BA6E-057F30ECFF8A}"/>
                </a:ext>
              </a:extLst>
            </p:cNvPr>
            <p:cNvCxnSpPr/>
            <p:nvPr/>
          </p:nvCxnSpPr>
          <p:spPr>
            <a:xfrm>
              <a:off x="9130209" y="3053196"/>
              <a:ext cx="204469" cy="0"/>
            </a:xfrm>
            <a:prstGeom prst="straightConnector1">
              <a:avLst/>
            </a:prstGeom>
            <a:ln w="3175">
              <a:solidFill>
                <a:schemeClr val="accent5">
                  <a:lumMod val="60000"/>
                  <a:lumOff val="40000"/>
                </a:schemeClr>
              </a:solidFill>
              <a:headEnd type="non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9E2CE2E-F337-4D4E-AA69-F12B7F98CB29}"/>
                </a:ext>
              </a:extLst>
            </p:cNvPr>
            <p:cNvCxnSpPr/>
            <p:nvPr/>
          </p:nvCxnSpPr>
          <p:spPr>
            <a:xfrm>
              <a:off x="7094256" y="3053196"/>
              <a:ext cx="204469" cy="0"/>
            </a:xfrm>
            <a:prstGeom prst="straightConnector1">
              <a:avLst/>
            </a:prstGeom>
            <a:ln w="3175">
              <a:solidFill>
                <a:schemeClr val="accent5">
                  <a:lumMod val="60000"/>
                  <a:lumOff val="40000"/>
                </a:schemeClr>
              </a:solidFill>
              <a:headEnd type="non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13" name="Elbow Connector 15">
              <a:extLst>
                <a:ext uri="{FF2B5EF4-FFF2-40B4-BE49-F238E27FC236}">
                  <a16:creationId xmlns:a16="http://schemas.microsoft.com/office/drawing/2014/main" id="{A2C0C5B0-4767-41C8-A374-D1E27C2B5D90}"/>
                </a:ext>
              </a:extLst>
            </p:cNvPr>
            <p:cNvCxnSpPr>
              <a:stCxn id="6" idx="0"/>
              <a:endCxn id="5" idx="0"/>
            </p:cNvCxnSpPr>
            <p:nvPr/>
          </p:nvCxnSpPr>
          <p:spPr>
            <a:xfrm rot="16200000" flipV="1">
              <a:off x="8214468" y="1269088"/>
              <a:ext cx="8701" cy="3053930"/>
            </a:xfrm>
            <a:prstGeom prst="bentConnector3">
              <a:avLst>
                <a:gd name="adj1" fmla="val 4745441"/>
              </a:avLst>
            </a:prstGeom>
            <a:ln w="3175">
              <a:solidFill>
                <a:schemeClr val="accent5">
                  <a:lumMod val="60000"/>
                  <a:lumOff val="40000"/>
                </a:schemeClr>
              </a:solidFill>
              <a:headEnd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4B13D95E-A590-4246-97FB-51C0F000AD1C}"/>
                </a:ext>
              </a:extLst>
            </p:cNvPr>
            <p:cNvCxnSpPr/>
            <p:nvPr/>
          </p:nvCxnSpPr>
          <p:spPr>
            <a:xfrm>
              <a:off x="7812473" y="2383955"/>
              <a:ext cx="0" cy="410318"/>
            </a:xfrm>
            <a:prstGeom prst="straightConnector1">
              <a:avLst/>
            </a:prstGeom>
            <a:ln w="3175">
              <a:solidFill>
                <a:schemeClr val="accent5">
                  <a:lumMod val="60000"/>
                  <a:lumOff val="40000"/>
                </a:schemeClr>
              </a:solidFill>
              <a:headEnd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F9A80B4F-17A3-4826-8533-DE0B39023E02}"/>
                </a:ext>
              </a:extLst>
            </p:cNvPr>
            <p:cNvCxnSpPr/>
            <p:nvPr/>
          </p:nvCxnSpPr>
          <p:spPr>
            <a:xfrm>
              <a:off x="7631119" y="2381666"/>
              <a:ext cx="0" cy="410318"/>
            </a:xfrm>
            <a:prstGeom prst="straightConnector1">
              <a:avLst/>
            </a:prstGeom>
            <a:ln w="3175">
              <a:solidFill>
                <a:schemeClr val="accent5">
                  <a:lumMod val="60000"/>
                  <a:lumOff val="40000"/>
                </a:schemeClr>
              </a:solidFill>
              <a:headEnd type="triangle" w="sm" len="med"/>
              <a:tailEnd type="none" w="sm"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9501A1F4-B894-4EE2-9B0B-692971F0A059}"/>
                </a:ext>
              </a:extLst>
            </p:cNvPr>
            <p:cNvCxnSpPr/>
            <p:nvPr/>
          </p:nvCxnSpPr>
          <p:spPr>
            <a:xfrm>
              <a:off x="8818162" y="2388306"/>
              <a:ext cx="0" cy="410318"/>
            </a:xfrm>
            <a:prstGeom prst="straightConnector1">
              <a:avLst/>
            </a:prstGeom>
            <a:ln w="3175">
              <a:solidFill>
                <a:schemeClr val="accent5">
                  <a:lumMod val="60000"/>
                  <a:lumOff val="40000"/>
                </a:schemeClr>
              </a:solidFill>
              <a:headEnd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DDF1741E-7672-42BE-AD9C-316E0890983E}"/>
                </a:ext>
              </a:extLst>
            </p:cNvPr>
            <p:cNvCxnSpPr/>
            <p:nvPr/>
          </p:nvCxnSpPr>
          <p:spPr>
            <a:xfrm>
              <a:off x="8636808" y="2386017"/>
              <a:ext cx="0" cy="410318"/>
            </a:xfrm>
            <a:prstGeom prst="straightConnector1">
              <a:avLst/>
            </a:prstGeom>
            <a:ln w="3175">
              <a:solidFill>
                <a:schemeClr val="accent5">
                  <a:lumMod val="60000"/>
                  <a:lumOff val="40000"/>
                </a:schemeClr>
              </a:solidFill>
              <a:headEnd type="triangle" w="sm" len="med"/>
              <a:tailEnd type="none" w="sm" len="med"/>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083A3B16-0F41-4612-8AEC-CBBBFC225169}"/>
                </a:ext>
              </a:extLst>
            </p:cNvPr>
            <p:cNvSpPr/>
            <p:nvPr/>
          </p:nvSpPr>
          <p:spPr>
            <a:xfrm>
              <a:off x="4658085" y="1705746"/>
              <a:ext cx="813508" cy="514287"/>
            </a:xfrm>
            <a:prstGeom prst="rect">
              <a:avLst/>
            </a:prstGeom>
            <a:solidFill>
              <a:schemeClr val="accent5">
                <a:lumMod val="20000"/>
                <a:lumOff val="80000"/>
              </a:schemeClr>
            </a:solidFill>
            <a:ln w="3175">
              <a:solidFill>
                <a:schemeClr val="accent5">
                  <a:lumMod val="60000"/>
                  <a:lumOff val="40000"/>
                </a:schemeClr>
              </a:solidFill>
              <a:headEnd w="sm" len="med"/>
              <a:tailEnd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rPr>
                <a:t>Plan</a:t>
              </a:r>
            </a:p>
          </p:txBody>
        </p:sp>
        <p:cxnSp>
          <p:nvCxnSpPr>
            <p:cNvPr id="19" name="Straight Arrow Connector 18">
              <a:extLst>
                <a:ext uri="{FF2B5EF4-FFF2-40B4-BE49-F238E27FC236}">
                  <a16:creationId xmlns:a16="http://schemas.microsoft.com/office/drawing/2014/main" id="{CC0DD007-5295-4F64-8B57-42E52D88F9E1}"/>
                </a:ext>
              </a:extLst>
            </p:cNvPr>
            <p:cNvCxnSpPr/>
            <p:nvPr/>
          </p:nvCxnSpPr>
          <p:spPr>
            <a:xfrm>
              <a:off x="5471593" y="1962889"/>
              <a:ext cx="197932" cy="0"/>
            </a:xfrm>
            <a:prstGeom prst="straightConnector1">
              <a:avLst/>
            </a:prstGeom>
            <a:ln w="3175">
              <a:solidFill>
                <a:schemeClr val="accent5">
                  <a:lumMod val="60000"/>
                  <a:lumOff val="40000"/>
                </a:schemeClr>
              </a:solidFill>
              <a:headEnd type="none" w="sm" len="med"/>
              <a:tailEnd type="triangle" w="sm" len="med"/>
            </a:ln>
          </p:spPr>
          <p:style>
            <a:lnRef idx="1">
              <a:schemeClr val="accent1"/>
            </a:lnRef>
            <a:fillRef idx="0">
              <a:schemeClr val="accent1"/>
            </a:fillRef>
            <a:effectRef idx="0">
              <a:schemeClr val="accent1"/>
            </a:effectRef>
            <a:fontRef idx="minor">
              <a:schemeClr val="tx1"/>
            </a:fontRef>
          </p:style>
        </p:cxnSp>
      </p:grpSp>
      <p:cxnSp>
        <p:nvCxnSpPr>
          <p:cNvPr id="20" name="Straight Connector 19">
            <a:extLst>
              <a:ext uri="{FF2B5EF4-FFF2-40B4-BE49-F238E27FC236}">
                <a16:creationId xmlns:a16="http://schemas.microsoft.com/office/drawing/2014/main" id="{F7CB4691-E9E4-4D98-AD7D-984CEB11B51E}"/>
              </a:ext>
            </a:extLst>
          </p:cNvPr>
          <p:cNvCxnSpPr/>
          <p:nvPr/>
        </p:nvCxnSpPr>
        <p:spPr>
          <a:xfrm>
            <a:off x="10735554" y="2997164"/>
            <a:ext cx="13008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E568A2EA-160C-4AFF-8855-388FA5514DEA}"/>
              </a:ext>
            </a:extLst>
          </p:cNvPr>
          <p:cNvSpPr txBox="1"/>
          <p:nvPr/>
        </p:nvSpPr>
        <p:spPr>
          <a:xfrm>
            <a:off x="10561983" y="3073560"/>
            <a:ext cx="1621991" cy="307777"/>
          </a:xfrm>
          <a:prstGeom prst="rect">
            <a:avLst/>
          </a:prstGeom>
          <a:noFill/>
        </p:spPr>
        <p:txBody>
          <a:bodyPr wrap="square" rtlCol="0">
            <a:spAutoFit/>
          </a:bodyPr>
          <a:lstStyle/>
          <a:p>
            <a:pPr algn="ctr"/>
            <a:r>
              <a:rPr lang="en-GB" sz="1400" b="1" dirty="0">
                <a:solidFill>
                  <a:schemeClr val="accent1"/>
                </a:solidFill>
              </a:rPr>
              <a:t>More detail</a:t>
            </a:r>
          </a:p>
        </p:txBody>
      </p:sp>
      <p:sp>
        <p:nvSpPr>
          <p:cNvPr id="32" name="Rectangle 31">
            <a:extLst>
              <a:ext uri="{FF2B5EF4-FFF2-40B4-BE49-F238E27FC236}">
                <a16:creationId xmlns:a16="http://schemas.microsoft.com/office/drawing/2014/main" id="{BADAC45C-07CB-4572-BD02-D326B479CBBB}"/>
              </a:ext>
            </a:extLst>
          </p:cNvPr>
          <p:cNvSpPr/>
          <p:nvPr/>
        </p:nvSpPr>
        <p:spPr>
          <a:xfrm>
            <a:off x="136359" y="1040633"/>
            <a:ext cx="4005374" cy="2500685"/>
          </a:xfrm>
          <a:prstGeom prst="rect">
            <a:avLst/>
          </a:prstGeom>
        </p:spPr>
        <p:txBody>
          <a:bodyPr wrap="square">
            <a:spAutoFit/>
          </a:bodyPr>
          <a:lstStyle/>
          <a:p>
            <a:pPr>
              <a:spcAft>
                <a:spcPts val="300"/>
              </a:spcAft>
            </a:pPr>
            <a:r>
              <a:rPr lang="en-GB" sz="1400" dirty="0">
                <a:solidFill>
                  <a:schemeClr val="accent1"/>
                </a:solidFill>
              </a:rPr>
              <a:t>Goals</a:t>
            </a:r>
          </a:p>
          <a:p>
            <a:pPr>
              <a:spcAft>
                <a:spcPts val="600"/>
              </a:spcAft>
            </a:pPr>
            <a:r>
              <a:rPr lang="en-GB" sz="1200" dirty="0"/>
              <a:t>Risk management allows individual risk events and overall risk to be understood and managed proactively, optimising success by minimising threats and maximising opportunities. Its goals are to:</a:t>
            </a:r>
          </a:p>
          <a:p>
            <a:pPr marL="171450" indent="-171450">
              <a:spcAft>
                <a:spcPts val="600"/>
              </a:spcAft>
              <a:buFont typeface="Arial" panose="020B0604020202020204" pitchFamily="34" charset="0"/>
              <a:buChar char="•"/>
            </a:pPr>
            <a:r>
              <a:rPr lang="en-GB" sz="1200" dirty="0"/>
              <a:t>ensure that levels of overall risk within a project, programme or portfolio are compatible with organisational objectives;</a:t>
            </a:r>
          </a:p>
          <a:p>
            <a:pPr marL="171450" indent="-171450">
              <a:spcAft>
                <a:spcPts val="600"/>
              </a:spcAft>
              <a:buFont typeface="Arial" panose="020B0604020202020204" pitchFamily="34" charset="0"/>
              <a:buChar char="•"/>
            </a:pPr>
            <a:r>
              <a:rPr lang="en-GB" sz="1200" dirty="0"/>
              <a:t>ensure that individual risks and responses are identified;</a:t>
            </a:r>
          </a:p>
          <a:p>
            <a:pPr marL="171450" indent="-171450">
              <a:spcAft>
                <a:spcPts val="600"/>
              </a:spcAft>
              <a:buFont typeface="Arial" panose="020B0604020202020204" pitchFamily="34" charset="0"/>
              <a:buChar char="•"/>
            </a:pPr>
            <a:r>
              <a:rPr lang="en-GB" sz="1200" dirty="0"/>
              <a:t>minimise the impact of threats to objectives;</a:t>
            </a:r>
          </a:p>
          <a:p>
            <a:pPr marL="171450" indent="-171450">
              <a:spcAft>
                <a:spcPts val="600"/>
              </a:spcAft>
              <a:buFont typeface="Arial" panose="020B0604020202020204" pitchFamily="34" charset="0"/>
              <a:buChar char="•"/>
            </a:pPr>
            <a:r>
              <a:rPr lang="en-GB" sz="1200" dirty="0"/>
              <a:t>optimise opportunities within the scope of work</a:t>
            </a:r>
            <a:endParaRPr lang="en-GB" sz="1200" dirty="0">
              <a:effectLst/>
            </a:endParaRPr>
          </a:p>
        </p:txBody>
      </p:sp>
      <p:sp>
        <p:nvSpPr>
          <p:cNvPr id="33" name="Rectangle 32">
            <a:extLst>
              <a:ext uri="{FF2B5EF4-FFF2-40B4-BE49-F238E27FC236}">
                <a16:creationId xmlns:a16="http://schemas.microsoft.com/office/drawing/2014/main" id="{7591C887-21E8-4871-BBEE-4A692B4629E0}"/>
              </a:ext>
            </a:extLst>
          </p:cNvPr>
          <p:cNvSpPr/>
          <p:nvPr/>
        </p:nvSpPr>
        <p:spPr>
          <a:xfrm>
            <a:off x="136358" y="3754844"/>
            <a:ext cx="5106006" cy="3016210"/>
          </a:xfrm>
          <a:prstGeom prst="rect">
            <a:avLst/>
          </a:prstGeom>
        </p:spPr>
        <p:txBody>
          <a:bodyPr wrap="square">
            <a:spAutoFit/>
          </a:bodyPr>
          <a:lstStyle/>
          <a:p>
            <a:pPr>
              <a:spcAft>
                <a:spcPts val="600"/>
              </a:spcAft>
            </a:pPr>
            <a:r>
              <a:rPr lang="en-GB" sz="1400" dirty="0">
                <a:solidFill>
                  <a:schemeClr val="accent1"/>
                </a:solidFill>
              </a:rPr>
              <a:t>Overview</a:t>
            </a:r>
            <a:endParaRPr lang="en-GB" sz="1100" dirty="0"/>
          </a:p>
          <a:p>
            <a:pPr>
              <a:spcAft>
                <a:spcPts val="600"/>
              </a:spcAft>
            </a:pPr>
            <a:r>
              <a:rPr lang="en-GB" sz="1200" dirty="0"/>
              <a:t>Risk is inherent in all projects, programmes and portfolios because each one is a unique combination of objectives, solutions, people and context. Each project, programme and portfolio will have an inherent level of overall risk. This overall risk has two components: risk events and uncertainty.</a:t>
            </a:r>
          </a:p>
          <a:p>
            <a:pPr>
              <a:spcAft>
                <a:spcPts val="600"/>
              </a:spcAft>
            </a:pPr>
            <a:r>
              <a:rPr lang="en-GB" sz="1200" dirty="0"/>
              <a:t>A risk event is an identifiable event that, if it occurs, will have an impact on the objectives. The key phrase here is “if it occurs”. Risk management is all about dealing with things that may, or may not, happen. </a:t>
            </a:r>
          </a:p>
          <a:p>
            <a:pPr>
              <a:spcAft>
                <a:spcPts val="600"/>
              </a:spcAft>
            </a:pPr>
            <a:r>
              <a:rPr lang="en-GB" sz="1200" dirty="0"/>
              <a:t>Uncertainty relates to a form of risk that cannot be identified as a specific risk event. For example, in the use of innovative technology there may be uncertainty about performance or reliability of some components. At a more mundane level every set of plans has a degree of uncertainty because they are based on estimates of varying accuracy.</a:t>
            </a:r>
          </a:p>
          <a:p>
            <a:pPr>
              <a:spcAft>
                <a:spcPts val="600"/>
              </a:spcAft>
            </a:pPr>
            <a:endParaRPr lang="en-GB" sz="1200" dirty="0"/>
          </a:p>
        </p:txBody>
      </p:sp>
      <p:sp>
        <p:nvSpPr>
          <p:cNvPr id="34" name="Rectangle 33">
            <a:extLst>
              <a:ext uri="{FF2B5EF4-FFF2-40B4-BE49-F238E27FC236}">
                <a16:creationId xmlns:a16="http://schemas.microsoft.com/office/drawing/2014/main" id="{A938FB9D-AC31-4026-8C12-44B10ACE1287}"/>
              </a:ext>
            </a:extLst>
          </p:cNvPr>
          <p:cNvSpPr/>
          <p:nvPr/>
        </p:nvSpPr>
        <p:spPr>
          <a:xfrm>
            <a:off x="5326793" y="4033140"/>
            <a:ext cx="5106006" cy="1985159"/>
          </a:xfrm>
          <a:prstGeom prst="rect">
            <a:avLst/>
          </a:prstGeom>
        </p:spPr>
        <p:txBody>
          <a:bodyPr wrap="square">
            <a:spAutoFit/>
          </a:bodyPr>
          <a:lstStyle/>
          <a:p>
            <a:pPr>
              <a:spcAft>
                <a:spcPts val="600"/>
              </a:spcAft>
            </a:pPr>
            <a:r>
              <a:rPr lang="en-GB" sz="1200" dirty="0"/>
              <a:t>Risk events are viewed as being either positive or negative. A negative risk (threat) is the one most people are more familiar with. It is something that will have an adverse effect on the objectives if it occurs. A positive risk (opportunity) is something that can enhance the value of the work if it occurs.</a:t>
            </a:r>
          </a:p>
          <a:p>
            <a:pPr>
              <a:spcAft>
                <a:spcPts val="600"/>
              </a:spcAft>
            </a:pPr>
            <a:r>
              <a:rPr lang="en-GB" sz="1200" dirty="0"/>
              <a:t>Once risk events have been identified, they are assessed for their probability and impact. Responses will be identified and recorded in a </a:t>
            </a:r>
            <a:r>
              <a:rPr lang="en-GB" sz="1200" dirty="0">
                <a:hlinkClick r:id="rId2" action="ppaction://hlinksldjump"/>
              </a:rPr>
              <a:t>risk register</a:t>
            </a:r>
            <a:r>
              <a:rPr lang="en-GB" sz="1200" dirty="0"/>
              <a:t>.</a:t>
            </a:r>
          </a:p>
          <a:p>
            <a:pPr>
              <a:spcAft>
                <a:spcPts val="600"/>
              </a:spcAft>
            </a:pPr>
            <a:r>
              <a:rPr lang="en-GB" sz="1200" dirty="0"/>
              <a:t>The planned responses will be implemented throughout the </a:t>
            </a:r>
            <a:r>
              <a:rPr lang="en-GB" sz="1200" dirty="0">
                <a:hlinkClick r:id="rId3" action="ppaction://hlinksldjump"/>
              </a:rPr>
              <a:t>delivery process</a:t>
            </a:r>
            <a:r>
              <a:rPr lang="en-GB" sz="1200" dirty="0"/>
              <a:t>.</a:t>
            </a:r>
          </a:p>
          <a:p>
            <a:pPr>
              <a:spcAft>
                <a:spcPts val="600"/>
              </a:spcAft>
            </a:pPr>
            <a:r>
              <a:rPr lang="en-GB" sz="1200" dirty="0"/>
              <a:t>The procedure keeps all risks under review and regularly repeats to identify new risk events and planned responses.</a:t>
            </a:r>
          </a:p>
        </p:txBody>
      </p:sp>
      <p:sp>
        <p:nvSpPr>
          <p:cNvPr id="30" name="Rectangle 29">
            <a:hlinkClick r:id="rId4"/>
            <a:extLst>
              <a:ext uri="{FF2B5EF4-FFF2-40B4-BE49-F238E27FC236}">
                <a16:creationId xmlns:a16="http://schemas.microsoft.com/office/drawing/2014/main" id="{1A8AE1A7-2DD6-48EB-A255-AC162A5C47F8}"/>
              </a:ext>
            </a:extLst>
          </p:cNvPr>
          <p:cNvSpPr/>
          <p:nvPr/>
        </p:nvSpPr>
        <p:spPr>
          <a:xfrm>
            <a:off x="10774392" y="94891"/>
            <a:ext cx="1216325" cy="6814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hlinkClick r:id="rId5"/>
            <a:extLst>
              <a:ext uri="{FF2B5EF4-FFF2-40B4-BE49-F238E27FC236}">
                <a16:creationId xmlns:a16="http://schemas.microsoft.com/office/drawing/2014/main" id="{70DFF93D-54EF-4A20-B4E2-61968DF02558}"/>
              </a:ext>
            </a:extLst>
          </p:cNvPr>
          <p:cNvSpPr txBox="1"/>
          <p:nvPr/>
        </p:nvSpPr>
        <p:spPr>
          <a:xfrm>
            <a:off x="10707096" y="2376667"/>
            <a:ext cx="740780" cy="276999"/>
          </a:xfrm>
          <a:prstGeom prst="rect">
            <a:avLst/>
          </a:prstGeom>
          <a:noFill/>
        </p:spPr>
        <p:txBody>
          <a:bodyPr wrap="none" rtlCol="0">
            <a:spAutoFit/>
          </a:bodyPr>
          <a:lstStyle/>
          <a:p>
            <a:r>
              <a:rPr lang="en-GB" sz="1200" dirty="0"/>
              <a:t>Checklist</a:t>
            </a:r>
          </a:p>
        </p:txBody>
      </p:sp>
      <p:sp>
        <p:nvSpPr>
          <p:cNvPr id="40" name="TextBox 39">
            <a:hlinkClick r:id="rId6"/>
            <a:extLst>
              <a:ext uri="{FF2B5EF4-FFF2-40B4-BE49-F238E27FC236}">
                <a16:creationId xmlns:a16="http://schemas.microsoft.com/office/drawing/2014/main" id="{5CC0AA11-7D12-4C4F-A636-CDF212957AC6}"/>
              </a:ext>
            </a:extLst>
          </p:cNvPr>
          <p:cNvSpPr txBox="1"/>
          <p:nvPr/>
        </p:nvSpPr>
        <p:spPr>
          <a:xfrm>
            <a:off x="10707096" y="1306938"/>
            <a:ext cx="977255" cy="276999"/>
          </a:xfrm>
          <a:prstGeom prst="rect">
            <a:avLst/>
          </a:prstGeom>
          <a:noFill/>
        </p:spPr>
        <p:txBody>
          <a:bodyPr wrap="none" rtlCol="0">
            <a:spAutoFit/>
          </a:bodyPr>
          <a:lstStyle/>
          <a:p>
            <a:r>
              <a:rPr lang="en-GB" sz="1200" dirty="0"/>
              <a:t>Competence</a:t>
            </a:r>
          </a:p>
        </p:txBody>
      </p:sp>
      <p:sp>
        <p:nvSpPr>
          <p:cNvPr id="41" name="TextBox 40">
            <a:hlinkClick r:id="rId7"/>
            <a:extLst>
              <a:ext uri="{FF2B5EF4-FFF2-40B4-BE49-F238E27FC236}">
                <a16:creationId xmlns:a16="http://schemas.microsoft.com/office/drawing/2014/main" id="{F0C0C841-DA4A-47EF-8A43-9466DF3455F7}"/>
              </a:ext>
            </a:extLst>
          </p:cNvPr>
          <p:cNvSpPr txBox="1"/>
          <p:nvPr/>
        </p:nvSpPr>
        <p:spPr>
          <a:xfrm>
            <a:off x="10707096" y="1841802"/>
            <a:ext cx="925446" cy="276999"/>
          </a:xfrm>
          <a:prstGeom prst="rect">
            <a:avLst/>
          </a:prstGeom>
          <a:noFill/>
        </p:spPr>
        <p:txBody>
          <a:bodyPr wrap="none" rtlCol="0">
            <a:spAutoFit/>
          </a:bodyPr>
          <a:lstStyle/>
          <a:p>
            <a:r>
              <a:rPr lang="en-GB" sz="1200" dirty="0"/>
              <a:t>Assessment</a:t>
            </a:r>
          </a:p>
        </p:txBody>
      </p:sp>
      <p:sp>
        <p:nvSpPr>
          <p:cNvPr id="42" name="TextBox 41">
            <a:hlinkClick r:id="rId8"/>
            <a:extLst>
              <a:ext uri="{FF2B5EF4-FFF2-40B4-BE49-F238E27FC236}">
                <a16:creationId xmlns:a16="http://schemas.microsoft.com/office/drawing/2014/main" id="{0FEB601D-A29C-4085-B52B-9DF671DCD99B}"/>
              </a:ext>
            </a:extLst>
          </p:cNvPr>
          <p:cNvSpPr txBox="1"/>
          <p:nvPr/>
        </p:nvSpPr>
        <p:spPr>
          <a:xfrm>
            <a:off x="10707096" y="2109234"/>
            <a:ext cx="819327" cy="276999"/>
          </a:xfrm>
          <a:prstGeom prst="rect">
            <a:avLst/>
          </a:prstGeom>
          <a:noFill/>
        </p:spPr>
        <p:txBody>
          <a:bodyPr wrap="none" rtlCol="0">
            <a:spAutoFit/>
          </a:bodyPr>
          <a:lstStyle/>
          <a:p>
            <a:r>
              <a:rPr lang="en-GB" sz="1200" dirty="0"/>
              <a:t>Resources</a:t>
            </a:r>
          </a:p>
        </p:txBody>
      </p:sp>
      <p:sp>
        <p:nvSpPr>
          <p:cNvPr id="43" name="TextBox 42">
            <a:hlinkClick r:id="rId9"/>
            <a:extLst>
              <a:ext uri="{FF2B5EF4-FFF2-40B4-BE49-F238E27FC236}">
                <a16:creationId xmlns:a16="http://schemas.microsoft.com/office/drawing/2014/main" id="{DA91B08A-3C18-4A5B-89FE-934FB6EBBD25}"/>
              </a:ext>
            </a:extLst>
          </p:cNvPr>
          <p:cNvSpPr txBox="1"/>
          <p:nvPr/>
        </p:nvSpPr>
        <p:spPr>
          <a:xfrm>
            <a:off x="10707096" y="1574370"/>
            <a:ext cx="728276" cy="276999"/>
          </a:xfrm>
          <a:prstGeom prst="rect">
            <a:avLst/>
          </a:prstGeom>
          <a:noFill/>
        </p:spPr>
        <p:txBody>
          <a:bodyPr wrap="none" rtlCol="0">
            <a:spAutoFit/>
          </a:bodyPr>
          <a:lstStyle/>
          <a:p>
            <a:r>
              <a:rPr lang="en-GB" sz="1200" dirty="0"/>
              <a:t>Maturity</a:t>
            </a:r>
          </a:p>
        </p:txBody>
      </p:sp>
      <p:sp>
        <p:nvSpPr>
          <p:cNvPr id="44" name="TextBox 43">
            <a:hlinkClick r:id="rId10"/>
            <a:extLst>
              <a:ext uri="{FF2B5EF4-FFF2-40B4-BE49-F238E27FC236}">
                <a16:creationId xmlns:a16="http://schemas.microsoft.com/office/drawing/2014/main" id="{F7312D93-6671-40BA-9DFC-8214F1EB6410}"/>
              </a:ext>
            </a:extLst>
          </p:cNvPr>
          <p:cNvSpPr txBox="1"/>
          <p:nvPr/>
        </p:nvSpPr>
        <p:spPr>
          <a:xfrm>
            <a:off x="10707096" y="3660960"/>
            <a:ext cx="1156022" cy="276999"/>
          </a:xfrm>
          <a:prstGeom prst="rect">
            <a:avLst/>
          </a:prstGeom>
          <a:noFill/>
        </p:spPr>
        <p:txBody>
          <a:bodyPr wrap="none" rtlCol="0">
            <a:spAutoFit/>
          </a:bodyPr>
          <a:lstStyle/>
          <a:p>
            <a:r>
              <a:rPr lang="en-GB" sz="1200" dirty="0"/>
              <a:t>Risk techniques</a:t>
            </a:r>
          </a:p>
        </p:txBody>
      </p:sp>
      <p:sp>
        <p:nvSpPr>
          <p:cNvPr id="45" name="TextBox 44">
            <a:hlinkClick r:id="rId11"/>
            <a:extLst>
              <a:ext uri="{FF2B5EF4-FFF2-40B4-BE49-F238E27FC236}">
                <a16:creationId xmlns:a16="http://schemas.microsoft.com/office/drawing/2014/main" id="{ED782053-E62C-4ED7-8842-2139CA071E37}"/>
              </a:ext>
            </a:extLst>
          </p:cNvPr>
          <p:cNvSpPr txBox="1"/>
          <p:nvPr/>
        </p:nvSpPr>
        <p:spPr>
          <a:xfrm>
            <a:off x="10707096" y="3393527"/>
            <a:ext cx="938270" cy="276999"/>
          </a:xfrm>
          <a:prstGeom prst="rect">
            <a:avLst/>
          </a:prstGeom>
          <a:noFill/>
        </p:spPr>
        <p:txBody>
          <a:bodyPr wrap="none" rtlCol="0">
            <a:spAutoFit/>
          </a:bodyPr>
          <a:lstStyle/>
          <a:p>
            <a:r>
              <a:rPr lang="en-GB" sz="1200" dirty="0"/>
              <a:t>Risk context</a:t>
            </a:r>
          </a:p>
        </p:txBody>
      </p:sp>
      <p:cxnSp>
        <p:nvCxnSpPr>
          <p:cNvPr id="46" name="Straight Connector 45">
            <a:extLst>
              <a:ext uri="{FF2B5EF4-FFF2-40B4-BE49-F238E27FC236}">
                <a16:creationId xmlns:a16="http://schemas.microsoft.com/office/drawing/2014/main" id="{2AA0FA1E-9833-4FA3-90FA-EC1E6CB0D2E0}"/>
              </a:ext>
            </a:extLst>
          </p:cNvPr>
          <p:cNvCxnSpPr/>
          <p:nvPr/>
        </p:nvCxnSpPr>
        <p:spPr>
          <a:xfrm>
            <a:off x="10735554" y="4089017"/>
            <a:ext cx="13008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B1518F4-E914-4A40-B97D-20BABBC8AC5C}"/>
              </a:ext>
            </a:extLst>
          </p:cNvPr>
          <p:cNvSpPr txBox="1"/>
          <p:nvPr/>
        </p:nvSpPr>
        <p:spPr>
          <a:xfrm>
            <a:off x="10561983" y="4165413"/>
            <a:ext cx="1621991" cy="307777"/>
          </a:xfrm>
          <a:prstGeom prst="rect">
            <a:avLst/>
          </a:prstGeom>
          <a:noFill/>
        </p:spPr>
        <p:txBody>
          <a:bodyPr wrap="square" rtlCol="0">
            <a:spAutoFit/>
          </a:bodyPr>
          <a:lstStyle/>
          <a:p>
            <a:pPr algn="ctr"/>
            <a:r>
              <a:rPr lang="en-GB" sz="1400" b="1" dirty="0">
                <a:solidFill>
                  <a:schemeClr val="accent1"/>
                </a:solidFill>
              </a:rPr>
              <a:t>Library</a:t>
            </a:r>
          </a:p>
        </p:txBody>
      </p:sp>
      <p:sp>
        <p:nvSpPr>
          <p:cNvPr id="50" name="TextBox 49">
            <a:hlinkClick r:id="rId12"/>
            <a:extLst>
              <a:ext uri="{FF2B5EF4-FFF2-40B4-BE49-F238E27FC236}">
                <a16:creationId xmlns:a16="http://schemas.microsoft.com/office/drawing/2014/main" id="{B7740D77-EC21-45C5-82D6-E662EB591E40}"/>
              </a:ext>
            </a:extLst>
          </p:cNvPr>
          <p:cNvSpPr txBox="1"/>
          <p:nvPr/>
        </p:nvSpPr>
        <p:spPr>
          <a:xfrm>
            <a:off x="10707096" y="5465509"/>
            <a:ext cx="1067472" cy="276999"/>
          </a:xfrm>
          <a:prstGeom prst="rect">
            <a:avLst/>
          </a:prstGeom>
          <a:noFill/>
        </p:spPr>
        <p:txBody>
          <a:bodyPr wrap="none" rtlCol="0">
            <a:spAutoFit/>
          </a:bodyPr>
          <a:lstStyle/>
          <a:p>
            <a:r>
              <a:rPr lang="en-GB" sz="1200" dirty="0"/>
              <a:t>Decision trees</a:t>
            </a:r>
          </a:p>
        </p:txBody>
      </p:sp>
      <p:sp>
        <p:nvSpPr>
          <p:cNvPr id="51" name="TextBox 50">
            <a:hlinkClick r:id="rId13"/>
            <a:extLst>
              <a:ext uri="{FF2B5EF4-FFF2-40B4-BE49-F238E27FC236}">
                <a16:creationId xmlns:a16="http://schemas.microsoft.com/office/drawing/2014/main" id="{2431C40A-3540-4894-8994-042375F50BB7}"/>
              </a:ext>
            </a:extLst>
          </p:cNvPr>
          <p:cNvSpPr txBox="1"/>
          <p:nvPr/>
        </p:nvSpPr>
        <p:spPr>
          <a:xfrm>
            <a:off x="10707096" y="4468979"/>
            <a:ext cx="1463160" cy="461665"/>
          </a:xfrm>
          <a:prstGeom prst="rect">
            <a:avLst/>
          </a:prstGeom>
          <a:noFill/>
        </p:spPr>
        <p:txBody>
          <a:bodyPr wrap="square" rtlCol="0">
            <a:spAutoFit/>
          </a:bodyPr>
          <a:lstStyle/>
          <a:p>
            <a:r>
              <a:rPr lang="en-GB" sz="1200" dirty="0"/>
              <a:t>Probability-impact assessment</a:t>
            </a:r>
          </a:p>
        </p:txBody>
      </p:sp>
      <p:sp>
        <p:nvSpPr>
          <p:cNvPr id="52" name="TextBox 51">
            <a:hlinkClick r:id="rId14"/>
            <a:extLst>
              <a:ext uri="{FF2B5EF4-FFF2-40B4-BE49-F238E27FC236}">
                <a16:creationId xmlns:a16="http://schemas.microsoft.com/office/drawing/2014/main" id="{BBE5295E-9E05-43B6-871D-096444D4F350}"/>
              </a:ext>
            </a:extLst>
          </p:cNvPr>
          <p:cNvSpPr txBox="1"/>
          <p:nvPr/>
        </p:nvSpPr>
        <p:spPr>
          <a:xfrm>
            <a:off x="10707096" y="4930644"/>
            <a:ext cx="1099532" cy="276999"/>
          </a:xfrm>
          <a:prstGeom prst="rect">
            <a:avLst/>
          </a:prstGeom>
          <a:noFill/>
        </p:spPr>
        <p:txBody>
          <a:bodyPr wrap="none" rtlCol="0">
            <a:spAutoFit/>
          </a:bodyPr>
          <a:lstStyle/>
          <a:p>
            <a:r>
              <a:rPr lang="en-GB" sz="1200" dirty="0"/>
              <a:t>Risk responses</a:t>
            </a:r>
          </a:p>
        </p:txBody>
      </p:sp>
      <p:sp>
        <p:nvSpPr>
          <p:cNvPr id="53" name="TextBox 52">
            <a:hlinkClick r:id="rId15"/>
            <a:extLst>
              <a:ext uri="{FF2B5EF4-FFF2-40B4-BE49-F238E27FC236}">
                <a16:creationId xmlns:a16="http://schemas.microsoft.com/office/drawing/2014/main" id="{578155EE-7842-4020-8403-19E58E74E6F9}"/>
              </a:ext>
            </a:extLst>
          </p:cNvPr>
          <p:cNvSpPr txBox="1"/>
          <p:nvPr/>
        </p:nvSpPr>
        <p:spPr>
          <a:xfrm>
            <a:off x="10707096" y="5198076"/>
            <a:ext cx="1486625" cy="276999"/>
          </a:xfrm>
          <a:prstGeom prst="rect">
            <a:avLst/>
          </a:prstGeom>
          <a:noFill/>
        </p:spPr>
        <p:txBody>
          <a:bodyPr wrap="none" rtlCol="0">
            <a:spAutoFit/>
          </a:bodyPr>
          <a:lstStyle/>
          <a:p>
            <a:r>
              <a:rPr lang="en-GB" sz="1200" dirty="0"/>
              <a:t>Monte Carlo analysis</a:t>
            </a:r>
          </a:p>
        </p:txBody>
      </p:sp>
      <p:sp>
        <p:nvSpPr>
          <p:cNvPr id="55" name="TextBox 54">
            <a:extLst>
              <a:ext uri="{FF2B5EF4-FFF2-40B4-BE49-F238E27FC236}">
                <a16:creationId xmlns:a16="http://schemas.microsoft.com/office/drawing/2014/main" id="{0B9ED185-3DE5-4262-846A-A9C62AA283E9}"/>
              </a:ext>
            </a:extLst>
          </p:cNvPr>
          <p:cNvSpPr txBox="1"/>
          <p:nvPr/>
        </p:nvSpPr>
        <p:spPr>
          <a:xfrm>
            <a:off x="10580882" y="1017186"/>
            <a:ext cx="1589374" cy="307777"/>
          </a:xfrm>
          <a:prstGeom prst="rect">
            <a:avLst/>
          </a:prstGeom>
          <a:noFill/>
        </p:spPr>
        <p:txBody>
          <a:bodyPr wrap="square" rtlCol="0">
            <a:spAutoFit/>
          </a:bodyPr>
          <a:lstStyle/>
          <a:p>
            <a:pPr algn="ctr"/>
            <a:r>
              <a:rPr lang="en-GB" sz="1400" b="1" dirty="0">
                <a:solidFill>
                  <a:schemeClr val="accent1"/>
                </a:solidFill>
              </a:rPr>
              <a:t>Application</a:t>
            </a:r>
          </a:p>
        </p:txBody>
      </p:sp>
      <p:sp>
        <p:nvSpPr>
          <p:cNvPr id="48" name="TextBox 47">
            <a:hlinkClick r:id="rId16"/>
            <a:extLst>
              <a:ext uri="{FF2B5EF4-FFF2-40B4-BE49-F238E27FC236}">
                <a16:creationId xmlns:a16="http://schemas.microsoft.com/office/drawing/2014/main" id="{1D2D0ACC-AD3B-4F46-A338-360F1B8D2586}"/>
              </a:ext>
            </a:extLst>
          </p:cNvPr>
          <p:cNvSpPr txBox="1"/>
          <p:nvPr/>
        </p:nvSpPr>
        <p:spPr>
          <a:xfrm>
            <a:off x="10707096" y="2672768"/>
            <a:ext cx="921471" cy="276999"/>
          </a:xfrm>
          <a:prstGeom prst="rect">
            <a:avLst/>
          </a:prstGeom>
          <a:noFill/>
        </p:spPr>
        <p:txBody>
          <a:bodyPr wrap="none" rtlCol="0">
            <a:spAutoFit/>
          </a:bodyPr>
          <a:lstStyle/>
          <a:p>
            <a:r>
              <a:rPr lang="en-GB" sz="1200" dirty="0"/>
              <a:t>Team Praxis</a:t>
            </a:r>
          </a:p>
        </p:txBody>
      </p:sp>
    </p:spTree>
    <p:extLst>
      <p:ext uri="{BB962C8B-B14F-4D97-AF65-F5344CB8AC3E}">
        <p14:creationId xmlns:p14="http://schemas.microsoft.com/office/powerpoint/2010/main" val="38696143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1AAC7-0846-45C3-BCAE-0D9C7DE88555}"/>
              </a:ext>
            </a:extLst>
          </p:cNvPr>
          <p:cNvSpPr>
            <a:spLocks noGrp="1"/>
          </p:cNvSpPr>
          <p:nvPr>
            <p:ph type="title"/>
          </p:nvPr>
        </p:nvSpPr>
        <p:spPr>
          <a:xfrm>
            <a:off x="136358" y="24064"/>
            <a:ext cx="6798577" cy="826167"/>
          </a:xfrm>
        </p:spPr>
        <p:txBody>
          <a:bodyPr/>
          <a:lstStyle/>
          <a:p>
            <a:r>
              <a:rPr lang="en-GB" dirty="0"/>
              <a:t>Change management</a:t>
            </a:r>
          </a:p>
        </p:txBody>
      </p:sp>
      <p:grpSp>
        <p:nvGrpSpPr>
          <p:cNvPr id="3" name="Group 2">
            <a:extLst>
              <a:ext uri="{FF2B5EF4-FFF2-40B4-BE49-F238E27FC236}">
                <a16:creationId xmlns:a16="http://schemas.microsoft.com/office/drawing/2014/main" id="{AA9B8EFB-C000-4846-BA6D-EF744F96D3A0}"/>
              </a:ext>
            </a:extLst>
          </p:cNvPr>
          <p:cNvGrpSpPr/>
          <p:nvPr/>
        </p:nvGrpSpPr>
        <p:grpSpPr>
          <a:xfrm>
            <a:off x="4219664" y="1772839"/>
            <a:ext cx="6099549" cy="2060948"/>
            <a:chOff x="2491626" y="4863313"/>
            <a:chExt cx="4095292" cy="1383739"/>
          </a:xfrm>
          <a:effectLst>
            <a:outerShdw blurRad="127000" dist="63500" dir="3600000" algn="ctr" rotWithShape="0">
              <a:srgbClr val="000000">
                <a:alpha val="40000"/>
              </a:srgbClr>
            </a:outerShdw>
          </a:effectLst>
        </p:grpSpPr>
        <p:sp>
          <p:nvSpPr>
            <p:cNvPr id="4" name="Rectangle 3">
              <a:extLst>
                <a:ext uri="{FF2B5EF4-FFF2-40B4-BE49-F238E27FC236}">
                  <a16:creationId xmlns:a16="http://schemas.microsoft.com/office/drawing/2014/main" id="{B38E734F-6687-49BC-99B8-F4F1EB4CF12E}"/>
                </a:ext>
              </a:extLst>
            </p:cNvPr>
            <p:cNvSpPr/>
            <p:nvPr/>
          </p:nvSpPr>
          <p:spPr>
            <a:xfrm>
              <a:off x="3376668" y="5277458"/>
              <a:ext cx="613505" cy="375321"/>
            </a:xfrm>
            <a:prstGeom prst="rect">
              <a:avLst/>
            </a:prstGeom>
            <a:solidFill>
              <a:schemeClr val="accent5">
                <a:lumMod val="20000"/>
                <a:lumOff val="80000"/>
              </a:schemeClr>
            </a:solidFill>
            <a:ln w="31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rPr>
                <a:t>Initiate</a:t>
              </a:r>
            </a:p>
          </p:txBody>
        </p:sp>
        <p:sp>
          <p:nvSpPr>
            <p:cNvPr id="5" name="Rectangle 4">
              <a:extLst>
                <a:ext uri="{FF2B5EF4-FFF2-40B4-BE49-F238E27FC236}">
                  <a16:creationId xmlns:a16="http://schemas.microsoft.com/office/drawing/2014/main" id="{5EBB6371-96F2-4513-94C5-ED5965921E16}"/>
                </a:ext>
              </a:extLst>
            </p:cNvPr>
            <p:cNvSpPr/>
            <p:nvPr/>
          </p:nvSpPr>
          <p:spPr>
            <a:xfrm>
              <a:off x="3541440" y="5871731"/>
              <a:ext cx="613505" cy="375321"/>
            </a:xfrm>
            <a:prstGeom prst="rect">
              <a:avLst/>
            </a:prstGeom>
            <a:solidFill>
              <a:schemeClr val="accent5">
                <a:lumMod val="20000"/>
                <a:lumOff val="80000"/>
              </a:schemeClr>
            </a:solidFill>
            <a:ln w="31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rPr>
                <a:t>Assess</a:t>
              </a:r>
            </a:p>
          </p:txBody>
        </p:sp>
        <p:sp>
          <p:nvSpPr>
            <p:cNvPr id="6" name="Rectangle 5">
              <a:extLst>
                <a:ext uri="{FF2B5EF4-FFF2-40B4-BE49-F238E27FC236}">
                  <a16:creationId xmlns:a16="http://schemas.microsoft.com/office/drawing/2014/main" id="{F22B6B9C-4AF3-4C64-AC9E-F338A5DF3DBB}"/>
                </a:ext>
              </a:extLst>
            </p:cNvPr>
            <p:cNvSpPr/>
            <p:nvPr/>
          </p:nvSpPr>
          <p:spPr>
            <a:xfrm>
              <a:off x="5973413" y="5871731"/>
              <a:ext cx="613505" cy="375321"/>
            </a:xfrm>
            <a:prstGeom prst="rect">
              <a:avLst/>
            </a:prstGeom>
            <a:solidFill>
              <a:schemeClr val="accent5">
                <a:lumMod val="20000"/>
                <a:lumOff val="80000"/>
              </a:schemeClr>
            </a:solidFill>
            <a:ln w="31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rPr>
                <a:t>Sustain</a:t>
              </a:r>
            </a:p>
          </p:txBody>
        </p:sp>
        <p:sp>
          <p:nvSpPr>
            <p:cNvPr id="7" name="Rectangle 6">
              <a:extLst>
                <a:ext uri="{FF2B5EF4-FFF2-40B4-BE49-F238E27FC236}">
                  <a16:creationId xmlns:a16="http://schemas.microsoft.com/office/drawing/2014/main" id="{36B5AA38-FC34-48BB-B6AD-AAC8CEDEBFE5}"/>
                </a:ext>
              </a:extLst>
            </p:cNvPr>
            <p:cNvSpPr/>
            <p:nvPr/>
          </p:nvSpPr>
          <p:spPr>
            <a:xfrm>
              <a:off x="5076849" y="5871731"/>
              <a:ext cx="728183" cy="375321"/>
            </a:xfrm>
            <a:prstGeom prst="rect">
              <a:avLst/>
            </a:prstGeom>
            <a:solidFill>
              <a:schemeClr val="accent5">
                <a:lumMod val="20000"/>
                <a:lumOff val="80000"/>
              </a:schemeClr>
            </a:solidFill>
            <a:ln w="31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rPr>
                <a:t>Implement</a:t>
              </a:r>
            </a:p>
          </p:txBody>
        </p:sp>
        <p:sp>
          <p:nvSpPr>
            <p:cNvPr id="8" name="Rectangle 7">
              <a:extLst>
                <a:ext uri="{FF2B5EF4-FFF2-40B4-BE49-F238E27FC236}">
                  <a16:creationId xmlns:a16="http://schemas.microsoft.com/office/drawing/2014/main" id="{D8107886-5074-4A8C-BD82-D6AA1E23615C}"/>
                </a:ext>
              </a:extLst>
            </p:cNvPr>
            <p:cNvSpPr/>
            <p:nvPr/>
          </p:nvSpPr>
          <p:spPr>
            <a:xfrm>
              <a:off x="4309145" y="5871731"/>
              <a:ext cx="613505" cy="375321"/>
            </a:xfrm>
            <a:prstGeom prst="rect">
              <a:avLst/>
            </a:prstGeom>
            <a:solidFill>
              <a:schemeClr val="accent5">
                <a:lumMod val="20000"/>
                <a:lumOff val="80000"/>
              </a:schemeClr>
            </a:solidFill>
            <a:ln w="31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rPr>
                <a:t>Prepare</a:t>
              </a:r>
            </a:p>
          </p:txBody>
        </p:sp>
        <p:cxnSp>
          <p:nvCxnSpPr>
            <p:cNvPr id="9" name="Straight Arrow Connector 9">
              <a:extLst>
                <a:ext uri="{FF2B5EF4-FFF2-40B4-BE49-F238E27FC236}">
                  <a16:creationId xmlns:a16="http://schemas.microsoft.com/office/drawing/2014/main" id="{0B61EE73-615D-48EA-A53B-7E8D021825C5}"/>
                </a:ext>
              </a:extLst>
            </p:cNvPr>
            <p:cNvCxnSpPr>
              <a:stCxn id="15" idx="2"/>
              <a:endCxn id="5" idx="1"/>
            </p:cNvCxnSpPr>
            <p:nvPr/>
          </p:nvCxnSpPr>
          <p:spPr>
            <a:xfrm rot="16200000" flipH="1">
              <a:off x="3271531" y="5789482"/>
              <a:ext cx="321665" cy="218154"/>
            </a:xfrm>
            <a:prstGeom prst="bentConnector2">
              <a:avLst/>
            </a:prstGeom>
            <a:ln>
              <a:solidFill>
                <a:schemeClr val="accent5">
                  <a:lumMod val="60000"/>
                  <a:lumOff val="40000"/>
                </a:schemeClr>
              </a:solidFill>
              <a:headEnd type="none" w="med" len="med"/>
              <a:tailEnd type="triangle" w="sm"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B4A33189-4571-4227-A004-590C41926439}"/>
                </a:ext>
              </a:extLst>
            </p:cNvPr>
            <p:cNvCxnSpPr>
              <a:stCxn id="8" idx="3"/>
              <a:endCxn id="7" idx="1"/>
            </p:cNvCxnSpPr>
            <p:nvPr/>
          </p:nvCxnSpPr>
          <p:spPr>
            <a:xfrm>
              <a:off x="4922650" y="6059392"/>
              <a:ext cx="154199" cy="0"/>
            </a:xfrm>
            <a:prstGeom prst="straightConnector1">
              <a:avLst/>
            </a:prstGeom>
            <a:ln>
              <a:solidFill>
                <a:schemeClr val="accent5">
                  <a:lumMod val="60000"/>
                  <a:lumOff val="40000"/>
                </a:schemeClr>
              </a:solidFill>
              <a:headEnd type="none" w="med" len="med"/>
              <a:tailEnd type="triangle" w="sm"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86C49E61-4BAE-4EB1-87FE-C7A35A409F4A}"/>
                </a:ext>
              </a:extLst>
            </p:cNvPr>
            <p:cNvCxnSpPr>
              <a:stCxn id="7" idx="3"/>
              <a:endCxn id="6" idx="1"/>
            </p:cNvCxnSpPr>
            <p:nvPr/>
          </p:nvCxnSpPr>
          <p:spPr>
            <a:xfrm>
              <a:off x="5805032" y="6059392"/>
              <a:ext cx="168381" cy="0"/>
            </a:xfrm>
            <a:prstGeom prst="straightConnector1">
              <a:avLst/>
            </a:prstGeom>
            <a:ln>
              <a:solidFill>
                <a:schemeClr val="accent5">
                  <a:lumMod val="60000"/>
                  <a:lumOff val="40000"/>
                </a:schemeClr>
              </a:solidFill>
              <a:headEnd type="none" w="med" len="med"/>
              <a:tailEnd type="triangle" w="sm"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1A3751AB-0264-41E7-9C38-BCC5D0A3AA64}"/>
                </a:ext>
              </a:extLst>
            </p:cNvPr>
            <p:cNvCxnSpPr>
              <a:stCxn id="5" idx="3"/>
              <a:endCxn id="8" idx="1"/>
            </p:cNvCxnSpPr>
            <p:nvPr/>
          </p:nvCxnSpPr>
          <p:spPr>
            <a:xfrm>
              <a:off x="4154945" y="6059392"/>
              <a:ext cx="154199" cy="0"/>
            </a:xfrm>
            <a:prstGeom prst="straightConnector1">
              <a:avLst/>
            </a:prstGeom>
            <a:ln>
              <a:solidFill>
                <a:schemeClr val="accent5">
                  <a:lumMod val="60000"/>
                  <a:lumOff val="40000"/>
                </a:schemeClr>
              </a:solidFill>
              <a:headEnd type="none" w="med" len="med"/>
              <a:tailEnd type="triangle" w="sm" len="med"/>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DA82FE3E-E975-4DF0-8422-B325316FDDED}"/>
                </a:ext>
              </a:extLst>
            </p:cNvPr>
            <p:cNvSpPr/>
            <p:nvPr/>
          </p:nvSpPr>
          <p:spPr>
            <a:xfrm>
              <a:off x="2613893" y="5277458"/>
              <a:ext cx="613505" cy="375321"/>
            </a:xfrm>
            <a:prstGeom prst="rect">
              <a:avLst/>
            </a:prstGeom>
            <a:solidFill>
              <a:schemeClr val="accent5">
                <a:lumMod val="20000"/>
                <a:lumOff val="80000"/>
              </a:schemeClr>
            </a:solidFill>
            <a:ln w="31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rPr>
                <a:t>Plan</a:t>
              </a:r>
            </a:p>
          </p:txBody>
        </p:sp>
        <p:cxnSp>
          <p:nvCxnSpPr>
            <p:cNvPr id="14" name="Straight Arrow Connector 13">
              <a:extLst>
                <a:ext uri="{FF2B5EF4-FFF2-40B4-BE49-F238E27FC236}">
                  <a16:creationId xmlns:a16="http://schemas.microsoft.com/office/drawing/2014/main" id="{32E3DA22-3799-4DD1-86D3-FFFAB9A14003}"/>
                </a:ext>
              </a:extLst>
            </p:cNvPr>
            <p:cNvCxnSpPr>
              <a:stCxn id="13" idx="3"/>
              <a:endCxn id="4" idx="1"/>
            </p:cNvCxnSpPr>
            <p:nvPr/>
          </p:nvCxnSpPr>
          <p:spPr>
            <a:xfrm>
              <a:off x="3227398" y="5465119"/>
              <a:ext cx="149270" cy="0"/>
            </a:xfrm>
            <a:prstGeom prst="straightConnector1">
              <a:avLst/>
            </a:prstGeom>
            <a:ln>
              <a:solidFill>
                <a:schemeClr val="accent5">
                  <a:lumMod val="60000"/>
                  <a:lumOff val="40000"/>
                </a:schemeClr>
              </a:solidFill>
              <a:headEnd type="none" w="med" len="med"/>
              <a:tailEnd type="triangle" w="sm" len="med"/>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9BBAB784-C1D0-4D4A-A30A-68938583C4A8}"/>
                </a:ext>
              </a:extLst>
            </p:cNvPr>
            <p:cNvSpPr/>
            <p:nvPr/>
          </p:nvSpPr>
          <p:spPr>
            <a:xfrm>
              <a:off x="2491626" y="4863313"/>
              <a:ext cx="1663319" cy="874414"/>
            </a:xfrm>
            <a:prstGeom prst="rect">
              <a:avLst/>
            </a:prstGeom>
            <a:noFill/>
            <a:ln w="3175">
              <a:solidFill>
                <a:schemeClr val="accent5">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p>
          </p:txBody>
        </p:sp>
        <p:sp>
          <p:nvSpPr>
            <p:cNvPr id="16" name="TextBox 15">
              <a:extLst>
                <a:ext uri="{FF2B5EF4-FFF2-40B4-BE49-F238E27FC236}">
                  <a16:creationId xmlns:a16="http://schemas.microsoft.com/office/drawing/2014/main" id="{051BCC87-5F8A-4746-B9BC-A347EDBE3137}"/>
                </a:ext>
              </a:extLst>
            </p:cNvPr>
            <p:cNvSpPr txBox="1"/>
            <p:nvPr/>
          </p:nvSpPr>
          <p:spPr>
            <a:xfrm>
              <a:off x="2491626" y="4863313"/>
              <a:ext cx="1663319" cy="769441"/>
            </a:xfrm>
            <a:prstGeom prst="rect">
              <a:avLst/>
            </a:prstGeom>
            <a:noFill/>
            <a:ln>
              <a:noFill/>
            </a:ln>
          </p:spPr>
          <p:txBody>
            <a:bodyPr wrap="square" rtlCol="0">
              <a:spAutoFit/>
            </a:bodyPr>
            <a:lstStyle/>
            <a:p>
              <a:pPr algn="ctr"/>
              <a:r>
                <a:rPr lang="en-GB" sz="1100" dirty="0"/>
                <a:t>May be combined with the corresponding steps in the benefits management procedure</a:t>
              </a:r>
            </a:p>
          </p:txBody>
        </p:sp>
      </p:grpSp>
      <p:sp>
        <p:nvSpPr>
          <p:cNvPr id="17" name="Rectangle 16">
            <a:extLst>
              <a:ext uri="{FF2B5EF4-FFF2-40B4-BE49-F238E27FC236}">
                <a16:creationId xmlns:a16="http://schemas.microsoft.com/office/drawing/2014/main" id="{5E45930A-FED5-45BD-8376-BF705498F1C2}"/>
              </a:ext>
            </a:extLst>
          </p:cNvPr>
          <p:cNvSpPr/>
          <p:nvPr/>
        </p:nvSpPr>
        <p:spPr>
          <a:xfrm>
            <a:off x="136358" y="1059939"/>
            <a:ext cx="3885917" cy="3316292"/>
          </a:xfrm>
          <a:prstGeom prst="rect">
            <a:avLst/>
          </a:prstGeom>
        </p:spPr>
        <p:txBody>
          <a:bodyPr wrap="square">
            <a:spAutoFit/>
          </a:bodyPr>
          <a:lstStyle/>
          <a:p>
            <a:pPr lvl="0">
              <a:spcAft>
                <a:spcPts val="300"/>
              </a:spcAft>
            </a:pPr>
            <a:r>
              <a:rPr lang="en-GB" sz="1400" dirty="0">
                <a:solidFill>
                  <a:srgbClr val="7193C7"/>
                </a:solidFill>
              </a:rPr>
              <a:t>Goals</a:t>
            </a:r>
          </a:p>
          <a:p>
            <a:pPr>
              <a:spcAft>
                <a:spcPts val="600"/>
              </a:spcAft>
            </a:pPr>
            <a:r>
              <a:rPr lang="en-GB" sz="1200" dirty="0">
                <a:solidFill>
                  <a:srgbClr val="212125"/>
                </a:solidFill>
              </a:rPr>
              <a:t>The achievement of benefits in a </a:t>
            </a:r>
            <a:r>
              <a:rPr lang="en-GB" sz="1200" dirty="0">
                <a:solidFill>
                  <a:srgbClr val="008CBA"/>
                </a:solidFill>
                <a:hlinkClick r:id="rId2"/>
              </a:rPr>
              <a:t>business case</a:t>
            </a:r>
            <a:r>
              <a:rPr lang="en-GB" sz="1200" dirty="0">
                <a:solidFill>
                  <a:srgbClr val="212125"/>
                </a:solidFill>
              </a:rPr>
              <a:t> often requires changes to the working practices of the host organisation. These changed practices are known as outcomes and moving from the current practice to the desired outcome is achieved through change management. </a:t>
            </a:r>
          </a:p>
          <a:p>
            <a:pPr>
              <a:spcAft>
                <a:spcPts val="600"/>
              </a:spcAft>
            </a:pPr>
            <a:r>
              <a:rPr lang="en-GB" sz="1200" dirty="0">
                <a:solidFill>
                  <a:srgbClr val="212125"/>
                </a:solidFill>
              </a:rPr>
              <a:t>Outcomes usually include a section of the organisation adopting and utilising the outputs of one or more projects.</a:t>
            </a:r>
          </a:p>
          <a:p>
            <a:pPr>
              <a:spcAft>
                <a:spcPts val="600"/>
              </a:spcAft>
            </a:pPr>
            <a:r>
              <a:rPr lang="en-GB" sz="1200" dirty="0">
                <a:solidFill>
                  <a:srgbClr val="212125"/>
                </a:solidFill>
              </a:rPr>
              <a:t>The goals of change management are to:</a:t>
            </a:r>
          </a:p>
          <a:p>
            <a:pPr marL="176213" indent="-176213">
              <a:spcAft>
                <a:spcPts val="600"/>
              </a:spcAft>
              <a:buFont typeface="Arial" panose="020B0604020202020204" pitchFamily="34" charset="0"/>
              <a:buChar char="•"/>
            </a:pPr>
            <a:r>
              <a:rPr lang="en-GB" sz="1200" dirty="0">
                <a:solidFill>
                  <a:srgbClr val="212125"/>
                </a:solidFill>
              </a:rPr>
              <a:t>define the organisational change required to convert outputs into benefits;</a:t>
            </a:r>
          </a:p>
          <a:p>
            <a:pPr marL="176213" indent="-176213">
              <a:spcAft>
                <a:spcPts val="600"/>
              </a:spcAft>
              <a:buFont typeface="Arial" panose="020B0604020202020204" pitchFamily="34" charset="0"/>
              <a:buChar char="•"/>
            </a:pPr>
            <a:r>
              <a:rPr lang="en-GB" sz="1200" dirty="0">
                <a:solidFill>
                  <a:srgbClr val="212125"/>
                </a:solidFill>
              </a:rPr>
              <a:t>ensure the organisation is prepared to implement change;</a:t>
            </a:r>
          </a:p>
          <a:p>
            <a:pPr marL="176213" indent="-176213">
              <a:spcAft>
                <a:spcPts val="600"/>
              </a:spcAft>
              <a:buFont typeface="Arial" panose="020B0604020202020204" pitchFamily="34" charset="0"/>
              <a:buChar char="•"/>
            </a:pPr>
            <a:r>
              <a:rPr lang="en-GB" sz="1200" dirty="0">
                <a:solidFill>
                  <a:srgbClr val="212125"/>
                </a:solidFill>
              </a:rPr>
              <a:t>implement the change and embed it into organisational practice.</a:t>
            </a:r>
          </a:p>
        </p:txBody>
      </p:sp>
      <p:sp>
        <p:nvSpPr>
          <p:cNvPr id="18" name="Rectangle 17">
            <a:extLst>
              <a:ext uri="{FF2B5EF4-FFF2-40B4-BE49-F238E27FC236}">
                <a16:creationId xmlns:a16="http://schemas.microsoft.com/office/drawing/2014/main" id="{E9C6D8B2-65AB-4168-820E-E7FFE6DC4097}"/>
              </a:ext>
            </a:extLst>
          </p:cNvPr>
          <p:cNvSpPr/>
          <p:nvPr/>
        </p:nvSpPr>
        <p:spPr>
          <a:xfrm>
            <a:off x="136359" y="4528179"/>
            <a:ext cx="5078371" cy="1938992"/>
          </a:xfrm>
          <a:prstGeom prst="rect">
            <a:avLst/>
          </a:prstGeom>
        </p:spPr>
        <p:txBody>
          <a:bodyPr wrap="square">
            <a:spAutoFit/>
          </a:bodyPr>
          <a:lstStyle/>
          <a:p>
            <a:pPr lvl="0">
              <a:spcAft>
                <a:spcPts val="600"/>
              </a:spcAft>
            </a:pPr>
            <a:r>
              <a:rPr lang="en-GB" sz="1400" dirty="0">
                <a:solidFill>
                  <a:srgbClr val="7193C7"/>
                </a:solidFill>
              </a:rPr>
              <a:t>Overview</a:t>
            </a:r>
          </a:p>
          <a:p>
            <a:pPr>
              <a:spcAft>
                <a:spcPts val="600"/>
              </a:spcAft>
            </a:pPr>
            <a:r>
              <a:rPr lang="en-GB" sz="1200" dirty="0"/>
              <a:t>Organisations and individuals respond to change in many different ways. Resistance to change is a natural phenomenon and managing change in a controlled manner is essential if the benefits in a business case are to be realised. </a:t>
            </a:r>
          </a:p>
          <a:p>
            <a:r>
              <a:rPr lang="en-GB" sz="1200" dirty="0"/>
              <a:t>The change necessary to achieve the benefits set out in the business case will be assessed. This will often involve many different people with different perspectives and consequences. Thorough preparation is essential to minimise opposition and develop support for the change.</a:t>
            </a:r>
          </a:p>
        </p:txBody>
      </p:sp>
      <p:sp>
        <p:nvSpPr>
          <p:cNvPr id="19" name="Rectangle 18">
            <a:extLst>
              <a:ext uri="{FF2B5EF4-FFF2-40B4-BE49-F238E27FC236}">
                <a16:creationId xmlns:a16="http://schemas.microsoft.com/office/drawing/2014/main" id="{275EE555-8790-4C47-96D5-59526BEEF3E5}"/>
              </a:ext>
            </a:extLst>
          </p:cNvPr>
          <p:cNvSpPr/>
          <p:nvPr/>
        </p:nvSpPr>
        <p:spPr>
          <a:xfrm>
            <a:off x="5299451" y="4804018"/>
            <a:ext cx="5078370" cy="1723549"/>
          </a:xfrm>
          <a:prstGeom prst="rect">
            <a:avLst/>
          </a:prstGeom>
        </p:spPr>
        <p:txBody>
          <a:bodyPr wrap="square">
            <a:spAutoFit/>
          </a:bodyPr>
          <a:lstStyle/>
          <a:p>
            <a:pPr>
              <a:spcAft>
                <a:spcPts val="600"/>
              </a:spcAft>
            </a:pPr>
            <a:r>
              <a:rPr lang="en-GB" sz="1200" dirty="0"/>
              <a:t>Plans will be constantly reviewed while the change is implemented and ultimately, actions must ensured that the change is embedded and sustained so that it becomes a natural part of business-as-usual.</a:t>
            </a:r>
          </a:p>
          <a:p>
            <a:pPr>
              <a:spcAft>
                <a:spcPts val="600"/>
              </a:spcAft>
            </a:pPr>
            <a:r>
              <a:rPr lang="en-GB" sz="1200" dirty="0"/>
              <a:t>There are many different change management models, such as those devised by Kotter, Carnall and Lewin. Most of these can be identified as being appropriate to one or more metaphors (as shown by Morgan). </a:t>
            </a:r>
          </a:p>
          <a:p>
            <a:pPr>
              <a:spcAft>
                <a:spcPts val="600"/>
              </a:spcAft>
            </a:pPr>
            <a:r>
              <a:rPr lang="en-GB" sz="1200" dirty="0"/>
              <a:t>Change management and </a:t>
            </a:r>
            <a:r>
              <a:rPr lang="en-GB" sz="1200" dirty="0">
                <a:hlinkClick r:id="rId3" action="ppaction://hlinksldjump"/>
              </a:rPr>
              <a:t>benefits management </a:t>
            </a:r>
            <a:r>
              <a:rPr lang="en-GB" sz="1200" dirty="0"/>
              <a:t>are brought together in the </a:t>
            </a:r>
            <a:r>
              <a:rPr lang="en-GB" sz="1200" dirty="0">
                <a:hlinkClick r:id="rId4" action="ppaction://hlinksldjump"/>
              </a:rPr>
              <a:t>benefits realisation process</a:t>
            </a:r>
            <a:r>
              <a:rPr lang="en-GB" sz="1200" dirty="0"/>
              <a:t>.</a:t>
            </a:r>
          </a:p>
        </p:txBody>
      </p:sp>
      <p:cxnSp>
        <p:nvCxnSpPr>
          <p:cNvPr id="25" name="Straight Connector 24">
            <a:extLst>
              <a:ext uri="{FF2B5EF4-FFF2-40B4-BE49-F238E27FC236}">
                <a16:creationId xmlns:a16="http://schemas.microsoft.com/office/drawing/2014/main" id="{D88C2063-9A30-4CD6-83E6-6582ABC217C2}"/>
              </a:ext>
            </a:extLst>
          </p:cNvPr>
          <p:cNvCxnSpPr/>
          <p:nvPr/>
        </p:nvCxnSpPr>
        <p:spPr>
          <a:xfrm>
            <a:off x="10725120" y="3028781"/>
            <a:ext cx="13008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A3C1F633-FE1C-400D-BEBD-D9C675ECDFC1}"/>
              </a:ext>
            </a:extLst>
          </p:cNvPr>
          <p:cNvSpPr txBox="1"/>
          <p:nvPr/>
        </p:nvSpPr>
        <p:spPr>
          <a:xfrm>
            <a:off x="10568192" y="3128369"/>
            <a:ext cx="1602064" cy="307777"/>
          </a:xfrm>
          <a:prstGeom prst="rect">
            <a:avLst/>
          </a:prstGeom>
          <a:noFill/>
        </p:spPr>
        <p:txBody>
          <a:bodyPr wrap="square" rtlCol="0">
            <a:spAutoFit/>
          </a:bodyPr>
          <a:lstStyle/>
          <a:p>
            <a:pPr algn="ctr"/>
            <a:r>
              <a:rPr lang="en-GB" sz="1400" b="1" dirty="0">
                <a:solidFill>
                  <a:schemeClr val="accent1"/>
                </a:solidFill>
              </a:rPr>
              <a:t>Library</a:t>
            </a:r>
          </a:p>
        </p:txBody>
      </p:sp>
      <p:sp>
        <p:nvSpPr>
          <p:cNvPr id="32" name="TextBox 31">
            <a:hlinkClick r:id="rId5"/>
            <a:extLst>
              <a:ext uri="{FF2B5EF4-FFF2-40B4-BE49-F238E27FC236}">
                <a16:creationId xmlns:a16="http://schemas.microsoft.com/office/drawing/2014/main" id="{6FB7EE53-B1FF-4165-B07A-4CDB68031E51}"/>
              </a:ext>
            </a:extLst>
          </p:cNvPr>
          <p:cNvSpPr txBox="1"/>
          <p:nvPr/>
        </p:nvSpPr>
        <p:spPr>
          <a:xfrm>
            <a:off x="10707096" y="3433139"/>
            <a:ext cx="1433265" cy="276999"/>
          </a:xfrm>
          <a:prstGeom prst="rect">
            <a:avLst/>
          </a:prstGeom>
          <a:noFill/>
        </p:spPr>
        <p:txBody>
          <a:bodyPr wrap="square" rtlCol="0">
            <a:spAutoFit/>
          </a:bodyPr>
          <a:lstStyle/>
          <a:p>
            <a:r>
              <a:rPr lang="en-GB" sz="1200" dirty="0"/>
              <a:t>Morgan</a:t>
            </a:r>
          </a:p>
        </p:txBody>
      </p:sp>
      <p:sp>
        <p:nvSpPr>
          <p:cNvPr id="33" name="TextBox 32">
            <a:hlinkClick r:id="rId6"/>
            <a:extLst>
              <a:ext uri="{FF2B5EF4-FFF2-40B4-BE49-F238E27FC236}">
                <a16:creationId xmlns:a16="http://schemas.microsoft.com/office/drawing/2014/main" id="{2E5BCF8F-4A4F-4B12-BD19-F62F6B157458}"/>
              </a:ext>
            </a:extLst>
          </p:cNvPr>
          <p:cNvSpPr txBox="1"/>
          <p:nvPr/>
        </p:nvSpPr>
        <p:spPr>
          <a:xfrm>
            <a:off x="10705972" y="3689764"/>
            <a:ext cx="1433265" cy="276999"/>
          </a:xfrm>
          <a:prstGeom prst="rect">
            <a:avLst/>
          </a:prstGeom>
          <a:noFill/>
        </p:spPr>
        <p:txBody>
          <a:bodyPr wrap="square" rtlCol="0">
            <a:spAutoFit/>
          </a:bodyPr>
          <a:lstStyle/>
          <a:p>
            <a:r>
              <a:rPr lang="en-GB" sz="1200" dirty="0"/>
              <a:t>Kotter</a:t>
            </a:r>
          </a:p>
        </p:txBody>
      </p:sp>
      <p:sp>
        <p:nvSpPr>
          <p:cNvPr id="34" name="TextBox 33">
            <a:hlinkClick r:id="rId7"/>
            <a:extLst>
              <a:ext uri="{FF2B5EF4-FFF2-40B4-BE49-F238E27FC236}">
                <a16:creationId xmlns:a16="http://schemas.microsoft.com/office/drawing/2014/main" id="{56E1A0B7-970C-4B45-8669-6422427AD256}"/>
              </a:ext>
            </a:extLst>
          </p:cNvPr>
          <p:cNvSpPr txBox="1"/>
          <p:nvPr/>
        </p:nvSpPr>
        <p:spPr>
          <a:xfrm>
            <a:off x="10704848" y="3946389"/>
            <a:ext cx="1433265" cy="276999"/>
          </a:xfrm>
          <a:prstGeom prst="rect">
            <a:avLst/>
          </a:prstGeom>
          <a:noFill/>
        </p:spPr>
        <p:txBody>
          <a:bodyPr wrap="square" rtlCol="0">
            <a:spAutoFit/>
          </a:bodyPr>
          <a:lstStyle/>
          <a:p>
            <a:r>
              <a:rPr lang="en-GB" sz="1200" dirty="0"/>
              <a:t>Carnall</a:t>
            </a:r>
          </a:p>
        </p:txBody>
      </p:sp>
      <p:sp>
        <p:nvSpPr>
          <p:cNvPr id="35" name="TextBox 34">
            <a:hlinkClick r:id="rId8"/>
            <a:extLst>
              <a:ext uri="{FF2B5EF4-FFF2-40B4-BE49-F238E27FC236}">
                <a16:creationId xmlns:a16="http://schemas.microsoft.com/office/drawing/2014/main" id="{8786E301-EDC3-4708-940E-0677F39A1603}"/>
              </a:ext>
            </a:extLst>
          </p:cNvPr>
          <p:cNvSpPr txBox="1"/>
          <p:nvPr/>
        </p:nvSpPr>
        <p:spPr>
          <a:xfrm>
            <a:off x="10704848" y="4203015"/>
            <a:ext cx="1433265" cy="276999"/>
          </a:xfrm>
          <a:prstGeom prst="rect">
            <a:avLst/>
          </a:prstGeom>
          <a:noFill/>
        </p:spPr>
        <p:txBody>
          <a:bodyPr wrap="square" rtlCol="0">
            <a:spAutoFit/>
          </a:bodyPr>
          <a:lstStyle/>
          <a:p>
            <a:r>
              <a:rPr lang="en-GB" sz="1200" dirty="0"/>
              <a:t>Lewin</a:t>
            </a:r>
          </a:p>
        </p:txBody>
      </p:sp>
      <p:sp>
        <p:nvSpPr>
          <p:cNvPr id="36" name="Rectangle 35">
            <a:hlinkClick r:id="rId9"/>
            <a:extLst>
              <a:ext uri="{FF2B5EF4-FFF2-40B4-BE49-F238E27FC236}">
                <a16:creationId xmlns:a16="http://schemas.microsoft.com/office/drawing/2014/main" id="{E1156AAC-91BB-4DE2-BF32-9F6AA121DC3D}"/>
              </a:ext>
            </a:extLst>
          </p:cNvPr>
          <p:cNvSpPr/>
          <p:nvPr/>
        </p:nvSpPr>
        <p:spPr>
          <a:xfrm>
            <a:off x="10774392" y="94891"/>
            <a:ext cx="1216325" cy="6814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Box 36">
            <a:hlinkClick r:id="rId10"/>
            <a:extLst>
              <a:ext uri="{FF2B5EF4-FFF2-40B4-BE49-F238E27FC236}">
                <a16:creationId xmlns:a16="http://schemas.microsoft.com/office/drawing/2014/main" id="{6ABF18AD-C20A-4789-BC26-3344AAE4F3B4}"/>
              </a:ext>
            </a:extLst>
          </p:cNvPr>
          <p:cNvSpPr txBox="1"/>
          <p:nvPr/>
        </p:nvSpPr>
        <p:spPr>
          <a:xfrm>
            <a:off x="10707096" y="2376667"/>
            <a:ext cx="740780" cy="276999"/>
          </a:xfrm>
          <a:prstGeom prst="rect">
            <a:avLst/>
          </a:prstGeom>
          <a:noFill/>
        </p:spPr>
        <p:txBody>
          <a:bodyPr wrap="none" rtlCol="0">
            <a:spAutoFit/>
          </a:bodyPr>
          <a:lstStyle/>
          <a:p>
            <a:r>
              <a:rPr lang="en-GB" sz="1200" dirty="0"/>
              <a:t>Checklist</a:t>
            </a:r>
          </a:p>
        </p:txBody>
      </p:sp>
      <p:sp>
        <p:nvSpPr>
          <p:cNvPr id="38" name="TextBox 37">
            <a:hlinkClick r:id="rId11"/>
            <a:extLst>
              <a:ext uri="{FF2B5EF4-FFF2-40B4-BE49-F238E27FC236}">
                <a16:creationId xmlns:a16="http://schemas.microsoft.com/office/drawing/2014/main" id="{E071E84F-191E-404D-8B3F-9464A3338053}"/>
              </a:ext>
            </a:extLst>
          </p:cNvPr>
          <p:cNvSpPr txBox="1"/>
          <p:nvPr/>
        </p:nvSpPr>
        <p:spPr>
          <a:xfrm>
            <a:off x="10707096" y="1306938"/>
            <a:ext cx="977255" cy="276999"/>
          </a:xfrm>
          <a:prstGeom prst="rect">
            <a:avLst/>
          </a:prstGeom>
          <a:noFill/>
        </p:spPr>
        <p:txBody>
          <a:bodyPr wrap="none" rtlCol="0">
            <a:spAutoFit/>
          </a:bodyPr>
          <a:lstStyle/>
          <a:p>
            <a:r>
              <a:rPr lang="en-GB" sz="1200" dirty="0"/>
              <a:t>Competence</a:t>
            </a:r>
          </a:p>
        </p:txBody>
      </p:sp>
      <p:sp>
        <p:nvSpPr>
          <p:cNvPr id="39" name="TextBox 38">
            <a:hlinkClick r:id="rId12"/>
            <a:extLst>
              <a:ext uri="{FF2B5EF4-FFF2-40B4-BE49-F238E27FC236}">
                <a16:creationId xmlns:a16="http://schemas.microsoft.com/office/drawing/2014/main" id="{122D0E98-27A1-413D-BA03-43DBEEB9DC04}"/>
              </a:ext>
            </a:extLst>
          </p:cNvPr>
          <p:cNvSpPr txBox="1"/>
          <p:nvPr/>
        </p:nvSpPr>
        <p:spPr>
          <a:xfrm>
            <a:off x="10707097" y="1841802"/>
            <a:ext cx="925446" cy="276999"/>
          </a:xfrm>
          <a:prstGeom prst="rect">
            <a:avLst/>
          </a:prstGeom>
          <a:noFill/>
        </p:spPr>
        <p:txBody>
          <a:bodyPr wrap="none" rtlCol="0">
            <a:spAutoFit/>
          </a:bodyPr>
          <a:lstStyle/>
          <a:p>
            <a:r>
              <a:rPr lang="en-GB" sz="1200" dirty="0"/>
              <a:t>Assessment</a:t>
            </a:r>
          </a:p>
        </p:txBody>
      </p:sp>
      <p:sp>
        <p:nvSpPr>
          <p:cNvPr id="40" name="TextBox 39">
            <a:hlinkClick r:id="rId13"/>
            <a:extLst>
              <a:ext uri="{FF2B5EF4-FFF2-40B4-BE49-F238E27FC236}">
                <a16:creationId xmlns:a16="http://schemas.microsoft.com/office/drawing/2014/main" id="{1C953644-8D0A-4205-8566-81F243A6FA9B}"/>
              </a:ext>
            </a:extLst>
          </p:cNvPr>
          <p:cNvSpPr txBox="1"/>
          <p:nvPr/>
        </p:nvSpPr>
        <p:spPr>
          <a:xfrm>
            <a:off x="10707097" y="2109234"/>
            <a:ext cx="819327" cy="276999"/>
          </a:xfrm>
          <a:prstGeom prst="rect">
            <a:avLst/>
          </a:prstGeom>
          <a:noFill/>
        </p:spPr>
        <p:txBody>
          <a:bodyPr wrap="none" rtlCol="0">
            <a:spAutoFit/>
          </a:bodyPr>
          <a:lstStyle/>
          <a:p>
            <a:r>
              <a:rPr lang="en-GB" sz="1200" dirty="0"/>
              <a:t>Resources</a:t>
            </a:r>
          </a:p>
        </p:txBody>
      </p:sp>
      <p:sp>
        <p:nvSpPr>
          <p:cNvPr id="41" name="TextBox 40">
            <a:hlinkClick r:id="rId14"/>
            <a:extLst>
              <a:ext uri="{FF2B5EF4-FFF2-40B4-BE49-F238E27FC236}">
                <a16:creationId xmlns:a16="http://schemas.microsoft.com/office/drawing/2014/main" id="{AB742483-FCFA-4DC1-8B78-4F9D126EB357}"/>
              </a:ext>
            </a:extLst>
          </p:cNvPr>
          <p:cNvSpPr txBox="1"/>
          <p:nvPr/>
        </p:nvSpPr>
        <p:spPr>
          <a:xfrm>
            <a:off x="10707096" y="1574370"/>
            <a:ext cx="728276" cy="276999"/>
          </a:xfrm>
          <a:prstGeom prst="rect">
            <a:avLst/>
          </a:prstGeom>
          <a:noFill/>
        </p:spPr>
        <p:txBody>
          <a:bodyPr wrap="none" rtlCol="0">
            <a:spAutoFit/>
          </a:bodyPr>
          <a:lstStyle/>
          <a:p>
            <a:r>
              <a:rPr lang="en-GB" sz="1200" dirty="0"/>
              <a:t>Maturity</a:t>
            </a:r>
          </a:p>
        </p:txBody>
      </p:sp>
      <p:sp>
        <p:nvSpPr>
          <p:cNvPr id="42" name="TextBox 41">
            <a:extLst>
              <a:ext uri="{FF2B5EF4-FFF2-40B4-BE49-F238E27FC236}">
                <a16:creationId xmlns:a16="http://schemas.microsoft.com/office/drawing/2014/main" id="{3FA987C6-0C1A-4997-A004-0F2AAA645F6D}"/>
              </a:ext>
            </a:extLst>
          </p:cNvPr>
          <p:cNvSpPr txBox="1"/>
          <p:nvPr/>
        </p:nvSpPr>
        <p:spPr>
          <a:xfrm>
            <a:off x="10580882" y="1017186"/>
            <a:ext cx="1589374" cy="307777"/>
          </a:xfrm>
          <a:prstGeom prst="rect">
            <a:avLst/>
          </a:prstGeom>
          <a:noFill/>
        </p:spPr>
        <p:txBody>
          <a:bodyPr wrap="square" rtlCol="0">
            <a:spAutoFit/>
          </a:bodyPr>
          <a:lstStyle/>
          <a:p>
            <a:pPr algn="ctr"/>
            <a:r>
              <a:rPr lang="en-GB" sz="1400" b="1" dirty="0">
                <a:solidFill>
                  <a:schemeClr val="accent1"/>
                </a:solidFill>
              </a:rPr>
              <a:t>Application</a:t>
            </a:r>
          </a:p>
        </p:txBody>
      </p:sp>
      <p:sp>
        <p:nvSpPr>
          <p:cNvPr id="43" name="TextBox 42">
            <a:hlinkClick r:id="rId15"/>
            <a:extLst>
              <a:ext uri="{FF2B5EF4-FFF2-40B4-BE49-F238E27FC236}">
                <a16:creationId xmlns:a16="http://schemas.microsoft.com/office/drawing/2014/main" id="{D48FD28A-48AF-4184-B76E-2E4B2686522E}"/>
              </a:ext>
            </a:extLst>
          </p:cNvPr>
          <p:cNvSpPr txBox="1"/>
          <p:nvPr/>
        </p:nvSpPr>
        <p:spPr>
          <a:xfrm>
            <a:off x="10707096" y="2672768"/>
            <a:ext cx="921471" cy="276999"/>
          </a:xfrm>
          <a:prstGeom prst="rect">
            <a:avLst/>
          </a:prstGeom>
          <a:noFill/>
        </p:spPr>
        <p:txBody>
          <a:bodyPr wrap="none" rtlCol="0">
            <a:spAutoFit/>
          </a:bodyPr>
          <a:lstStyle/>
          <a:p>
            <a:r>
              <a:rPr lang="en-GB" sz="1200" dirty="0"/>
              <a:t>Team Praxis</a:t>
            </a:r>
          </a:p>
        </p:txBody>
      </p:sp>
    </p:spTree>
    <p:extLst>
      <p:ext uri="{BB962C8B-B14F-4D97-AF65-F5344CB8AC3E}">
        <p14:creationId xmlns:p14="http://schemas.microsoft.com/office/powerpoint/2010/main" val="30816206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358" y="24064"/>
            <a:ext cx="6798577" cy="826167"/>
          </a:xfrm>
        </p:spPr>
        <p:txBody>
          <a:bodyPr/>
          <a:lstStyle/>
          <a:p>
            <a:r>
              <a:rPr lang="en-GB" dirty="0"/>
              <a:t>Resource management</a:t>
            </a:r>
          </a:p>
        </p:txBody>
      </p:sp>
      <p:grpSp>
        <p:nvGrpSpPr>
          <p:cNvPr id="3" name="Group 2">
            <a:extLst>
              <a:ext uri="{FF2B5EF4-FFF2-40B4-BE49-F238E27FC236}">
                <a16:creationId xmlns:a16="http://schemas.microsoft.com/office/drawing/2014/main" id="{41829F07-A05F-40F0-9B69-536366E63B17}"/>
              </a:ext>
            </a:extLst>
          </p:cNvPr>
          <p:cNvGrpSpPr/>
          <p:nvPr/>
        </p:nvGrpSpPr>
        <p:grpSpPr>
          <a:xfrm>
            <a:off x="4646228" y="1520583"/>
            <a:ext cx="5551502" cy="1534188"/>
            <a:chOff x="1267364" y="1881469"/>
            <a:chExt cx="7528338" cy="2080484"/>
          </a:xfrm>
          <a:effectLst>
            <a:outerShdw blurRad="127000" dist="63500" dir="3600000" algn="ctr" rotWithShape="0">
              <a:srgbClr val="000000">
                <a:alpha val="40000"/>
              </a:srgbClr>
            </a:outerShdw>
          </a:effectLst>
        </p:grpSpPr>
        <p:sp>
          <p:nvSpPr>
            <p:cNvPr id="4" name="Rectangle 3">
              <a:extLst>
                <a:ext uri="{FF2B5EF4-FFF2-40B4-BE49-F238E27FC236}">
                  <a16:creationId xmlns:a16="http://schemas.microsoft.com/office/drawing/2014/main" id="{C11703B5-C0A7-4D92-80F9-9D05610015C8}"/>
                </a:ext>
              </a:extLst>
            </p:cNvPr>
            <p:cNvSpPr/>
            <p:nvPr/>
          </p:nvSpPr>
          <p:spPr>
            <a:xfrm>
              <a:off x="3061996" y="3211326"/>
              <a:ext cx="1187355" cy="750627"/>
            </a:xfrm>
            <a:prstGeom prst="rect">
              <a:avLst/>
            </a:prstGeom>
            <a:solidFill>
              <a:schemeClr val="accent5">
                <a:lumMod val="20000"/>
                <a:lumOff val="80000"/>
              </a:schemeClr>
            </a:solidFill>
            <a:ln w="3175">
              <a:solidFill>
                <a:schemeClr val="accent5">
                  <a:lumMod val="60000"/>
                  <a:lumOff val="40000"/>
                </a:schemeClr>
              </a:solidFill>
              <a:tailEnd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rPr>
                <a:t>Procure</a:t>
              </a:r>
            </a:p>
          </p:txBody>
        </p:sp>
        <p:sp>
          <p:nvSpPr>
            <p:cNvPr id="5" name="Rectangle 4">
              <a:extLst>
                <a:ext uri="{FF2B5EF4-FFF2-40B4-BE49-F238E27FC236}">
                  <a16:creationId xmlns:a16="http://schemas.microsoft.com/office/drawing/2014/main" id="{96E116DE-5B67-4E7D-8E48-9286DAEB1621}"/>
                </a:ext>
              </a:extLst>
            </p:cNvPr>
            <p:cNvSpPr/>
            <p:nvPr/>
          </p:nvSpPr>
          <p:spPr>
            <a:xfrm>
              <a:off x="7608347" y="3211326"/>
              <a:ext cx="1187355" cy="750627"/>
            </a:xfrm>
            <a:prstGeom prst="rect">
              <a:avLst/>
            </a:prstGeom>
            <a:solidFill>
              <a:schemeClr val="accent5">
                <a:lumMod val="20000"/>
                <a:lumOff val="80000"/>
              </a:schemeClr>
            </a:solidFill>
            <a:ln w="3175">
              <a:solidFill>
                <a:schemeClr val="accent5">
                  <a:lumMod val="60000"/>
                  <a:lumOff val="40000"/>
                </a:schemeClr>
              </a:solidFill>
              <a:tailEnd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rPr>
                <a:t>Close</a:t>
              </a:r>
            </a:p>
          </p:txBody>
        </p:sp>
        <p:sp>
          <p:nvSpPr>
            <p:cNvPr id="6" name="Rectangle 5">
              <a:extLst>
                <a:ext uri="{FF2B5EF4-FFF2-40B4-BE49-F238E27FC236}">
                  <a16:creationId xmlns:a16="http://schemas.microsoft.com/office/drawing/2014/main" id="{CA25BD1A-45DB-4050-AED5-68B8F362ECD3}"/>
                </a:ext>
              </a:extLst>
            </p:cNvPr>
            <p:cNvSpPr/>
            <p:nvPr/>
          </p:nvSpPr>
          <p:spPr>
            <a:xfrm>
              <a:off x="6092898" y="3211326"/>
              <a:ext cx="1187355" cy="750627"/>
            </a:xfrm>
            <a:prstGeom prst="rect">
              <a:avLst/>
            </a:prstGeom>
            <a:solidFill>
              <a:schemeClr val="accent5">
                <a:lumMod val="20000"/>
                <a:lumOff val="80000"/>
              </a:schemeClr>
            </a:solidFill>
            <a:ln w="3175">
              <a:solidFill>
                <a:schemeClr val="accent5">
                  <a:lumMod val="60000"/>
                  <a:lumOff val="40000"/>
                </a:schemeClr>
              </a:solidFill>
              <a:tailEnd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rPr>
                <a:t>Control</a:t>
              </a:r>
            </a:p>
          </p:txBody>
        </p:sp>
        <p:cxnSp>
          <p:nvCxnSpPr>
            <p:cNvPr id="7" name="Straight Arrow Connector 6">
              <a:extLst>
                <a:ext uri="{FF2B5EF4-FFF2-40B4-BE49-F238E27FC236}">
                  <a16:creationId xmlns:a16="http://schemas.microsoft.com/office/drawing/2014/main" id="{C130004A-A9FE-4D3A-844D-7593899E26D8}"/>
                </a:ext>
              </a:extLst>
            </p:cNvPr>
            <p:cNvCxnSpPr>
              <a:stCxn id="6" idx="3"/>
              <a:endCxn id="5" idx="1"/>
            </p:cNvCxnSpPr>
            <p:nvPr/>
          </p:nvCxnSpPr>
          <p:spPr>
            <a:xfrm>
              <a:off x="7280253" y="3586640"/>
              <a:ext cx="328094" cy="0"/>
            </a:xfrm>
            <a:prstGeom prst="straightConnector1">
              <a:avLst/>
            </a:prstGeom>
            <a:ln w="3175">
              <a:solidFill>
                <a:schemeClr val="accent5">
                  <a:lumMod val="60000"/>
                  <a:lumOff val="40000"/>
                </a:schemeClr>
              </a:solidFill>
              <a:tailEnd type="triangle" w="sm" len="med"/>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4D62F00D-6181-4C46-BDEA-1569ECCAF9C3}"/>
                </a:ext>
              </a:extLst>
            </p:cNvPr>
            <p:cNvSpPr/>
            <p:nvPr/>
          </p:nvSpPr>
          <p:spPr>
            <a:xfrm>
              <a:off x="2662183" y="1881469"/>
              <a:ext cx="1051144" cy="750628"/>
            </a:xfrm>
            <a:prstGeom prst="rect">
              <a:avLst/>
            </a:prstGeom>
            <a:solidFill>
              <a:schemeClr val="accent5">
                <a:lumMod val="20000"/>
                <a:lumOff val="80000"/>
              </a:schemeClr>
            </a:solidFill>
            <a:ln w="3175">
              <a:solidFill>
                <a:schemeClr val="accent5">
                  <a:lumMod val="60000"/>
                  <a:lumOff val="40000"/>
                </a:schemeClr>
              </a:solidFill>
              <a:tailEnd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rPr>
                <a:t>Initiate</a:t>
              </a:r>
            </a:p>
          </p:txBody>
        </p:sp>
        <p:sp>
          <p:nvSpPr>
            <p:cNvPr id="9" name="Rectangle 8">
              <a:extLst>
                <a:ext uri="{FF2B5EF4-FFF2-40B4-BE49-F238E27FC236}">
                  <a16:creationId xmlns:a16="http://schemas.microsoft.com/office/drawing/2014/main" id="{D51BB990-F733-4EF6-AADB-4A32A938E013}"/>
                </a:ext>
              </a:extLst>
            </p:cNvPr>
            <p:cNvSpPr/>
            <p:nvPr/>
          </p:nvSpPr>
          <p:spPr>
            <a:xfrm>
              <a:off x="1267364" y="1881480"/>
              <a:ext cx="1066722" cy="750628"/>
            </a:xfrm>
            <a:prstGeom prst="rect">
              <a:avLst/>
            </a:prstGeom>
            <a:solidFill>
              <a:schemeClr val="accent5">
                <a:lumMod val="20000"/>
                <a:lumOff val="80000"/>
              </a:schemeClr>
            </a:solidFill>
            <a:ln w="3175">
              <a:solidFill>
                <a:schemeClr val="accent5">
                  <a:lumMod val="60000"/>
                  <a:lumOff val="40000"/>
                </a:schemeClr>
              </a:solidFill>
              <a:tailEnd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rPr>
                <a:t>Plan</a:t>
              </a:r>
            </a:p>
          </p:txBody>
        </p:sp>
        <p:cxnSp>
          <p:nvCxnSpPr>
            <p:cNvPr id="10" name="Straight Arrow Connector 9">
              <a:extLst>
                <a:ext uri="{FF2B5EF4-FFF2-40B4-BE49-F238E27FC236}">
                  <a16:creationId xmlns:a16="http://schemas.microsoft.com/office/drawing/2014/main" id="{FAC3D395-6233-4294-94E9-CFBEA73F0930}"/>
                </a:ext>
              </a:extLst>
            </p:cNvPr>
            <p:cNvCxnSpPr>
              <a:stCxn id="9" idx="3"/>
              <a:endCxn id="8" idx="1"/>
            </p:cNvCxnSpPr>
            <p:nvPr/>
          </p:nvCxnSpPr>
          <p:spPr>
            <a:xfrm flipV="1">
              <a:off x="2334086" y="2256784"/>
              <a:ext cx="328097" cy="11"/>
            </a:xfrm>
            <a:prstGeom prst="straightConnector1">
              <a:avLst/>
            </a:prstGeom>
            <a:ln w="3175">
              <a:solidFill>
                <a:schemeClr val="accent5">
                  <a:lumMod val="60000"/>
                  <a:lumOff val="40000"/>
                </a:schemeClr>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DAE4BFE0-CA05-4CF8-87CB-5618D2C422FC}"/>
                </a:ext>
              </a:extLst>
            </p:cNvPr>
            <p:cNvCxnSpPr>
              <a:stCxn id="8" idx="3"/>
              <a:endCxn id="4" idx="1"/>
            </p:cNvCxnSpPr>
            <p:nvPr/>
          </p:nvCxnSpPr>
          <p:spPr>
            <a:xfrm flipH="1">
              <a:off x="3061996" y="2256784"/>
              <a:ext cx="651330" cy="1329856"/>
            </a:xfrm>
            <a:prstGeom prst="bentConnector5">
              <a:avLst>
                <a:gd name="adj1" fmla="val -47595"/>
                <a:gd name="adj2" fmla="val 50000"/>
                <a:gd name="adj3" fmla="val 147595"/>
              </a:avLst>
            </a:prstGeom>
            <a:ln w="3175">
              <a:solidFill>
                <a:schemeClr val="accent5">
                  <a:lumMod val="60000"/>
                  <a:lumOff val="40000"/>
                </a:schemeClr>
              </a:solidFill>
              <a:tailEnd type="triangle" w="sm" len="med"/>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7AC691C1-914F-48F4-9710-54C8F3AAB8F3}"/>
                </a:ext>
              </a:extLst>
            </p:cNvPr>
            <p:cNvSpPr/>
            <p:nvPr/>
          </p:nvSpPr>
          <p:spPr>
            <a:xfrm>
              <a:off x="4577447" y="3211326"/>
              <a:ext cx="1187355" cy="750627"/>
            </a:xfrm>
            <a:prstGeom prst="rect">
              <a:avLst/>
            </a:prstGeom>
            <a:solidFill>
              <a:schemeClr val="accent5">
                <a:lumMod val="20000"/>
                <a:lumOff val="80000"/>
              </a:schemeClr>
            </a:solidFill>
            <a:ln w="3175">
              <a:solidFill>
                <a:schemeClr val="accent5">
                  <a:lumMod val="60000"/>
                  <a:lumOff val="40000"/>
                </a:schemeClr>
              </a:solidFill>
              <a:tailEnd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rPr>
                <a:t>Mobilise</a:t>
              </a:r>
            </a:p>
          </p:txBody>
        </p:sp>
        <p:cxnSp>
          <p:nvCxnSpPr>
            <p:cNvPr id="13" name="Elbow Connector 31">
              <a:extLst>
                <a:ext uri="{FF2B5EF4-FFF2-40B4-BE49-F238E27FC236}">
                  <a16:creationId xmlns:a16="http://schemas.microsoft.com/office/drawing/2014/main" id="{98756E8D-CBA4-4DB5-A67E-F9176EAEB47D}"/>
                </a:ext>
              </a:extLst>
            </p:cNvPr>
            <p:cNvCxnSpPr>
              <a:stCxn id="12" idx="3"/>
              <a:endCxn id="6" idx="1"/>
            </p:cNvCxnSpPr>
            <p:nvPr/>
          </p:nvCxnSpPr>
          <p:spPr>
            <a:xfrm>
              <a:off x="5764802" y="3586640"/>
              <a:ext cx="328096" cy="0"/>
            </a:xfrm>
            <a:prstGeom prst="straightConnector1">
              <a:avLst/>
            </a:prstGeom>
            <a:ln w="3175">
              <a:solidFill>
                <a:schemeClr val="accent5">
                  <a:lumMod val="60000"/>
                  <a:lumOff val="40000"/>
                </a:schemeClr>
              </a:solidFill>
              <a:headEnd type="none" w="med" len="med"/>
              <a:tailEnd type="triangle" w="sm" len="med"/>
            </a:ln>
          </p:spPr>
          <p:style>
            <a:lnRef idx="1">
              <a:schemeClr val="accent1"/>
            </a:lnRef>
            <a:fillRef idx="0">
              <a:schemeClr val="accent1"/>
            </a:fillRef>
            <a:effectRef idx="0">
              <a:schemeClr val="accent1"/>
            </a:effectRef>
            <a:fontRef idx="minor">
              <a:schemeClr val="tx1"/>
            </a:fontRef>
          </p:style>
        </p:cxnSp>
        <p:cxnSp>
          <p:nvCxnSpPr>
            <p:cNvPr id="14" name="Elbow Connector 31">
              <a:extLst>
                <a:ext uri="{FF2B5EF4-FFF2-40B4-BE49-F238E27FC236}">
                  <a16:creationId xmlns:a16="http://schemas.microsoft.com/office/drawing/2014/main" id="{1DAA3488-8FA5-45E4-999D-217444532E78}"/>
                </a:ext>
              </a:extLst>
            </p:cNvPr>
            <p:cNvCxnSpPr>
              <a:stCxn id="4" idx="3"/>
              <a:endCxn id="12" idx="1"/>
            </p:cNvCxnSpPr>
            <p:nvPr/>
          </p:nvCxnSpPr>
          <p:spPr>
            <a:xfrm>
              <a:off x="4249351" y="3586640"/>
              <a:ext cx="328096" cy="0"/>
            </a:xfrm>
            <a:prstGeom prst="straightConnector1">
              <a:avLst/>
            </a:prstGeom>
            <a:ln w="3175">
              <a:solidFill>
                <a:schemeClr val="accent5">
                  <a:lumMod val="60000"/>
                  <a:lumOff val="40000"/>
                </a:schemeClr>
              </a:solidFill>
              <a:headEnd type="none" w="med" len="med"/>
              <a:tailEnd type="triangle" w="sm" len="med"/>
            </a:ln>
          </p:spPr>
          <p:style>
            <a:lnRef idx="1">
              <a:schemeClr val="accent1"/>
            </a:lnRef>
            <a:fillRef idx="0">
              <a:schemeClr val="accent1"/>
            </a:fillRef>
            <a:effectRef idx="0">
              <a:schemeClr val="accent1"/>
            </a:effectRef>
            <a:fontRef idx="minor">
              <a:schemeClr val="tx1"/>
            </a:fontRef>
          </p:style>
        </p:cxnSp>
      </p:grpSp>
      <p:sp>
        <p:nvSpPr>
          <p:cNvPr id="17" name="Rectangle 16">
            <a:extLst>
              <a:ext uri="{FF2B5EF4-FFF2-40B4-BE49-F238E27FC236}">
                <a16:creationId xmlns:a16="http://schemas.microsoft.com/office/drawing/2014/main" id="{11C2B401-5C67-4ABA-A9A5-754E143D2B4E}"/>
              </a:ext>
            </a:extLst>
          </p:cNvPr>
          <p:cNvSpPr/>
          <p:nvPr/>
        </p:nvSpPr>
        <p:spPr>
          <a:xfrm>
            <a:off x="136358" y="1011810"/>
            <a:ext cx="4300748" cy="2246769"/>
          </a:xfrm>
          <a:prstGeom prst="rect">
            <a:avLst/>
          </a:prstGeom>
        </p:spPr>
        <p:txBody>
          <a:bodyPr wrap="square">
            <a:spAutoFit/>
          </a:bodyPr>
          <a:lstStyle/>
          <a:p>
            <a:pPr>
              <a:spcAft>
                <a:spcPts val="600"/>
              </a:spcAft>
            </a:pPr>
            <a:r>
              <a:rPr lang="en-GB" sz="1400" dirty="0">
                <a:solidFill>
                  <a:srgbClr val="7193C7"/>
                </a:solidFill>
              </a:rPr>
              <a:t>Goals</a:t>
            </a:r>
            <a:r>
              <a:rPr lang="en-GB" sz="1200" dirty="0">
                <a:solidFill>
                  <a:srgbClr val="7193C7"/>
                </a:solidFill>
              </a:rPr>
              <a:t> </a:t>
            </a:r>
          </a:p>
          <a:p>
            <a:pPr>
              <a:spcAft>
                <a:spcPts val="600"/>
              </a:spcAft>
            </a:pPr>
            <a:r>
              <a:rPr lang="en-GB" sz="1200" dirty="0">
                <a:solidFill>
                  <a:srgbClr val="212125"/>
                </a:solidFill>
                <a:latin typeface="&amp;quot"/>
              </a:rPr>
              <a:t>Resource management covers all aspects of the deployment of resources that deliver the project, programme or portfolio. Its goals are to:</a:t>
            </a:r>
          </a:p>
          <a:p>
            <a:pPr marL="171450" indent="-171450">
              <a:spcAft>
                <a:spcPts val="600"/>
              </a:spcAft>
              <a:buFont typeface="Arial" panose="020B0604020202020204" pitchFamily="34" charset="0"/>
              <a:buChar char="•"/>
            </a:pPr>
            <a:r>
              <a:rPr lang="en-GB" sz="1200" dirty="0">
                <a:solidFill>
                  <a:srgbClr val="212125"/>
                </a:solidFill>
                <a:latin typeface="&amp;quot"/>
              </a:rPr>
              <a:t>determine the best way to resource the work; </a:t>
            </a:r>
          </a:p>
          <a:p>
            <a:pPr marL="171450" indent="-171450">
              <a:spcAft>
                <a:spcPts val="600"/>
              </a:spcAft>
              <a:buFont typeface="Arial" panose="020B0604020202020204" pitchFamily="34" charset="0"/>
              <a:buChar char="•"/>
            </a:pPr>
            <a:r>
              <a:rPr lang="en-GB" sz="1200" dirty="0">
                <a:solidFill>
                  <a:srgbClr val="212125"/>
                </a:solidFill>
                <a:latin typeface="&amp;quot"/>
              </a:rPr>
              <a:t>acquire and mobilise the necessary resources; </a:t>
            </a:r>
          </a:p>
          <a:p>
            <a:pPr marL="171450" indent="-171450">
              <a:spcAft>
                <a:spcPts val="600"/>
              </a:spcAft>
              <a:buFont typeface="Arial" panose="020B0604020202020204" pitchFamily="34" charset="0"/>
              <a:buChar char="•"/>
            </a:pPr>
            <a:r>
              <a:rPr lang="en-GB" sz="1200" dirty="0">
                <a:solidFill>
                  <a:srgbClr val="212125"/>
                </a:solidFill>
                <a:latin typeface="&amp;quot"/>
              </a:rPr>
              <a:t>control resources throughout the </a:t>
            </a:r>
            <a:r>
              <a:rPr lang="en-GB" sz="1200" dirty="0">
                <a:solidFill>
                  <a:srgbClr val="008CBA"/>
                </a:solidFill>
                <a:latin typeface="&amp;quot"/>
                <a:hlinkClick r:id="rId2"/>
              </a:rPr>
              <a:t>life cycle</a:t>
            </a:r>
            <a:r>
              <a:rPr lang="en-GB" sz="1200" dirty="0">
                <a:solidFill>
                  <a:srgbClr val="212125"/>
                </a:solidFill>
                <a:latin typeface="&amp;quot"/>
              </a:rPr>
              <a:t>; </a:t>
            </a:r>
          </a:p>
          <a:p>
            <a:pPr marL="171450" indent="-171450">
              <a:spcAft>
                <a:spcPts val="600"/>
              </a:spcAft>
              <a:buFont typeface="Arial" panose="020B0604020202020204" pitchFamily="34" charset="0"/>
              <a:buChar char="•"/>
            </a:pPr>
            <a:r>
              <a:rPr lang="en-GB" sz="1200" dirty="0">
                <a:solidFill>
                  <a:srgbClr val="212125"/>
                </a:solidFill>
                <a:latin typeface="&amp;quot"/>
              </a:rPr>
              <a:t>demobilise resources at the end of the life cycle;</a:t>
            </a:r>
          </a:p>
          <a:p>
            <a:pPr marL="171450" indent="-171450">
              <a:spcAft>
                <a:spcPts val="600"/>
              </a:spcAft>
              <a:buFont typeface="Arial" panose="020B0604020202020204" pitchFamily="34" charset="0"/>
              <a:buChar char="•"/>
            </a:pPr>
            <a:r>
              <a:rPr lang="en-GB" sz="1200" dirty="0">
                <a:solidFill>
                  <a:srgbClr val="212125"/>
                </a:solidFill>
                <a:latin typeface="&amp;quot"/>
              </a:rPr>
              <a:t>finalise all contractual arrangements.</a:t>
            </a:r>
            <a:endParaRPr lang="en-GB" sz="1200" b="0" i="0" u="none" strike="noStrike" dirty="0">
              <a:solidFill>
                <a:srgbClr val="212125"/>
              </a:solidFill>
              <a:effectLst/>
              <a:latin typeface="&amp;quot"/>
            </a:endParaRPr>
          </a:p>
        </p:txBody>
      </p:sp>
      <p:sp>
        <p:nvSpPr>
          <p:cNvPr id="18" name="Rectangle 17">
            <a:extLst>
              <a:ext uri="{FF2B5EF4-FFF2-40B4-BE49-F238E27FC236}">
                <a16:creationId xmlns:a16="http://schemas.microsoft.com/office/drawing/2014/main" id="{E332DF9E-4BCC-4F30-8E2D-97E279DB5946}"/>
              </a:ext>
            </a:extLst>
          </p:cNvPr>
          <p:cNvSpPr/>
          <p:nvPr/>
        </p:nvSpPr>
        <p:spPr>
          <a:xfrm>
            <a:off x="136358" y="3535335"/>
            <a:ext cx="5210894" cy="3016210"/>
          </a:xfrm>
          <a:prstGeom prst="rect">
            <a:avLst/>
          </a:prstGeom>
        </p:spPr>
        <p:txBody>
          <a:bodyPr wrap="square">
            <a:spAutoFit/>
          </a:bodyPr>
          <a:lstStyle/>
          <a:p>
            <a:pPr>
              <a:spcAft>
                <a:spcPts val="600"/>
              </a:spcAft>
            </a:pPr>
            <a:r>
              <a:rPr lang="en-GB" sz="1400" dirty="0">
                <a:solidFill>
                  <a:schemeClr val="accent1"/>
                </a:solidFill>
              </a:rPr>
              <a:t>Overview</a:t>
            </a:r>
            <a:r>
              <a:rPr lang="en-GB" sz="1200" dirty="0">
                <a:solidFill>
                  <a:schemeClr val="accent1"/>
                </a:solidFill>
              </a:rPr>
              <a:t> </a:t>
            </a:r>
          </a:p>
          <a:p>
            <a:pPr>
              <a:spcAft>
                <a:spcPts val="600"/>
              </a:spcAft>
            </a:pPr>
            <a:r>
              <a:rPr lang="en-GB" sz="1200" dirty="0">
                <a:latin typeface="&amp;quot"/>
              </a:rPr>
              <a:t>The resources needed on a project, programme or portfolio include people, machinery, materials, technology, property and anything else required to deliver the work. Resources may be obtained internally from the host organisation or procured from external sources.</a:t>
            </a:r>
          </a:p>
          <a:p>
            <a:pPr>
              <a:spcAft>
                <a:spcPts val="600"/>
              </a:spcAft>
            </a:pPr>
            <a:r>
              <a:rPr lang="en-GB" sz="1200" dirty="0">
                <a:latin typeface="&amp;quot"/>
              </a:rPr>
              <a:t>The three main components of resource management are:</a:t>
            </a:r>
          </a:p>
          <a:p>
            <a:pPr marL="171450" indent="-171450">
              <a:spcAft>
                <a:spcPts val="600"/>
              </a:spcAft>
              <a:buFont typeface="Arial" panose="020B0604020202020204" pitchFamily="34" charset="0"/>
              <a:buChar char="•"/>
            </a:pPr>
            <a:r>
              <a:rPr lang="en-GB" sz="1200" b="1" dirty="0">
                <a:latin typeface="&amp;quot"/>
              </a:rPr>
              <a:t>Procurement</a:t>
            </a:r>
            <a:r>
              <a:rPr lang="en-GB" sz="1200" dirty="0">
                <a:latin typeface="&amp;quot"/>
              </a:rPr>
              <a:t> is primarily concerned with identifying and selecting external suppliers but many of the principles can be applied to securing internal suppliers. The degree of formality required will depend upon the complexity of the supply chain and associated risk.</a:t>
            </a:r>
          </a:p>
          <a:p>
            <a:pPr marL="171450" indent="-171450">
              <a:spcAft>
                <a:spcPts val="600"/>
              </a:spcAft>
              <a:buFont typeface="Arial" panose="020B0604020202020204" pitchFamily="34" charset="0"/>
              <a:buChar char="•"/>
            </a:pPr>
            <a:r>
              <a:rPr lang="en-GB" sz="1200" b="1" dirty="0">
                <a:latin typeface="&amp;quot"/>
              </a:rPr>
              <a:t>Contract management </a:t>
            </a:r>
            <a:r>
              <a:rPr lang="en-GB" sz="1200" dirty="0">
                <a:latin typeface="&amp;quot"/>
              </a:rPr>
              <a:t>deals with the continuing relationship between the management team and suppliers. This may revolve around the terms of a legal contract, an internal service level agreement or maybe simple documented agreements for supply. </a:t>
            </a:r>
          </a:p>
        </p:txBody>
      </p:sp>
      <p:sp>
        <p:nvSpPr>
          <p:cNvPr id="19" name="Rectangle 18">
            <a:extLst>
              <a:ext uri="{FF2B5EF4-FFF2-40B4-BE49-F238E27FC236}">
                <a16:creationId xmlns:a16="http://schemas.microsoft.com/office/drawing/2014/main" id="{2A9CD934-0918-485D-9185-313EA4A4BB20}"/>
              </a:ext>
            </a:extLst>
          </p:cNvPr>
          <p:cNvSpPr/>
          <p:nvPr/>
        </p:nvSpPr>
        <p:spPr>
          <a:xfrm>
            <a:off x="5432844" y="3803229"/>
            <a:ext cx="4920978" cy="1723549"/>
          </a:xfrm>
          <a:prstGeom prst="rect">
            <a:avLst/>
          </a:prstGeom>
        </p:spPr>
        <p:txBody>
          <a:bodyPr wrap="square">
            <a:spAutoFit/>
          </a:bodyPr>
          <a:lstStyle/>
          <a:p>
            <a:pPr marL="179388" indent="-179388">
              <a:spcAft>
                <a:spcPts val="600"/>
              </a:spcAft>
              <a:buFont typeface="Arial" panose="020B0604020202020204" pitchFamily="34" charset="0"/>
              <a:buChar char="•"/>
            </a:pPr>
            <a:r>
              <a:rPr lang="en-GB" sz="1200" b="1" dirty="0">
                <a:latin typeface="&amp;quot"/>
              </a:rPr>
              <a:t>Mobilisation</a:t>
            </a:r>
            <a:r>
              <a:rPr lang="en-GB" sz="1200" dirty="0">
                <a:latin typeface="&amp;quot"/>
              </a:rPr>
              <a:t> is about getting the right resources in the right place at the right time. It also covers the reverse exercise of demobilisation when the resources are no longer required.</a:t>
            </a:r>
          </a:p>
          <a:p>
            <a:pPr>
              <a:spcAft>
                <a:spcPts val="600"/>
              </a:spcAft>
            </a:pPr>
            <a:r>
              <a:rPr lang="en-GB" sz="1200" dirty="0">
                <a:latin typeface="&amp;quot"/>
              </a:rPr>
              <a:t>Once resources have been procured and mobilised, their contribution to the creation of outputs and benefits will be monitored and co-ordinated throughout the delivery process.</a:t>
            </a:r>
          </a:p>
          <a:p>
            <a:pPr>
              <a:spcAft>
                <a:spcPts val="600"/>
              </a:spcAft>
            </a:pPr>
            <a:r>
              <a:rPr lang="en-GB" sz="1200" dirty="0">
                <a:latin typeface="&amp;quot"/>
              </a:rPr>
              <a:t>As the work comes to an end, contracts will need to be closed and resources de-mobilised.</a:t>
            </a:r>
          </a:p>
        </p:txBody>
      </p:sp>
      <p:cxnSp>
        <p:nvCxnSpPr>
          <p:cNvPr id="25" name="Straight Connector 24">
            <a:extLst>
              <a:ext uri="{FF2B5EF4-FFF2-40B4-BE49-F238E27FC236}">
                <a16:creationId xmlns:a16="http://schemas.microsoft.com/office/drawing/2014/main" id="{DD452752-5D34-4C6F-A799-D734A735439D}"/>
              </a:ext>
            </a:extLst>
          </p:cNvPr>
          <p:cNvCxnSpPr/>
          <p:nvPr/>
        </p:nvCxnSpPr>
        <p:spPr>
          <a:xfrm>
            <a:off x="10729854" y="3071550"/>
            <a:ext cx="13008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99DBB97-8598-4833-B77D-41428055890F}"/>
              </a:ext>
            </a:extLst>
          </p:cNvPr>
          <p:cNvSpPr txBox="1"/>
          <p:nvPr/>
        </p:nvSpPr>
        <p:spPr>
          <a:xfrm>
            <a:off x="10568608" y="3210894"/>
            <a:ext cx="1623391" cy="307777"/>
          </a:xfrm>
          <a:prstGeom prst="rect">
            <a:avLst/>
          </a:prstGeom>
          <a:noFill/>
        </p:spPr>
        <p:txBody>
          <a:bodyPr wrap="square" rtlCol="0">
            <a:spAutoFit/>
          </a:bodyPr>
          <a:lstStyle/>
          <a:p>
            <a:pPr algn="ctr"/>
            <a:r>
              <a:rPr lang="en-GB" sz="1400" b="1" dirty="0">
                <a:solidFill>
                  <a:schemeClr val="accent1"/>
                </a:solidFill>
              </a:rPr>
              <a:t>More detail</a:t>
            </a:r>
          </a:p>
        </p:txBody>
      </p:sp>
      <p:sp>
        <p:nvSpPr>
          <p:cNvPr id="32" name="TextBox 31">
            <a:hlinkClick r:id="rId3"/>
            <a:extLst>
              <a:ext uri="{FF2B5EF4-FFF2-40B4-BE49-F238E27FC236}">
                <a16:creationId xmlns:a16="http://schemas.microsoft.com/office/drawing/2014/main" id="{9DDFA577-5996-4222-965F-7143D17EEF88}"/>
              </a:ext>
            </a:extLst>
          </p:cNvPr>
          <p:cNvSpPr txBox="1"/>
          <p:nvPr/>
        </p:nvSpPr>
        <p:spPr>
          <a:xfrm>
            <a:off x="10637622" y="3530100"/>
            <a:ext cx="1521248" cy="276999"/>
          </a:xfrm>
          <a:prstGeom prst="rect">
            <a:avLst/>
          </a:prstGeom>
          <a:noFill/>
        </p:spPr>
        <p:txBody>
          <a:bodyPr wrap="square" rtlCol="0">
            <a:spAutoFit/>
          </a:bodyPr>
          <a:lstStyle/>
          <a:p>
            <a:r>
              <a:rPr lang="en-GB" sz="1200" dirty="0"/>
              <a:t>Procurement</a:t>
            </a:r>
          </a:p>
        </p:txBody>
      </p:sp>
      <p:sp>
        <p:nvSpPr>
          <p:cNvPr id="34" name="TextBox 33">
            <a:hlinkClick r:id="rId4"/>
            <a:extLst>
              <a:ext uri="{FF2B5EF4-FFF2-40B4-BE49-F238E27FC236}">
                <a16:creationId xmlns:a16="http://schemas.microsoft.com/office/drawing/2014/main" id="{D4D0EB56-4EF0-4317-83DF-0932EBF05766}"/>
              </a:ext>
            </a:extLst>
          </p:cNvPr>
          <p:cNvSpPr txBox="1"/>
          <p:nvPr/>
        </p:nvSpPr>
        <p:spPr>
          <a:xfrm>
            <a:off x="10637622" y="3804127"/>
            <a:ext cx="1166113" cy="461665"/>
          </a:xfrm>
          <a:prstGeom prst="rect">
            <a:avLst/>
          </a:prstGeom>
          <a:noFill/>
        </p:spPr>
        <p:txBody>
          <a:bodyPr wrap="square" rtlCol="0">
            <a:spAutoFit/>
          </a:bodyPr>
          <a:lstStyle/>
          <a:p>
            <a:r>
              <a:rPr lang="en-GB" sz="1200" dirty="0"/>
              <a:t>Contract management</a:t>
            </a:r>
          </a:p>
        </p:txBody>
      </p:sp>
      <p:sp>
        <p:nvSpPr>
          <p:cNvPr id="35" name="TextBox 34">
            <a:hlinkClick r:id="rId5"/>
            <a:extLst>
              <a:ext uri="{FF2B5EF4-FFF2-40B4-BE49-F238E27FC236}">
                <a16:creationId xmlns:a16="http://schemas.microsoft.com/office/drawing/2014/main" id="{0F4DCC21-888F-4240-BDE8-FA9EF45870F7}"/>
              </a:ext>
            </a:extLst>
          </p:cNvPr>
          <p:cNvSpPr txBox="1"/>
          <p:nvPr/>
        </p:nvSpPr>
        <p:spPr>
          <a:xfrm>
            <a:off x="10637621" y="4265792"/>
            <a:ext cx="1166113" cy="276999"/>
          </a:xfrm>
          <a:prstGeom prst="rect">
            <a:avLst/>
          </a:prstGeom>
          <a:noFill/>
        </p:spPr>
        <p:txBody>
          <a:bodyPr wrap="square" rtlCol="0">
            <a:spAutoFit/>
          </a:bodyPr>
          <a:lstStyle/>
          <a:p>
            <a:r>
              <a:rPr lang="en-GB" sz="1200" dirty="0"/>
              <a:t>Mobilisation</a:t>
            </a:r>
          </a:p>
        </p:txBody>
      </p:sp>
      <p:sp>
        <p:nvSpPr>
          <p:cNvPr id="36" name="Rectangle 35">
            <a:hlinkClick r:id="rId6"/>
            <a:extLst>
              <a:ext uri="{FF2B5EF4-FFF2-40B4-BE49-F238E27FC236}">
                <a16:creationId xmlns:a16="http://schemas.microsoft.com/office/drawing/2014/main" id="{A47EF941-849A-4032-8AEA-718507EBEC22}"/>
              </a:ext>
            </a:extLst>
          </p:cNvPr>
          <p:cNvSpPr/>
          <p:nvPr/>
        </p:nvSpPr>
        <p:spPr>
          <a:xfrm>
            <a:off x="10774392" y="94891"/>
            <a:ext cx="1216325" cy="6814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Box 36">
            <a:hlinkClick r:id="rId7"/>
            <a:extLst>
              <a:ext uri="{FF2B5EF4-FFF2-40B4-BE49-F238E27FC236}">
                <a16:creationId xmlns:a16="http://schemas.microsoft.com/office/drawing/2014/main" id="{3B4B316F-A357-4890-86C7-2932975C5DC6}"/>
              </a:ext>
            </a:extLst>
          </p:cNvPr>
          <p:cNvSpPr txBox="1"/>
          <p:nvPr/>
        </p:nvSpPr>
        <p:spPr>
          <a:xfrm>
            <a:off x="10707096" y="2376667"/>
            <a:ext cx="740780" cy="276999"/>
          </a:xfrm>
          <a:prstGeom prst="rect">
            <a:avLst/>
          </a:prstGeom>
          <a:noFill/>
        </p:spPr>
        <p:txBody>
          <a:bodyPr wrap="none" rtlCol="0">
            <a:spAutoFit/>
          </a:bodyPr>
          <a:lstStyle/>
          <a:p>
            <a:r>
              <a:rPr lang="en-GB" sz="1200" dirty="0"/>
              <a:t>Checklist</a:t>
            </a:r>
          </a:p>
        </p:txBody>
      </p:sp>
      <p:sp>
        <p:nvSpPr>
          <p:cNvPr id="38" name="TextBox 37">
            <a:hlinkClick r:id="rId8"/>
            <a:extLst>
              <a:ext uri="{FF2B5EF4-FFF2-40B4-BE49-F238E27FC236}">
                <a16:creationId xmlns:a16="http://schemas.microsoft.com/office/drawing/2014/main" id="{9B0A6AA6-98EC-452F-A4C9-4CCEC41A82E8}"/>
              </a:ext>
            </a:extLst>
          </p:cNvPr>
          <p:cNvSpPr txBox="1"/>
          <p:nvPr/>
        </p:nvSpPr>
        <p:spPr>
          <a:xfrm>
            <a:off x="10707096" y="1306938"/>
            <a:ext cx="977255" cy="276999"/>
          </a:xfrm>
          <a:prstGeom prst="rect">
            <a:avLst/>
          </a:prstGeom>
          <a:noFill/>
        </p:spPr>
        <p:txBody>
          <a:bodyPr wrap="none" rtlCol="0">
            <a:spAutoFit/>
          </a:bodyPr>
          <a:lstStyle/>
          <a:p>
            <a:r>
              <a:rPr lang="en-GB" sz="1200" dirty="0"/>
              <a:t>Competence</a:t>
            </a:r>
          </a:p>
        </p:txBody>
      </p:sp>
      <p:sp>
        <p:nvSpPr>
          <p:cNvPr id="39" name="TextBox 38">
            <a:hlinkClick r:id="rId9"/>
            <a:extLst>
              <a:ext uri="{FF2B5EF4-FFF2-40B4-BE49-F238E27FC236}">
                <a16:creationId xmlns:a16="http://schemas.microsoft.com/office/drawing/2014/main" id="{26864D02-3B05-496E-8921-9F82953F2203}"/>
              </a:ext>
            </a:extLst>
          </p:cNvPr>
          <p:cNvSpPr txBox="1"/>
          <p:nvPr/>
        </p:nvSpPr>
        <p:spPr>
          <a:xfrm>
            <a:off x="10707097" y="1841802"/>
            <a:ext cx="925446" cy="276999"/>
          </a:xfrm>
          <a:prstGeom prst="rect">
            <a:avLst/>
          </a:prstGeom>
          <a:noFill/>
        </p:spPr>
        <p:txBody>
          <a:bodyPr wrap="none" rtlCol="0">
            <a:spAutoFit/>
          </a:bodyPr>
          <a:lstStyle/>
          <a:p>
            <a:r>
              <a:rPr lang="en-GB" sz="1200" dirty="0"/>
              <a:t>Assessment</a:t>
            </a:r>
          </a:p>
        </p:txBody>
      </p:sp>
      <p:sp>
        <p:nvSpPr>
          <p:cNvPr id="40" name="TextBox 39">
            <a:hlinkClick r:id="rId10"/>
            <a:extLst>
              <a:ext uri="{FF2B5EF4-FFF2-40B4-BE49-F238E27FC236}">
                <a16:creationId xmlns:a16="http://schemas.microsoft.com/office/drawing/2014/main" id="{0977C098-E5BC-41D2-B1AD-4DC1625B681F}"/>
              </a:ext>
            </a:extLst>
          </p:cNvPr>
          <p:cNvSpPr txBox="1"/>
          <p:nvPr/>
        </p:nvSpPr>
        <p:spPr>
          <a:xfrm>
            <a:off x="10707097" y="2109234"/>
            <a:ext cx="819327" cy="276999"/>
          </a:xfrm>
          <a:prstGeom prst="rect">
            <a:avLst/>
          </a:prstGeom>
          <a:noFill/>
        </p:spPr>
        <p:txBody>
          <a:bodyPr wrap="none" rtlCol="0">
            <a:spAutoFit/>
          </a:bodyPr>
          <a:lstStyle/>
          <a:p>
            <a:r>
              <a:rPr lang="en-GB" sz="1200" dirty="0"/>
              <a:t>Resources</a:t>
            </a:r>
          </a:p>
        </p:txBody>
      </p:sp>
      <p:sp>
        <p:nvSpPr>
          <p:cNvPr id="41" name="TextBox 40">
            <a:hlinkClick r:id="rId11"/>
            <a:extLst>
              <a:ext uri="{FF2B5EF4-FFF2-40B4-BE49-F238E27FC236}">
                <a16:creationId xmlns:a16="http://schemas.microsoft.com/office/drawing/2014/main" id="{9362DB56-0AA6-4D7A-8AFD-B144F22B6484}"/>
              </a:ext>
            </a:extLst>
          </p:cNvPr>
          <p:cNvSpPr txBox="1"/>
          <p:nvPr/>
        </p:nvSpPr>
        <p:spPr>
          <a:xfrm>
            <a:off x="10707096" y="1574370"/>
            <a:ext cx="728276" cy="276999"/>
          </a:xfrm>
          <a:prstGeom prst="rect">
            <a:avLst/>
          </a:prstGeom>
          <a:noFill/>
        </p:spPr>
        <p:txBody>
          <a:bodyPr wrap="none" rtlCol="0">
            <a:spAutoFit/>
          </a:bodyPr>
          <a:lstStyle/>
          <a:p>
            <a:r>
              <a:rPr lang="en-GB" sz="1200" dirty="0"/>
              <a:t>Maturity</a:t>
            </a:r>
          </a:p>
        </p:txBody>
      </p:sp>
      <p:sp>
        <p:nvSpPr>
          <p:cNvPr id="42" name="TextBox 41">
            <a:extLst>
              <a:ext uri="{FF2B5EF4-FFF2-40B4-BE49-F238E27FC236}">
                <a16:creationId xmlns:a16="http://schemas.microsoft.com/office/drawing/2014/main" id="{64F4AD97-109D-488A-9405-0B6BF27A59C6}"/>
              </a:ext>
            </a:extLst>
          </p:cNvPr>
          <p:cNvSpPr txBox="1"/>
          <p:nvPr/>
        </p:nvSpPr>
        <p:spPr>
          <a:xfrm>
            <a:off x="10580882" y="1017186"/>
            <a:ext cx="1589374" cy="307777"/>
          </a:xfrm>
          <a:prstGeom prst="rect">
            <a:avLst/>
          </a:prstGeom>
          <a:noFill/>
        </p:spPr>
        <p:txBody>
          <a:bodyPr wrap="square" rtlCol="0">
            <a:spAutoFit/>
          </a:bodyPr>
          <a:lstStyle/>
          <a:p>
            <a:pPr algn="ctr"/>
            <a:r>
              <a:rPr lang="en-GB" sz="1400" b="1" dirty="0">
                <a:solidFill>
                  <a:schemeClr val="accent1"/>
                </a:solidFill>
              </a:rPr>
              <a:t>Application</a:t>
            </a:r>
          </a:p>
        </p:txBody>
      </p:sp>
      <p:sp>
        <p:nvSpPr>
          <p:cNvPr id="30" name="TextBox 29">
            <a:hlinkClick r:id="rId12"/>
            <a:extLst>
              <a:ext uri="{FF2B5EF4-FFF2-40B4-BE49-F238E27FC236}">
                <a16:creationId xmlns:a16="http://schemas.microsoft.com/office/drawing/2014/main" id="{0FDB46FE-9127-4C04-8281-C4F220A80707}"/>
              </a:ext>
            </a:extLst>
          </p:cNvPr>
          <p:cNvSpPr txBox="1"/>
          <p:nvPr/>
        </p:nvSpPr>
        <p:spPr>
          <a:xfrm>
            <a:off x="10707096" y="2672768"/>
            <a:ext cx="921471" cy="276999"/>
          </a:xfrm>
          <a:prstGeom prst="rect">
            <a:avLst/>
          </a:prstGeom>
          <a:noFill/>
        </p:spPr>
        <p:txBody>
          <a:bodyPr wrap="none" rtlCol="0">
            <a:spAutoFit/>
          </a:bodyPr>
          <a:lstStyle/>
          <a:p>
            <a:r>
              <a:rPr lang="en-GB" sz="1200" dirty="0"/>
              <a:t>Team Praxis</a:t>
            </a:r>
          </a:p>
        </p:txBody>
      </p:sp>
    </p:spTree>
    <p:extLst>
      <p:ext uri="{BB962C8B-B14F-4D97-AF65-F5344CB8AC3E}">
        <p14:creationId xmlns:p14="http://schemas.microsoft.com/office/powerpoint/2010/main" val="38319266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4643044" y="5025388"/>
            <a:ext cx="5718655" cy="1434228"/>
          </a:xfrm>
          <a:prstGeom prst="rect">
            <a:avLst/>
          </a:prstGeom>
          <a:solidFill>
            <a:schemeClr val="accent6">
              <a:lumMod val="20000"/>
              <a:lumOff val="80000"/>
            </a:schemeClr>
          </a:solidFill>
          <a:ln>
            <a:noFill/>
          </a:ln>
          <a:effectLst>
            <a:outerShdw blurRad="127000" dist="63500" dir="36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2"/>
          </p:cNvPr>
          <p:cNvSpPr txBox="1"/>
          <p:nvPr/>
        </p:nvSpPr>
        <p:spPr>
          <a:xfrm>
            <a:off x="10707096" y="2376667"/>
            <a:ext cx="740780" cy="276999"/>
          </a:xfrm>
          <a:prstGeom prst="rect">
            <a:avLst/>
          </a:prstGeom>
          <a:noFill/>
        </p:spPr>
        <p:txBody>
          <a:bodyPr wrap="none" rtlCol="0">
            <a:spAutoFit/>
          </a:bodyPr>
          <a:lstStyle/>
          <a:p>
            <a:r>
              <a:rPr lang="en-GB" sz="1200" dirty="0"/>
              <a:t>Checklist</a:t>
            </a:r>
          </a:p>
        </p:txBody>
      </p:sp>
      <p:sp>
        <p:nvSpPr>
          <p:cNvPr id="35" name="TextBox 34">
            <a:hlinkClick r:id="rId3"/>
          </p:cNvPr>
          <p:cNvSpPr txBox="1"/>
          <p:nvPr/>
        </p:nvSpPr>
        <p:spPr>
          <a:xfrm>
            <a:off x="10707096" y="1306938"/>
            <a:ext cx="977255" cy="276999"/>
          </a:xfrm>
          <a:prstGeom prst="rect">
            <a:avLst/>
          </a:prstGeom>
          <a:noFill/>
        </p:spPr>
        <p:txBody>
          <a:bodyPr wrap="none" rtlCol="0">
            <a:spAutoFit/>
          </a:bodyPr>
          <a:lstStyle/>
          <a:p>
            <a:r>
              <a:rPr lang="en-GB" sz="1200" dirty="0"/>
              <a:t>Competence</a:t>
            </a:r>
          </a:p>
        </p:txBody>
      </p:sp>
      <p:sp>
        <p:nvSpPr>
          <p:cNvPr id="36" name="TextBox 35">
            <a:hlinkClick r:id="rId4"/>
          </p:cNvPr>
          <p:cNvSpPr txBox="1"/>
          <p:nvPr/>
        </p:nvSpPr>
        <p:spPr>
          <a:xfrm>
            <a:off x="10707097" y="1841802"/>
            <a:ext cx="925446" cy="276999"/>
          </a:xfrm>
          <a:prstGeom prst="rect">
            <a:avLst/>
          </a:prstGeom>
          <a:noFill/>
        </p:spPr>
        <p:txBody>
          <a:bodyPr wrap="none" rtlCol="0">
            <a:spAutoFit/>
          </a:bodyPr>
          <a:lstStyle/>
          <a:p>
            <a:r>
              <a:rPr lang="en-GB" sz="1200" dirty="0"/>
              <a:t>Assessment</a:t>
            </a:r>
          </a:p>
        </p:txBody>
      </p:sp>
      <p:sp>
        <p:nvSpPr>
          <p:cNvPr id="37" name="TextBox 36">
            <a:hlinkClick r:id="rId5"/>
          </p:cNvPr>
          <p:cNvSpPr txBox="1"/>
          <p:nvPr/>
        </p:nvSpPr>
        <p:spPr>
          <a:xfrm>
            <a:off x="10707097" y="2109234"/>
            <a:ext cx="819327" cy="276999"/>
          </a:xfrm>
          <a:prstGeom prst="rect">
            <a:avLst/>
          </a:prstGeom>
          <a:noFill/>
        </p:spPr>
        <p:txBody>
          <a:bodyPr wrap="none" rtlCol="0">
            <a:spAutoFit/>
          </a:bodyPr>
          <a:lstStyle/>
          <a:p>
            <a:r>
              <a:rPr lang="en-GB" sz="1200" dirty="0"/>
              <a:t>Resources</a:t>
            </a:r>
          </a:p>
        </p:txBody>
      </p:sp>
      <p:sp>
        <p:nvSpPr>
          <p:cNvPr id="4" name="Rectangle 3"/>
          <p:cNvSpPr/>
          <p:nvPr/>
        </p:nvSpPr>
        <p:spPr>
          <a:xfrm>
            <a:off x="136460" y="887987"/>
            <a:ext cx="3624264" cy="2092881"/>
          </a:xfrm>
          <a:prstGeom prst="rect">
            <a:avLst/>
          </a:prstGeom>
        </p:spPr>
        <p:txBody>
          <a:bodyPr wrap="square">
            <a:spAutoFit/>
          </a:bodyPr>
          <a:lstStyle/>
          <a:p>
            <a:pPr>
              <a:spcAft>
                <a:spcPts val="600"/>
              </a:spcAft>
            </a:pPr>
            <a:r>
              <a:rPr lang="en-GB" sz="1400" dirty="0">
                <a:solidFill>
                  <a:schemeClr val="accent5"/>
                </a:solidFill>
              </a:rPr>
              <a:t>Goals</a:t>
            </a:r>
            <a:endParaRPr lang="en-GB" sz="1200" dirty="0">
              <a:solidFill>
                <a:schemeClr val="accent5"/>
              </a:solidFill>
            </a:endParaRPr>
          </a:p>
          <a:p>
            <a:pPr>
              <a:spcAft>
                <a:spcPts val="600"/>
              </a:spcAft>
            </a:pPr>
            <a:r>
              <a:rPr lang="en-GB" sz="1200" dirty="0"/>
              <a:t>This process manages the first phase of the project </a:t>
            </a:r>
            <a:r>
              <a:rPr lang="en-GB" sz="1200" dirty="0">
                <a:hlinkClick r:id="rId6" action="ppaction://hlinksldjump"/>
              </a:rPr>
              <a:t>life cycle</a:t>
            </a:r>
            <a:r>
              <a:rPr lang="en-GB" sz="1200" dirty="0"/>
              <a:t>. Its goals are to:</a:t>
            </a:r>
          </a:p>
          <a:p>
            <a:pPr marL="177800" indent="-177800">
              <a:spcAft>
                <a:spcPts val="600"/>
              </a:spcAft>
            </a:pPr>
            <a:r>
              <a:rPr lang="en-GB" sz="1200" dirty="0"/>
              <a:t>•	develop an outline of the project and assess whether is it likely to be justifiable;</a:t>
            </a:r>
          </a:p>
          <a:p>
            <a:pPr marL="177800" indent="-177800">
              <a:spcAft>
                <a:spcPts val="600"/>
              </a:spcAft>
            </a:pPr>
            <a:r>
              <a:rPr lang="en-GB" sz="1200" dirty="0"/>
              <a:t>•	determine what effort and investment is needed to define the work in detail;</a:t>
            </a:r>
          </a:p>
          <a:p>
            <a:pPr marL="177800" indent="-177800">
              <a:spcAft>
                <a:spcPts val="600"/>
              </a:spcAft>
            </a:pPr>
            <a:r>
              <a:rPr lang="en-GB" sz="1200" dirty="0"/>
              <a:t>•	gain the sponsor’s authorisation for the definition phase.</a:t>
            </a:r>
          </a:p>
        </p:txBody>
      </p:sp>
      <p:sp>
        <p:nvSpPr>
          <p:cNvPr id="5" name="Rectangle 4"/>
          <p:cNvSpPr/>
          <p:nvPr/>
        </p:nvSpPr>
        <p:spPr>
          <a:xfrm>
            <a:off x="105733" y="3201848"/>
            <a:ext cx="4313615" cy="3385542"/>
          </a:xfrm>
          <a:prstGeom prst="rect">
            <a:avLst/>
          </a:prstGeom>
        </p:spPr>
        <p:txBody>
          <a:bodyPr wrap="square">
            <a:spAutoFit/>
          </a:bodyPr>
          <a:lstStyle/>
          <a:p>
            <a:pPr>
              <a:spcAft>
                <a:spcPts val="600"/>
              </a:spcAft>
            </a:pPr>
            <a:r>
              <a:rPr lang="en-GB" sz="1400" dirty="0">
                <a:solidFill>
                  <a:schemeClr val="accent5"/>
                </a:solidFill>
              </a:rPr>
              <a:t>Overview</a:t>
            </a:r>
          </a:p>
          <a:p>
            <a:pPr>
              <a:spcAft>
                <a:spcPts val="600"/>
              </a:spcAft>
            </a:pPr>
            <a:r>
              <a:rPr lang="en-GB" sz="1200" dirty="0"/>
              <a:t>This process will be triggered by a </a:t>
            </a:r>
            <a:r>
              <a:rPr lang="en-GB" sz="1200" dirty="0">
                <a:hlinkClick r:id="rId7" action="ppaction://hlinksldjump"/>
              </a:rPr>
              <a:t>mandate</a:t>
            </a:r>
            <a:r>
              <a:rPr lang="en-GB" sz="1200" dirty="0"/>
              <a:t>. The first goal is addressed in the form of the </a:t>
            </a:r>
            <a:r>
              <a:rPr lang="en-GB" sz="1200" dirty="0">
                <a:hlinkClick r:id="rId7" action="ppaction://hlinksldjump"/>
              </a:rPr>
              <a:t>brief</a:t>
            </a:r>
            <a:r>
              <a:rPr lang="en-GB" sz="1200" dirty="0"/>
              <a:t> and the second in the form of the definition plan (a form of </a:t>
            </a:r>
            <a:r>
              <a:rPr lang="en-GB" sz="1200" dirty="0">
                <a:hlinkClick r:id="rId8" action="ppaction://hlinksldjump"/>
              </a:rPr>
              <a:t>delivery plan</a:t>
            </a:r>
            <a:r>
              <a:rPr lang="en-GB" sz="1200" dirty="0"/>
              <a:t>). At the end of the process these two documents will be presented to the sponsor with a request to authorise the </a:t>
            </a:r>
            <a:r>
              <a:rPr lang="en-GB" sz="1200" dirty="0">
                <a:hlinkClick r:id="rId9" action="ppaction://hlinksldjump"/>
              </a:rPr>
              <a:t>definition process</a:t>
            </a:r>
            <a:r>
              <a:rPr lang="en-GB" sz="1200" dirty="0"/>
              <a:t>.</a:t>
            </a:r>
          </a:p>
          <a:p>
            <a:pPr>
              <a:spcAft>
                <a:spcPts val="600"/>
              </a:spcAft>
            </a:pPr>
            <a:r>
              <a:rPr lang="en-GB" sz="1200" dirty="0"/>
              <a:t>The first activity is the appointment of an identification team. This will comprise a manager and sponsor as a minimum, plus as many specialists as are required to match the scope and complexity of the work.</a:t>
            </a:r>
          </a:p>
          <a:p>
            <a:pPr>
              <a:spcAft>
                <a:spcPts val="600"/>
              </a:spcAft>
            </a:pPr>
            <a:r>
              <a:rPr lang="en-GB" sz="1200" dirty="0"/>
              <a:t>The identification team should identify any lessons learned that they can beneficially apply to the current project or programme.</a:t>
            </a:r>
          </a:p>
          <a:p>
            <a:pPr>
              <a:spcAft>
                <a:spcPts val="600"/>
              </a:spcAft>
            </a:pPr>
            <a:r>
              <a:rPr lang="en-GB" sz="1200" dirty="0"/>
              <a:t>The main part of this process is then the preparation of the brief and plan for completing the definition phase. These two documents will be submitted to the sponsor who will decide whether investment in the definition phase is worthwhile.</a:t>
            </a:r>
          </a:p>
        </p:txBody>
      </p:sp>
      <p:sp>
        <p:nvSpPr>
          <p:cNvPr id="3" name="Title 2"/>
          <p:cNvSpPr>
            <a:spLocks noGrp="1"/>
          </p:cNvSpPr>
          <p:nvPr>
            <p:ph type="title"/>
          </p:nvPr>
        </p:nvSpPr>
        <p:spPr/>
        <p:txBody>
          <a:bodyPr/>
          <a:lstStyle/>
          <a:p>
            <a:r>
              <a:rPr lang="en-GB" dirty="0"/>
              <a:t>Identification process</a:t>
            </a:r>
          </a:p>
        </p:txBody>
      </p:sp>
      <p:sp>
        <p:nvSpPr>
          <p:cNvPr id="51" name="TextBox 50">
            <a:hlinkClick r:id="rId10"/>
          </p:cNvPr>
          <p:cNvSpPr txBox="1"/>
          <p:nvPr/>
        </p:nvSpPr>
        <p:spPr>
          <a:xfrm>
            <a:off x="10707096" y="1574370"/>
            <a:ext cx="728276" cy="276999"/>
          </a:xfrm>
          <a:prstGeom prst="rect">
            <a:avLst/>
          </a:prstGeom>
          <a:noFill/>
        </p:spPr>
        <p:txBody>
          <a:bodyPr wrap="none" rtlCol="0">
            <a:spAutoFit/>
          </a:bodyPr>
          <a:lstStyle/>
          <a:p>
            <a:r>
              <a:rPr lang="en-GB" sz="1200" dirty="0"/>
              <a:t>Maturity</a:t>
            </a:r>
          </a:p>
        </p:txBody>
      </p:sp>
      <p:sp>
        <p:nvSpPr>
          <p:cNvPr id="8" name="Rectangle 7">
            <a:hlinkClick r:id="rId11" tooltip="Praxis web site - Identifcation process"/>
          </p:cNvPr>
          <p:cNvSpPr/>
          <p:nvPr/>
        </p:nvSpPr>
        <p:spPr>
          <a:xfrm>
            <a:off x="10707096" y="103157"/>
            <a:ext cx="1335188" cy="6392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ight Arrow 33">
            <a:hlinkClick r:id="rId12" action="ppaction://hlinksldjump"/>
          </p:cNvPr>
          <p:cNvSpPr/>
          <p:nvPr/>
        </p:nvSpPr>
        <p:spPr>
          <a:xfrm>
            <a:off x="11741771" y="6079024"/>
            <a:ext cx="344496" cy="380592"/>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ight Arrow 37">
            <a:hlinkClick r:id="rId13" action="ppaction://hlinksldjump"/>
          </p:cNvPr>
          <p:cNvSpPr/>
          <p:nvPr/>
        </p:nvSpPr>
        <p:spPr>
          <a:xfrm rot="5400000" flipH="1">
            <a:off x="11205550" y="6079024"/>
            <a:ext cx="344496" cy="380592"/>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6535368" y="5857156"/>
            <a:ext cx="2009019" cy="500137"/>
          </a:xfrm>
          <a:prstGeom prst="rect">
            <a:avLst/>
          </a:prstGeom>
        </p:spPr>
        <p:txBody>
          <a:bodyPr wrap="square">
            <a:spAutoFit/>
          </a:bodyPr>
          <a:lstStyle/>
          <a:p>
            <a:pPr marL="177800" indent="-177800">
              <a:spcAft>
                <a:spcPts val="300"/>
              </a:spcAft>
              <a:buFont typeface="Arial" panose="020B0604020202020204" pitchFamily="34" charset="0"/>
              <a:buChar char="•"/>
            </a:pPr>
            <a:r>
              <a:rPr lang="en-GB" sz="1200" dirty="0">
                <a:hlinkClick r:id="rId14" action="ppaction://hlinksldjump"/>
              </a:rPr>
              <a:t>Organisation management</a:t>
            </a:r>
            <a:endParaRPr lang="en-GB" sz="1200" dirty="0"/>
          </a:p>
          <a:p>
            <a:pPr marL="177800" indent="-177800">
              <a:spcAft>
                <a:spcPts val="300"/>
              </a:spcAft>
              <a:buFont typeface="Arial" panose="020B0604020202020204" pitchFamily="34" charset="0"/>
              <a:buChar char="•"/>
            </a:pPr>
            <a:r>
              <a:rPr lang="en-GB" sz="1200" dirty="0">
                <a:hlinkClick r:id="rId15" action="ppaction://hlinksldjump"/>
              </a:rPr>
              <a:t>Stakeholder management</a:t>
            </a:r>
            <a:endParaRPr lang="en-GB" sz="1200" dirty="0"/>
          </a:p>
        </p:txBody>
      </p:sp>
      <p:sp>
        <p:nvSpPr>
          <p:cNvPr id="10" name="Rectangle 9"/>
          <p:cNvSpPr/>
          <p:nvPr/>
        </p:nvSpPr>
        <p:spPr>
          <a:xfrm>
            <a:off x="4661873" y="5857156"/>
            <a:ext cx="1784976" cy="500137"/>
          </a:xfrm>
          <a:prstGeom prst="rect">
            <a:avLst/>
          </a:prstGeom>
        </p:spPr>
        <p:txBody>
          <a:bodyPr wrap="none">
            <a:spAutoFit/>
          </a:bodyPr>
          <a:lstStyle/>
          <a:p>
            <a:pPr marL="177800" indent="-177800">
              <a:spcAft>
                <a:spcPts val="300"/>
              </a:spcAft>
              <a:buFont typeface="Arial" panose="020B0604020202020204" pitchFamily="34" charset="0"/>
              <a:buChar char="•"/>
            </a:pPr>
            <a:r>
              <a:rPr lang="en-GB" sz="1200" dirty="0">
                <a:hlinkClick r:id="rId16" action="ppaction://hlinksldjump"/>
              </a:rPr>
              <a:t>Schedule management</a:t>
            </a:r>
            <a:endParaRPr lang="en-GB" sz="1200" dirty="0"/>
          </a:p>
          <a:p>
            <a:pPr marL="177800" indent="-177800">
              <a:spcAft>
                <a:spcPts val="300"/>
              </a:spcAft>
              <a:buFont typeface="Arial" panose="020B0604020202020204" pitchFamily="34" charset="0"/>
              <a:buChar char="•"/>
            </a:pPr>
            <a:r>
              <a:rPr lang="en-GB" sz="1200" dirty="0">
                <a:hlinkClick r:id="rId17" action="ppaction://hlinksldjump"/>
              </a:rPr>
              <a:t>Risk management</a:t>
            </a:r>
            <a:endParaRPr lang="en-GB" sz="1200" dirty="0"/>
          </a:p>
        </p:txBody>
      </p:sp>
      <p:sp>
        <p:nvSpPr>
          <p:cNvPr id="11" name="Rectangle 10"/>
          <p:cNvSpPr/>
          <p:nvPr/>
        </p:nvSpPr>
        <p:spPr>
          <a:xfrm>
            <a:off x="4643043" y="5025388"/>
            <a:ext cx="5718655" cy="754053"/>
          </a:xfrm>
          <a:prstGeom prst="rect">
            <a:avLst/>
          </a:prstGeom>
        </p:spPr>
        <p:txBody>
          <a:bodyPr wrap="square">
            <a:spAutoFit/>
          </a:bodyPr>
          <a:lstStyle/>
          <a:p>
            <a:pPr>
              <a:spcAft>
                <a:spcPts val="600"/>
              </a:spcAft>
            </a:pPr>
            <a:r>
              <a:rPr lang="en-GB" sz="1400" dirty="0">
                <a:solidFill>
                  <a:schemeClr val="accent5"/>
                </a:solidFill>
              </a:rPr>
              <a:t>Key functions</a:t>
            </a:r>
          </a:p>
          <a:p>
            <a:pPr>
              <a:spcAft>
                <a:spcPts val="600"/>
              </a:spcAft>
            </a:pPr>
            <a:r>
              <a:rPr lang="en-GB" sz="1200" dirty="0"/>
              <a:t>Most functions will be used at a relatively high level in order to produce the brief and definition plan. The main functions used will be:</a:t>
            </a:r>
          </a:p>
        </p:txBody>
      </p:sp>
      <p:sp>
        <p:nvSpPr>
          <p:cNvPr id="14" name="Rectangle 13"/>
          <p:cNvSpPr/>
          <p:nvPr/>
        </p:nvSpPr>
        <p:spPr>
          <a:xfrm>
            <a:off x="8628097" y="5857156"/>
            <a:ext cx="1596143" cy="276999"/>
          </a:xfrm>
          <a:prstGeom prst="rect">
            <a:avLst/>
          </a:prstGeom>
        </p:spPr>
        <p:txBody>
          <a:bodyPr wrap="none">
            <a:spAutoFit/>
          </a:bodyPr>
          <a:lstStyle/>
          <a:p>
            <a:pPr marL="171450" indent="-171450" algn="ctr">
              <a:buFont typeface="Arial" panose="020B0604020202020204" pitchFamily="34" charset="0"/>
              <a:buChar char="•"/>
            </a:pPr>
            <a:r>
              <a:rPr lang="en-GB" sz="1200" dirty="0">
                <a:hlinkClick r:id="rId18" action="ppaction://hlinksldjump"/>
              </a:rPr>
              <a:t>Scope management</a:t>
            </a:r>
            <a:endParaRPr lang="en-GB" sz="1200" dirty="0"/>
          </a:p>
        </p:txBody>
      </p:sp>
      <p:sp>
        <p:nvSpPr>
          <p:cNvPr id="19" name="Rectangle 18"/>
          <p:cNvSpPr/>
          <p:nvPr/>
        </p:nvSpPr>
        <p:spPr>
          <a:xfrm>
            <a:off x="4796597" y="1235498"/>
            <a:ext cx="3873150" cy="2627916"/>
          </a:xfrm>
          <a:prstGeom prst="rect">
            <a:avLst/>
          </a:prstGeom>
          <a:solidFill>
            <a:srgbClr val="6D9982"/>
          </a:solidFill>
          <a:ln w="3175" cap="flat" cmpd="sng" algn="ctr">
            <a:noFill/>
            <a:prstDash val="solid"/>
          </a:ln>
          <a:effectLst>
            <a:outerShdw blurRad="127000" dist="38100" dir="3000000" sx="102000" sy="102000" algn="t" rotWithShape="0">
              <a:schemeClr val="tx1">
                <a:alpha val="40000"/>
              </a:scheme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solidFill>
                <a:prstClr val="white"/>
              </a:solidFill>
              <a:effectLst/>
              <a:uLnTx/>
              <a:uFillTx/>
              <a:ea typeface="+mn-ea"/>
              <a:cs typeface="+mn-cs"/>
            </a:endParaRPr>
          </a:p>
        </p:txBody>
      </p:sp>
      <p:sp>
        <p:nvSpPr>
          <p:cNvPr id="20" name="TextBox 19"/>
          <p:cNvSpPr txBox="1"/>
          <p:nvPr/>
        </p:nvSpPr>
        <p:spPr>
          <a:xfrm>
            <a:off x="4810960" y="1248689"/>
            <a:ext cx="1412566" cy="2616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prstClr val="white"/>
                </a:solidFill>
                <a:effectLst/>
                <a:uLnTx/>
                <a:uFillTx/>
              </a:rPr>
              <a:t>Identification process</a:t>
            </a:r>
          </a:p>
        </p:txBody>
      </p:sp>
      <p:sp>
        <p:nvSpPr>
          <p:cNvPr id="21" name="Rectangle 20"/>
          <p:cNvSpPr/>
          <p:nvPr/>
        </p:nvSpPr>
        <p:spPr>
          <a:xfrm>
            <a:off x="4862152" y="2155217"/>
            <a:ext cx="959327" cy="788475"/>
          </a:xfrm>
          <a:prstGeom prst="rect">
            <a:avLst/>
          </a:prstGeom>
          <a:solidFill>
            <a:srgbClr val="6D9982">
              <a:lumMod val="20000"/>
              <a:lumOff val="80000"/>
            </a:srgbClr>
          </a:solidFill>
          <a:ln w="3175" cap="flat" cmpd="sng" algn="ctr">
            <a:solidFill>
              <a:srgbClr val="6D9982">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prstClr val="black"/>
                </a:solidFill>
                <a:effectLst/>
                <a:uLnTx/>
                <a:uFillTx/>
                <a:ea typeface="+mn-ea"/>
                <a:cs typeface="+mn-cs"/>
              </a:rPr>
              <a:t>Appoint identification team</a:t>
            </a:r>
          </a:p>
        </p:txBody>
      </p:sp>
      <p:sp>
        <p:nvSpPr>
          <p:cNvPr id="22" name="Rectangle 21"/>
          <p:cNvSpPr/>
          <p:nvPr/>
        </p:nvSpPr>
        <p:spPr>
          <a:xfrm>
            <a:off x="6198552" y="2155217"/>
            <a:ext cx="905567" cy="788475"/>
          </a:xfrm>
          <a:prstGeom prst="rect">
            <a:avLst/>
          </a:prstGeom>
          <a:solidFill>
            <a:srgbClr val="6D9982">
              <a:lumMod val="20000"/>
              <a:lumOff val="80000"/>
            </a:srgbClr>
          </a:solidFill>
          <a:ln w="3175" cap="flat" cmpd="sng" algn="ctr">
            <a:solidFill>
              <a:srgbClr val="6D9982">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prstClr val="black"/>
                </a:solidFill>
                <a:effectLst/>
                <a:uLnTx/>
                <a:uFillTx/>
                <a:ea typeface="+mn-ea"/>
                <a:cs typeface="+mn-cs"/>
              </a:rPr>
              <a:t>Review previous lessons</a:t>
            </a:r>
          </a:p>
        </p:txBody>
      </p:sp>
      <p:sp>
        <p:nvSpPr>
          <p:cNvPr id="23" name="Rectangle 22"/>
          <p:cNvSpPr/>
          <p:nvPr/>
        </p:nvSpPr>
        <p:spPr>
          <a:xfrm>
            <a:off x="7594500" y="1687578"/>
            <a:ext cx="905567" cy="788475"/>
          </a:xfrm>
          <a:prstGeom prst="rect">
            <a:avLst/>
          </a:prstGeom>
          <a:solidFill>
            <a:srgbClr val="6D9982">
              <a:lumMod val="20000"/>
              <a:lumOff val="80000"/>
            </a:srgbClr>
          </a:solidFill>
          <a:ln w="3175" cap="flat" cmpd="sng" algn="ctr">
            <a:solidFill>
              <a:srgbClr val="6D9982">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prstClr val="black"/>
                </a:solidFill>
                <a:effectLst/>
                <a:uLnTx/>
                <a:uFillTx/>
                <a:ea typeface="+mn-ea"/>
                <a:cs typeface="+mn-cs"/>
              </a:rPr>
              <a:t>Prepare brief</a:t>
            </a:r>
          </a:p>
        </p:txBody>
      </p:sp>
      <p:sp>
        <p:nvSpPr>
          <p:cNvPr id="24" name="Rectangle 23"/>
          <p:cNvSpPr/>
          <p:nvPr/>
        </p:nvSpPr>
        <p:spPr>
          <a:xfrm>
            <a:off x="7594500" y="2620717"/>
            <a:ext cx="905567" cy="788475"/>
          </a:xfrm>
          <a:prstGeom prst="rect">
            <a:avLst/>
          </a:prstGeom>
          <a:solidFill>
            <a:srgbClr val="6D9982">
              <a:lumMod val="20000"/>
              <a:lumOff val="80000"/>
            </a:srgbClr>
          </a:solidFill>
          <a:ln w="3175" cap="flat" cmpd="sng" algn="ctr">
            <a:solidFill>
              <a:srgbClr val="6D9982">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prstClr val="black"/>
                </a:solidFill>
                <a:effectLst/>
                <a:uLnTx/>
                <a:uFillTx/>
                <a:ea typeface="+mn-ea"/>
                <a:cs typeface="+mn-cs"/>
              </a:rPr>
              <a:t>Prepare definition plan</a:t>
            </a:r>
          </a:p>
        </p:txBody>
      </p:sp>
      <p:cxnSp>
        <p:nvCxnSpPr>
          <p:cNvPr id="25" name="Straight Arrow Connector 24"/>
          <p:cNvCxnSpPr>
            <a:stCxn id="21" idx="3"/>
            <a:endCxn id="22" idx="1"/>
          </p:cNvCxnSpPr>
          <p:nvPr/>
        </p:nvCxnSpPr>
        <p:spPr>
          <a:xfrm>
            <a:off x="5821479" y="2549456"/>
            <a:ext cx="377072" cy="0"/>
          </a:xfrm>
          <a:prstGeom prst="straightConnector1">
            <a:avLst/>
          </a:prstGeom>
          <a:noFill/>
          <a:ln w="3175" cap="flat" cmpd="sng" algn="ctr">
            <a:solidFill>
              <a:srgbClr val="6D9982">
                <a:lumMod val="20000"/>
                <a:lumOff val="80000"/>
              </a:srgbClr>
            </a:solidFill>
            <a:prstDash val="solid"/>
            <a:headEnd type="none" w="med" len="med"/>
            <a:tailEnd type="triangle" w="sm" len="med"/>
          </a:ln>
          <a:effectLst/>
        </p:spPr>
      </p:cxnSp>
      <p:cxnSp>
        <p:nvCxnSpPr>
          <p:cNvPr id="26" name="Elbow Connector 25"/>
          <p:cNvCxnSpPr>
            <a:stCxn id="22" idx="3"/>
            <a:endCxn id="23" idx="1"/>
          </p:cNvCxnSpPr>
          <p:nvPr/>
        </p:nvCxnSpPr>
        <p:spPr>
          <a:xfrm flipV="1">
            <a:off x="7104121" y="2081815"/>
            <a:ext cx="490381" cy="467641"/>
          </a:xfrm>
          <a:prstGeom prst="bentConnector3">
            <a:avLst/>
          </a:prstGeom>
          <a:noFill/>
          <a:ln w="3175" cap="flat" cmpd="sng" algn="ctr">
            <a:solidFill>
              <a:srgbClr val="6D9982">
                <a:lumMod val="20000"/>
                <a:lumOff val="80000"/>
              </a:srgbClr>
            </a:solidFill>
            <a:prstDash val="solid"/>
            <a:headEnd type="none" w="med" len="med"/>
            <a:tailEnd type="triangle" w="sm" len="med"/>
          </a:ln>
          <a:effectLst/>
        </p:spPr>
      </p:cxnSp>
      <p:cxnSp>
        <p:nvCxnSpPr>
          <p:cNvPr id="27" name="Elbow Connector 26"/>
          <p:cNvCxnSpPr>
            <a:stCxn id="22" idx="3"/>
            <a:endCxn id="24" idx="1"/>
          </p:cNvCxnSpPr>
          <p:nvPr/>
        </p:nvCxnSpPr>
        <p:spPr>
          <a:xfrm>
            <a:off x="7104121" y="2549456"/>
            <a:ext cx="490381" cy="465499"/>
          </a:xfrm>
          <a:prstGeom prst="bentConnector3">
            <a:avLst/>
          </a:prstGeom>
          <a:noFill/>
          <a:ln w="3175" cap="flat" cmpd="sng" algn="ctr">
            <a:solidFill>
              <a:srgbClr val="6D9982">
                <a:lumMod val="20000"/>
                <a:lumOff val="80000"/>
              </a:srgbClr>
            </a:solidFill>
            <a:prstDash val="solid"/>
            <a:headEnd type="none" w="med" len="med"/>
            <a:tailEnd type="triangle" w="sm" len="med"/>
          </a:ln>
          <a:effectLst/>
        </p:spPr>
      </p:cxnSp>
      <p:sp>
        <p:nvSpPr>
          <p:cNvPr id="28" name="Rounded Rectangle 27">
            <a:hlinkClick r:id="rId19" action="ppaction://hlinksldjump"/>
          </p:cNvPr>
          <p:cNvSpPr/>
          <p:nvPr/>
        </p:nvSpPr>
        <p:spPr>
          <a:xfrm>
            <a:off x="9265167" y="2225000"/>
            <a:ext cx="1034894" cy="772327"/>
          </a:xfrm>
          <a:prstGeom prst="roundRect">
            <a:avLst/>
          </a:prstGeom>
          <a:solidFill>
            <a:srgbClr val="6D9982"/>
          </a:solidFill>
          <a:ln w="3175" cap="flat" cmpd="sng" algn="ctr">
            <a:noFill/>
            <a:prstDash val="solid"/>
          </a:ln>
          <a:effectLst>
            <a:outerShdw blurRad="127000" dist="38100" dir="3000000" sx="102000" sy="102000" algn="t" rotWithShape="0">
              <a:schemeClr val="tx1">
                <a:alpha val="40000"/>
              </a:scheme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prstClr val="white"/>
                </a:solidFill>
                <a:effectLst/>
                <a:uLnTx/>
                <a:uFillTx/>
                <a:ea typeface="+mn-ea"/>
                <a:cs typeface="+mn-cs"/>
              </a:rPr>
              <a:t>Request for authorisation</a:t>
            </a:r>
          </a:p>
        </p:txBody>
      </p:sp>
      <p:sp>
        <p:nvSpPr>
          <p:cNvPr id="29" name="Right Arrow 28"/>
          <p:cNvSpPr/>
          <p:nvPr/>
        </p:nvSpPr>
        <p:spPr>
          <a:xfrm>
            <a:off x="4009703" y="2225000"/>
            <a:ext cx="721432" cy="718692"/>
          </a:xfrm>
          <a:prstGeom prst="rightArrow">
            <a:avLst/>
          </a:prstGeom>
          <a:solidFill>
            <a:srgbClr val="6D9982"/>
          </a:solidFill>
          <a:ln w="25400" cap="flat" cmpd="sng" algn="ctr">
            <a:noFill/>
            <a:prstDash val="solid"/>
          </a:ln>
          <a:effectLst>
            <a:outerShdw blurRad="127000" dist="38100" dir="3000000" sx="102000" sy="102000" algn="t" rotWithShape="0">
              <a:schemeClr val="tx1">
                <a:alpha val="40000"/>
              </a:scheme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solidFill>
                <a:prstClr val="white"/>
              </a:solidFill>
              <a:effectLst/>
              <a:uLnTx/>
              <a:uFillTx/>
              <a:ea typeface="+mn-ea"/>
              <a:cs typeface="+mn-cs"/>
            </a:endParaRPr>
          </a:p>
        </p:txBody>
      </p:sp>
      <p:sp>
        <p:nvSpPr>
          <p:cNvPr id="30" name="Right Arrow 29"/>
          <p:cNvSpPr/>
          <p:nvPr/>
        </p:nvSpPr>
        <p:spPr>
          <a:xfrm>
            <a:off x="8825611" y="2440417"/>
            <a:ext cx="218206" cy="341785"/>
          </a:xfrm>
          <a:prstGeom prst="rightArrow">
            <a:avLst/>
          </a:prstGeom>
          <a:solidFill>
            <a:srgbClr val="6D9982"/>
          </a:solidFill>
          <a:ln w="3175" cap="flat" cmpd="sng" algn="ctr">
            <a:noFill/>
            <a:prstDash val="solid"/>
          </a:ln>
          <a:effectLst>
            <a:outerShdw blurRad="127000" dist="38100" dir="3000000" sx="102000" sy="102000" algn="ctr" rotWithShape="0">
              <a:srgbClr val="000000">
                <a:alpha val="4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prstClr val="white"/>
              </a:solidFill>
              <a:effectLst/>
              <a:uLnTx/>
              <a:uFillTx/>
              <a:ea typeface="+mn-ea"/>
              <a:cs typeface="+mn-cs"/>
            </a:endParaRPr>
          </a:p>
        </p:txBody>
      </p:sp>
      <p:sp>
        <p:nvSpPr>
          <p:cNvPr id="31" name="Rectangle 30">
            <a:hlinkClick r:id="rId12" action="ppaction://hlinksldjump"/>
          </p:cNvPr>
          <p:cNvSpPr/>
          <p:nvPr/>
        </p:nvSpPr>
        <p:spPr>
          <a:xfrm>
            <a:off x="6276754" y="4037989"/>
            <a:ext cx="1317746" cy="629143"/>
          </a:xfrm>
          <a:prstGeom prst="rect">
            <a:avLst/>
          </a:prstGeom>
          <a:solidFill>
            <a:srgbClr val="6D9982"/>
          </a:solidFill>
          <a:ln w="3175" cap="flat" cmpd="sng" algn="ctr">
            <a:noFill/>
            <a:prstDash val="solid"/>
          </a:ln>
          <a:effectLst>
            <a:outerShdw blurRad="127000" dist="38100" dir="3000000" sx="102000" sy="102000" algn="t" rotWithShape="0">
              <a:schemeClr val="tx1">
                <a:alpha val="40000"/>
              </a:scheme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prstClr val="white"/>
                </a:solidFill>
                <a:effectLst/>
                <a:uLnTx/>
                <a:uFillTx/>
                <a:ea typeface="+mn-ea"/>
                <a:cs typeface="+mn-cs"/>
              </a:rPr>
              <a:t>Sponsorship process</a:t>
            </a:r>
          </a:p>
        </p:txBody>
      </p:sp>
      <p:cxnSp>
        <p:nvCxnSpPr>
          <p:cNvPr id="32" name="Elbow Connector 31"/>
          <p:cNvCxnSpPr/>
          <p:nvPr/>
        </p:nvCxnSpPr>
        <p:spPr>
          <a:xfrm rot="16200000" flipH="1">
            <a:off x="5283286" y="3320396"/>
            <a:ext cx="1264924" cy="188538"/>
          </a:xfrm>
          <a:prstGeom prst="bentConnector3">
            <a:avLst>
              <a:gd name="adj1" fmla="val -761"/>
            </a:avLst>
          </a:prstGeom>
          <a:noFill/>
          <a:ln w="3175" cap="flat" cmpd="sng" algn="ctr">
            <a:solidFill>
              <a:srgbClr val="6D9982">
                <a:lumMod val="20000"/>
                <a:lumOff val="80000"/>
              </a:srgbClr>
            </a:solidFill>
            <a:prstDash val="solid"/>
          </a:ln>
          <a:effectLst/>
        </p:spPr>
      </p:cxnSp>
      <p:cxnSp>
        <p:nvCxnSpPr>
          <p:cNvPr id="33" name="Elbow Connector 32"/>
          <p:cNvCxnSpPr>
            <a:cxnSpLocks/>
            <a:endCxn id="31" idx="1"/>
          </p:cNvCxnSpPr>
          <p:nvPr/>
        </p:nvCxnSpPr>
        <p:spPr>
          <a:xfrm rot="16200000" flipH="1">
            <a:off x="5898814" y="3974620"/>
            <a:ext cx="489145" cy="266735"/>
          </a:xfrm>
          <a:prstGeom prst="bentConnector2">
            <a:avLst/>
          </a:prstGeom>
          <a:noFill/>
          <a:ln w="3175" cap="flat" cmpd="sng" algn="ctr">
            <a:solidFill>
              <a:srgbClr val="6D9982"/>
            </a:solidFill>
            <a:prstDash val="solid"/>
            <a:tailEnd type="triangle" w="sm" len="med"/>
          </a:ln>
          <a:effectLst/>
        </p:spPr>
      </p:cxnSp>
      <p:sp>
        <p:nvSpPr>
          <p:cNvPr id="40" name="Rectangle 39">
            <a:hlinkClick r:id="rId9" action="ppaction://hlinksldjump"/>
          </p:cNvPr>
          <p:cNvSpPr/>
          <p:nvPr/>
        </p:nvSpPr>
        <p:spPr>
          <a:xfrm>
            <a:off x="9122189" y="3898169"/>
            <a:ext cx="1293845" cy="629143"/>
          </a:xfrm>
          <a:prstGeom prst="rect">
            <a:avLst/>
          </a:prstGeom>
          <a:solidFill>
            <a:srgbClr val="6D9982"/>
          </a:solidFill>
          <a:ln w="3175" cap="flat" cmpd="sng" algn="ctr">
            <a:noFill/>
            <a:prstDash val="solid"/>
          </a:ln>
          <a:effectLst>
            <a:outerShdw blurRad="127000" dist="38100" dir="3000000" sx="102000" sy="102000" algn="t" rotWithShape="0">
              <a:schemeClr val="tx1">
                <a:alpha val="40000"/>
              </a:scheme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prstClr val="white"/>
                </a:solidFill>
                <a:effectLst/>
                <a:uLnTx/>
                <a:uFillTx/>
                <a:ea typeface="+mn-ea"/>
                <a:cs typeface="+mn-cs"/>
              </a:rPr>
              <a:t>Definition process</a:t>
            </a:r>
          </a:p>
        </p:txBody>
      </p:sp>
      <p:sp>
        <p:nvSpPr>
          <p:cNvPr id="12" name="TextBox 11"/>
          <p:cNvSpPr txBox="1"/>
          <p:nvPr/>
        </p:nvSpPr>
        <p:spPr>
          <a:xfrm>
            <a:off x="8682381" y="3185069"/>
            <a:ext cx="963725" cy="261610"/>
          </a:xfrm>
          <a:prstGeom prst="rect">
            <a:avLst/>
          </a:prstGeom>
          <a:noFill/>
        </p:spPr>
        <p:txBody>
          <a:bodyPr wrap="none" rtlCol="0">
            <a:spAutoFit/>
          </a:bodyPr>
          <a:lstStyle/>
          <a:p>
            <a:r>
              <a:rPr lang="en-GB" sz="1100" dirty="0"/>
              <a:t>Authorisation</a:t>
            </a:r>
          </a:p>
        </p:txBody>
      </p:sp>
      <p:sp>
        <p:nvSpPr>
          <p:cNvPr id="50" name="Right Arrow 49"/>
          <p:cNvSpPr/>
          <p:nvPr/>
        </p:nvSpPr>
        <p:spPr>
          <a:xfrm rot="5400000">
            <a:off x="9428875" y="3203115"/>
            <a:ext cx="685903" cy="503056"/>
          </a:xfrm>
          <a:prstGeom prst="rightArrow">
            <a:avLst>
              <a:gd name="adj1" fmla="val 62398"/>
              <a:gd name="adj2" fmla="val 45796"/>
            </a:avLst>
          </a:prstGeom>
          <a:solidFill>
            <a:srgbClr val="6D9982"/>
          </a:solidFill>
          <a:ln w="3175" cap="flat" cmpd="sng" algn="ctr">
            <a:solidFill>
              <a:srgbClr val="7193C7"/>
            </a:solidFill>
            <a:prstDash val="solid"/>
          </a:ln>
          <a:effectLst>
            <a:outerShdw blurRad="127000" dist="38100" dir="3000000" sx="102000" sy="102000" algn="t" rotWithShape="0">
              <a:schemeClr val="tx1">
                <a:alpha val="40000"/>
              </a:scheme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solidFill>
                <a:prstClr val="white"/>
              </a:solidFill>
              <a:effectLst/>
              <a:uLnTx/>
              <a:uFillTx/>
              <a:ea typeface="+mn-ea"/>
              <a:cs typeface="+mn-cs"/>
            </a:endParaRPr>
          </a:p>
        </p:txBody>
      </p:sp>
      <p:sp>
        <p:nvSpPr>
          <p:cNvPr id="39" name="TextBox 38">
            <a:extLst>
              <a:ext uri="{FF2B5EF4-FFF2-40B4-BE49-F238E27FC236}">
                <a16:creationId xmlns:a16="http://schemas.microsoft.com/office/drawing/2014/main" id="{0C12F504-95FC-4E88-BFDB-75747484D33A}"/>
              </a:ext>
            </a:extLst>
          </p:cNvPr>
          <p:cNvSpPr txBox="1"/>
          <p:nvPr/>
        </p:nvSpPr>
        <p:spPr>
          <a:xfrm>
            <a:off x="10574696" y="1017186"/>
            <a:ext cx="1589374" cy="307777"/>
          </a:xfrm>
          <a:prstGeom prst="rect">
            <a:avLst/>
          </a:prstGeom>
          <a:noFill/>
        </p:spPr>
        <p:txBody>
          <a:bodyPr wrap="square" rtlCol="0">
            <a:spAutoFit/>
          </a:bodyPr>
          <a:lstStyle/>
          <a:p>
            <a:pPr algn="ctr"/>
            <a:r>
              <a:rPr lang="en-GB" sz="1400" b="1" dirty="0">
                <a:solidFill>
                  <a:schemeClr val="accent3"/>
                </a:solidFill>
              </a:rPr>
              <a:t>Application</a:t>
            </a:r>
          </a:p>
        </p:txBody>
      </p:sp>
      <p:sp>
        <p:nvSpPr>
          <p:cNvPr id="15" name="Rectangle 14">
            <a:extLst>
              <a:ext uri="{FF2B5EF4-FFF2-40B4-BE49-F238E27FC236}">
                <a16:creationId xmlns:a16="http://schemas.microsoft.com/office/drawing/2014/main" id="{429AE954-AB08-4433-A15E-A4EF508D202E}"/>
              </a:ext>
            </a:extLst>
          </p:cNvPr>
          <p:cNvSpPr/>
          <p:nvPr/>
        </p:nvSpPr>
        <p:spPr>
          <a:xfrm>
            <a:off x="3994141" y="2442905"/>
            <a:ext cx="704039" cy="261610"/>
          </a:xfrm>
          <a:prstGeom prst="rect">
            <a:avLst/>
          </a:prstGeom>
        </p:spPr>
        <p:txBody>
          <a:bodyPr wrap="none">
            <a:spAutoFit/>
          </a:bodyPr>
          <a:lstStyle/>
          <a:p>
            <a:pPr lvl="0" algn="ctr">
              <a:defRPr/>
            </a:pPr>
            <a:r>
              <a:rPr lang="en-GB" sz="1100" kern="0" dirty="0">
                <a:solidFill>
                  <a:prstClr val="white"/>
                </a:solidFill>
              </a:rPr>
              <a:t>Mandate</a:t>
            </a:r>
          </a:p>
        </p:txBody>
      </p:sp>
    </p:spTree>
    <p:extLst>
      <p:ext uri="{BB962C8B-B14F-4D97-AF65-F5344CB8AC3E}">
        <p14:creationId xmlns:p14="http://schemas.microsoft.com/office/powerpoint/2010/main" val="4242791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358" y="24064"/>
            <a:ext cx="6798577" cy="826167"/>
          </a:xfrm>
        </p:spPr>
        <p:txBody>
          <a:bodyPr/>
          <a:lstStyle/>
          <a:p>
            <a:r>
              <a:rPr lang="en-GB" dirty="0"/>
              <a:t>Assurance</a:t>
            </a:r>
          </a:p>
        </p:txBody>
      </p:sp>
      <p:sp>
        <p:nvSpPr>
          <p:cNvPr id="3" name="Rectangle 2"/>
          <p:cNvSpPr/>
          <p:nvPr/>
        </p:nvSpPr>
        <p:spPr>
          <a:xfrm>
            <a:off x="136358" y="1057373"/>
            <a:ext cx="4927349" cy="2096343"/>
          </a:xfrm>
          <a:prstGeom prst="rect">
            <a:avLst/>
          </a:prstGeom>
        </p:spPr>
        <p:txBody>
          <a:bodyPr wrap="square">
            <a:spAutoFit/>
          </a:bodyPr>
          <a:lstStyle/>
          <a:p>
            <a:pPr>
              <a:lnSpc>
                <a:spcPct val="115000"/>
              </a:lnSpc>
              <a:spcAft>
                <a:spcPts val="600"/>
              </a:spcAft>
            </a:pPr>
            <a:r>
              <a:rPr lang="en-GB" sz="1400" dirty="0">
                <a:solidFill>
                  <a:schemeClr val="accent5"/>
                </a:solidFill>
                <a:latin typeface="Calibri" panose="020F0502020204030204" pitchFamily="34" charset="0"/>
                <a:ea typeface="Calibri" panose="020F0502020204030204" pitchFamily="34" charset="0"/>
                <a:cs typeface="Times New Roman" panose="02020603050405020304" pitchFamily="18" charset="0"/>
              </a:rPr>
              <a:t>Goals</a:t>
            </a:r>
          </a:p>
          <a:p>
            <a:pPr>
              <a:lnSpc>
                <a:spcPct val="115000"/>
              </a:lnSpc>
              <a:spcAft>
                <a:spcPts val="600"/>
              </a:spcAft>
            </a:pPr>
            <a:r>
              <a:rPr lang="en-GB" sz="1200" dirty="0">
                <a:latin typeface="Calibri" panose="020F0502020204030204" pitchFamily="34" charset="0"/>
                <a:ea typeface="Calibri" panose="020F0502020204030204" pitchFamily="34" charset="0"/>
                <a:cs typeface="Times New Roman" panose="02020603050405020304" pitchFamily="18" charset="0"/>
              </a:rPr>
              <a:t>Assurance is the set of systematic activities intended to ensure that the objectives and management processes of a project are fit for purpose.</a:t>
            </a:r>
          </a:p>
          <a:p>
            <a:pPr>
              <a:lnSpc>
                <a:spcPct val="115000"/>
              </a:lnSpc>
              <a:spcAft>
                <a:spcPts val="600"/>
              </a:spcAft>
            </a:pPr>
            <a:r>
              <a:rPr lang="en-GB" sz="1200" dirty="0">
                <a:latin typeface="Calibri" panose="020F0502020204030204" pitchFamily="34" charset="0"/>
                <a:ea typeface="Calibri" panose="020F0502020204030204" pitchFamily="34" charset="0"/>
                <a:cs typeface="Times New Roman" panose="02020603050405020304" pitchFamily="18" charset="0"/>
              </a:rPr>
              <a:t>The goals of assurance are to:</a:t>
            </a:r>
          </a:p>
          <a:p>
            <a:pPr marL="342900" lvl="0" indent="-342900">
              <a:lnSpc>
                <a:spcPct val="115000"/>
              </a:lnSpc>
              <a:spcAft>
                <a:spcPts val="0"/>
              </a:spcAft>
              <a:buFont typeface="Symbol" panose="05050102010706020507" pitchFamily="18" charset="2"/>
              <a:buChar char=""/>
            </a:pPr>
            <a:r>
              <a:rPr lang="en-GB" sz="1200" dirty="0">
                <a:latin typeface="Calibri" panose="020F0502020204030204" pitchFamily="34" charset="0"/>
                <a:ea typeface="Calibri" panose="020F0502020204030204" pitchFamily="34" charset="0"/>
                <a:cs typeface="Times New Roman" panose="02020603050405020304" pitchFamily="18" charset="0"/>
              </a:rPr>
              <a:t>review management planning;</a:t>
            </a:r>
          </a:p>
          <a:p>
            <a:pPr marL="342900" lvl="0" indent="-342900">
              <a:lnSpc>
                <a:spcPct val="115000"/>
              </a:lnSpc>
              <a:spcAft>
                <a:spcPts val="0"/>
              </a:spcAft>
              <a:buFont typeface="Symbol" panose="05050102010706020507" pitchFamily="18" charset="2"/>
              <a:buChar char=""/>
            </a:pPr>
            <a:r>
              <a:rPr lang="en-GB" sz="1200" dirty="0">
                <a:latin typeface="Calibri" panose="020F0502020204030204" pitchFamily="34" charset="0"/>
                <a:ea typeface="Calibri" panose="020F0502020204030204" pitchFamily="34" charset="0"/>
                <a:cs typeface="Times New Roman" panose="02020603050405020304" pitchFamily="18" charset="0"/>
              </a:rPr>
              <a:t>monitor effectiveness of functions and processes;</a:t>
            </a:r>
          </a:p>
          <a:p>
            <a:pPr marL="342900" lvl="0" indent="-342900">
              <a:lnSpc>
                <a:spcPct val="115000"/>
              </a:lnSpc>
              <a:spcAft>
                <a:spcPts val="1000"/>
              </a:spcAft>
              <a:buFont typeface="Symbol" panose="05050102010706020507" pitchFamily="18" charset="2"/>
              <a:buChar char=""/>
            </a:pPr>
            <a:r>
              <a:rPr lang="en-GB" sz="1200" dirty="0">
                <a:latin typeface="Calibri" panose="020F0502020204030204" pitchFamily="34" charset="0"/>
                <a:ea typeface="Calibri" panose="020F0502020204030204" pitchFamily="34" charset="0"/>
                <a:cs typeface="Times New Roman" panose="02020603050405020304" pitchFamily="18" charset="0"/>
              </a:rPr>
              <a:t>give stakeholders confidence that the work is being managed effectively and efficiently.</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136359" y="3423215"/>
            <a:ext cx="4927348" cy="2569934"/>
          </a:xfrm>
          <a:prstGeom prst="rect">
            <a:avLst/>
          </a:prstGeom>
        </p:spPr>
        <p:txBody>
          <a:bodyPr wrap="square">
            <a:spAutoFit/>
          </a:bodyPr>
          <a:lstStyle/>
          <a:p>
            <a:pPr>
              <a:spcAft>
                <a:spcPts val="600"/>
              </a:spcAft>
            </a:pPr>
            <a:r>
              <a:rPr lang="en-GB" sz="1400" dirty="0">
                <a:solidFill>
                  <a:schemeClr val="accent5"/>
                </a:solidFill>
              </a:rPr>
              <a:t>Overview</a:t>
            </a:r>
          </a:p>
          <a:p>
            <a:pPr>
              <a:spcAft>
                <a:spcPts val="600"/>
              </a:spcAft>
            </a:pPr>
            <a:r>
              <a:rPr lang="en-GB" sz="1200" dirty="0"/>
              <a:t>The targets of assurance can be split into two simple categories: the objectives of the work (outputs, outcomes or benefits) and the processes (project) designed to achieve them.</a:t>
            </a:r>
          </a:p>
          <a:p>
            <a:pPr>
              <a:spcAft>
                <a:spcPts val="600"/>
              </a:spcAft>
            </a:pPr>
            <a:r>
              <a:rPr lang="en-GB" sz="1200" dirty="0"/>
              <a:t>Objectives will usually be the subject of quality control techniques, which will be defined in the appropriate </a:t>
            </a:r>
            <a:r>
              <a:rPr lang="en-GB" sz="1200" dirty="0">
                <a:hlinkClick r:id="rId2" action="ppaction://hlinksldjump"/>
              </a:rPr>
              <a:t>management plans</a:t>
            </a:r>
            <a:r>
              <a:rPr lang="en-GB" sz="1200" dirty="0"/>
              <a:t>. The role of assurance is to audit the management plans to ensure appropriate standards have been set and check that the results of quality control have been acted upon.</a:t>
            </a:r>
          </a:p>
          <a:p>
            <a:pPr>
              <a:spcAft>
                <a:spcPts val="600"/>
              </a:spcAft>
            </a:pPr>
            <a:r>
              <a:rPr lang="en-GB" sz="1200" dirty="0"/>
              <a:t>Processes and procedures should also be set out in the management plans. The assurance function should check that the appropriate management plans are in place, the processes and procedures are fit for purpose and competent resources are applying them.</a:t>
            </a:r>
          </a:p>
        </p:txBody>
      </p:sp>
      <p:sp>
        <p:nvSpPr>
          <p:cNvPr id="5" name="Rectangle 4"/>
          <p:cNvSpPr/>
          <p:nvPr/>
        </p:nvSpPr>
        <p:spPr>
          <a:xfrm>
            <a:off x="5581291" y="1413135"/>
            <a:ext cx="4856672" cy="1461939"/>
          </a:xfrm>
          <a:prstGeom prst="rect">
            <a:avLst/>
          </a:prstGeom>
        </p:spPr>
        <p:txBody>
          <a:bodyPr wrap="square">
            <a:spAutoFit/>
          </a:bodyPr>
          <a:lstStyle/>
          <a:p>
            <a:pPr>
              <a:spcAft>
                <a:spcPts val="600"/>
              </a:spcAft>
            </a:pPr>
            <a:r>
              <a:rPr lang="en-GB" sz="1200" dirty="0"/>
              <a:t>Assurance is the responsibility of the P3 sponsor. Anyone performing assurance must be independent of the management and delivery teams, and report directly to the sponsor. </a:t>
            </a:r>
          </a:p>
          <a:p>
            <a:pPr>
              <a:spcAft>
                <a:spcPts val="600"/>
              </a:spcAft>
            </a:pPr>
            <a:r>
              <a:rPr lang="en-GB" sz="1200" dirty="0"/>
              <a:t>Assurance resources will often come from a dedicated support organisation or project management office (PMO). It is the sponsor’s responsibility to use the results of assurance to address any issues and instil confidence in the management team.</a:t>
            </a:r>
          </a:p>
        </p:txBody>
      </p:sp>
      <p:sp>
        <p:nvSpPr>
          <p:cNvPr id="6" name="Rectangle 5"/>
          <p:cNvSpPr/>
          <p:nvPr/>
        </p:nvSpPr>
        <p:spPr>
          <a:xfrm>
            <a:off x="5581291" y="2875074"/>
            <a:ext cx="4856672" cy="1954253"/>
          </a:xfrm>
          <a:prstGeom prst="rect">
            <a:avLst/>
          </a:prstGeom>
        </p:spPr>
        <p:txBody>
          <a:bodyPr wrap="square">
            <a:spAutoFit/>
          </a:bodyPr>
          <a:lstStyle/>
          <a:p>
            <a:pPr>
              <a:spcAft>
                <a:spcPts val="600"/>
              </a:spcAft>
            </a:pPr>
            <a:r>
              <a:rPr lang="en-GB" sz="1200" dirty="0">
                <a:latin typeface="Calibri" panose="020F0502020204030204" pitchFamily="34" charset="0"/>
                <a:ea typeface="Calibri" panose="020F0502020204030204" pitchFamily="34" charset="0"/>
                <a:cs typeface="Times New Roman" panose="02020603050405020304" pitchFamily="18" charset="0"/>
              </a:rPr>
              <a:t>The sponsor has responsibility for not only ensuring assurance happens but also that it visibly makes a positive contribution. For example:</a:t>
            </a:r>
          </a:p>
          <a:p>
            <a:pPr marL="342900" lvl="0" indent="-342900">
              <a:lnSpc>
                <a:spcPct val="115000"/>
              </a:lnSpc>
              <a:spcAft>
                <a:spcPts val="600"/>
              </a:spcAft>
              <a:buFont typeface="Symbol" panose="05050102010706020507" pitchFamily="18" charset="2"/>
              <a:buChar char=""/>
            </a:pPr>
            <a:r>
              <a:rPr lang="en-GB" sz="1200" dirty="0">
                <a:latin typeface="Calibri" panose="020F0502020204030204" pitchFamily="34" charset="0"/>
                <a:ea typeface="Calibri" panose="020F0502020204030204" pitchFamily="34" charset="0"/>
                <a:cs typeface="Times New Roman" panose="02020603050405020304" pitchFamily="18" charset="0"/>
              </a:rPr>
              <a:t>Assurance should be risk-based. This means that it concentrates on the riskier areas of what is being assured. </a:t>
            </a:r>
          </a:p>
          <a:p>
            <a:pPr marL="342900" lvl="0" indent="-342900">
              <a:lnSpc>
                <a:spcPct val="115000"/>
              </a:lnSpc>
              <a:spcAft>
                <a:spcPts val="600"/>
              </a:spcAft>
              <a:buFont typeface="Symbol" panose="05050102010706020507" pitchFamily="18" charset="2"/>
              <a:buChar char=""/>
            </a:pPr>
            <a:r>
              <a:rPr lang="en-GB" sz="1200" dirty="0">
                <a:latin typeface="Calibri" panose="020F0502020204030204" pitchFamily="34" charset="0"/>
                <a:ea typeface="Calibri" panose="020F0502020204030204" pitchFamily="34" charset="0"/>
                <a:cs typeface="Times New Roman" panose="02020603050405020304" pitchFamily="18" charset="0"/>
              </a:rPr>
              <a:t>Assurance should assist as well as check. The assurance role should be one of assisting and advising as well as reviewing.</a:t>
            </a:r>
          </a:p>
          <a:p>
            <a:pPr marL="342900" lvl="0" indent="-342900">
              <a:lnSpc>
                <a:spcPct val="115000"/>
              </a:lnSpc>
              <a:spcAft>
                <a:spcPts val="600"/>
              </a:spcAft>
              <a:buFont typeface="Symbol" panose="05050102010706020507" pitchFamily="18" charset="2"/>
              <a:buChar char=""/>
            </a:pPr>
            <a:r>
              <a:rPr lang="en-GB" sz="1200" dirty="0">
                <a:latin typeface="Calibri" panose="020F0502020204030204" pitchFamily="34" charset="0"/>
                <a:ea typeface="Calibri" panose="020F0502020204030204" pitchFamily="34" charset="0"/>
                <a:cs typeface="Times New Roman" panose="02020603050405020304" pitchFamily="18" charset="0"/>
              </a:rPr>
              <a:t>Assurance should be seen as a sign of the organisation’s commitment to develop the discipline and profession of P3 management.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 Box 2"/>
          <p:cNvSpPr txBox="1">
            <a:spLocks noChangeArrowheads="1"/>
          </p:cNvSpPr>
          <p:nvPr/>
        </p:nvSpPr>
        <p:spPr bwMode="auto">
          <a:xfrm>
            <a:off x="5849591" y="5384947"/>
            <a:ext cx="4320071" cy="1015663"/>
          </a:xfrm>
          <a:prstGeom prst="rect">
            <a:avLst/>
          </a:prstGeom>
          <a:solidFill>
            <a:schemeClr val="accent6">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spAutoFit/>
          </a:bodyPr>
          <a:lstStyle/>
          <a:p>
            <a:pPr lvl="0">
              <a:spcAft>
                <a:spcPts val="600"/>
              </a:spcAft>
            </a:pPr>
            <a:r>
              <a:rPr lang="en-GB" sz="1400" dirty="0">
                <a:solidFill>
                  <a:srgbClr val="516B93"/>
                </a:solidFill>
              </a:rPr>
              <a:t>See also</a:t>
            </a:r>
          </a:p>
          <a:p>
            <a:pPr marL="171450" lvl="0" indent="-171450">
              <a:spcAft>
                <a:spcPts val="600"/>
              </a:spcAft>
              <a:buFont typeface="Arial" panose="020B0604020202020204" pitchFamily="34" charset="0"/>
              <a:buChar char="•"/>
            </a:pPr>
            <a:r>
              <a:rPr lang="en-GB" sz="1200" dirty="0">
                <a:hlinkClick r:id="rId3" action="ppaction://hlinksldjump"/>
              </a:rPr>
              <a:t>Sponsorship</a:t>
            </a:r>
            <a:endParaRPr lang="en-GB" sz="1200" dirty="0"/>
          </a:p>
          <a:p>
            <a:pPr marL="171450" lvl="0" indent="-171450">
              <a:buFont typeface="Arial" panose="020B0604020202020204" pitchFamily="34" charset="0"/>
              <a:buChar char="•"/>
            </a:pPr>
            <a:r>
              <a:rPr lang="en-GB" sz="1200" dirty="0">
                <a:hlinkClick r:id="rId4" action="ppaction://hlinksldjump"/>
              </a:rPr>
              <a:t>Organisation management</a:t>
            </a:r>
            <a:endParaRPr lang="en-GB" sz="1200" dirty="0"/>
          </a:p>
          <a:p>
            <a:pPr marL="171450" lvl="0" indent="-171450">
              <a:buFont typeface="Arial" panose="020B0604020202020204" pitchFamily="34" charset="0"/>
              <a:buChar char="•"/>
            </a:pPr>
            <a:endParaRPr lang="en-GB" sz="1200" dirty="0"/>
          </a:p>
        </p:txBody>
      </p:sp>
      <p:sp>
        <p:nvSpPr>
          <p:cNvPr id="13" name="Rectangle 12">
            <a:hlinkClick r:id="rId5"/>
            <a:extLst>
              <a:ext uri="{FF2B5EF4-FFF2-40B4-BE49-F238E27FC236}">
                <a16:creationId xmlns:a16="http://schemas.microsoft.com/office/drawing/2014/main" id="{DB89A032-D212-412B-8A7F-FCC17554E0BB}"/>
              </a:ext>
            </a:extLst>
          </p:cNvPr>
          <p:cNvSpPr/>
          <p:nvPr/>
        </p:nvSpPr>
        <p:spPr>
          <a:xfrm>
            <a:off x="10774392" y="94891"/>
            <a:ext cx="1216325" cy="6814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hlinkClick r:id="rId6"/>
            <a:extLst>
              <a:ext uri="{FF2B5EF4-FFF2-40B4-BE49-F238E27FC236}">
                <a16:creationId xmlns:a16="http://schemas.microsoft.com/office/drawing/2014/main" id="{90C09ADC-C113-4386-95A0-386E02D90D6A}"/>
              </a:ext>
            </a:extLst>
          </p:cNvPr>
          <p:cNvSpPr txBox="1"/>
          <p:nvPr/>
        </p:nvSpPr>
        <p:spPr>
          <a:xfrm>
            <a:off x="10707096" y="2376667"/>
            <a:ext cx="740780" cy="276999"/>
          </a:xfrm>
          <a:prstGeom prst="rect">
            <a:avLst/>
          </a:prstGeom>
          <a:noFill/>
        </p:spPr>
        <p:txBody>
          <a:bodyPr wrap="none" rtlCol="0">
            <a:spAutoFit/>
          </a:bodyPr>
          <a:lstStyle/>
          <a:p>
            <a:r>
              <a:rPr lang="en-GB" sz="1200" dirty="0"/>
              <a:t>Checklist</a:t>
            </a:r>
          </a:p>
        </p:txBody>
      </p:sp>
      <p:sp>
        <p:nvSpPr>
          <p:cNvPr id="15" name="TextBox 14">
            <a:hlinkClick r:id="rId7"/>
            <a:extLst>
              <a:ext uri="{FF2B5EF4-FFF2-40B4-BE49-F238E27FC236}">
                <a16:creationId xmlns:a16="http://schemas.microsoft.com/office/drawing/2014/main" id="{CADE0995-9802-4089-B4CC-9FB738D49508}"/>
              </a:ext>
            </a:extLst>
          </p:cNvPr>
          <p:cNvSpPr txBox="1"/>
          <p:nvPr/>
        </p:nvSpPr>
        <p:spPr>
          <a:xfrm>
            <a:off x="10707096" y="1306938"/>
            <a:ext cx="977255" cy="276999"/>
          </a:xfrm>
          <a:prstGeom prst="rect">
            <a:avLst/>
          </a:prstGeom>
          <a:noFill/>
        </p:spPr>
        <p:txBody>
          <a:bodyPr wrap="none" rtlCol="0">
            <a:spAutoFit/>
          </a:bodyPr>
          <a:lstStyle/>
          <a:p>
            <a:r>
              <a:rPr lang="en-GB" sz="1200" dirty="0"/>
              <a:t>Competence</a:t>
            </a:r>
          </a:p>
        </p:txBody>
      </p:sp>
      <p:sp>
        <p:nvSpPr>
          <p:cNvPr id="16" name="TextBox 15">
            <a:hlinkClick r:id="rId8"/>
            <a:extLst>
              <a:ext uri="{FF2B5EF4-FFF2-40B4-BE49-F238E27FC236}">
                <a16:creationId xmlns:a16="http://schemas.microsoft.com/office/drawing/2014/main" id="{8150C9D5-8BC5-4984-A955-6972D580DBFF}"/>
              </a:ext>
            </a:extLst>
          </p:cNvPr>
          <p:cNvSpPr txBox="1"/>
          <p:nvPr/>
        </p:nvSpPr>
        <p:spPr>
          <a:xfrm>
            <a:off x="10707097" y="1841802"/>
            <a:ext cx="925446" cy="276999"/>
          </a:xfrm>
          <a:prstGeom prst="rect">
            <a:avLst/>
          </a:prstGeom>
          <a:noFill/>
        </p:spPr>
        <p:txBody>
          <a:bodyPr wrap="none" rtlCol="0">
            <a:spAutoFit/>
          </a:bodyPr>
          <a:lstStyle/>
          <a:p>
            <a:r>
              <a:rPr lang="en-GB" sz="1200" dirty="0"/>
              <a:t>Assessment</a:t>
            </a:r>
          </a:p>
        </p:txBody>
      </p:sp>
      <p:sp>
        <p:nvSpPr>
          <p:cNvPr id="17" name="TextBox 16">
            <a:hlinkClick r:id="rId9"/>
            <a:extLst>
              <a:ext uri="{FF2B5EF4-FFF2-40B4-BE49-F238E27FC236}">
                <a16:creationId xmlns:a16="http://schemas.microsoft.com/office/drawing/2014/main" id="{2FD12E7E-8F9E-4C20-9B44-68D1531D2C00}"/>
              </a:ext>
            </a:extLst>
          </p:cNvPr>
          <p:cNvSpPr txBox="1"/>
          <p:nvPr/>
        </p:nvSpPr>
        <p:spPr>
          <a:xfrm>
            <a:off x="10707097" y="2109234"/>
            <a:ext cx="819327" cy="276999"/>
          </a:xfrm>
          <a:prstGeom prst="rect">
            <a:avLst/>
          </a:prstGeom>
          <a:noFill/>
        </p:spPr>
        <p:txBody>
          <a:bodyPr wrap="none" rtlCol="0">
            <a:spAutoFit/>
          </a:bodyPr>
          <a:lstStyle/>
          <a:p>
            <a:r>
              <a:rPr lang="en-GB" sz="1200" dirty="0"/>
              <a:t>Resources</a:t>
            </a:r>
          </a:p>
        </p:txBody>
      </p:sp>
      <p:sp>
        <p:nvSpPr>
          <p:cNvPr id="23" name="TextBox 22">
            <a:hlinkClick r:id="rId10"/>
            <a:extLst>
              <a:ext uri="{FF2B5EF4-FFF2-40B4-BE49-F238E27FC236}">
                <a16:creationId xmlns:a16="http://schemas.microsoft.com/office/drawing/2014/main" id="{5B0A3E46-1B29-49AB-9158-570E14D06791}"/>
              </a:ext>
            </a:extLst>
          </p:cNvPr>
          <p:cNvSpPr txBox="1"/>
          <p:nvPr/>
        </p:nvSpPr>
        <p:spPr>
          <a:xfrm>
            <a:off x="10707096" y="1574370"/>
            <a:ext cx="728276" cy="276999"/>
          </a:xfrm>
          <a:prstGeom prst="rect">
            <a:avLst/>
          </a:prstGeom>
          <a:noFill/>
        </p:spPr>
        <p:txBody>
          <a:bodyPr wrap="none" rtlCol="0">
            <a:spAutoFit/>
          </a:bodyPr>
          <a:lstStyle/>
          <a:p>
            <a:r>
              <a:rPr lang="en-GB" sz="1200" dirty="0"/>
              <a:t>Maturity</a:t>
            </a:r>
          </a:p>
        </p:txBody>
      </p:sp>
      <p:sp>
        <p:nvSpPr>
          <p:cNvPr id="24" name="TextBox 23">
            <a:extLst>
              <a:ext uri="{FF2B5EF4-FFF2-40B4-BE49-F238E27FC236}">
                <a16:creationId xmlns:a16="http://schemas.microsoft.com/office/drawing/2014/main" id="{F8780346-F63A-46A5-A1F3-E6B9120DED9C}"/>
              </a:ext>
            </a:extLst>
          </p:cNvPr>
          <p:cNvSpPr txBox="1"/>
          <p:nvPr/>
        </p:nvSpPr>
        <p:spPr>
          <a:xfrm>
            <a:off x="10580882" y="1017186"/>
            <a:ext cx="1589374" cy="307777"/>
          </a:xfrm>
          <a:prstGeom prst="rect">
            <a:avLst/>
          </a:prstGeom>
          <a:noFill/>
        </p:spPr>
        <p:txBody>
          <a:bodyPr wrap="square" rtlCol="0">
            <a:spAutoFit/>
          </a:bodyPr>
          <a:lstStyle/>
          <a:p>
            <a:pPr algn="ctr"/>
            <a:r>
              <a:rPr lang="en-GB" sz="1400" b="1" dirty="0">
                <a:solidFill>
                  <a:schemeClr val="accent1"/>
                </a:solidFill>
              </a:rPr>
              <a:t>Application</a:t>
            </a:r>
          </a:p>
        </p:txBody>
      </p:sp>
      <p:sp>
        <p:nvSpPr>
          <p:cNvPr id="18" name="TextBox 17">
            <a:hlinkClick r:id="rId11"/>
            <a:extLst>
              <a:ext uri="{FF2B5EF4-FFF2-40B4-BE49-F238E27FC236}">
                <a16:creationId xmlns:a16="http://schemas.microsoft.com/office/drawing/2014/main" id="{089C53CD-692A-4541-A9AE-5297622F673B}"/>
              </a:ext>
            </a:extLst>
          </p:cNvPr>
          <p:cNvSpPr txBox="1"/>
          <p:nvPr/>
        </p:nvSpPr>
        <p:spPr>
          <a:xfrm>
            <a:off x="10707096" y="2672768"/>
            <a:ext cx="921471" cy="276999"/>
          </a:xfrm>
          <a:prstGeom prst="rect">
            <a:avLst/>
          </a:prstGeom>
          <a:noFill/>
        </p:spPr>
        <p:txBody>
          <a:bodyPr wrap="none" rtlCol="0">
            <a:spAutoFit/>
          </a:bodyPr>
          <a:lstStyle/>
          <a:p>
            <a:r>
              <a:rPr lang="en-GB" sz="1200" dirty="0"/>
              <a:t>Team Praxis</a:t>
            </a:r>
          </a:p>
        </p:txBody>
      </p:sp>
    </p:spTree>
    <p:extLst>
      <p:ext uri="{BB962C8B-B14F-4D97-AF65-F5344CB8AC3E}">
        <p14:creationId xmlns:p14="http://schemas.microsoft.com/office/powerpoint/2010/main" val="5804775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59DD2-A1FC-472E-AD0E-5B7C32C87770}"/>
              </a:ext>
            </a:extLst>
          </p:cNvPr>
          <p:cNvSpPr>
            <a:spLocks noGrp="1"/>
          </p:cNvSpPr>
          <p:nvPr>
            <p:ph type="title"/>
          </p:nvPr>
        </p:nvSpPr>
        <p:spPr>
          <a:xfrm>
            <a:off x="136358" y="24064"/>
            <a:ext cx="6798577" cy="826167"/>
          </a:xfrm>
        </p:spPr>
        <p:txBody>
          <a:bodyPr/>
          <a:lstStyle/>
          <a:p>
            <a:r>
              <a:rPr lang="en-GB" dirty="0"/>
              <a:t>Interpersonal skills</a:t>
            </a:r>
          </a:p>
        </p:txBody>
      </p:sp>
      <p:grpSp>
        <p:nvGrpSpPr>
          <p:cNvPr id="3" name="Group 2">
            <a:extLst>
              <a:ext uri="{FF2B5EF4-FFF2-40B4-BE49-F238E27FC236}">
                <a16:creationId xmlns:a16="http://schemas.microsoft.com/office/drawing/2014/main" id="{8FFE8D15-4F81-4266-86B6-3B945F1D5A1A}"/>
              </a:ext>
            </a:extLst>
          </p:cNvPr>
          <p:cNvGrpSpPr/>
          <p:nvPr/>
        </p:nvGrpSpPr>
        <p:grpSpPr>
          <a:xfrm>
            <a:off x="7096616" y="2918612"/>
            <a:ext cx="3251734" cy="2874291"/>
            <a:chOff x="3453866" y="2560029"/>
            <a:chExt cx="2138857" cy="1890591"/>
          </a:xfrm>
          <a:effectLst>
            <a:outerShdw blurRad="127000" dist="63500" dir="3600000" algn="ctr" rotWithShape="0">
              <a:srgbClr val="000000">
                <a:alpha val="40000"/>
              </a:srgbClr>
            </a:outerShdw>
          </a:effectLst>
        </p:grpSpPr>
        <p:sp>
          <p:nvSpPr>
            <p:cNvPr id="4" name="Oval 3">
              <a:extLst>
                <a:ext uri="{FF2B5EF4-FFF2-40B4-BE49-F238E27FC236}">
                  <a16:creationId xmlns:a16="http://schemas.microsoft.com/office/drawing/2014/main" id="{17041357-A6A9-4BF3-8D24-45FB252D28E2}"/>
                </a:ext>
              </a:extLst>
            </p:cNvPr>
            <p:cNvSpPr/>
            <p:nvPr/>
          </p:nvSpPr>
          <p:spPr>
            <a:xfrm>
              <a:off x="3498412" y="2579407"/>
              <a:ext cx="1871213" cy="1871213"/>
            </a:xfrm>
            <a:prstGeom prst="ellipse">
              <a:avLst/>
            </a:prstGeom>
            <a:solidFill>
              <a:schemeClr val="accent5">
                <a:lumMod val="20000"/>
                <a:lumOff val="80000"/>
              </a:schemeClr>
            </a:solidFill>
            <a:ln w="31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cxnSp>
          <p:nvCxnSpPr>
            <p:cNvPr id="5" name="Straight Connector 4">
              <a:extLst>
                <a:ext uri="{FF2B5EF4-FFF2-40B4-BE49-F238E27FC236}">
                  <a16:creationId xmlns:a16="http://schemas.microsoft.com/office/drawing/2014/main" id="{C819CC1D-897A-49DA-B207-6ABA388F8CA1}"/>
                </a:ext>
              </a:extLst>
            </p:cNvPr>
            <p:cNvCxnSpPr>
              <a:stCxn id="4" idx="2"/>
            </p:cNvCxnSpPr>
            <p:nvPr/>
          </p:nvCxnSpPr>
          <p:spPr>
            <a:xfrm flipV="1">
              <a:off x="3498412" y="3515013"/>
              <a:ext cx="1871213" cy="1"/>
            </a:xfrm>
            <a:prstGeom prst="line">
              <a:avLst/>
            </a:prstGeom>
            <a:ln w="3175">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B71020CF-46D9-4BB5-9003-EC6D426306D9}"/>
                </a:ext>
              </a:extLst>
            </p:cNvPr>
            <p:cNvCxnSpPr/>
            <p:nvPr/>
          </p:nvCxnSpPr>
          <p:spPr>
            <a:xfrm>
              <a:off x="3937930" y="2723012"/>
              <a:ext cx="970420" cy="1601410"/>
            </a:xfrm>
            <a:prstGeom prst="line">
              <a:avLst/>
            </a:prstGeom>
            <a:ln>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79B7DAB-BD1D-4EBD-B060-974BB9E0DA2B}"/>
                </a:ext>
              </a:extLst>
            </p:cNvPr>
            <p:cNvCxnSpPr/>
            <p:nvPr/>
          </p:nvCxnSpPr>
          <p:spPr>
            <a:xfrm flipH="1">
              <a:off x="3937930" y="2705606"/>
              <a:ext cx="970420" cy="1601410"/>
            </a:xfrm>
            <a:prstGeom prst="line">
              <a:avLst/>
            </a:prstGeom>
            <a:ln>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627F3EB-132F-4154-9198-016FF2A3FD2D}"/>
                </a:ext>
              </a:extLst>
            </p:cNvPr>
            <p:cNvSpPr txBox="1"/>
            <p:nvPr/>
          </p:nvSpPr>
          <p:spPr>
            <a:xfrm>
              <a:off x="4032927" y="3431525"/>
              <a:ext cx="767799" cy="182199"/>
            </a:xfrm>
            <a:prstGeom prst="rect">
              <a:avLst/>
            </a:prstGeom>
            <a:solidFill>
              <a:schemeClr val="accent5">
                <a:lumMod val="20000"/>
                <a:lumOff val="80000"/>
              </a:schemeClr>
            </a:solidFill>
          </p:spPr>
          <p:txBody>
            <a:bodyPr wrap="square" rtlCol="0">
              <a:spAutoFit/>
            </a:bodyPr>
            <a:lstStyle/>
            <a:p>
              <a:r>
                <a:rPr lang="en-GB" sz="1200" dirty="0"/>
                <a:t>Communication</a:t>
              </a:r>
            </a:p>
          </p:txBody>
        </p:sp>
        <p:sp>
          <p:nvSpPr>
            <p:cNvPr id="9" name="TextBox 8">
              <a:extLst>
                <a:ext uri="{FF2B5EF4-FFF2-40B4-BE49-F238E27FC236}">
                  <a16:creationId xmlns:a16="http://schemas.microsoft.com/office/drawing/2014/main" id="{B245BA97-7A2E-4E16-A855-31A8FBB5FC96}"/>
                </a:ext>
              </a:extLst>
            </p:cNvPr>
            <p:cNvSpPr txBox="1"/>
            <p:nvPr/>
          </p:nvSpPr>
          <p:spPr>
            <a:xfrm>
              <a:off x="4167775" y="2770880"/>
              <a:ext cx="863313" cy="276999"/>
            </a:xfrm>
            <a:prstGeom prst="rect">
              <a:avLst/>
            </a:prstGeom>
            <a:noFill/>
          </p:spPr>
          <p:txBody>
            <a:bodyPr wrap="none" rtlCol="0">
              <a:spAutoFit/>
            </a:bodyPr>
            <a:lstStyle/>
            <a:p>
              <a:r>
                <a:rPr lang="en-GB" sz="1200" dirty="0"/>
                <a:t>Leadership</a:t>
              </a:r>
            </a:p>
          </p:txBody>
        </p:sp>
        <p:sp>
          <p:nvSpPr>
            <p:cNvPr id="10" name="TextBox 9">
              <a:extLst>
                <a:ext uri="{FF2B5EF4-FFF2-40B4-BE49-F238E27FC236}">
                  <a16:creationId xmlns:a16="http://schemas.microsoft.com/office/drawing/2014/main" id="{7AB897C0-6A15-4208-BC01-B057110A20BE}"/>
                </a:ext>
              </a:extLst>
            </p:cNvPr>
            <p:cNvSpPr txBox="1"/>
            <p:nvPr/>
          </p:nvSpPr>
          <p:spPr>
            <a:xfrm>
              <a:off x="4081849" y="4018802"/>
              <a:ext cx="682581" cy="303664"/>
            </a:xfrm>
            <a:prstGeom prst="rect">
              <a:avLst/>
            </a:prstGeom>
            <a:noFill/>
          </p:spPr>
          <p:txBody>
            <a:bodyPr wrap="square" rtlCol="0">
              <a:spAutoFit/>
            </a:bodyPr>
            <a:lstStyle/>
            <a:p>
              <a:pPr algn="ctr"/>
              <a:r>
                <a:rPr lang="en-GB" sz="1200" dirty="0"/>
                <a:t>Conflict management</a:t>
              </a:r>
            </a:p>
          </p:txBody>
        </p:sp>
        <p:sp>
          <p:nvSpPr>
            <p:cNvPr id="11" name="TextBox 10">
              <a:extLst>
                <a:ext uri="{FF2B5EF4-FFF2-40B4-BE49-F238E27FC236}">
                  <a16:creationId xmlns:a16="http://schemas.microsoft.com/office/drawing/2014/main" id="{072B5A96-028C-4618-A009-D16DDDD3A5F4}"/>
                </a:ext>
              </a:extLst>
            </p:cNvPr>
            <p:cNvSpPr txBox="1"/>
            <p:nvPr/>
          </p:nvSpPr>
          <p:spPr>
            <a:xfrm>
              <a:off x="4734283" y="3189445"/>
              <a:ext cx="858440" cy="276999"/>
            </a:xfrm>
            <a:prstGeom prst="rect">
              <a:avLst/>
            </a:prstGeom>
            <a:noFill/>
          </p:spPr>
          <p:txBody>
            <a:bodyPr wrap="none" rtlCol="0">
              <a:spAutoFit/>
            </a:bodyPr>
            <a:lstStyle/>
            <a:p>
              <a:r>
                <a:rPr lang="en-GB" sz="1200" dirty="0"/>
                <a:t>Delegation</a:t>
              </a:r>
            </a:p>
          </p:txBody>
        </p:sp>
        <p:sp>
          <p:nvSpPr>
            <p:cNvPr id="12" name="TextBox 11">
              <a:extLst>
                <a:ext uri="{FF2B5EF4-FFF2-40B4-BE49-F238E27FC236}">
                  <a16:creationId xmlns:a16="http://schemas.microsoft.com/office/drawing/2014/main" id="{4909B1B6-473B-42C0-88F4-F1ABA1220AE1}"/>
                </a:ext>
              </a:extLst>
            </p:cNvPr>
            <p:cNvSpPr txBox="1"/>
            <p:nvPr/>
          </p:nvSpPr>
          <p:spPr>
            <a:xfrm>
              <a:off x="3628089" y="3189445"/>
              <a:ext cx="874663" cy="276999"/>
            </a:xfrm>
            <a:prstGeom prst="rect">
              <a:avLst/>
            </a:prstGeom>
            <a:noFill/>
          </p:spPr>
          <p:txBody>
            <a:bodyPr wrap="none" rtlCol="0">
              <a:spAutoFit/>
            </a:bodyPr>
            <a:lstStyle/>
            <a:p>
              <a:r>
                <a:rPr lang="en-GB" sz="1200" dirty="0"/>
                <a:t>Influencing</a:t>
              </a:r>
            </a:p>
          </p:txBody>
        </p:sp>
        <p:sp>
          <p:nvSpPr>
            <p:cNvPr id="13" name="TextBox 12">
              <a:extLst>
                <a:ext uri="{FF2B5EF4-FFF2-40B4-BE49-F238E27FC236}">
                  <a16:creationId xmlns:a16="http://schemas.microsoft.com/office/drawing/2014/main" id="{40165066-B7D8-4EEF-A735-B7E69644B6BA}"/>
                </a:ext>
              </a:extLst>
            </p:cNvPr>
            <p:cNvSpPr txBox="1"/>
            <p:nvPr/>
          </p:nvSpPr>
          <p:spPr>
            <a:xfrm>
              <a:off x="3613808" y="3703522"/>
              <a:ext cx="921214" cy="276999"/>
            </a:xfrm>
            <a:prstGeom prst="rect">
              <a:avLst/>
            </a:prstGeom>
            <a:noFill/>
          </p:spPr>
          <p:txBody>
            <a:bodyPr wrap="none" rtlCol="0">
              <a:spAutoFit/>
            </a:bodyPr>
            <a:lstStyle/>
            <a:p>
              <a:r>
                <a:rPr lang="en-GB" sz="1200" dirty="0"/>
                <a:t>Negotiation</a:t>
              </a:r>
            </a:p>
          </p:txBody>
        </p:sp>
        <p:sp>
          <p:nvSpPr>
            <p:cNvPr id="14" name="TextBox 13">
              <a:extLst>
                <a:ext uri="{FF2B5EF4-FFF2-40B4-BE49-F238E27FC236}">
                  <a16:creationId xmlns:a16="http://schemas.microsoft.com/office/drawing/2014/main" id="{6D198AA0-0DA1-468D-AD65-00E2678C75E5}"/>
                </a:ext>
              </a:extLst>
            </p:cNvPr>
            <p:cNvSpPr txBox="1"/>
            <p:nvPr/>
          </p:nvSpPr>
          <p:spPr>
            <a:xfrm>
              <a:off x="4734283" y="3703522"/>
              <a:ext cx="833818" cy="276999"/>
            </a:xfrm>
            <a:prstGeom prst="rect">
              <a:avLst/>
            </a:prstGeom>
            <a:noFill/>
          </p:spPr>
          <p:txBody>
            <a:bodyPr wrap="none" rtlCol="0">
              <a:spAutoFit/>
            </a:bodyPr>
            <a:lstStyle/>
            <a:p>
              <a:r>
                <a:rPr lang="en-GB" sz="1200" dirty="0"/>
                <a:t>Teamwork</a:t>
              </a:r>
            </a:p>
          </p:txBody>
        </p:sp>
        <p:sp>
          <p:nvSpPr>
            <p:cNvPr id="15" name="Rectangle 14">
              <a:extLst>
                <a:ext uri="{FF2B5EF4-FFF2-40B4-BE49-F238E27FC236}">
                  <a16:creationId xmlns:a16="http://schemas.microsoft.com/office/drawing/2014/main" id="{4B644CB5-32A1-439A-B113-1818F0B90B7D}"/>
                </a:ext>
              </a:extLst>
            </p:cNvPr>
            <p:cNvSpPr/>
            <p:nvPr/>
          </p:nvSpPr>
          <p:spPr>
            <a:xfrm rot="4125175">
              <a:off x="4188220" y="2836671"/>
              <a:ext cx="1469559" cy="984007"/>
            </a:xfrm>
            <a:prstGeom prst="rect">
              <a:avLst/>
            </a:prstGeom>
            <a:noFill/>
          </p:spPr>
          <p:txBody>
            <a:bodyPr wrap="none" lIns="91440" tIns="45720" rIns="91440" bIns="45720">
              <a:prstTxWarp prst="textArchUp">
                <a:avLst>
                  <a:gd name="adj" fmla="val 11032858"/>
                </a:avLst>
              </a:prstTxWarp>
              <a:spAutoFit/>
            </a:bodyPr>
            <a:lstStyle/>
            <a:p>
              <a:pPr algn="ctr"/>
              <a:r>
                <a:rPr lang="en-US" sz="1200" b="1" cap="none" spc="0" dirty="0">
                  <a:ln w="10541" cmpd="sng">
                    <a:noFill/>
                    <a:prstDash val="solid"/>
                  </a:ln>
                  <a:solidFill>
                    <a:schemeClr val="accent5"/>
                  </a:solidFill>
                  <a:effectLst/>
                </a:rPr>
                <a:t>Team oriented</a:t>
              </a:r>
            </a:p>
          </p:txBody>
        </p:sp>
        <p:sp>
          <p:nvSpPr>
            <p:cNvPr id="16" name="Rectangle 15">
              <a:extLst>
                <a:ext uri="{FF2B5EF4-FFF2-40B4-BE49-F238E27FC236}">
                  <a16:creationId xmlns:a16="http://schemas.microsoft.com/office/drawing/2014/main" id="{1A16D6CC-67D2-4D34-9959-31E6A82914EB}"/>
                </a:ext>
              </a:extLst>
            </p:cNvPr>
            <p:cNvSpPr/>
            <p:nvPr/>
          </p:nvSpPr>
          <p:spPr>
            <a:xfrm rot="17498244">
              <a:off x="3174416" y="2839479"/>
              <a:ext cx="1469559" cy="910660"/>
            </a:xfrm>
            <a:prstGeom prst="rect">
              <a:avLst/>
            </a:prstGeom>
            <a:noFill/>
          </p:spPr>
          <p:txBody>
            <a:bodyPr wrap="none" lIns="91440" tIns="45720" rIns="91440" bIns="45720">
              <a:prstTxWarp prst="textArchUp">
                <a:avLst>
                  <a:gd name="adj" fmla="val 11032858"/>
                </a:avLst>
              </a:prstTxWarp>
              <a:spAutoFit/>
            </a:bodyPr>
            <a:lstStyle/>
            <a:p>
              <a:pPr algn="ctr"/>
              <a:r>
                <a:rPr lang="en-US" sz="1200" b="1" cap="none" spc="0" dirty="0">
                  <a:ln w="10541" cmpd="sng">
                    <a:noFill/>
                    <a:prstDash val="solid"/>
                  </a:ln>
                  <a:solidFill>
                    <a:schemeClr val="accent5"/>
                  </a:solidFill>
                  <a:effectLst/>
                </a:rPr>
                <a:t>Stakeholder oriented</a:t>
              </a:r>
            </a:p>
          </p:txBody>
        </p:sp>
      </p:grpSp>
      <p:sp>
        <p:nvSpPr>
          <p:cNvPr id="17" name="Rectangle 16">
            <a:extLst>
              <a:ext uri="{FF2B5EF4-FFF2-40B4-BE49-F238E27FC236}">
                <a16:creationId xmlns:a16="http://schemas.microsoft.com/office/drawing/2014/main" id="{0EE0DB93-4759-4175-9880-62BB9D96D087}"/>
              </a:ext>
            </a:extLst>
          </p:cNvPr>
          <p:cNvSpPr/>
          <p:nvPr/>
        </p:nvSpPr>
        <p:spPr>
          <a:xfrm>
            <a:off x="225288" y="1065097"/>
            <a:ext cx="3322780" cy="2677656"/>
          </a:xfrm>
          <a:prstGeom prst="rect">
            <a:avLst/>
          </a:prstGeom>
        </p:spPr>
        <p:txBody>
          <a:bodyPr wrap="square">
            <a:spAutoFit/>
          </a:bodyPr>
          <a:lstStyle/>
          <a:p>
            <a:r>
              <a:rPr lang="en-GB" sz="1200" dirty="0"/>
              <a:t>When the complexities of human behaviour are sub-divided into distinct functions it can inevitably become somewhat artificial and theoretical. But P3 sponsors, managers and team members need to understand the mechanisms by which people relate to, and interact with, other people. Simple models such as the ones referenced in this section are a useful starting point for each individual as they build their own interpersonal skill-set.</a:t>
            </a:r>
          </a:p>
          <a:p>
            <a:endParaRPr lang="en-GB" sz="1200" dirty="0"/>
          </a:p>
          <a:p>
            <a:r>
              <a:rPr lang="en-GB" sz="1200" dirty="0"/>
              <a:t>The wheel shows the seven interpersonal skills covered by Praxis. They can be loosely arranged into those that are primarily team oriented and those that are primarily stakeholder oriented.</a:t>
            </a:r>
          </a:p>
        </p:txBody>
      </p:sp>
      <p:sp>
        <p:nvSpPr>
          <p:cNvPr id="18" name="Rectangle 17">
            <a:extLst>
              <a:ext uri="{FF2B5EF4-FFF2-40B4-BE49-F238E27FC236}">
                <a16:creationId xmlns:a16="http://schemas.microsoft.com/office/drawing/2014/main" id="{938A2826-0B08-4FC8-87E8-D44A43C75811}"/>
              </a:ext>
            </a:extLst>
          </p:cNvPr>
          <p:cNvSpPr/>
          <p:nvPr/>
        </p:nvSpPr>
        <p:spPr>
          <a:xfrm>
            <a:off x="225289" y="3752146"/>
            <a:ext cx="3244230" cy="2010807"/>
          </a:xfrm>
          <a:prstGeom prst="rect">
            <a:avLst/>
          </a:prstGeom>
        </p:spPr>
        <p:txBody>
          <a:bodyPr wrap="square">
            <a:spAutoFit/>
          </a:bodyPr>
          <a:lstStyle/>
          <a:p>
            <a:pPr>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The wheel takes the P3 manager as its starting point, hence leadership appears at the top. </a:t>
            </a:r>
          </a:p>
          <a:p>
            <a:pPr>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A manager needs to lead and motivate their management team and delivery teams. This will be through visionary leadership (ensuring people are committed to the objectives of the work) and managerial leadership (delegating work and developing teamwork).</a:t>
            </a:r>
          </a:p>
          <a:p>
            <a:pPr>
              <a:spcAft>
                <a:spcPts val="1000"/>
              </a:spcAft>
            </a:pPr>
            <a:endParaRPr lang="en-GB" sz="1200" dirty="0"/>
          </a:p>
        </p:txBody>
      </p:sp>
      <p:sp>
        <p:nvSpPr>
          <p:cNvPr id="20" name="Rectangle 19">
            <a:extLst>
              <a:ext uri="{FF2B5EF4-FFF2-40B4-BE49-F238E27FC236}">
                <a16:creationId xmlns:a16="http://schemas.microsoft.com/office/drawing/2014/main" id="{850EF80A-1DCC-43E4-B0B2-9A90CDD32812}"/>
              </a:ext>
            </a:extLst>
          </p:cNvPr>
          <p:cNvSpPr/>
          <p:nvPr/>
        </p:nvSpPr>
        <p:spPr>
          <a:xfrm>
            <a:off x="3546964" y="1065097"/>
            <a:ext cx="3290428" cy="3929281"/>
          </a:xfrm>
          <a:prstGeom prst="rect">
            <a:avLst/>
          </a:prstGeom>
        </p:spPr>
        <p:txBody>
          <a:bodyPr wrap="square">
            <a:spAutoFit/>
          </a:bodyPr>
          <a:lstStyle/>
          <a:p>
            <a:pPr>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The manager must also lead the stakeholder community, who do not collectively form a team and to whom delegation is rarely appropriate. </a:t>
            </a:r>
          </a:p>
          <a:p>
            <a:pPr>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When dealing with stakeholders, influencing and negotiation are more relevant. If the stakeholders are particularly senior or vital to the achievement of objectives, the P3 manager will inevitably call upon the support of the sponsor.</a:t>
            </a:r>
          </a:p>
          <a:p>
            <a:pPr>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Whether delegating work to a team or influencing stakeholders, conflict will inevitably arise in some form. The manager will need to have conflict management skills no matter how well honed their other interpersonal skills may be.</a:t>
            </a:r>
          </a:p>
          <a:p>
            <a:pPr>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Naturally, at the heart of all human interactions is communication.</a:t>
            </a:r>
          </a:p>
          <a:p>
            <a:pPr>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If a manager can apply these skills with professionalism and within an ethical framework, they will engender trust and respect.</a:t>
            </a:r>
          </a:p>
        </p:txBody>
      </p:sp>
      <p:sp>
        <p:nvSpPr>
          <p:cNvPr id="21" name="TextBox 20">
            <a:hlinkClick r:id="rId2"/>
            <a:extLst>
              <a:ext uri="{FF2B5EF4-FFF2-40B4-BE49-F238E27FC236}">
                <a16:creationId xmlns:a16="http://schemas.microsoft.com/office/drawing/2014/main" id="{AC20D5E2-2F51-4E9F-9992-03DF7918ABD3}"/>
              </a:ext>
            </a:extLst>
          </p:cNvPr>
          <p:cNvSpPr txBox="1"/>
          <p:nvPr/>
        </p:nvSpPr>
        <p:spPr>
          <a:xfrm>
            <a:off x="10679210" y="1375260"/>
            <a:ext cx="863313" cy="276999"/>
          </a:xfrm>
          <a:prstGeom prst="rect">
            <a:avLst/>
          </a:prstGeom>
          <a:noFill/>
        </p:spPr>
        <p:txBody>
          <a:bodyPr wrap="none" rtlCol="0">
            <a:spAutoFit/>
          </a:bodyPr>
          <a:lstStyle/>
          <a:p>
            <a:r>
              <a:rPr lang="en-GB" sz="1200" dirty="0"/>
              <a:t>Leadership</a:t>
            </a:r>
          </a:p>
        </p:txBody>
      </p:sp>
      <p:sp>
        <p:nvSpPr>
          <p:cNvPr id="22" name="Rectangle 21">
            <a:extLst>
              <a:ext uri="{FF2B5EF4-FFF2-40B4-BE49-F238E27FC236}">
                <a16:creationId xmlns:a16="http://schemas.microsoft.com/office/drawing/2014/main" id="{07128170-3104-4471-8A50-E33499EE7987}"/>
              </a:ext>
            </a:extLst>
          </p:cNvPr>
          <p:cNvSpPr/>
          <p:nvPr/>
        </p:nvSpPr>
        <p:spPr>
          <a:xfrm>
            <a:off x="6969723" y="1065097"/>
            <a:ext cx="3290428" cy="1328569"/>
          </a:xfrm>
          <a:prstGeom prst="rect">
            <a:avLst/>
          </a:prstGeom>
        </p:spPr>
        <p:txBody>
          <a:bodyPr wrap="square">
            <a:spAutoFit/>
          </a:bodyPr>
          <a:lstStyle/>
          <a:p>
            <a:pPr>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The fundamental principles of interpersonal skills do not vary across the range of projects. </a:t>
            </a:r>
          </a:p>
          <a:p>
            <a:r>
              <a:rPr lang="en-GB" sz="1200" dirty="0">
                <a:latin typeface="Calibri" panose="020F0502020204030204" pitchFamily="34" charset="0"/>
                <a:ea typeface="Calibri" panose="020F0502020204030204" pitchFamily="34" charset="0"/>
                <a:cs typeface="Times New Roman" panose="02020603050405020304" pitchFamily="18" charset="0"/>
              </a:rPr>
              <a:t>However, the context and organisational structures do change and this leads to different challenges and different emphases in their application.</a:t>
            </a:r>
            <a:endParaRPr lang="en-GB" sz="1200" dirty="0"/>
          </a:p>
        </p:txBody>
      </p:sp>
      <p:sp>
        <p:nvSpPr>
          <p:cNvPr id="23" name="TextBox 22">
            <a:hlinkClick r:id="rId3"/>
            <a:extLst>
              <a:ext uri="{FF2B5EF4-FFF2-40B4-BE49-F238E27FC236}">
                <a16:creationId xmlns:a16="http://schemas.microsoft.com/office/drawing/2014/main" id="{C4504930-53E5-4255-B29D-A0C6CB81CE1F}"/>
              </a:ext>
            </a:extLst>
          </p:cNvPr>
          <p:cNvSpPr txBox="1"/>
          <p:nvPr/>
        </p:nvSpPr>
        <p:spPr>
          <a:xfrm>
            <a:off x="10679210" y="1652259"/>
            <a:ext cx="874663" cy="276999"/>
          </a:xfrm>
          <a:prstGeom prst="rect">
            <a:avLst/>
          </a:prstGeom>
          <a:noFill/>
        </p:spPr>
        <p:txBody>
          <a:bodyPr wrap="none" rtlCol="0">
            <a:spAutoFit/>
          </a:bodyPr>
          <a:lstStyle/>
          <a:p>
            <a:r>
              <a:rPr lang="en-GB" sz="1200" dirty="0"/>
              <a:t>Influencing</a:t>
            </a:r>
          </a:p>
        </p:txBody>
      </p:sp>
      <p:sp>
        <p:nvSpPr>
          <p:cNvPr id="24" name="TextBox 23">
            <a:hlinkClick r:id="rId4"/>
            <a:extLst>
              <a:ext uri="{FF2B5EF4-FFF2-40B4-BE49-F238E27FC236}">
                <a16:creationId xmlns:a16="http://schemas.microsoft.com/office/drawing/2014/main" id="{70ED7B21-1C32-40A9-A352-904E6FC74787}"/>
              </a:ext>
            </a:extLst>
          </p:cNvPr>
          <p:cNvSpPr txBox="1"/>
          <p:nvPr/>
        </p:nvSpPr>
        <p:spPr>
          <a:xfrm>
            <a:off x="10679210" y="1929258"/>
            <a:ext cx="858440" cy="276999"/>
          </a:xfrm>
          <a:prstGeom prst="rect">
            <a:avLst/>
          </a:prstGeom>
          <a:noFill/>
        </p:spPr>
        <p:txBody>
          <a:bodyPr wrap="none" rtlCol="0">
            <a:spAutoFit/>
          </a:bodyPr>
          <a:lstStyle/>
          <a:p>
            <a:r>
              <a:rPr lang="en-GB" sz="1200" dirty="0"/>
              <a:t>Delegation</a:t>
            </a:r>
          </a:p>
        </p:txBody>
      </p:sp>
      <p:sp>
        <p:nvSpPr>
          <p:cNvPr id="25" name="TextBox 24">
            <a:hlinkClick r:id="rId5"/>
            <a:extLst>
              <a:ext uri="{FF2B5EF4-FFF2-40B4-BE49-F238E27FC236}">
                <a16:creationId xmlns:a16="http://schemas.microsoft.com/office/drawing/2014/main" id="{0FDF82FB-E71E-4AB6-8DBF-7B8689CA1F43}"/>
              </a:ext>
            </a:extLst>
          </p:cNvPr>
          <p:cNvSpPr txBox="1"/>
          <p:nvPr/>
        </p:nvSpPr>
        <p:spPr>
          <a:xfrm>
            <a:off x="10679210" y="2201298"/>
            <a:ext cx="1175835" cy="276999"/>
          </a:xfrm>
          <a:prstGeom prst="rect">
            <a:avLst/>
          </a:prstGeom>
          <a:noFill/>
        </p:spPr>
        <p:txBody>
          <a:bodyPr wrap="none" rtlCol="0">
            <a:spAutoFit/>
          </a:bodyPr>
          <a:lstStyle/>
          <a:p>
            <a:r>
              <a:rPr lang="en-GB" sz="1200" dirty="0"/>
              <a:t>Communication</a:t>
            </a:r>
          </a:p>
        </p:txBody>
      </p:sp>
      <p:sp>
        <p:nvSpPr>
          <p:cNvPr id="26" name="TextBox 25">
            <a:hlinkClick r:id="rId6"/>
            <a:extLst>
              <a:ext uri="{FF2B5EF4-FFF2-40B4-BE49-F238E27FC236}">
                <a16:creationId xmlns:a16="http://schemas.microsoft.com/office/drawing/2014/main" id="{7E144959-423B-4984-A2B3-AA135F19C78D}"/>
              </a:ext>
            </a:extLst>
          </p:cNvPr>
          <p:cNvSpPr txBox="1"/>
          <p:nvPr/>
        </p:nvSpPr>
        <p:spPr>
          <a:xfrm>
            <a:off x="10679210" y="2481508"/>
            <a:ext cx="921214" cy="276999"/>
          </a:xfrm>
          <a:prstGeom prst="rect">
            <a:avLst/>
          </a:prstGeom>
          <a:noFill/>
        </p:spPr>
        <p:txBody>
          <a:bodyPr wrap="none" rtlCol="0">
            <a:spAutoFit/>
          </a:bodyPr>
          <a:lstStyle/>
          <a:p>
            <a:r>
              <a:rPr lang="en-GB" sz="1200" dirty="0"/>
              <a:t>Negotiation</a:t>
            </a:r>
          </a:p>
        </p:txBody>
      </p:sp>
      <p:sp>
        <p:nvSpPr>
          <p:cNvPr id="27" name="TextBox 26">
            <a:hlinkClick r:id="rId7"/>
            <a:extLst>
              <a:ext uri="{FF2B5EF4-FFF2-40B4-BE49-F238E27FC236}">
                <a16:creationId xmlns:a16="http://schemas.microsoft.com/office/drawing/2014/main" id="{784C9923-1E04-4DE8-928F-53431F926BAE}"/>
              </a:ext>
            </a:extLst>
          </p:cNvPr>
          <p:cNvSpPr txBox="1"/>
          <p:nvPr/>
        </p:nvSpPr>
        <p:spPr>
          <a:xfrm>
            <a:off x="10679210" y="2756636"/>
            <a:ext cx="833818" cy="276999"/>
          </a:xfrm>
          <a:prstGeom prst="rect">
            <a:avLst/>
          </a:prstGeom>
          <a:noFill/>
        </p:spPr>
        <p:txBody>
          <a:bodyPr wrap="none" rtlCol="0">
            <a:spAutoFit/>
          </a:bodyPr>
          <a:lstStyle/>
          <a:p>
            <a:r>
              <a:rPr lang="en-GB" sz="1200" dirty="0"/>
              <a:t>Teamwork</a:t>
            </a:r>
          </a:p>
        </p:txBody>
      </p:sp>
      <p:sp>
        <p:nvSpPr>
          <p:cNvPr id="28" name="TextBox 27">
            <a:hlinkClick r:id="rId8"/>
            <a:extLst>
              <a:ext uri="{FF2B5EF4-FFF2-40B4-BE49-F238E27FC236}">
                <a16:creationId xmlns:a16="http://schemas.microsoft.com/office/drawing/2014/main" id="{14FA8972-02F4-4B40-8C09-47FF54DBF40C}"/>
              </a:ext>
            </a:extLst>
          </p:cNvPr>
          <p:cNvSpPr txBox="1"/>
          <p:nvPr/>
        </p:nvSpPr>
        <p:spPr>
          <a:xfrm>
            <a:off x="10679210" y="3029304"/>
            <a:ext cx="1398106" cy="461665"/>
          </a:xfrm>
          <a:prstGeom prst="rect">
            <a:avLst/>
          </a:prstGeom>
          <a:noFill/>
        </p:spPr>
        <p:txBody>
          <a:bodyPr wrap="square" rtlCol="0">
            <a:spAutoFit/>
          </a:bodyPr>
          <a:lstStyle/>
          <a:p>
            <a:r>
              <a:rPr lang="en-GB" sz="1200" dirty="0"/>
              <a:t>Conflict management</a:t>
            </a:r>
          </a:p>
        </p:txBody>
      </p:sp>
      <p:sp>
        <p:nvSpPr>
          <p:cNvPr id="29" name="Rectangle 28">
            <a:hlinkClick r:id="rId9"/>
            <a:extLst>
              <a:ext uri="{FF2B5EF4-FFF2-40B4-BE49-F238E27FC236}">
                <a16:creationId xmlns:a16="http://schemas.microsoft.com/office/drawing/2014/main" id="{4D3D06F7-E3D7-418C-B021-9D8412432752}"/>
              </a:ext>
            </a:extLst>
          </p:cNvPr>
          <p:cNvSpPr/>
          <p:nvPr/>
        </p:nvSpPr>
        <p:spPr>
          <a:xfrm>
            <a:off x="10774392" y="94891"/>
            <a:ext cx="1216325" cy="6814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FB5E4FD4-8953-4774-804A-01FFA0E22E98}"/>
              </a:ext>
            </a:extLst>
          </p:cNvPr>
          <p:cNvSpPr/>
          <p:nvPr/>
        </p:nvSpPr>
        <p:spPr>
          <a:xfrm>
            <a:off x="10707096" y="103157"/>
            <a:ext cx="1335188" cy="6392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6A33A5C2-AA35-44B4-B1B7-A6F8FDBE28C4}"/>
              </a:ext>
            </a:extLst>
          </p:cNvPr>
          <p:cNvSpPr txBox="1"/>
          <p:nvPr/>
        </p:nvSpPr>
        <p:spPr>
          <a:xfrm>
            <a:off x="10562994" y="1019745"/>
            <a:ext cx="1623391" cy="307777"/>
          </a:xfrm>
          <a:prstGeom prst="rect">
            <a:avLst/>
          </a:prstGeom>
          <a:noFill/>
        </p:spPr>
        <p:txBody>
          <a:bodyPr wrap="square" rtlCol="0">
            <a:spAutoFit/>
          </a:bodyPr>
          <a:lstStyle/>
          <a:p>
            <a:pPr algn="ctr"/>
            <a:r>
              <a:rPr lang="en-GB" sz="1400" b="1" dirty="0">
                <a:solidFill>
                  <a:schemeClr val="accent1"/>
                </a:solidFill>
              </a:rPr>
              <a:t>More detail</a:t>
            </a:r>
          </a:p>
        </p:txBody>
      </p:sp>
      <p:sp>
        <p:nvSpPr>
          <p:cNvPr id="33" name="TextBox 32">
            <a:hlinkClick r:id="rId10"/>
            <a:extLst>
              <a:ext uri="{FF2B5EF4-FFF2-40B4-BE49-F238E27FC236}">
                <a16:creationId xmlns:a16="http://schemas.microsoft.com/office/drawing/2014/main" id="{9DA85F8F-F05B-452C-8D9C-8BA684B684C0}"/>
              </a:ext>
            </a:extLst>
          </p:cNvPr>
          <p:cNvSpPr txBox="1"/>
          <p:nvPr/>
        </p:nvSpPr>
        <p:spPr>
          <a:xfrm>
            <a:off x="10685044" y="3490969"/>
            <a:ext cx="1164165" cy="276999"/>
          </a:xfrm>
          <a:prstGeom prst="rect">
            <a:avLst/>
          </a:prstGeom>
          <a:noFill/>
        </p:spPr>
        <p:txBody>
          <a:bodyPr wrap="none" rtlCol="0">
            <a:spAutoFit/>
          </a:bodyPr>
          <a:lstStyle/>
          <a:p>
            <a:r>
              <a:rPr lang="en-GB" sz="1200" dirty="0"/>
              <a:t>Professionalism</a:t>
            </a:r>
          </a:p>
        </p:txBody>
      </p:sp>
      <p:sp>
        <p:nvSpPr>
          <p:cNvPr id="32" name="TextBox 31">
            <a:hlinkClick r:id="rId11"/>
            <a:extLst>
              <a:ext uri="{FF2B5EF4-FFF2-40B4-BE49-F238E27FC236}">
                <a16:creationId xmlns:a16="http://schemas.microsoft.com/office/drawing/2014/main" id="{83293023-168F-4A6F-BCCF-8233F3596316}"/>
              </a:ext>
            </a:extLst>
          </p:cNvPr>
          <p:cNvSpPr txBox="1"/>
          <p:nvPr/>
        </p:nvSpPr>
        <p:spPr>
          <a:xfrm>
            <a:off x="10685044" y="3750639"/>
            <a:ext cx="921471" cy="276999"/>
          </a:xfrm>
          <a:prstGeom prst="rect">
            <a:avLst/>
          </a:prstGeom>
          <a:noFill/>
        </p:spPr>
        <p:txBody>
          <a:bodyPr wrap="none" rtlCol="0">
            <a:spAutoFit/>
          </a:bodyPr>
          <a:lstStyle/>
          <a:p>
            <a:r>
              <a:rPr lang="en-GB" sz="1200" dirty="0"/>
              <a:t>Team Praxis</a:t>
            </a:r>
          </a:p>
        </p:txBody>
      </p:sp>
    </p:spTree>
    <p:extLst>
      <p:ext uri="{BB962C8B-B14F-4D97-AF65-F5344CB8AC3E}">
        <p14:creationId xmlns:p14="http://schemas.microsoft.com/office/powerpoint/2010/main" val="19090729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358" y="24064"/>
            <a:ext cx="6791998" cy="826167"/>
          </a:xfrm>
        </p:spPr>
        <p:txBody>
          <a:bodyPr/>
          <a:lstStyle/>
          <a:p>
            <a:r>
              <a:rPr lang="en-GB" dirty="0"/>
              <a:t>Navigating Praxis Local</a:t>
            </a:r>
          </a:p>
        </p:txBody>
      </p:sp>
      <p:sp>
        <p:nvSpPr>
          <p:cNvPr id="7" name="Rectangle 6"/>
          <p:cNvSpPr/>
          <p:nvPr/>
        </p:nvSpPr>
        <p:spPr>
          <a:xfrm>
            <a:off x="1231429" y="1123336"/>
            <a:ext cx="3362168" cy="1277273"/>
          </a:xfrm>
          <a:prstGeom prst="rect">
            <a:avLst/>
          </a:prstGeom>
        </p:spPr>
        <p:txBody>
          <a:bodyPr wrap="square">
            <a:spAutoFit/>
          </a:bodyPr>
          <a:lstStyle/>
          <a:p>
            <a:pPr>
              <a:spcAft>
                <a:spcPts val="600"/>
              </a:spcAft>
            </a:pPr>
            <a:r>
              <a:rPr lang="en-GB" sz="1200" dirty="0"/>
              <a:t>Clicking on the Praxis logo in the top right corner takes you to the corresponding page on the Praxis web site. </a:t>
            </a:r>
          </a:p>
          <a:p>
            <a:pPr>
              <a:spcAft>
                <a:spcPts val="600"/>
              </a:spcAft>
            </a:pPr>
            <a:r>
              <a:rPr lang="en-GB" sz="1200" dirty="0"/>
              <a:t>If you are new to a topic we always recommend you check the web page – after that Praxis Local acts as a useful reminder of the key points.</a:t>
            </a:r>
          </a:p>
        </p:txBody>
      </p:sp>
      <p:sp>
        <p:nvSpPr>
          <p:cNvPr id="12" name="Line Callout 2 (Border and Accent Bar) 11"/>
          <p:cNvSpPr/>
          <p:nvPr/>
        </p:nvSpPr>
        <p:spPr>
          <a:xfrm>
            <a:off x="5010992" y="1145786"/>
            <a:ext cx="1085008" cy="682822"/>
          </a:xfrm>
          <a:prstGeom prst="accentBorderCallout2">
            <a:avLst>
              <a:gd name="adj1" fmla="val 27940"/>
              <a:gd name="adj2" fmla="val 105392"/>
              <a:gd name="adj3" fmla="val 27378"/>
              <a:gd name="adj4" fmla="val 140436"/>
              <a:gd name="adj5" fmla="val -52077"/>
              <a:gd name="adj6" fmla="val 165114"/>
            </a:avLst>
          </a:prstGeom>
          <a:solidFill>
            <a:schemeClr val="accent1"/>
          </a:solidFill>
          <a:ln>
            <a:solidFill>
              <a:schemeClr val="accent1"/>
            </a:solidFill>
          </a:ln>
          <a:effectLst>
            <a:outerShdw blurRad="127000" dist="63500" dir="36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Jump to the Praxis Local home page</a:t>
            </a:r>
          </a:p>
        </p:txBody>
      </p:sp>
      <p:sp>
        <p:nvSpPr>
          <p:cNvPr id="15" name="Right Arrow 14"/>
          <p:cNvSpPr/>
          <p:nvPr/>
        </p:nvSpPr>
        <p:spPr>
          <a:xfrm>
            <a:off x="11722917" y="6183203"/>
            <a:ext cx="344496" cy="38059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ight Arrow 15"/>
          <p:cNvSpPr/>
          <p:nvPr/>
        </p:nvSpPr>
        <p:spPr>
          <a:xfrm flipH="1">
            <a:off x="10650475" y="6183203"/>
            <a:ext cx="344496" cy="38059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ight Arrow 16"/>
          <p:cNvSpPr/>
          <p:nvPr/>
        </p:nvSpPr>
        <p:spPr>
          <a:xfrm rot="5400000" flipH="1">
            <a:off x="11186696" y="6183203"/>
            <a:ext cx="344496" cy="38059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Line Callout 2 (Border and Accent Bar) 17"/>
          <p:cNvSpPr/>
          <p:nvPr/>
        </p:nvSpPr>
        <p:spPr>
          <a:xfrm>
            <a:off x="6928356" y="5537006"/>
            <a:ext cx="2498832" cy="913571"/>
          </a:xfrm>
          <a:prstGeom prst="accentBorderCallout2">
            <a:avLst>
              <a:gd name="adj1" fmla="val 25765"/>
              <a:gd name="adj2" fmla="val 104862"/>
              <a:gd name="adj3" fmla="val 26297"/>
              <a:gd name="adj4" fmla="val 137142"/>
              <a:gd name="adj5" fmla="val 61166"/>
              <a:gd name="adj6" fmla="val 176425"/>
            </a:avLst>
          </a:prstGeom>
          <a:solidFill>
            <a:schemeClr val="accent1"/>
          </a:solidFill>
          <a:ln>
            <a:solidFill>
              <a:schemeClr val="accent1"/>
            </a:solidFill>
          </a:ln>
          <a:effectLst>
            <a:outerShdw blurRad="127000" dist="63500" dir="36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Move to next or previous pages – or return to the level above.</a:t>
            </a:r>
          </a:p>
        </p:txBody>
      </p:sp>
      <p:sp>
        <p:nvSpPr>
          <p:cNvPr id="19" name="TextBox 18"/>
          <p:cNvSpPr txBox="1"/>
          <p:nvPr/>
        </p:nvSpPr>
        <p:spPr>
          <a:xfrm>
            <a:off x="1231429" y="2984306"/>
            <a:ext cx="2400121" cy="830997"/>
          </a:xfrm>
          <a:prstGeom prst="rect">
            <a:avLst/>
          </a:prstGeom>
          <a:noFill/>
        </p:spPr>
        <p:txBody>
          <a:bodyPr wrap="square" rtlCol="0">
            <a:spAutoFit/>
          </a:bodyPr>
          <a:lstStyle/>
          <a:p>
            <a:r>
              <a:rPr lang="en-GB" sz="1200" dirty="0"/>
              <a:t>Unless otherwise stated (e.g.in documents), any </a:t>
            </a:r>
            <a:r>
              <a:rPr lang="en-GB" sz="1200" u="sng" dirty="0">
                <a:solidFill>
                  <a:schemeClr val="accent1">
                    <a:lumMod val="75000"/>
                  </a:schemeClr>
                </a:solidFill>
              </a:rPr>
              <a:t>hyperlink</a:t>
            </a:r>
            <a:r>
              <a:rPr lang="en-GB" sz="1200" dirty="0"/>
              <a:t> within the white area of a page is internal to Praxis Local. </a:t>
            </a:r>
          </a:p>
        </p:txBody>
      </p:sp>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236" y="1584116"/>
            <a:ext cx="665413" cy="351018"/>
          </a:xfrm>
          <a:prstGeom prst="rect">
            <a:avLst/>
          </a:prstGeom>
        </p:spPr>
      </p:pic>
      <p:sp>
        <p:nvSpPr>
          <p:cNvPr id="22" name="Line Callout 2 (Border and Accent Bar) 11">
            <a:extLst>
              <a:ext uri="{FF2B5EF4-FFF2-40B4-BE49-F238E27FC236}">
                <a16:creationId xmlns:a16="http://schemas.microsoft.com/office/drawing/2014/main" id="{45B79718-7D95-4400-A366-F8C1729367B3}"/>
              </a:ext>
            </a:extLst>
          </p:cNvPr>
          <p:cNvSpPr/>
          <p:nvPr/>
        </p:nvSpPr>
        <p:spPr>
          <a:xfrm>
            <a:off x="5673435" y="3271052"/>
            <a:ext cx="1085008" cy="682822"/>
          </a:xfrm>
          <a:prstGeom prst="accentBorderCallout2">
            <a:avLst>
              <a:gd name="adj1" fmla="val 27940"/>
              <a:gd name="adj2" fmla="val 105392"/>
              <a:gd name="adj3" fmla="val 26408"/>
              <a:gd name="adj4" fmla="val 139215"/>
              <a:gd name="adj5" fmla="val -284244"/>
              <a:gd name="adj6" fmla="val 231771"/>
            </a:avLst>
          </a:prstGeom>
          <a:solidFill>
            <a:schemeClr val="accent1"/>
          </a:solidFill>
          <a:ln>
            <a:solidFill>
              <a:schemeClr val="accent1"/>
            </a:solidFill>
          </a:ln>
          <a:effectLst>
            <a:outerShdw blurRad="127000" dist="63500" dir="36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Jump to section home pages</a:t>
            </a:r>
          </a:p>
        </p:txBody>
      </p:sp>
      <p:sp>
        <p:nvSpPr>
          <p:cNvPr id="26" name="Freeform: Shape 25">
            <a:extLst>
              <a:ext uri="{FF2B5EF4-FFF2-40B4-BE49-F238E27FC236}">
                <a16:creationId xmlns:a16="http://schemas.microsoft.com/office/drawing/2014/main" id="{1EC15F7B-B7F0-48AD-A64D-AB93B331439F}"/>
              </a:ext>
            </a:extLst>
          </p:cNvPr>
          <p:cNvSpPr/>
          <p:nvPr/>
        </p:nvSpPr>
        <p:spPr>
          <a:xfrm>
            <a:off x="8177772" y="795130"/>
            <a:ext cx="2079411" cy="543340"/>
          </a:xfrm>
          <a:custGeom>
            <a:avLst/>
            <a:gdLst>
              <a:gd name="connsiteX0" fmla="*/ 0 w 2816087"/>
              <a:gd name="connsiteY0" fmla="*/ 26505 h 556592"/>
              <a:gd name="connsiteX1" fmla="*/ 6626 w 2816087"/>
              <a:gd name="connsiteY1" fmla="*/ 556592 h 556592"/>
              <a:gd name="connsiteX2" fmla="*/ 2763079 w 2816087"/>
              <a:gd name="connsiteY2" fmla="*/ 556592 h 556592"/>
              <a:gd name="connsiteX3" fmla="*/ 2816087 w 2816087"/>
              <a:gd name="connsiteY3" fmla="*/ 0 h 556592"/>
              <a:gd name="connsiteX0" fmla="*/ 0 w 2763079"/>
              <a:gd name="connsiteY0" fmla="*/ 13253 h 543340"/>
              <a:gd name="connsiteX1" fmla="*/ 6626 w 2763079"/>
              <a:gd name="connsiteY1" fmla="*/ 543340 h 543340"/>
              <a:gd name="connsiteX2" fmla="*/ 2763079 w 2763079"/>
              <a:gd name="connsiteY2" fmla="*/ 543340 h 543340"/>
              <a:gd name="connsiteX3" fmla="*/ 2763079 w 2763079"/>
              <a:gd name="connsiteY3" fmla="*/ 0 h 543340"/>
              <a:gd name="connsiteX0" fmla="*/ 639 w 2757091"/>
              <a:gd name="connsiteY0" fmla="*/ 13253 h 543340"/>
              <a:gd name="connsiteX1" fmla="*/ 638 w 2757091"/>
              <a:gd name="connsiteY1" fmla="*/ 543340 h 543340"/>
              <a:gd name="connsiteX2" fmla="*/ 2757091 w 2757091"/>
              <a:gd name="connsiteY2" fmla="*/ 543340 h 543340"/>
              <a:gd name="connsiteX3" fmla="*/ 2757091 w 2757091"/>
              <a:gd name="connsiteY3" fmla="*/ 0 h 543340"/>
            </a:gdLst>
            <a:ahLst/>
            <a:cxnLst>
              <a:cxn ang="0">
                <a:pos x="connsiteX0" y="connsiteY0"/>
              </a:cxn>
              <a:cxn ang="0">
                <a:pos x="connsiteX1" y="connsiteY1"/>
              </a:cxn>
              <a:cxn ang="0">
                <a:pos x="connsiteX2" y="connsiteY2"/>
              </a:cxn>
              <a:cxn ang="0">
                <a:pos x="connsiteX3" y="connsiteY3"/>
              </a:cxn>
            </a:cxnLst>
            <a:rect l="l" t="t" r="r" b="b"/>
            <a:pathLst>
              <a:path w="2757091" h="543340">
                <a:moveTo>
                  <a:pt x="639" y="13253"/>
                </a:moveTo>
                <a:cubicBezTo>
                  <a:pt x="2848" y="189949"/>
                  <a:pt x="-1571" y="366644"/>
                  <a:pt x="638" y="543340"/>
                </a:cubicBezTo>
                <a:lnTo>
                  <a:pt x="2757091" y="543340"/>
                </a:lnTo>
                <a:lnTo>
                  <a:pt x="2757091" y="0"/>
                </a:lnTo>
              </a:path>
            </a:pathLst>
          </a:custGeom>
          <a:noFill/>
          <a:ln>
            <a:solidFill>
              <a:schemeClr val="accent1"/>
            </a:solidFill>
          </a:ln>
          <a:effectLst>
            <a:outerShdw blurRad="127000" dist="63500" dir="36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9" name="Straight Connector 28">
            <a:extLst>
              <a:ext uri="{FF2B5EF4-FFF2-40B4-BE49-F238E27FC236}">
                <a16:creationId xmlns:a16="http://schemas.microsoft.com/office/drawing/2014/main" id="{5048D7C2-F6DF-449B-96B6-2F7103EEFCB4}"/>
              </a:ext>
            </a:extLst>
          </p:cNvPr>
          <p:cNvCxnSpPr/>
          <p:nvPr/>
        </p:nvCxnSpPr>
        <p:spPr>
          <a:xfrm flipV="1">
            <a:off x="8878637" y="795129"/>
            <a:ext cx="0" cy="543340"/>
          </a:xfrm>
          <a:prstGeom prst="line">
            <a:avLst/>
          </a:prstGeom>
          <a:ln w="12700"/>
          <a:effectLst>
            <a:outerShdw blurRad="127000" dist="63500" dir="36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8DFBE76-6D9A-4535-A50D-B17E047852F0}"/>
              </a:ext>
            </a:extLst>
          </p:cNvPr>
          <p:cNvCxnSpPr/>
          <p:nvPr/>
        </p:nvCxnSpPr>
        <p:spPr>
          <a:xfrm flipV="1">
            <a:off x="9569251" y="801756"/>
            <a:ext cx="0" cy="543340"/>
          </a:xfrm>
          <a:prstGeom prst="line">
            <a:avLst/>
          </a:prstGeom>
          <a:ln w="12700"/>
          <a:effectLst>
            <a:outerShdw blurRad="127000" dist="63500" dir="36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F8A6E819-C42D-4FA0-8074-2B26DB975489}"/>
              </a:ext>
            </a:extLst>
          </p:cNvPr>
          <p:cNvSpPr txBox="1"/>
          <p:nvPr/>
        </p:nvSpPr>
        <p:spPr>
          <a:xfrm>
            <a:off x="10851500" y="2594568"/>
            <a:ext cx="1053365" cy="307777"/>
          </a:xfrm>
          <a:prstGeom prst="rect">
            <a:avLst/>
          </a:prstGeom>
          <a:noFill/>
        </p:spPr>
        <p:txBody>
          <a:bodyPr wrap="none" rtlCol="0">
            <a:spAutoFit/>
          </a:bodyPr>
          <a:lstStyle/>
          <a:p>
            <a:r>
              <a:rPr lang="en-GB" sz="1400" b="1" dirty="0">
                <a:solidFill>
                  <a:schemeClr val="accent4"/>
                </a:solidFill>
              </a:rPr>
              <a:t>More detail</a:t>
            </a:r>
          </a:p>
        </p:txBody>
      </p:sp>
      <p:sp>
        <p:nvSpPr>
          <p:cNvPr id="32" name="TextBox 31">
            <a:extLst>
              <a:ext uri="{FF2B5EF4-FFF2-40B4-BE49-F238E27FC236}">
                <a16:creationId xmlns:a16="http://schemas.microsoft.com/office/drawing/2014/main" id="{38456A8C-F274-40D9-B162-C98C5D48ABD9}"/>
              </a:ext>
            </a:extLst>
          </p:cNvPr>
          <p:cNvSpPr txBox="1"/>
          <p:nvPr/>
        </p:nvSpPr>
        <p:spPr>
          <a:xfrm>
            <a:off x="10584244" y="4016297"/>
            <a:ext cx="1415015" cy="307777"/>
          </a:xfrm>
          <a:prstGeom prst="rect">
            <a:avLst/>
          </a:prstGeom>
          <a:noFill/>
        </p:spPr>
        <p:txBody>
          <a:bodyPr wrap="square" rtlCol="0">
            <a:spAutoFit/>
          </a:bodyPr>
          <a:lstStyle/>
          <a:p>
            <a:pPr algn="ctr"/>
            <a:r>
              <a:rPr lang="en-GB" sz="1400" b="1" dirty="0">
                <a:solidFill>
                  <a:schemeClr val="accent4"/>
                </a:solidFill>
              </a:rPr>
              <a:t>Library</a:t>
            </a:r>
          </a:p>
        </p:txBody>
      </p:sp>
      <p:sp>
        <p:nvSpPr>
          <p:cNvPr id="33" name="TextBox 32">
            <a:extLst>
              <a:ext uri="{FF2B5EF4-FFF2-40B4-BE49-F238E27FC236}">
                <a16:creationId xmlns:a16="http://schemas.microsoft.com/office/drawing/2014/main" id="{51B190E1-B350-4C09-816B-F15CCC39C9E9}"/>
              </a:ext>
            </a:extLst>
          </p:cNvPr>
          <p:cNvSpPr txBox="1"/>
          <p:nvPr/>
        </p:nvSpPr>
        <p:spPr>
          <a:xfrm>
            <a:off x="10584244" y="1345096"/>
            <a:ext cx="1587878" cy="1107996"/>
          </a:xfrm>
          <a:prstGeom prst="rect">
            <a:avLst/>
          </a:prstGeom>
          <a:noFill/>
        </p:spPr>
        <p:txBody>
          <a:bodyPr wrap="square" rtlCol="0">
            <a:spAutoFit/>
          </a:bodyPr>
          <a:lstStyle/>
          <a:p>
            <a:r>
              <a:rPr lang="en-GB" sz="1100" dirty="0"/>
              <a:t>These links are to related sections of the Praxis web site that help the practical application of knowledge and processes.</a:t>
            </a:r>
          </a:p>
        </p:txBody>
      </p:sp>
      <p:sp>
        <p:nvSpPr>
          <p:cNvPr id="34" name="TextBox 33">
            <a:extLst>
              <a:ext uri="{FF2B5EF4-FFF2-40B4-BE49-F238E27FC236}">
                <a16:creationId xmlns:a16="http://schemas.microsoft.com/office/drawing/2014/main" id="{3D308837-73D9-4C55-A0FA-78168268A163}"/>
              </a:ext>
            </a:extLst>
          </p:cNvPr>
          <p:cNvSpPr txBox="1"/>
          <p:nvPr/>
        </p:nvSpPr>
        <p:spPr>
          <a:xfrm>
            <a:off x="10584244" y="2922752"/>
            <a:ext cx="1567998" cy="769441"/>
          </a:xfrm>
          <a:prstGeom prst="rect">
            <a:avLst/>
          </a:prstGeom>
          <a:noFill/>
        </p:spPr>
        <p:txBody>
          <a:bodyPr wrap="square" rtlCol="0">
            <a:spAutoFit/>
          </a:bodyPr>
          <a:lstStyle/>
          <a:p>
            <a:r>
              <a:rPr lang="en-GB" sz="1100" dirty="0"/>
              <a:t>Links here go to topics that are more detailed components of the current topic.</a:t>
            </a:r>
          </a:p>
        </p:txBody>
      </p:sp>
      <p:sp>
        <p:nvSpPr>
          <p:cNvPr id="35" name="TextBox 34">
            <a:extLst>
              <a:ext uri="{FF2B5EF4-FFF2-40B4-BE49-F238E27FC236}">
                <a16:creationId xmlns:a16="http://schemas.microsoft.com/office/drawing/2014/main" id="{BEDBF36A-081A-480C-A069-05F4C1944D3E}"/>
              </a:ext>
            </a:extLst>
          </p:cNvPr>
          <p:cNvSpPr txBox="1"/>
          <p:nvPr/>
        </p:nvSpPr>
        <p:spPr>
          <a:xfrm>
            <a:off x="10574696" y="4350562"/>
            <a:ext cx="1567998" cy="769441"/>
          </a:xfrm>
          <a:prstGeom prst="rect">
            <a:avLst/>
          </a:prstGeom>
          <a:noFill/>
        </p:spPr>
        <p:txBody>
          <a:bodyPr wrap="square" rtlCol="0">
            <a:spAutoFit/>
          </a:bodyPr>
          <a:lstStyle/>
          <a:p>
            <a:r>
              <a:rPr lang="en-GB" sz="1100" dirty="0"/>
              <a:t>Links here go to library entries that are relevant* to the current topic.</a:t>
            </a:r>
          </a:p>
        </p:txBody>
      </p:sp>
      <p:sp>
        <p:nvSpPr>
          <p:cNvPr id="36" name="TextBox 35">
            <a:extLst>
              <a:ext uri="{FF2B5EF4-FFF2-40B4-BE49-F238E27FC236}">
                <a16:creationId xmlns:a16="http://schemas.microsoft.com/office/drawing/2014/main" id="{770A7819-FD8B-4B4D-AF91-BEB61C1BA50A}"/>
              </a:ext>
            </a:extLst>
          </p:cNvPr>
          <p:cNvSpPr txBox="1"/>
          <p:nvPr/>
        </p:nvSpPr>
        <p:spPr>
          <a:xfrm>
            <a:off x="651186" y="4271542"/>
            <a:ext cx="300082" cy="369332"/>
          </a:xfrm>
          <a:prstGeom prst="rect">
            <a:avLst/>
          </a:prstGeom>
          <a:noFill/>
        </p:spPr>
        <p:txBody>
          <a:bodyPr wrap="none" rtlCol="0">
            <a:spAutoFit/>
          </a:bodyPr>
          <a:lstStyle/>
          <a:p>
            <a:r>
              <a:rPr lang="en-GB" dirty="0"/>
              <a:t>*</a:t>
            </a:r>
          </a:p>
        </p:txBody>
      </p:sp>
      <p:sp>
        <p:nvSpPr>
          <p:cNvPr id="37" name="TextBox 36">
            <a:extLst>
              <a:ext uri="{FF2B5EF4-FFF2-40B4-BE49-F238E27FC236}">
                <a16:creationId xmlns:a16="http://schemas.microsoft.com/office/drawing/2014/main" id="{F2E457D4-CB03-4EE8-AD09-296C2C32573C}"/>
              </a:ext>
            </a:extLst>
          </p:cNvPr>
          <p:cNvSpPr txBox="1"/>
          <p:nvPr/>
        </p:nvSpPr>
        <p:spPr>
          <a:xfrm>
            <a:off x="1231429" y="4277112"/>
            <a:ext cx="3531851" cy="646331"/>
          </a:xfrm>
          <a:prstGeom prst="rect">
            <a:avLst/>
          </a:prstGeom>
          <a:noFill/>
        </p:spPr>
        <p:txBody>
          <a:bodyPr wrap="square" rtlCol="0">
            <a:spAutoFit/>
          </a:bodyPr>
          <a:lstStyle/>
          <a:p>
            <a:r>
              <a:rPr lang="en-GB" sz="1200" dirty="0"/>
              <a:t>Links to relevant encyclopaedia entries are selected techniques. They are not a complete list of all relevant entries in the encyclopaedia.</a:t>
            </a:r>
          </a:p>
        </p:txBody>
      </p:sp>
      <p:sp>
        <p:nvSpPr>
          <p:cNvPr id="25" name="TextBox 24">
            <a:extLst>
              <a:ext uri="{FF2B5EF4-FFF2-40B4-BE49-F238E27FC236}">
                <a16:creationId xmlns:a16="http://schemas.microsoft.com/office/drawing/2014/main" id="{E2775119-D86D-4B20-A6C3-EC6CCB1E5E07}"/>
              </a:ext>
            </a:extLst>
          </p:cNvPr>
          <p:cNvSpPr txBox="1"/>
          <p:nvPr/>
        </p:nvSpPr>
        <p:spPr>
          <a:xfrm>
            <a:off x="10574696" y="1017186"/>
            <a:ext cx="1589374" cy="307777"/>
          </a:xfrm>
          <a:prstGeom prst="rect">
            <a:avLst/>
          </a:prstGeom>
          <a:noFill/>
        </p:spPr>
        <p:txBody>
          <a:bodyPr wrap="square" rtlCol="0">
            <a:spAutoFit/>
          </a:bodyPr>
          <a:lstStyle/>
          <a:p>
            <a:pPr algn="ctr"/>
            <a:r>
              <a:rPr lang="en-GB" sz="1400" b="1" dirty="0">
                <a:solidFill>
                  <a:schemeClr val="accent4"/>
                </a:solidFill>
              </a:rPr>
              <a:t>Application</a:t>
            </a:r>
          </a:p>
        </p:txBody>
      </p:sp>
      <p:cxnSp>
        <p:nvCxnSpPr>
          <p:cNvPr id="4" name="Straight Connector 3">
            <a:extLst>
              <a:ext uri="{FF2B5EF4-FFF2-40B4-BE49-F238E27FC236}">
                <a16:creationId xmlns:a16="http://schemas.microsoft.com/office/drawing/2014/main" id="{F9E119C1-2BD9-45E4-AD84-C8EBB0D1FD86}"/>
              </a:ext>
            </a:extLst>
          </p:cNvPr>
          <p:cNvCxnSpPr/>
          <p:nvPr/>
        </p:nvCxnSpPr>
        <p:spPr>
          <a:xfrm>
            <a:off x="1315249" y="2696574"/>
            <a:ext cx="1595591" cy="0"/>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E0FF8933-38D1-4203-9A51-B5B6BC13CC10}"/>
              </a:ext>
            </a:extLst>
          </p:cNvPr>
          <p:cNvPicPr>
            <a:picLocks noChangeAspect="1"/>
          </p:cNvPicPr>
          <p:nvPr/>
        </p:nvPicPr>
        <p:blipFill rotWithShape="1">
          <a:blip r:embed="rId3">
            <a:extLst>
              <a:ext uri="{28A0092B-C50C-407E-A947-70E740481C1C}">
                <a14:useLocalDpi xmlns:a14="http://schemas.microsoft.com/office/drawing/2010/main" val="0"/>
              </a:ext>
            </a:extLst>
          </a:blip>
          <a:srcRect l="18912" r="30269" b="42327"/>
          <a:stretch/>
        </p:blipFill>
        <p:spPr>
          <a:xfrm>
            <a:off x="594781" y="3111242"/>
            <a:ext cx="412322" cy="420294"/>
          </a:xfrm>
          <a:prstGeom prst="rect">
            <a:avLst/>
          </a:prstGeom>
        </p:spPr>
      </p:pic>
      <p:cxnSp>
        <p:nvCxnSpPr>
          <p:cNvPr id="38" name="Straight Connector 37">
            <a:extLst>
              <a:ext uri="{FF2B5EF4-FFF2-40B4-BE49-F238E27FC236}">
                <a16:creationId xmlns:a16="http://schemas.microsoft.com/office/drawing/2014/main" id="{FF2DCBC5-2E69-49A0-9ED9-C8DCD4DCF6B5}"/>
              </a:ext>
            </a:extLst>
          </p:cNvPr>
          <p:cNvCxnSpPr/>
          <p:nvPr/>
        </p:nvCxnSpPr>
        <p:spPr>
          <a:xfrm>
            <a:off x="1338108" y="4072871"/>
            <a:ext cx="1595591" cy="0"/>
          </a:xfrm>
          <a:prstGeom prst="line">
            <a:avLst/>
          </a:prstGeom>
        </p:spPr>
        <p:style>
          <a:lnRef idx="1">
            <a:schemeClr val="accent1"/>
          </a:lnRef>
          <a:fillRef idx="0">
            <a:schemeClr val="accent1"/>
          </a:fillRef>
          <a:effectRef idx="0">
            <a:schemeClr val="accent1"/>
          </a:effectRef>
          <a:fontRef idx="minor">
            <a:schemeClr val="tx1"/>
          </a:fontRef>
        </p:style>
      </p:cxnSp>
      <p:sp>
        <p:nvSpPr>
          <p:cNvPr id="39" name="Line Callout 2 (Border and Accent Bar) 11">
            <a:extLst>
              <a:ext uri="{FF2B5EF4-FFF2-40B4-BE49-F238E27FC236}">
                <a16:creationId xmlns:a16="http://schemas.microsoft.com/office/drawing/2014/main" id="{7983AD21-252F-4A9D-BF2F-A0622E9CECDC}"/>
              </a:ext>
            </a:extLst>
          </p:cNvPr>
          <p:cNvSpPr/>
          <p:nvPr/>
        </p:nvSpPr>
        <p:spPr>
          <a:xfrm>
            <a:off x="5253658" y="2212212"/>
            <a:ext cx="1085008" cy="682822"/>
          </a:xfrm>
          <a:prstGeom prst="accentBorderCallout2">
            <a:avLst>
              <a:gd name="adj1" fmla="val 27940"/>
              <a:gd name="adj2" fmla="val 105392"/>
              <a:gd name="adj3" fmla="val 26408"/>
              <a:gd name="adj4" fmla="val 139215"/>
              <a:gd name="adj5" fmla="val -202779"/>
              <a:gd name="adj6" fmla="val 204382"/>
            </a:avLst>
          </a:prstGeom>
          <a:solidFill>
            <a:schemeClr val="accent1"/>
          </a:solidFill>
          <a:ln>
            <a:solidFill>
              <a:schemeClr val="accent1"/>
            </a:solidFill>
          </a:ln>
          <a:effectLst>
            <a:outerShdw blurRad="127000" dist="63500" dir="36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This page</a:t>
            </a:r>
          </a:p>
        </p:txBody>
      </p:sp>
      <p:pic>
        <p:nvPicPr>
          <p:cNvPr id="5" name="Picture 4">
            <a:extLst>
              <a:ext uri="{FF2B5EF4-FFF2-40B4-BE49-F238E27FC236}">
                <a16:creationId xmlns:a16="http://schemas.microsoft.com/office/drawing/2014/main" id="{53FB1EA8-557F-4575-B8AE-152E0E5305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481" y="5751807"/>
            <a:ext cx="686922" cy="241984"/>
          </a:xfrm>
          <a:prstGeom prst="rect">
            <a:avLst/>
          </a:prstGeom>
        </p:spPr>
      </p:pic>
      <p:cxnSp>
        <p:nvCxnSpPr>
          <p:cNvPr id="40" name="Straight Connector 39">
            <a:extLst>
              <a:ext uri="{FF2B5EF4-FFF2-40B4-BE49-F238E27FC236}">
                <a16:creationId xmlns:a16="http://schemas.microsoft.com/office/drawing/2014/main" id="{74BB2670-3745-49DE-B679-F9B275476D94}"/>
              </a:ext>
            </a:extLst>
          </p:cNvPr>
          <p:cNvCxnSpPr/>
          <p:nvPr/>
        </p:nvCxnSpPr>
        <p:spPr>
          <a:xfrm>
            <a:off x="1338108" y="5252878"/>
            <a:ext cx="1595591" cy="0"/>
          </a:xfrm>
          <a:prstGeom prst="line">
            <a:avLst/>
          </a:prstGeom>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A3A2F103-89D9-4DFB-BAFE-7E60E8B2BC86}"/>
              </a:ext>
            </a:extLst>
          </p:cNvPr>
          <p:cNvSpPr txBox="1"/>
          <p:nvPr/>
        </p:nvSpPr>
        <p:spPr>
          <a:xfrm>
            <a:off x="1231429" y="5569918"/>
            <a:ext cx="3531851" cy="830997"/>
          </a:xfrm>
          <a:prstGeom prst="rect">
            <a:avLst/>
          </a:prstGeom>
          <a:noFill/>
        </p:spPr>
        <p:txBody>
          <a:bodyPr wrap="square" rtlCol="0">
            <a:spAutoFit/>
          </a:bodyPr>
          <a:lstStyle/>
          <a:p>
            <a:r>
              <a:rPr lang="en-GB" sz="1200" dirty="0"/>
              <a:t>The Praxis Framework and Praxis Local are covered by a Creative Commons BY-SA licence. This means that you are free to distribute this information provided you acknowledge the source.</a:t>
            </a:r>
          </a:p>
        </p:txBody>
      </p:sp>
      <p:sp>
        <p:nvSpPr>
          <p:cNvPr id="41" name="Line Callout 2 (Border and Accent Bar) 11">
            <a:extLst>
              <a:ext uri="{FF2B5EF4-FFF2-40B4-BE49-F238E27FC236}">
                <a16:creationId xmlns:a16="http://schemas.microsoft.com/office/drawing/2014/main" id="{AC7450FF-FBEF-464F-959C-53F974E62F56}"/>
              </a:ext>
            </a:extLst>
          </p:cNvPr>
          <p:cNvSpPr/>
          <p:nvPr/>
        </p:nvSpPr>
        <p:spPr>
          <a:xfrm>
            <a:off x="7707077" y="3155683"/>
            <a:ext cx="1510400" cy="913559"/>
          </a:xfrm>
          <a:prstGeom prst="accentBorderCallout2">
            <a:avLst>
              <a:gd name="adj1" fmla="val 27940"/>
              <a:gd name="adj2" fmla="val 105392"/>
              <a:gd name="adj3" fmla="val 26408"/>
              <a:gd name="adj4" fmla="val 139215"/>
              <a:gd name="adj5" fmla="val -263071"/>
              <a:gd name="adj6" fmla="val 209506"/>
            </a:avLst>
          </a:prstGeom>
          <a:solidFill>
            <a:schemeClr val="accent1"/>
          </a:solidFill>
          <a:ln>
            <a:solidFill>
              <a:schemeClr val="accent1"/>
            </a:solidFill>
          </a:ln>
          <a:effectLst>
            <a:outerShdw blurRad="127000" dist="63500" dir="36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Click here to go to the corresponding page on the Praxis web site</a:t>
            </a:r>
          </a:p>
        </p:txBody>
      </p:sp>
    </p:spTree>
    <p:extLst>
      <p:ext uri="{BB962C8B-B14F-4D97-AF65-F5344CB8AC3E}">
        <p14:creationId xmlns:p14="http://schemas.microsoft.com/office/powerpoint/2010/main" val="12672465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66CCE-4DB1-4CED-8151-5746F51091AA}"/>
              </a:ext>
            </a:extLst>
          </p:cNvPr>
          <p:cNvSpPr>
            <a:spLocks noGrp="1"/>
          </p:cNvSpPr>
          <p:nvPr>
            <p:ph type="title"/>
          </p:nvPr>
        </p:nvSpPr>
        <p:spPr>
          <a:xfrm>
            <a:off x="136358" y="24064"/>
            <a:ext cx="6791998" cy="826167"/>
          </a:xfrm>
        </p:spPr>
        <p:txBody>
          <a:bodyPr/>
          <a:lstStyle/>
          <a:p>
            <a:r>
              <a:rPr lang="en-GB" dirty="0"/>
              <a:t>Additional resources</a:t>
            </a:r>
          </a:p>
        </p:txBody>
      </p:sp>
      <p:sp>
        <p:nvSpPr>
          <p:cNvPr id="13" name="Rectangle 12">
            <a:hlinkClick r:id="rId2"/>
            <a:extLst>
              <a:ext uri="{FF2B5EF4-FFF2-40B4-BE49-F238E27FC236}">
                <a16:creationId xmlns:a16="http://schemas.microsoft.com/office/drawing/2014/main" id="{0AE0E0B3-AD45-475C-814A-868DB53C0BB1}"/>
              </a:ext>
            </a:extLst>
          </p:cNvPr>
          <p:cNvSpPr/>
          <p:nvPr/>
        </p:nvSpPr>
        <p:spPr>
          <a:xfrm>
            <a:off x="7177632" y="4005346"/>
            <a:ext cx="1186069" cy="1186069"/>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hlinkClick r:id="rId2"/>
            <a:extLst>
              <a:ext uri="{FF2B5EF4-FFF2-40B4-BE49-F238E27FC236}">
                <a16:creationId xmlns:a16="http://schemas.microsoft.com/office/drawing/2014/main" id="{69D397FE-EDEE-4368-BCC7-8A601D99FE60}"/>
              </a:ext>
            </a:extLst>
          </p:cNvPr>
          <p:cNvSpPr txBox="1"/>
          <p:nvPr/>
        </p:nvSpPr>
        <p:spPr>
          <a:xfrm>
            <a:off x="7189098" y="4022642"/>
            <a:ext cx="1157237" cy="430887"/>
          </a:xfrm>
          <a:prstGeom prst="rect">
            <a:avLst/>
          </a:prstGeom>
          <a:solidFill>
            <a:schemeClr val="bg2">
              <a:lumMod val="50000"/>
            </a:schemeClr>
          </a:solidFill>
        </p:spPr>
        <p:txBody>
          <a:bodyPr wrap="square" rtlCol="0">
            <a:spAutoFit/>
          </a:bodyPr>
          <a:lstStyle/>
          <a:p>
            <a:pPr algn="ctr"/>
            <a:r>
              <a:rPr lang="en-GB" sz="1100" dirty="0">
                <a:solidFill>
                  <a:schemeClr val="bg1"/>
                </a:solidFill>
              </a:rPr>
              <a:t>Complementary guidance</a:t>
            </a:r>
          </a:p>
        </p:txBody>
      </p:sp>
      <p:sp>
        <p:nvSpPr>
          <p:cNvPr id="19" name="Rectangle 18">
            <a:hlinkClick r:id="rId3"/>
            <a:extLst>
              <a:ext uri="{FF2B5EF4-FFF2-40B4-BE49-F238E27FC236}">
                <a16:creationId xmlns:a16="http://schemas.microsoft.com/office/drawing/2014/main" id="{00045F26-930B-4E3D-B637-1D255BDEF2E7}"/>
              </a:ext>
            </a:extLst>
          </p:cNvPr>
          <p:cNvSpPr/>
          <p:nvPr/>
        </p:nvSpPr>
        <p:spPr>
          <a:xfrm>
            <a:off x="616681" y="4002902"/>
            <a:ext cx="1194248" cy="1186069"/>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hlinkClick r:id="rId3"/>
            <a:extLst>
              <a:ext uri="{FF2B5EF4-FFF2-40B4-BE49-F238E27FC236}">
                <a16:creationId xmlns:a16="http://schemas.microsoft.com/office/drawing/2014/main" id="{DD663285-1931-4028-B125-D0E8F1477355}"/>
              </a:ext>
            </a:extLst>
          </p:cNvPr>
          <p:cNvSpPr txBox="1"/>
          <p:nvPr/>
        </p:nvSpPr>
        <p:spPr>
          <a:xfrm>
            <a:off x="751083" y="4085272"/>
            <a:ext cx="900385" cy="338554"/>
          </a:xfrm>
          <a:prstGeom prst="rect">
            <a:avLst/>
          </a:prstGeom>
          <a:solidFill>
            <a:schemeClr val="accent2">
              <a:lumMod val="60000"/>
              <a:lumOff val="40000"/>
            </a:schemeClr>
          </a:solidFill>
        </p:spPr>
        <p:txBody>
          <a:bodyPr wrap="none" rtlCol="0">
            <a:spAutoFit/>
          </a:bodyPr>
          <a:lstStyle/>
          <a:p>
            <a:r>
              <a:rPr lang="en-GB" sz="1600" dirty="0">
                <a:solidFill>
                  <a:schemeClr val="bg1"/>
                </a:solidFill>
              </a:rPr>
              <a:t>Glossary</a:t>
            </a:r>
          </a:p>
        </p:txBody>
      </p:sp>
      <p:grpSp>
        <p:nvGrpSpPr>
          <p:cNvPr id="48" name="Group 47">
            <a:extLst>
              <a:ext uri="{FF2B5EF4-FFF2-40B4-BE49-F238E27FC236}">
                <a16:creationId xmlns:a16="http://schemas.microsoft.com/office/drawing/2014/main" id="{8B41E5E5-9F4B-4380-9952-0D0ACFF20172}"/>
              </a:ext>
            </a:extLst>
          </p:cNvPr>
          <p:cNvGrpSpPr/>
          <p:nvPr/>
        </p:nvGrpSpPr>
        <p:grpSpPr>
          <a:xfrm>
            <a:off x="7174556" y="1221688"/>
            <a:ext cx="1227516" cy="1186069"/>
            <a:chOff x="4551728" y="2428077"/>
            <a:chExt cx="1227516" cy="1186069"/>
          </a:xfrm>
        </p:grpSpPr>
        <p:sp>
          <p:nvSpPr>
            <p:cNvPr id="22" name="Rectangle 21">
              <a:hlinkClick r:id="rId4"/>
              <a:extLst>
                <a:ext uri="{FF2B5EF4-FFF2-40B4-BE49-F238E27FC236}">
                  <a16:creationId xmlns:a16="http://schemas.microsoft.com/office/drawing/2014/main" id="{7F04A46C-B85B-45BD-892E-69424407E0F2}"/>
                </a:ext>
              </a:extLst>
            </p:cNvPr>
            <p:cNvSpPr/>
            <p:nvPr/>
          </p:nvSpPr>
          <p:spPr>
            <a:xfrm>
              <a:off x="4572453" y="2428077"/>
              <a:ext cx="1186069" cy="1186069"/>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hlinkClick r:id="rId4"/>
              <a:extLst>
                <a:ext uri="{FF2B5EF4-FFF2-40B4-BE49-F238E27FC236}">
                  <a16:creationId xmlns:a16="http://schemas.microsoft.com/office/drawing/2014/main" id="{5708BF48-35A0-432A-B309-23AD978C4450}"/>
                </a:ext>
              </a:extLst>
            </p:cNvPr>
            <p:cNvSpPr txBox="1"/>
            <p:nvPr/>
          </p:nvSpPr>
          <p:spPr>
            <a:xfrm>
              <a:off x="4551728" y="2559029"/>
              <a:ext cx="1227516" cy="307777"/>
            </a:xfrm>
            <a:prstGeom prst="rect">
              <a:avLst/>
            </a:prstGeom>
            <a:noFill/>
          </p:spPr>
          <p:txBody>
            <a:bodyPr wrap="none" rtlCol="0">
              <a:spAutoFit/>
            </a:bodyPr>
            <a:lstStyle/>
            <a:p>
              <a:r>
                <a:rPr lang="en-GB" sz="1400" dirty="0">
                  <a:solidFill>
                    <a:schemeClr val="bg1"/>
                  </a:solidFill>
                </a:rPr>
                <a:t>Encyclopaedia</a:t>
              </a:r>
            </a:p>
          </p:txBody>
        </p:sp>
      </p:grpSp>
      <p:grpSp>
        <p:nvGrpSpPr>
          <p:cNvPr id="36" name="Group 35">
            <a:extLst>
              <a:ext uri="{FF2B5EF4-FFF2-40B4-BE49-F238E27FC236}">
                <a16:creationId xmlns:a16="http://schemas.microsoft.com/office/drawing/2014/main" id="{72A329CD-ECF2-4BCF-99CF-2A6053EE60F9}"/>
              </a:ext>
            </a:extLst>
          </p:cNvPr>
          <p:cNvGrpSpPr/>
          <p:nvPr/>
        </p:nvGrpSpPr>
        <p:grpSpPr>
          <a:xfrm>
            <a:off x="3876712" y="2605398"/>
            <a:ext cx="1186069" cy="1186069"/>
            <a:chOff x="7597173" y="2330160"/>
            <a:chExt cx="1186069" cy="1186069"/>
          </a:xfrm>
          <a:solidFill>
            <a:schemeClr val="accent4">
              <a:lumMod val="60000"/>
              <a:lumOff val="40000"/>
            </a:schemeClr>
          </a:solidFill>
        </p:grpSpPr>
        <p:sp>
          <p:nvSpPr>
            <p:cNvPr id="37" name="Rectangle 36">
              <a:hlinkClick r:id="rId5"/>
              <a:extLst>
                <a:ext uri="{FF2B5EF4-FFF2-40B4-BE49-F238E27FC236}">
                  <a16:creationId xmlns:a16="http://schemas.microsoft.com/office/drawing/2014/main" id="{CBF4D6DB-3CA9-4353-BE82-73F8FD687901}"/>
                </a:ext>
              </a:extLst>
            </p:cNvPr>
            <p:cNvSpPr/>
            <p:nvPr/>
          </p:nvSpPr>
          <p:spPr>
            <a:xfrm>
              <a:off x="7597173" y="2330160"/>
              <a:ext cx="1186069" cy="1186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TextBox 37">
              <a:hlinkClick r:id="rId5"/>
              <a:extLst>
                <a:ext uri="{FF2B5EF4-FFF2-40B4-BE49-F238E27FC236}">
                  <a16:creationId xmlns:a16="http://schemas.microsoft.com/office/drawing/2014/main" id="{4BA8613B-F7C1-4E14-81AE-14C597E4CB42}"/>
                </a:ext>
              </a:extLst>
            </p:cNvPr>
            <p:cNvSpPr txBox="1"/>
            <p:nvPr/>
          </p:nvSpPr>
          <p:spPr>
            <a:xfrm>
              <a:off x="7674616" y="2407104"/>
              <a:ext cx="1031180" cy="338554"/>
            </a:xfrm>
            <a:prstGeom prst="rect">
              <a:avLst/>
            </a:prstGeom>
            <a:grpFill/>
          </p:spPr>
          <p:txBody>
            <a:bodyPr wrap="none" rtlCol="0">
              <a:spAutoFit/>
            </a:bodyPr>
            <a:lstStyle/>
            <a:p>
              <a:r>
                <a:rPr lang="en-GB" sz="1600" dirty="0">
                  <a:solidFill>
                    <a:schemeClr val="bg1"/>
                  </a:solidFill>
                </a:rPr>
                <a:t>Templates</a:t>
              </a:r>
            </a:p>
          </p:txBody>
        </p:sp>
      </p:grpSp>
      <p:grpSp>
        <p:nvGrpSpPr>
          <p:cNvPr id="39" name="Group 38">
            <a:extLst>
              <a:ext uri="{FF2B5EF4-FFF2-40B4-BE49-F238E27FC236}">
                <a16:creationId xmlns:a16="http://schemas.microsoft.com/office/drawing/2014/main" id="{27C2A8E2-5E75-4BE6-A979-0F96B0299306}"/>
              </a:ext>
            </a:extLst>
          </p:cNvPr>
          <p:cNvGrpSpPr/>
          <p:nvPr/>
        </p:nvGrpSpPr>
        <p:grpSpPr>
          <a:xfrm>
            <a:off x="612846" y="2618097"/>
            <a:ext cx="1186069" cy="1186069"/>
            <a:chOff x="7597173" y="2330160"/>
            <a:chExt cx="1186069" cy="1186069"/>
          </a:xfrm>
          <a:solidFill>
            <a:schemeClr val="accent5"/>
          </a:solidFill>
        </p:grpSpPr>
        <p:sp>
          <p:nvSpPr>
            <p:cNvPr id="40" name="Rectangle 39">
              <a:hlinkClick r:id="rId6"/>
              <a:extLst>
                <a:ext uri="{FF2B5EF4-FFF2-40B4-BE49-F238E27FC236}">
                  <a16:creationId xmlns:a16="http://schemas.microsoft.com/office/drawing/2014/main" id="{B2B22737-F07B-44A7-A08A-DBCD95277F70}"/>
                </a:ext>
              </a:extLst>
            </p:cNvPr>
            <p:cNvSpPr/>
            <p:nvPr/>
          </p:nvSpPr>
          <p:spPr>
            <a:xfrm>
              <a:off x="7597173" y="2330160"/>
              <a:ext cx="1186069" cy="1186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extBox 40">
              <a:hlinkClick r:id="rId6"/>
              <a:extLst>
                <a:ext uri="{FF2B5EF4-FFF2-40B4-BE49-F238E27FC236}">
                  <a16:creationId xmlns:a16="http://schemas.microsoft.com/office/drawing/2014/main" id="{C50CF351-8450-43EC-A208-C01200369E73}"/>
                </a:ext>
              </a:extLst>
            </p:cNvPr>
            <p:cNvSpPr txBox="1"/>
            <p:nvPr/>
          </p:nvSpPr>
          <p:spPr>
            <a:xfrm>
              <a:off x="7696668" y="2368491"/>
              <a:ext cx="987077" cy="523220"/>
            </a:xfrm>
            <a:prstGeom prst="rect">
              <a:avLst/>
            </a:prstGeom>
            <a:grpFill/>
          </p:spPr>
          <p:txBody>
            <a:bodyPr wrap="square" rtlCol="0">
              <a:spAutoFit/>
            </a:bodyPr>
            <a:lstStyle/>
            <a:p>
              <a:pPr algn="ctr"/>
              <a:r>
                <a:rPr lang="en-GB" sz="1400" dirty="0">
                  <a:solidFill>
                    <a:schemeClr val="bg1"/>
                  </a:solidFill>
                </a:rPr>
                <a:t>Articles and blogs</a:t>
              </a:r>
            </a:p>
          </p:txBody>
        </p:sp>
      </p:grpSp>
      <p:sp>
        <p:nvSpPr>
          <p:cNvPr id="49" name="TextBox 48">
            <a:extLst>
              <a:ext uri="{FF2B5EF4-FFF2-40B4-BE49-F238E27FC236}">
                <a16:creationId xmlns:a16="http://schemas.microsoft.com/office/drawing/2014/main" id="{F1071437-D5BE-4536-877B-D1C964EC4D98}"/>
              </a:ext>
            </a:extLst>
          </p:cNvPr>
          <p:cNvSpPr txBox="1"/>
          <p:nvPr/>
        </p:nvSpPr>
        <p:spPr>
          <a:xfrm>
            <a:off x="8454010" y="3992938"/>
            <a:ext cx="1963912" cy="646331"/>
          </a:xfrm>
          <a:prstGeom prst="rect">
            <a:avLst/>
          </a:prstGeom>
          <a:noFill/>
        </p:spPr>
        <p:txBody>
          <a:bodyPr wrap="square" rtlCol="0">
            <a:spAutoFit/>
          </a:bodyPr>
          <a:lstStyle/>
          <a:p>
            <a:r>
              <a:rPr lang="en-GB" sz="1200" dirty="0"/>
              <a:t>A series of guides to using Praxis with national and international standards.</a:t>
            </a:r>
          </a:p>
        </p:txBody>
      </p:sp>
      <p:sp>
        <p:nvSpPr>
          <p:cNvPr id="51" name="TextBox 50">
            <a:extLst>
              <a:ext uri="{FF2B5EF4-FFF2-40B4-BE49-F238E27FC236}">
                <a16:creationId xmlns:a16="http://schemas.microsoft.com/office/drawing/2014/main" id="{21634C5F-9DFD-429F-80EF-7EA52BF9A6EF}"/>
              </a:ext>
            </a:extLst>
          </p:cNvPr>
          <p:cNvSpPr txBox="1"/>
          <p:nvPr/>
        </p:nvSpPr>
        <p:spPr>
          <a:xfrm>
            <a:off x="1929176" y="4002902"/>
            <a:ext cx="1647709" cy="830997"/>
          </a:xfrm>
          <a:prstGeom prst="rect">
            <a:avLst/>
          </a:prstGeom>
          <a:noFill/>
        </p:spPr>
        <p:txBody>
          <a:bodyPr wrap="square" rtlCol="0">
            <a:spAutoFit/>
          </a:bodyPr>
          <a:lstStyle/>
          <a:p>
            <a:r>
              <a:rPr lang="en-GB" sz="1200" dirty="0"/>
              <a:t>A comparative glossary with terms from all the major guides explained and compared</a:t>
            </a:r>
          </a:p>
        </p:txBody>
      </p:sp>
      <p:sp>
        <p:nvSpPr>
          <p:cNvPr id="52" name="TextBox 51">
            <a:extLst>
              <a:ext uri="{FF2B5EF4-FFF2-40B4-BE49-F238E27FC236}">
                <a16:creationId xmlns:a16="http://schemas.microsoft.com/office/drawing/2014/main" id="{B8CB465E-74CF-4972-9821-D3CCBFB262FC}"/>
              </a:ext>
            </a:extLst>
          </p:cNvPr>
          <p:cNvSpPr txBox="1"/>
          <p:nvPr/>
        </p:nvSpPr>
        <p:spPr>
          <a:xfrm>
            <a:off x="8436048" y="1221688"/>
            <a:ext cx="1621249" cy="1200329"/>
          </a:xfrm>
          <a:prstGeom prst="rect">
            <a:avLst/>
          </a:prstGeom>
          <a:noFill/>
        </p:spPr>
        <p:txBody>
          <a:bodyPr wrap="square" rtlCol="0">
            <a:spAutoFit/>
          </a:bodyPr>
          <a:lstStyle/>
          <a:p>
            <a:r>
              <a:rPr lang="en-GB" sz="1200" dirty="0"/>
              <a:t>The full Praxis encyclopaedia of tools, techniques and models for project, programme and portfolio management.</a:t>
            </a:r>
          </a:p>
        </p:txBody>
      </p:sp>
      <p:sp>
        <p:nvSpPr>
          <p:cNvPr id="53" name="TextBox 52">
            <a:extLst>
              <a:ext uri="{FF2B5EF4-FFF2-40B4-BE49-F238E27FC236}">
                <a16:creationId xmlns:a16="http://schemas.microsoft.com/office/drawing/2014/main" id="{6B65E542-54F1-437D-A5D2-4817497ED2C1}"/>
              </a:ext>
            </a:extLst>
          </p:cNvPr>
          <p:cNvSpPr txBox="1"/>
          <p:nvPr/>
        </p:nvSpPr>
        <p:spPr>
          <a:xfrm>
            <a:off x="5117480" y="2605398"/>
            <a:ext cx="1621249" cy="830997"/>
          </a:xfrm>
          <a:prstGeom prst="rect">
            <a:avLst/>
          </a:prstGeom>
          <a:noFill/>
        </p:spPr>
        <p:txBody>
          <a:bodyPr wrap="square" rtlCol="0">
            <a:spAutoFit/>
          </a:bodyPr>
          <a:lstStyle/>
          <a:p>
            <a:r>
              <a:rPr lang="en-GB" sz="1200" dirty="0"/>
              <a:t>Blank and annotated templates for all the main documents used in Praxis</a:t>
            </a:r>
          </a:p>
        </p:txBody>
      </p:sp>
      <p:sp>
        <p:nvSpPr>
          <p:cNvPr id="54" name="TextBox 53">
            <a:extLst>
              <a:ext uri="{FF2B5EF4-FFF2-40B4-BE49-F238E27FC236}">
                <a16:creationId xmlns:a16="http://schemas.microsoft.com/office/drawing/2014/main" id="{2A096E9F-536A-4ACD-BB07-1738A611A49B}"/>
              </a:ext>
            </a:extLst>
          </p:cNvPr>
          <p:cNvSpPr txBox="1"/>
          <p:nvPr/>
        </p:nvSpPr>
        <p:spPr>
          <a:xfrm>
            <a:off x="1906590" y="2618097"/>
            <a:ext cx="1621249" cy="461665"/>
          </a:xfrm>
          <a:prstGeom prst="rect">
            <a:avLst/>
          </a:prstGeom>
          <a:noFill/>
        </p:spPr>
        <p:txBody>
          <a:bodyPr wrap="square" rtlCol="0">
            <a:spAutoFit/>
          </a:bodyPr>
          <a:lstStyle/>
          <a:p>
            <a:r>
              <a:rPr lang="en-GB" sz="1200" dirty="0"/>
              <a:t>Articles and blogs arranged by author.</a:t>
            </a:r>
          </a:p>
        </p:txBody>
      </p:sp>
      <p:sp>
        <p:nvSpPr>
          <p:cNvPr id="55" name="TextBox 54">
            <a:extLst>
              <a:ext uri="{FF2B5EF4-FFF2-40B4-BE49-F238E27FC236}">
                <a16:creationId xmlns:a16="http://schemas.microsoft.com/office/drawing/2014/main" id="{B123DD45-D240-4B07-9892-519BEDD0A81C}"/>
              </a:ext>
            </a:extLst>
          </p:cNvPr>
          <p:cNvSpPr txBox="1"/>
          <p:nvPr/>
        </p:nvSpPr>
        <p:spPr>
          <a:xfrm>
            <a:off x="8461613" y="2605398"/>
            <a:ext cx="2024544" cy="1015663"/>
          </a:xfrm>
          <a:prstGeom prst="rect">
            <a:avLst/>
          </a:prstGeom>
          <a:noFill/>
        </p:spPr>
        <p:txBody>
          <a:bodyPr wrap="square" rtlCol="0">
            <a:spAutoFit/>
          </a:bodyPr>
          <a:lstStyle/>
          <a:p>
            <a:r>
              <a:rPr lang="en-GB" sz="1200" dirty="0"/>
              <a:t>Explanations of how checklists and 360</a:t>
            </a:r>
            <a:r>
              <a:rPr lang="en-GB" sz="1200" baseline="30000" dirty="0"/>
              <a:t>O</a:t>
            </a:r>
            <a:r>
              <a:rPr lang="en-GB" sz="1200" dirty="0"/>
              <a:t> assessments  can help implement good practice and develop capability maturity.</a:t>
            </a:r>
          </a:p>
        </p:txBody>
      </p:sp>
      <p:pic>
        <p:nvPicPr>
          <p:cNvPr id="67" name="Picture 66">
            <a:hlinkClick r:id="rId4"/>
            <a:extLst>
              <a:ext uri="{FF2B5EF4-FFF2-40B4-BE49-F238E27FC236}">
                <a16:creationId xmlns:a16="http://schemas.microsoft.com/office/drawing/2014/main" id="{BBC0268C-690B-4B45-AF8F-0145C6E1CA6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07415" y="1721684"/>
            <a:ext cx="761797" cy="529687"/>
          </a:xfrm>
          <a:prstGeom prst="rect">
            <a:avLst/>
          </a:prstGeom>
        </p:spPr>
      </p:pic>
      <p:pic>
        <p:nvPicPr>
          <p:cNvPr id="69" name="Picture 68">
            <a:hlinkClick r:id="rId5"/>
            <a:extLst>
              <a:ext uri="{FF2B5EF4-FFF2-40B4-BE49-F238E27FC236}">
                <a16:creationId xmlns:a16="http://schemas.microsoft.com/office/drawing/2014/main" id="{A5248E2A-7BDC-4A46-9E77-473DC939BC1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4503"/>
          <a:stretch/>
        </p:blipFill>
        <p:spPr>
          <a:xfrm>
            <a:off x="4063373" y="3089947"/>
            <a:ext cx="794679" cy="594665"/>
          </a:xfrm>
          <a:prstGeom prst="rect">
            <a:avLst/>
          </a:prstGeom>
        </p:spPr>
      </p:pic>
      <p:pic>
        <p:nvPicPr>
          <p:cNvPr id="72" name="Picture 71">
            <a:hlinkClick r:id="rId6"/>
            <a:extLst>
              <a:ext uri="{FF2B5EF4-FFF2-40B4-BE49-F238E27FC236}">
                <a16:creationId xmlns:a16="http://schemas.microsoft.com/office/drawing/2014/main" id="{069E5F1A-CDE6-478F-BD39-3B3E889EF13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39749" y="3279534"/>
            <a:ext cx="534951" cy="396537"/>
          </a:xfrm>
          <a:prstGeom prst="rect">
            <a:avLst/>
          </a:prstGeom>
        </p:spPr>
      </p:pic>
      <p:grpSp>
        <p:nvGrpSpPr>
          <p:cNvPr id="11" name="Group 10">
            <a:extLst>
              <a:ext uri="{FF2B5EF4-FFF2-40B4-BE49-F238E27FC236}">
                <a16:creationId xmlns:a16="http://schemas.microsoft.com/office/drawing/2014/main" id="{37E357F1-2D64-A985-F1DE-826ECC1C0E46}"/>
              </a:ext>
            </a:extLst>
          </p:cNvPr>
          <p:cNvGrpSpPr/>
          <p:nvPr/>
        </p:nvGrpSpPr>
        <p:grpSpPr>
          <a:xfrm>
            <a:off x="7177632" y="2605398"/>
            <a:ext cx="1186070" cy="1186069"/>
            <a:chOff x="7177632" y="2605398"/>
            <a:chExt cx="1186070" cy="1186069"/>
          </a:xfrm>
        </p:grpSpPr>
        <p:sp>
          <p:nvSpPr>
            <p:cNvPr id="43" name="Rectangle 42">
              <a:hlinkClick r:id="rId10"/>
              <a:extLst>
                <a:ext uri="{FF2B5EF4-FFF2-40B4-BE49-F238E27FC236}">
                  <a16:creationId xmlns:a16="http://schemas.microsoft.com/office/drawing/2014/main" id="{DD4C8C53-E892-4634-8753-BFD51BE2BEE9}"/>
                </a:ext>
              </a:extLst>
            </p:cNvPr>
            <p:cNvSpPr/>
            <p:nvPr/>
          </p:nvSpPr>
          <p:spPr>
            <a:xfrm>
              <a:off x="7177633" y="2605398"/>
              <a:ext cx="1186069" cy="118606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TextBox 43">
              <a:hlinkClick r:id="rId10"/>
              <a:extLst>
                <a:ext uri="{FF2B5EF4-FFF2-40B4-BE49-F238E27FC236}">
                  <a16:creationId xmlns:a16="http://schemas.microsoft.com/office/drawing/2014/main" id="{E3FE1F22-4C02-4841-B24A-05829CA9DEB2}"/>
                </a:ext>
              </a:extLst>
            </p:cNvPr>
            <p:cNvSpPr txBox="1"/>
            <p:nvPr/>
          </p:nvSpPr>
          <p:spPr>
            <a:xfrm>
              <a:off x="7177632" y="2717452"/>
              <a:ext cx="1186070" cy="307777"/>
            </a:xfrm>
            <a:prstGeom prst="rect">
              <a:avLst/>
            </a:prstGeom>
            <a:noFill/>
          </p:spPr>
          <p:txBody>
            <a:bodyPr wrap="square" rtlCol="0">
              <a:spAutoFit/>
            </a:bodyPr>
            <a:lstStyle/>
            <a:p>
              <a:pPr algn="ctr"/>
              <a:r>
                <a:rPr lang="en-GB" sz="1400" dirty="0">
                  <a:solidFill>
                    <a:schemeClr val="bg1"/>
                  </a:solidFill>
                </a:rPr>
                <a:t>Praxis 360</a:t>
              </a:r>
              <a:r>
                <a:rPr lang="en-GB" sz="1400" baseline="30000" dirty="0">
                  <a:solidFill>
                    <a:schemeClr val="bg1"/>
                  </a:solidFill>
                </a:rPr>
                <a:t>O</a:t>
              </a:r>
              <a:endParaRPr lang="en-GB" sz="1400" dirty="0">
                <a:solidFill>
                  <a:schemeClr val="bg1"/>
                </a:solidFill>
              </a:endParaRPr>
            </a:p>
          </p:txBody>
        </p:sp>
        <p:pic>
          <p:nvPicPr>
            <p:cNvPr id="90" name="Picture 89">
              <a:hlinkClick r:id="rId10"/>
              <a:extLst>
                <a:ext uri="{FF2B5EF4-FFF2-40B4-BE49-F238E27FC236}">
                  <a16:creationId xmlns:a16="http://schemas.microsoft.com/office/drawing/2014/main" id="{63C9972F-4208-4D6F-B00D-AB18FD7C1219}"/>
                </a:ext>
              </a:extLst>
            </p:cNvPr>
            <p:cNvPicPr>
              <a:picLocks noChangeAspect="1"/>
            </p:cNvPicPr>
            <p:nvPr/>
          </p:nvPicPr>
          <p:blipFill rotWithShape="1">
            <a:blip r:embed="rId11"/>
            <a:srcRect l="36754" t="35241" r="25320" b="10046"/>
            <a:stretch/>
          </p:blipFill>
          <p:spPr>
            <a:xfrm>
              <a:off x="7561713" y="3221444"/>
              <a:ext cx="443704" cy="360055"/>
            </a:xfrm>
            <a:prstGeom prst="rect">
              <a:avLst/>
            </a:prstGeom>
          </p:spPr>
        </p:pic>
        <p:grpSp>
          <p:nvGrpSpPr>
            <p:cNvPr id="73" name="Group 72">
              <a:extLst>
                <a:ext uri="{FF2B5EF4-FFF2-40B4-BE49-F238E27FC236}">
                  <a16:creationId xmlns:a16="http://schemas.microsoft.com/office/drawing/2014/main" id="{538571AB-B95D-46EF-8BAE-B2C8D806F0A7}"/>
                </a:ext>
              </a:extLst>
            </p:cNvPr>
            <p:cNvGrpSpPr/>
            <p:nvPr/>
          </p:nvGrpSpPr>
          <p:grpSpPr>
            <a:xfrm>
              <a:off x="7462732" y="3108811"/>
              <a:ext cx="615870" cy="585321"/>
              <a:chOff x="2502850" y="88889"/>
              <a:chExt cx="6778192" cy="6441973"/>
            </a:xfrm>
          </p:grpSpPr>
          <p:pic>
            <p:nvPicPr>
              <p:cNvPr id="74" name="Picture 2" descr="C:\Users\Donnie\AppData\Local\Microsoft\Windows\Temporary Internet Files\Content.IE5\6NB5XCZB\Stock_person_bw[1].png">
                <a:extLst>
                  <a:ext uri="{FF2B5EF4-FFF2-40B4-BE49-F238E27FC236}">
                    <a16:creationId xmlns:a16="http://schemas.microsoft.com/office/drawing/2014/main" id="{59CED97D-A5BA-4AB1-B278-E001127027AD}"/>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333363" y="2762954"/>
                <a:ext cx="947679" cy="947678"/>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2" descr="C:\Users\Donnie\AppData\Local\Microsoft\Windows\Temporary Internet Files\Content.IE5\6NB5XCZB\Stock_person_bw[1].png">
                <a:extLst>
                  <a:ext uri="{FF2B5EF4-FFF2-40B4-BE49-F238E27FC236}">
                    <a16:creationId xmlns:a16="http://schemas.microsoft.com/office/drawing/2014/main" id="{6099D5AB-E2C1-41D8-B045-C65353F2C278}"/>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502850" y="2762954"/>
                <a:ext cx="947679" cy="947678"/>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2" descr="C:\Users\Donnie\AppData\Local\Microsoft\Windows\Temporary Internet Files\Content.IE5\6NB5XCZB\Stock_person_bw[1].png">
                <a:extLst>
                  <a:ext uri="{FF2B5EF4-FFF2-40B4-BE49-F238E27FC236}">
                    <a16:creationId xmlns:a16="http://schemas.microsoft.com/office/drawing/2014/main" id="{BDDFFDDC-B066-41F0-8D20-62ADA3A21D6F}"/>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571309" y="4687266"/>
                <a:ext cx="947679" cy="947678"/>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2" descr="C:\Users\Donnie\AppData\Local\Microsoft\Windows\Temporary Internet Files\Content.IE5\6NB5XCZB\Stock_person_bw[1].png">
                <a:extLst>
                  <a:ext uri="{FF2B5EF4-FFF2-40B4-BE49-F238E27FC236}">
                    <a16:creationId xmlns:a16="http://schemas.microsoft.com/office/drawing/2014/main" id="{108E93C7-86B1-47C0-9B67-D7BCA0DD9E52}"/>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50528" y="909941"/>
                <a:ext cx="947679" cy="947678"/>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2" descr="C:\Users\Donnie\AppData\Local\Microsoft\Windows\Temporary Internet Files\Content.IE5\6NB5XCZB\Stock_person_bw[1].png">
                <a:extLst>
                  <a:ext uri="{FF2B5EF4-FFF2-40B4-BE49-F238E27FC236}">
                    <a16:creationId xmlns:a16="http://schemas.microsoft.com/office/drawing/2014/main" id="{0844BDE8-9097-489D-AE3A-161B5DAB77A9}"/>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502867" y="88889"/>
                <a:ext cx="947679" cy="947678"/>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2" descr="C:\Users\Donnie\AppData\Local\Microsoft\Windows\Temporary Internet Files\Content.IE5\6NB5XCZB\Stock_person_bw[1].png">
                <a:extLst>
                  <a:ext uri="{FF2B5EF4-FFF2-40B4-BE49-F238E27FC236}">
                    <a16:creationId xmlns:a16="http://schemas.microsoft.com/office/drawing/2014/main" id="{89B48A83-F8D8-4597-8111-DEED6ED16FAE}"/>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502867" y="5583184"/>
                <a:ext cx="947679" cy="947678"/>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2" descr="C:\Users\Donnie\AppData\Local\Microsoft\Windows\Temporary Internet Files\Content.IE5\6NB5XCZB\Stock_person_bw[1].png">
                <a:extLst>
                  <a:ext uri="{FF2B5EF4-FFF2-40B4-BE49-F238E27FC236}">
                    <a16:creationId xmlns:a16="http://schemas.microsoft.com/office/drawing/2014/main" id="{DF58016F-FBDE-4C36-9315-01B878B13122}"/>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333154" y="4687266"/>
                <a:ext cx="947679" cy="947678"/>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2" descr="C:\Users\Donnie\AppData\Local\Microsoft\Windows\Temporary Internet Files\Content.IE5\6NB5XCZB\Stock_person_bw[1].png">
                <a:extLst>
                  <a:ext uri="{FF2B5EF4-FFF2-40B4-BE49-F238E27FC236}">
                    <a16:creationId xmlns:a16="http://schemas.microsoft.com/office/drawing/2014/main" id="{94FC6302-BF60-4055-8E84-7B78D989DAD6}"/>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584359" y="909941"/>
                <a:ext cx="947679" cy="947678"/>
              </a:xfrm>
              <a:prstGeom prst="rect">
                <a:avLst/>
              </a:prstGeom>
              <a:noFill/>
              <a:extLst>
                <a:ext uri="{909E8E84-426E-40DD-AFC4-6F175D3DCCD1}">
                  <a14:hiddenFill xmlns:a14="http://schemas.microsoft.com/office/drawing/2010/main">
                    <a:solidFill>
                      <a:srgbClr val="FFFFFF"/>
                    </a:solidFill>
                  </a14:hiddenFill>
                </a:ext>
              </a:extLst>
            </p:spPr>
          </p:pic>
          <p:sp>
            <p:nvSpPr>
              <p:cNvPr id="82" name="Arrow: Down 81">
                <a:extLst>
                  <a:ext uri="{FF2B5EF4-FFF2-40B4-BE49-F238E27FC236}">
                    <a16:creationId xmlns:a16="http://schemas.microsoft.com/office/drawing/2014/main" id="{F83ECBBC-B96C-48F3-A921-2BB04E321AEF}"/>
                  </a:ext>
                </a:extLst>
              </p:cNvPr>
              <p:cNvSpPr/>
              <p:nvPr/>
            </p:nvSpPr>
            <p:spPr>
              <a:xfrm>
                <a:off x="5752117" y="1060863"/>
                <a:ext cx="449178" cy="553453"/>
              </a:xfrm>
              <a:prstGeom prst="downArrow">
                <a:avLst/>
              </a:prstGeom>
              <a:gradFill>
                <a:gsLst>
                  <a:gs pos="0">
                    <a:schemeClr val="tx1">
                      <a:lumMod val="65000"/>
                      <a:lumOff val="35000"/>
                    </a:schemeClr>
                  </a:gs>
                  <a:gs pos="94220">
                    <a:schemeClr val="tx1">
                      <a:lumMod val="50000"/>
                      <a:lumOff val="50000"/>
                    </a:schemeClr>
                  </a:gs>
                  <a:gs pos="53000">
                    <a:schemeClr val="bg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Arrow: Down 82">
                <a:extLst>
                  <a:ext uri="{FF2B5EF4-FFF2-40B4-BE49-F238E27FC236}">
                    <a16:creationId xmlns:a16="http://schemas.microsoft.com/office/drawing/2014/main" id="{E902DB4A-CEE8-42B0-B35E-9BF7CED86364}"/>
                  </a:ext>
                </a:extLst>
              </p:cNvPr>
              <p:cNvSpPr/>
              <p:nvPr/>
            </p:nvSpPr>
            <p:spPr>
              <a:xfrm rot="13712454">
                <a:off x="4249481" y="4386013"/>
                <a:ext cx="449178" cy="553453"/>
              </a:xfrm>
              <a:prstGeom prst="downArrow">
                <a:avLst/>
              </a:prstGeom>
              <a:gradFill>
                <a:gsLst>
                  <a:gs pos="0">
                    <a:schemeClr val="tx1">
                      <a:lumMod val="65000"/>
                      <a:lumOff val="35000"/>
                    </a:schemeClr>
                  </a:gs>
                  <a:gs pos="94220">
                    <a:schemeClr val="tx1">
                      <a:lumMod val="50000"/>
                      <a:lumOff val="50000"/>
                    </a:schemeClr>
                  </a:gs>
                  <a:gs pos="53000">
                    <a:schemeClr val="bg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Arrow: Down 83">
                <a:extLst>
                  <a:ext uri="{FF2B5EF4-FFF2-40B4-BE49-F238E27FC236}">
                    <a16:creationId xmlns:a16="http://schemas.microsoft.com/office/drawing/2014/main" id="{4DBEBCF7-EE35-4928-9796-37CAD31BCA98}"/>
                  </a:ext>
                </a:extLst>
              </p:cNvPr>
              <p:cNvSpPr/>
              <p:nvPr/>
            </p:nvSpPr>
            <p:spPr>
              <a:xfrm rot="7386094">
                <a:off x="7219976" y="4373749"/>
                <a:ext cx="449178" cy="553453"/>
              </a:xfrm>
              <a:prstGeom prst="downArrow">
                <a:avLst/>
              </a:prstGeom>
              <a:gradFill>
                <a:gsLst>
                  <a:gs pos="0">
                    <a:schemeClr val="tx1">
                      <a:lumMod val="65000"/>
                      <a:lumOff val="35000"/>
                    </a:schemeClr>
                  </a:gs>
                  <a:gs pos="94220">
                    <a:schemeClr val="tx1">
                      <a:lumMod val="50000"/>
                      <a:lumOff val="50000"/>
                    </a:schemeClr>
                  </a:gs>
                  <a:gs pos="53000">
                    <a:schemeClr val="bg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Arrow: Down 84">
                <a:extLst>
                  <a:ext uri="{FF2B5EF4-FFF2-40B4-BE49-F238E27FC236}">
                    <a16:creationId xmlns:a16="http://schemas.microsoft.com/office/drawing/2014/main" id="{A4744BF1-C7F0-416E-9F30-8CB663DF68CC}"/>
                  </a:ext>
                </a:extLst>
              </p:cNvPr>
              <p:cNvSpPr/>
              <p:nvPr/>
            </p:nvSpPr>
            <p:spPr>
              <a:xfrm rot="5400000">
                <a:off x="7820559" y="2960067"/>
                <a:ext cx="449178" cy="553453"/>
              </a:xfrm>
              <a:prstGeom prst="downArrow">
                <a:avLst/>
              </a:prstGeom>
              <a:gradFill>
                <a:gsLst>
                  <a:gs pos="0">
                    <a:schemeClr val="tx1">
                      <a:lumMod val="65000"/>
                      <a:lumOff val="35000"/>
                    </a:schemeClr>
                  </a:gs>
                  <a:gs pos="94220">
                    <a:schemeClr val="tx1">
                      <a:lumMod val="50000"/>
                      <a:lumOff val="50000"/>
                    </a:schemeClr>
                  </a:gs>
                  <a:gs pos="53000">
                    <a:schemeClr val="bg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Arrow: Down 85">
                <a:extLst>
                  <a:ext uri="{FF2B5EF4-FFF2-40B4-BE49-F238E27FC236}">
                    <a16:creationId xmlns:a16="http://schemas.microsoft.com/office/drawing/2014/main" id="{54D03A06-21C2-4C72-8CC3-5CC736CA4410}"/>
                  </a:ext>
                </a:extLst>
              </p:cNvPr>
              <p:cNvSpPr/>
              <p:nvPr/>
            </p:nvSpPr>
            <p:spPr>
              <a:xfrm rot="2819438">
                <a:off x="7240419" y="1787148"/>
                <a:ext cx="449178" cy="553453"/>
              </a:xfrm>
              <a:prstGeom prst="downArrow">
                <a:avLst/>
              </a:prstGeom>
              <a:gradFill>
                <a:gsLst>
                  <a:gs pos="0">
                    <a:schemeClr val="tx1">
                      <a:lumMod val="65000"/>
                      <a:lumOff val="35000"/>
                    </a:schemeClr>
                  </a:gs>
                  <a:gs pos="94220">
                    <a:schemeClr val="tx1">
                      <a:lumMod val="50000"/>
                      <a:lumOff val="50000"/>
                    </a:schemeClr>
                  </a:gs>
                  <a:gs pos="53000">
                    <a:schemeClr val="bg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Arrow: Down 86">
                <a:extLst>
                  <a:ext uri="{FF2B5EF4-FFF2-40B4-BE49-F238E27FC236}">
                    <a16:creationId xmlns:a16="http://schemas.microsoft.com/office/drawing/2014/main" id="{6C66227B-037E-45A3-8084-FC3CA45B9562}"/>
                  </a:ext>
                </a:extLst>
              </p:cNvPr>
              <p:cNvSpPr/>
              <p:nvPr/>
            </p:nvSpPr>
            <p:spPr>
              <a:xfrm rot="18618724">
                <a:off x="4447065" y="1766716"/>
                <a:ext cx="449178" cy="553453"/>
              </a:xfrm>
              <a:prstGeom prst="downArrow">
                <a:avLst/>
              </a:prstGeom>
              <a:gradFill>
                <a:gsLst>
                  <a:gs pos="0">
                    <a:schemeClr val="tx1">
                      <a:lumMod val="65000"/>
                      <a:lumOff val="35000"/>
                    </a:schemeClr>
                  </a:gs>
                  <a:gs pos="94220">
                    <a:schemeClr val="tx1">
                      <a:lumMod val="50000"/>
                      <a:lumOff val="50000"/>
                    </a:schemeClr>
                  </a:gs>
                  <a:gs pos="53000">
                    <a:schemeClr val="bg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Arrow: Down 87">
                <a:extLst>
                  <a:ext uri="{FF2B5EF4-FFF2-40B4-BE49-F238E27FC236}">
                    <a16:creationId xmlns:a16="http://schemas.microsoft.com/office/drawing/2014/main" id="{55EEB897-FDC7-4F56-9AE5-DACADF795450}"/>
                  </a:ext>
                </a:extLst>
              </p:cNvPr>
              <p:cNvSpPr/>
              <p:nvPr/>
            </p:nvSpPr>
            <p:spPr>
              <a:xfrm rot="16200000">
                <a:off x="3616670" y="2960067"/>
                <a:ext cx="449178" cy="553453"/>
              </a:xfrm>
              <a:prstGeom prst="downArrow">
                <a:avLst/>
              </a:prstGeom>
              <a:gradFill>
                <a:gsLst>
                  <a:gs pos="0">
                    <a:schemeClr val="tx1">
                      <a:lumMod val="65000"/>
                      <a:lumOff val="35000"/>
                    </a:schemeClr>
                  </a:gs>
                  <a:gs pos="94220">
                    <a:schemeClr val="tx1">
                      <a:lumMod val="50000"/>
                      <a:lumOff val="50000"/>
                    </a:schemeClr>
                  </a:gs>
                  <a:gs pos="53000">
                    <a:schemeClr val="bg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Arrow: Down 88">
                <a:extLst>
                  <a:ext uri="{FF2B5EF4-FFF2-40B4-BE49-F238E27FC236}">
                    <a16:creationId xmlns:a16="http://schemas.microsoft.com/office/drawing/2014/main" id="{AEB96341-E964-4739-9850-7A6F868454BC}"/>
                  </a:ext>
                </a:extLst>
              </p:cNvPr>
              <p:cNvSpPr/>
              <p:nvPr/>
            </p:nvSpPr>
            <p:spPr>
              <a:xfrm flipV="1">
                <a:off x="5752117" y="4938885"/>
                <a:ext cx="449178" cy="553453"/>
              </a:xfrm>
              <a:prstGeom prst="downArrow">
                <a:avLst/>
              </a:prstGeom>
              <a:gradFill>
                <a:gsLst>
                  <a:gs pos="0">
                    <a:schemeClr val="tx1">
                      <a:lumMod val="65000"/>
                      <a:lumOff val="35000"/>
                    </a:schemeClr>
                  </a:gs>
                  <a:gs pos="94220">
                    <a:schemeClr val="tx1">
                      <a:lumMod val="50000"/>
                      <a:lumOff val="50000"/>
                    </a:schemeClr>
                  </a:gs>
                  <a:gs pos="53000">
                    <a:schemeClr val="bg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58" name="Rectangle 57">
            <a:hlinkClick r:id="rId13"/>
            <a:extLst>
              <a:ext uri="{FF2B5EF4-FFF2-40B4-BE49-F238E27FC236}">
                <a16:creationId xmlns:a16="http://schemas.microsoft.com/office/drawing/2014/main" id="{73B65FC8-D90E-4DB3-A7C2-BC68E1F51283}"/>
              </a:ext>
            </a:extLst>
          </p:cNvPr>
          <p:cNvSpPr/>
          <p:nvPr/>
        </p:nvSpPr>
        <p:spPr>
          <a:xfrm>
            <a:off x="3878292" y="4002902"/>
            <a:ext cx="1186069" cy="118606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TextBox 59">
            <a:hlinkClick r:id="rId14"/>
            <a:extLst>
              <a:ext uri="{FF2B5EF4-FFF2-40B4-BE49-F238E27FC236}">
                <a16:creationId xmlns:a16="http://schemas.microsoft.com/office/drawing/2014/main" id="{B569B050-3083-48AC-B2EB-6B4C1009E0E1}"/>
              </a:ext>
            </a:extLst>
          </p:cNvPr>
          <p:cNvSpPr txBox="1"/>
          <p:nvPr/>
        </p:nvSpPr>
        <p:spPr>
          <a:xfrm>
            <a:off x="3873988" y="4085272"/>
            <a:ext cx="1186069" cy="323165"/>
          </a:xfrm>
          <a:prstGeom prst="rect">
            <a:avLst/>
          </a:prstGeom>
          <a:solidFill>
            <a:srgbClr val="FFC000"/>
          </a:solidFill>
        </p:spPr>
        <p:txBody>
          <a:bodyPr wrap="square" rtlCol="0">
            <a:spAutoFit/>
          </a:bodyPr>
          <a:lstStyle/>
          <a:p>
            <a:pPr algn="ctr"/>
            <a:r>
              <a:rPr lang="en-GB" sz="1500" dirty="0">
                <a:solidFill>
                  <a:schemeClr val="bg1"/>
                </a:solidFill>
              </a:rPr>
              <a:t>Certification</a:t>
            </a:r>
          </a:p>
        </p:txBody>
      </p:sp>
      <p:pic>
        <p:nvPicPr>
          <p:cNvPr id="8" name="Picture 7">
            <a:hlinkClick r:id="rId13"/>
            <a:extLst>
              <a:ext uri="{FF2B5EF4-FFF2-40B4-BE49-F238E27FC236}">
                <a16:creationId xmlns:a16="http://schemas.microsoft.com/office/drawing/2014/main" id="{7110D4F0-1303-4693-88D2-B6CA6592DC87}"/>
              </a:ext>
            </a:extLst>
          </p:cNvPr>
          <p:cNvPicPr>
            <a:picLocks noChangeAspect="1"/>
          </p:cNvPicPr>
          <p:nvPr/>
        </p:nvPicPr>
        <p:blipFill>
          <a:blip r:embed="rId15"/>
          <a:stretch>
            <a:fillRect/>
          </a:stretch>
        </p:blipFill>
        <p:spPr>
          <a:xfrm>
            <a:off x="4169063" y="4487422"/>
            <a:ext cx="596366" cy="572285"/>
          </a:xfrm>
          <a:prstGeom prst="rect">
            <a:avLst/>
          </a:prstGeom>
        </p:spPr>
      </p:pic>
      <p:sp>
        <p:nvSpPr>
          <p:cNvPr id="71" name="Rectangle 70">
            <a:hlinkClick r:id="rId16"/>
            <a:extLst>
              <a:ext uri="{FF2B5EF4-FFF2-40B4-BE49-F238E27FC236}">
                <a16:creationId xmlns:a16="http://schemas.microsoft.com/office/drawing/2014/main" id="{F423B95E-AFA1-4340-95D3-19EADB39C8F7}"/>
              </a:ext>
            </a:extLst>
          </p:cNvPr>
          <p:cNvSpPr/>
          <p:nvPr/>
        </p:nvSpPr>
        <p:spPr>
          <a:xfrm>
            <a:off x="616680" y="1231556"/>
            <a:ext cx="1186069" cy="118606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TextBox 92">
            <a:extLst>
              <a:ext uri="{FF2B5EF4-FFF2-40B4-BE49-F238E27FC236}">
                <a16:creationId xmlns:a16="http://schemas.microsoft.com/office/drawing/2014/main" id="{358FB7E9-E112-4350-B47B-3804AED17F5D}"/>
              </a:ext>
            </a:extLst>
          </p:cNvPr>
          <p:cNvSpPr txBox="1"/>
          <p:nvPr/>
        </p:nvSpPr>
        <p:spPr>
          <a:xfrm>
            <a:off x="5117480" y="3992938"/>
            <a:ext cx="1647709" cy="830997"/>
          </a:xfrm>
          <a:prstGeom prst="rect">
            <a:avLst/>
          </a:prstGeom>
          <a:noFill/>
        </p:spPr>
        <p:txBody>
          <a:bodyPr wrap="square" rtlCol="0">
            <a:spAutoFit/>
          </a:bodyPr>
          <a:lstStyle/>
          <a:p>
            <a:r>
              <a:rPr lang="en-GB" sz="1200" dirty="0"/>
              <a:t>Information about Praxis training and certification provided by APMG International.</a:t>
            </a:r>
          </a:p>
        </p:txBody>
      </p:sp>
      <p:pic>
        <p:nvPicPr>
          <p:cNvPr id="10" name="Picture 9">
            <a:extLst>
              <a:ext uri="{FF2B5EF4-FFF2-40B4-BE49-F238E27FC236}">
                <a16:creationId xmlns:a16="http://schemas.microsoft.com/office/drawing/2014/main" id="{7406EB4B-8DF9-4776-B08C-2D91B1F86145}"/>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944126" y="1518529"/>
            <a:ext cx="560478" cy="295887"/>
          </a:xfrm>
          <a:prstGeom prst="rect">
            <a:avLst/>
          </a:prstGeom>
        </p:spPr>
      </p:pic>
      <p:sp>
        <p:nvSpPr>
          <p:cNvPr id="94" name="TextBox 93">
            <a:extLst>
              <a:ext uri="{FF2B5EF4-FFF2-40B4-BE49-F238E27FC236}">
                <a16:creationId xmlns:a16="http://schemas.microsoft.com/office/drawing/2014/main" id="{EBF5AF8F-90AA-4D46-85D6-0FCEA3DE5667}"/>
              </a:ext>
            </a:extLst>
          </p:cNvPr>
          <p:cNvSpPr txBox="1"/>
          <p:nvPr/>
        </p:nvSpPr>
        <p:spPr>
          <a:xfrm>
            <a:off x="981576" y="1832830"/>
            <a:ext cx="441146" cy="215444"/>
          </a:xfrm>
          <a:prstGeom prst="rect">
            <a:avLst/>
          </a:prstGeom>
          <a:noFill/>
        </p:spPr>
        <p:txBody>
          <a:bodyPr wrap="none" rtlCol="0">
            <a:spAutoFit/>
          </a:bodyPr>
          <a:lstStyle/>
          <a:p>
            <a:r>
              <a:rPr lang="en-GB" sz="800" b="1" i="1" dirty="0">
                <a:solidFill>
                  <a:schemeClr val="bg1"/>
                </a:solidFill>
                <a:latin typeface="Palatino Linotype" panose="02040502050505030304" pitchFamily="18" charset="0"/>
              </a:rPr>
              <a:t>Local</a:t>
            </a:r>
          </a:p>
        </p:txBody>
      </p:sp>
      <p:sp>
        <p:nvSpPr>
          <p:cNvPr id="95" name="TextBox 94">
            <a:extLst>
              <a:ext uri="{FF2B5EF4-FFF2-40B4-BE49-F238E27FC236}">
                <a16:creationId xmlns:a16="http://schemas.microsoft.com/office/drawing/2014/main" id="{AC4E10AF-817E-43A8-BE54-58DEFF3C50F0}"/>
              </a:ext>
            </a:extLst>
          </p:cNvPr>
          <p:cNvSpPr txBox="1"/>
          <p:nvPr/>
        </p:nvSpPr>
        <p:spPr>
          <a:xfrm>
            <a:off x="1910424" y="1223639"/>
            <a:ext cx="1621249" cy="830997"/>
          </a:xfrm>
          <a:prstGeom prst="rect">
            <a:avLst/>
          </a:prstGeom>
          <a:noFill/>
        </p:spPr>
        <p:txBody>
          <a:bodyPr wrap="square" rtlCol="0">
            <a:spAutoFit/>
          </a:bodyPr>
          <a:lstStyle/>
          <a:p>
            <a:r>
              <a:rPr lang="en-GB" sz="1200" dirty="0"/>
              <a:t>The Praxis Local home page where alternative versions and updates are posted.</a:t>
            </a:r>
          </a:p>
        </p:txBody>
      </p:sp>
      <p:sp>
        <p:nvSpPr>
          <p:cNvPr id="68" name="Rectangle 67">
            <a:hlinkClick r:id="rId18"/>
            <a:extLst>
              <a:ext uri="{FF2B5EF4-FFF2-40B4-BE49-F238E27FC236}">
                <a16:creationId xmlns:a16="http://schemas.microsoft.com/office/drawing/2014/main" id="{DE54A316-D95A-4356-A6E9-B8E2F59C5B4E}"/>
              </a:ext>
            </a:extLst>
          </p:cNvPr>
          <p:cNvSpPr/>
          <p:nvPr/>
        </p:nvSpPr>
        <p:spPr>
          <a:xfrm>
            <a:off x="613619" y="5405956"/>
            <a:ext cx="1186069" cy="1186069"/>
          </a:xfrm>
          <a:prstGeom prst="rect">
            <a:avLst/>
          </a:prstGeom>
          <a:solidFill>
            <a:srgbClr val="CF55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TextBox 95">
            <a:hlinkClick r:id="rId18"/>
            <a:extLst>
              <a:ext uri="{FF2B5EF4-FFF2-40B4-BE49-F238E27FC236}">
                <a16:creationId xmlns:a16="http://schemas.microsoft.com/office/drawing/2014/main" id="{F04911C8-D841-4376-B061-DCA5977B02B2}"/>
              </a:ext>
            </a:extLst>
          </p:cNvPr>
          <p:cNvSpPr txBox="1"/>
          <p:nvPr/>
        </p:nvSpPr>
        <p:spPr>
          <a:xfrm>
            <a:off x="624860" y="5400406"/>
            <a:ext cx="1186069" cy="323165"/>
          </a:xfrm>
          <a:prstGeom prst="rect">
            <a:avLst/>
          </a:prstGeom>
          <a:noFill/>
        </p:spPr>
        <p:txBody>
          <a:bodyPr wrap="square" rtlCol="0">
            <a:spAutoFit/>
          </a:bodyPr>
          <a:lstStyle/>
          <a:p>
            <a:pPr algn="ctr"/>
            <a:r>
              <a:rPr lang="en-GB" sz="1500" dirty="0">
                <a:solidFill>
                  <a:schemeClr val="bg1"/>
                </a:solidFill>
              </a:rPr>
              <a:t>Book</a:t>
            </a:r>
          </a:p>
        </p:txBody>
      </p:sp>
      <p:sp>
        <p:nvSpPr>
          <p:cNvPr id="97" name="TextBox 96">
            <a:extLst>
              <a:ext uri="{FF2B5EF4-FFF2-40B4-BE49-F238E27FC236}">
                <a16:creationId xmlns:a16="http://schemas.microsoft.com/office/drawing/2014/main" id="{4499BC0C-1BD4-46E4-B889-7582879F90C1}"/>
              </a:ext>
            </a:extLst>
          </p:cNvPr>
          <p:cNvSpPr txBox="1"/>
          <p:nvPr/>
        </p:nvSpPr>
        <p:spPr>
          <a:xfrm>
            <a:off x="1898597" y="5561988"/>
            <a:ext cx="1709024" cy="830997"/>
          </a:xfrm>
          <a:prstGeom prst="rect">
            <a:avLst/>
          </a:prstGeom>
          <a:noFill/>
        </p:spPr>
        <p:txBody>
          <a:bodyPr wrap="square" rtlCol="0">
            <a:spAutoFit/>
          </a:bodyPr>
          <a:lstStyle/>
          <a:p>
            <a:r>
              <a:rPr lang="en-GB" sz="1200" dirty="0"/>
              <a:t>Buy the Praxis book from The Stationery Office. Available as a printed book or pdf.</a:t>
            </a:r>
          </a:p>
        </p:txBody>
      </p:sp>
      <p:sp>
        <p:nvSpPr>
          <p:cNvPr id="99" name="TextBox 98">
            <a:extLst>
              <a:ext uri="{FF2B5EF4-FFF2-40B4-BE49-F238E27FC236}">
                <a16:creationId xmlns:a16="http://schemas.microsoft.com/office/drawing/2014/main" id="{F808C3A8-7EF4-4FB2-B030-7DF3F341F577}"/>
              </a:ext>
            </a:extLst>
          </p:cNvPr>
          <p:cNvSpPr txBox="1"/>
          <p:nvPr/>
        </p:nvSpPr>
        <p:spPr>
          <a:xfrm>
            <a:off x="5117480" y="5395434"/>
            <a:ext cx="1709024" cy="1200329"/>
          </a:xfrm>
          <a:prstGeom prst="rect">
            <a:avLst/>
          </a:prstGeom>
          <a:noFill/>
        </p:spPr>
        <p:txBody>
          <a:bodyPr wrap="square" rtlCol="0">
            <a:spAutoFit/>
          </a:bodyPr>
          <a:lstStyle/>
          <a:p>
            <a:r>
              <a:rPr lang="en-GB" sz="1200" dirty="0"/>
              <a:t>Understand how people with different communication styles perceive functions and processes in different ways.</a:t>
            </a:r>
          </a:p>
        </p:txBody>
      </p:sp>
      <p:pic>
        <p:nvPicPr>
          <p:cNvPr id="6" name="Picture 5">
            <a:hlinkClick r:id="rId2"/>
            <a:extLst>
              <a:ext uri="{FF2B5EF4-FFF2-40B4-BE49-F238E27FC236}">
                <a16:creationId xmlns:a16="http://schemas.microsoft.com/office/drawing/2014/main" id="{4C246934-9FE8-417E-B5DE-03EB5570AADB}"/>
              </a:ext>
            </a:extLst>
          </p:cNvPr>
          <p:cNvPicPr>
            <a:picLocks noChangeAspect="1"/>
          </p:cNvPicPr>
          <p:nvPr/>
        </p:nvPicPr>
        <p:blipFill>
          <a:blip r:embed="rId19"/>
          <a:stretch>
            <a:fillRect/>
          </a:stretch>
        </p:blipFill>
        <p:spPr>
          <a:xfrm>
            <a:off x="7378427" y="4506196"/>
            <a:ext cx="799881" cy="611603"/>
          </a:xfrm>
          <a:prstGeom prst="rect">
            <a:avLst/>
          </a:prstGeom>
        </p:spPr>
      </p:pic>
      <p:sp>
        <p:nvSpPr>
          <p:cNvPr id="110" name="TextBox 109">
            <a:extLst>
              <a:ext uri="{FF2B5EF4-FFF2-40B4-BE49-F238E27FC236}">
                <a16:creationId xmlns:a16="http://schemas.microsoft.com/office/drawing/2014/main" id="{B1E69889-0DE9-4246-BD83-BC29E824C0D1}"/>
              </a:ext>
            </a:extLst>
          </p:cNvPr>
          <p:cNvSpPr txBox="1"/>
          <p:nvPr/>
        </p:nvSpPr>
        <p:spPr>
          <a:xfrm>
            <a:off x="8389132" y="5443921"/>
            <a:ext cx="1963912" cy="830997"/>
          </a:xfrm>
          <a:prstGeom prst="rect">
            <a:avLst/>
          </a:prstGeom>
          <a:noFill/>
        </p:spPr>
        <p:txBody>
          <a:bodyPr wrap="square" rtlCol="0">
            <a:spAutoFit/>
          </a:bodyPr>
          <a:lstStyle/>
          <a:p>
            <a:r>
              <a:rPr lang="en-GB" sz="1200" dirty="0"/>
              <a:t>Video guides to the Praxis web site, individual techniques and AI generated comparisons.</a:t>
            </a:r>
          </a:p>
        </p:txBody>
      </p:sp>
      <p:grpSp>
        <p:nvGrpSpPr>
          <p:cNvPr id="5" name="Group 4">
            <a:extLst>
              <a:ext uri="{FF2B5EF4-FFF2-40B4-BE49-F238E27FC236}">
                <a16:creationId xmlns:a16="http://schemas.microsoft.com/office/drawing/2014/main" id="{CFB2936A-FA9B-4500-9407-1472D7DB9C42}"/>
              </a:ext>
            </a:extLst>
          </p:cNvPr>
          <p:cNvGrpSpPr/>
          <p:nvPr/>
        </p:nvGrpSpPr>
        <p:grpSpPr>
          <a:xfrm>
            <a:off x="3874030" y="5400839"/>
            <a:ext cx="1197310" cy="1191619"/>
            <a:chOff x="3874030" y="5400839"/>
            <a:chExt cx="1197310" cy="1191619"/>
          </a:xfrm>
        </p:grpSpPr>
        <p:grpSp>
          <p:nvGrpSpPr>
            <p:cNvPr id="21" name="Group 20">
              <a:extLst>
                <a:ext uri="{FF2B5EF4-FFF2-40B4-BE49-F238E27FC236}">
                  <a16:creationId xmlns:a16="http://schemas.microsoft.com/office/drawing/2014/main" id="{FFEC6CF8-4289-4954-AB3E-529A7049FA20}"/>
                </a:ext>
              </a:extLst>
            </p:cNvPr>
            <p:cNvGrpSpPr/>
            <p:nvPr/>
          </p:nvGrpSpPr>
          <p:grpSpPr>
            <a:xfrm>
              <a:off x="3874030" y="5400839"/>
              <a:ext cx="1197310" cy="1191619"/>
              <a:chOff x="3874030" y="5400839"/>
              <a:chExt cx="1197310" cy="1191619"/>
            </a:xfrm>
          </p:grpSpPr>
          <p:sp>
            <p:nvSpPr>
              <p:cNvPr id="70" name="Rectangle 69">
                <a:hlinkClick r:id="rId20"/>
                <a:extLst>
                  <a:ext uri="{FF2B5EF4-FFF2-40B4-BE49-F238E27FC236}">
                    <a16:creationId xmlns:a16="http://schemas.microsoft.com/office/drawing/2014/main" id="{046E450B-E81C-4EF7-911C-2600B88C1870}"/>
                  </a:ext>
                </a:extLst>
              </p:cNvPr>
              <p:cNvSpPr/>
              <p:nvPr/>
            </p:nvSpPr>
            <p:spPr>
              <a:xfrm>
                <a:off x="3874030" y="5406389"/>
                <a:ext cx="1186069" cy="1186069"/>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TextBox 97">
                <a:hlinkClick r:id="rId20"/>
                <a:extLst>
                  <a:ext uri="{FF2B5EF4-FFF2-40B4-BE49-F238E27FC236}">
                    <a16:creationId xmlns:a16="http://schemas.microsoft.com/office/drawing/2014/main" id="{B89D7E8A-D7F3-423A-B44C-36D7B369816C}"/>
                  </a:ext>
                </a:extLst>
              </p:cNvPr>
              <p:cNvSpPr txBox="1"/>
              <p:nvPr/>
            </p:nvSpPr>
            <p:spPr>
              <a:xfrm>
                <a:off x="3885271" y="5400839"/>
                <a:ext cx="1186069" cy="323165"/>
              </a:xfrm>
              <a:prstGeom prst="rect">
                <a:avLst/>
              </a:prstGeom>
              <a:noFill/>
            </p:spPr>
            <p:txBody>
              <a:bodyPr wrap="square" rtlCol="0">
                <a:spAutoFit/>
              </a:bodyPr>
              <a:lstStyle/>
              <a:p>
                <a:pPr algn="ctr"/>
                <a:r>
                  <a:rPr lang="en-GB" sz="1500" dirty="0">
                    <a:solidFill>
                      <a:schemeClr val="bg1"/>
                    </a:solidFill>
                  </a:rPr>
                  <a:t>Team Praxis</a:t>
                </a:r>
              </a:p>
            </p:txBody>
          </p:sp>
        </p:grpSp>
        <p:pic>
          <p:nvPicPr>
            <p:cNvPr id="3" name="Picture 2">
              <a:hlinkClick r:id="rId20"/>
              <a:extLst>
                <a:ext uri="{FF2B5EF4-FFF2-40B4-BE49-F238E27FC236}">
                  <a16:creationId xmlns:a16="http://schemas.microsoft.com/office/drawing/2014/main" id="{776DB08C-3AE9-4677-8546-11A45CB4B171}"/>
                </a:ext>
              </a:extLst>
            </p:cNvPr>
            <p:cNvPicPr>
              <a:picLocks noChangeAspect="1"/>
            </p:cNvPicPr>
            <p:nvPr/>
          </p:nvPicPr>
          <p:blipFill>
            <a:blip r:embed="rId21"/>
            <a:stretch>
              <a:fillRect/>
            </a:stretch>
          </p:blipFill>
          <p:spPr>
            <a:xfrm>
              <a:off x="3984180" y="5723571"/>
              <a:ext cx="992685" cy="764911"/>
            </a:xfrm>
            <a:prstGeom prst="rect">
              <a:avLst/>
            </a:prstGeom>
          </p:spPr>
        </p:pic>
      </p:grpSp>
      <p:pic>
        <p:nvPicPr>
          <p:cNvPr id="25" name="Picture 24">
            <a:hlinkClick r:id="rId3"/>
            <a:extLst>
              <a:ext uri="{FF2B5EF4-FFF2-40B4-BE49-F238E27FC236}">
                <a16:creationId xmlns:a16="http://schemas.microsoft.com/office/drawing/2014/main" id="{5A7C2E6B-C3B8-4693-8537-99522EEFA8DF}"/>
              </a:ext>
            </a:extLst>
          </p:cNvPr>
          <p:cNvPicPr>
            <a:picLocks noChangeAspect="1"/>
          </p:cNvPicPr>
          <p:nvPr/>
        </p:nvPicPr>
        <p:blipFill rotWithShape="1">
          <a:blip r:embed="rId22"/>
          <a:srcRect r="16102" b="5983"/>
          <a:stretch/>
        </p:blipFill>
        <p:spPr>
          <a:xfrm>
            <a:off x="1023984" y="4477242"/>
            <a:ext cx="387819" cy="559363"/>
          </a:xfrm>
          <a:prstGeom prst="rect">
            <a:avLst/>
          </a:prstGeom>
        </p:spPr>
      </p:pic>
      <p:pic>
        <p:nvPicPr>
          <p:cNvPr id="7" name="Picture 6">
            <a:hlinkClick r:id="rId23"/>
            <a:extLst>
              <a:ext uri="{FF2B5EF4-FFF2-40B4-BE49-F238E27FC236}">
                <a16:creationId xmlns:a16="http://schemas.microsoft.com/office/drawing/2014/main" id="{4605A29B-563D-4476-9BB0-4B993FE03253}"/>
              </a:ext>
            </a:extLst>
          </p:cNvPr>
          <p:cNvPicPr>
            <a:picLocks noChangeAspect="1"/>
          </p:cNvPicPr>
          <p:nvPr/>
        </p:nvPicPr>
        <p:blipFill>
          <a:blip r:embed="rId24"/>
          <a:stretch>
            <a:fillRect/>
          </a:stretch>
        </p:blipFill>
        <p:spPr>
          <a:xfrm>
            <a:off x="3852944" y="1231646"/>
            <a:ext cx="1207113" cy="1194920"/>
          </a:xfrm>
          <a:prstGeom prst="rect">
            <a:avLst/>
          </a:prstGeom>
        </p:spPr>
      </p:pic>
      <p:sp>
        <p:nvSpPr>
          <p:cNvPr id="92" name="TextBox 91">
            <a:extLst>
              <a:ext uri="{FF2B5EF4-FFF2-40B4-BE49-F238E27FC236}">
                <a16:creationId xmlns:a16="http://schemas.microsoft.com/office/drawing/2014/main" id="{623D1A76-F46F-4A79-9B24-843739DBFFE2}"/>
              </a:ext>
            </a:extLst>
          </p:cNvPr>
          <p:cNvSpPr txBox="1"/>
          <p:nvPr/>
        </p:nvSpPr>
        <p:spPr>
          <a:xfrm>
            <a:off x="5114755" y="1217277"/>
            <a:ext cx="1621249" cy="1200329"/>
          </a:xfrm>
          <a:prstGeom prst="rect">
            <a:avLst/>
          </a:prstGeom>
          <a:noFill/>
        </p:spPr>
        <p:txBody>
          <a:bodyPr wrap="square" rtlCol="0">
            <a:spAutoFit/>
          </a:bodyPr>
          <a:lstStyle/>
          <a:p>
            <a:r>
              <a:rPr lang="en-GB" sz="1200" dirty="0"/>
              <a:t>An integrated route to efficient and effective project delivery that works on personal, team and organisational levels.</a:t>
            </a:r>
          </a:p>
        </p:txBody>
      </p:sp>
      <p:pic>
        <p:nvPicPr>
          <p:cNvPr id="15" name="Picture 14">
            <a:hlinkClick r:id="rId18"/>
            <a:extLst>
              <a:ext uri="{FF2B5EF4-FFF2-40B4-BE49-F238E27FC236}">
                <a16:creationId xmlns:a16="http://schemas.microsoft.com/office/drawing/2014/main" id="{061CB0EC-CAD9-229E-9800-9612C158D490}"/>
              </a:ext>
            </a:extLst>
          </p:cNvPr>
          <p:cNvPicPr>
            <a:picLocks noChangeAspect="1"/>
          </p:cNvPicPr>
          <p:nvPr/>
        </p:nvPicPr>
        <p:blipFill>
          <a:blip r:embed="rId25"/>
          <a:stretch>
            <a:fillRect/>
          </a:stretch>
        </p:blipFill>
        <p:spPr>
          <a:xfrm>
            <a:off x="952345" y="5734696"/>
            <a:ext cx="541211" cy="764911"/>
          </a:xfrm>
          <a:prstGeom prst="rect">
            <a:avLst/>
          </a:prstGeom>
        </p:spPr>
      </p:pic>
      <p:pic>
        <p:nvPicPr>
          <p:cNvPr id="16" name="Picture 15">
            <a:hlinkClick r:id="rId26"/>
            <a:extLst>
              <a:ext uri="{FF2B5EF4-FFF2-40B4-BE49-F238E27FC236}">
                <a16:creationId xmlns:a16="http://schemas.microsoft.com/office/drawing/2014/main" id="{CB409C83-FB6B-8E8C-B8E3-B6819CD4994E}"/>
              </a:ext>
            </a:extLst>
          </p:cNvPr>
          <p:cNvPicPr>
            <a:picLocks noChangeAspect="1"/>
          </p:cNvPicPr>
          <p:nvPr/>
        </p:nvPicPr>
        <p:blipFill>
          <a:blip r:embed="rId27"/>
          <a:stretch>
            <a:fillRect/>
          </a:stretch>
        </p:blipFill>
        <p:spPr>
          <a:xfrm>
            <a:off x="7184148" y="5405294"/>
            <a:ext cx="1182727" cy="1188823"/>
          </a:xfrm>
          <a:prstGeom prst="rect">
            <a:avLst/>
          </a:prstGeom>
        </p:spPr>
      </p:pic>
    </p:spTree>
    <p:extLst>
      <p:ext uri="{BB962C8B-B14F-4D97-AF65-F5344CB8AC3E}">
        <p14:creationId xmlns:p14="http://schemas.microsoft.com/office/powerpoint/2010/main" val="1528303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Sponsorship process</a:t>
            </a:r>
          </a:p>
        </p:txBody>
      </p:sp>
      <p:sp>
        <p:nvSpPr>
          <p:cNvPr id="4" name="Rectangle 3"/>
          <p:cNvSpPr/>
          <p:nvPr/>
        </p:nvSpPr>
        <p:spPr>
          <a:xfrm>
            <a:off x="4511039" y="2453283"/>
            <a:ext cx="5785535" cy="1245742"/>
          </a:xfrm>
          <a:prstGeom prst="rect">
            <a:avLst/>
          </a:prstGeom>
          <a:solidFill>
            <a:schemeClr val="accent3"/>
          </a:solidFill>
          <a:ln w="3175">
            <a:solidFill>
              <a:schemeClr val="accent3"/>
            </a:solidFill>
          </a:ln>
          <a:effectLst>
            <a:outerShdw blurRad="127000" dist="63500" dir="3600000" algn="ctr"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p>
        </p:txBody>
      </p:sp>
      <p:sp>
        <p:nvSpPr>
          <p:cNvPr id="5" name="TextBox 4"/>
          <p:cNvSpPr txBox="1"/>
          <p:nvPr/>
        </p:nvSpPr>
        <p:spPr>
          <a:xfrm>
            <a:off x="4664234" y="2527603"/>
            <a:ext cx="1257379" cy="243653"/>
          </a:xfrm>
          <a:prstGeom prst="rect">
            <a:avLst/>
          </a:prstGeom>
          <a:noFill/>
          <a:ln w="3175">
            <a:solidFill>
              <a:schemeClr val="accent3"/>
            </a:solidFill>
          </a:ln>
        </p:spPr>
        <p:txBody>
          <a:bodyPr wrap="none" rtlCol="0">
            <a:spAutoFit/>
          </a:bodyPr>
          <a:lstStyle/>
          <a:p>
            <a:r>
              <a:rPr lang="en-GB" sz="1100" dirty="0">
                <a:solidFill>
                  <a:schemeClr val="bg1"/>
                </a:solidFill>
              </a:rPr>
              <a:t>Sponsorship process</a:t>
            </a:r>
          </a:p>
        </p:txBody>
      </p:sp>
      <p:sp>
        <p:nvSpPr>
          <p:cNvPr id="10" name="Rectangle 9">
            <a:hlinkClick r:id="rId2" action="ppaction://hlinksldjump"/>
          </p:cNvPr>
          <p:cNvSpPr/>
          <p:nvPr/>
        </p:nvSpPr>
        <p:spPr>
          <a:xfrm>
            <a:off x="6508535" y="1006645"/>
            <a:ext cx="1782362" cy="1180867"/>
          </a:xfrm>
          <a:prstGeom prst="rect">
            <a:avLst/>
          </a:prstGeom>
          <a:solidFill>
            <a:schemeClr val="accent3"/>
          </a:solidFill>
          <a:ln w="3175">
            <a:solidFill>
              <a:schemeClr val="accent3"/>
            </a:solidFill>
            <a:prstDash val="dash"/>
          </a:ln>
          <a:effectLst>
            <a:outerShdw blurRad="127000" dist="63500" dir="3600000" algn="ctr"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p>
        </p:txBody>
      </p:sp>
      <p:sp>
        <p:nvSpPr>
          <p:cNvPr id="11" name="TextBox 10">
            <a:hlinkClick r:id="rId2" action="ppaction://hlinksldjump"/>
          </p:cNvPr>
          <p:cNvSpPr txBox="1"/>
          <p:nvPr/>
        </p:nvSpPr>
        <p:spPr>
          <a:xfrm>
            <a:off x="6611230" y="1078173"/>
            <a:ext cx="1576973" cy="261610"/>
          </a:xfrm>
          <a:prstGeom prst="rect">
            <a:avLst/>
          </a:prstGeom>
          <a:noFill/>
          <a:ln w="3175">
            <a:solidFill>
              <a:schemeClr val="accent3"/>
            </a:solidFill>
          </a:ln>
        </p:spPr>
        <p:txBody>
          <a:bodyPr wrap="square" rtlCol="0">
            <a:spAutoFit/>
          </a:bodyPr>
          <a:lstStyle/>
          <a:p>
            <a:r>
              <a:rPr lang="en-GB" sz="1100" dirty="0">
                <a:solidFill>
                  <a:schemeClr val="bg1"/>
                </a:solidFill>
              </a:rPr>
              <a:t>Identification process</a:t>
            </a:r>
          </a:p>
        </p:txBody>
      </p:sp>
      <p:sp>
        <p:nvSpPr>
          <p:cNvPr id="12" name="Rectangle 11">
            <a:hlinkClick r:id="rId2" action="ppaction://hlinksldjump"/>
          </p:cNvPr>
          <p:cNvSpPr/>
          <p:nvPr/>
        </p:nvSpPr>
        <p:spPr>
          <a:xfrm>
            <a:off x="6883144" y="1427229"/>
            <a:ext cx="1033144" cy="593032"/>
          </a:xfrm>
          <a:prstGeom prst="rect">
            <a:avLst/>
          </a:prstGeom>
          <a:solidFill>
            <a:schemeClr val="accent3">
              <a:lumMod val="20000"/>
              <a:lumOff val="80000"/>
            </a:schemeClr>
          </a:solidFill>
          <a:ln w="317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rPr>
              <a:t>Appoint identification team</a:t>
            </a:r>
          </a:p>
        </p:txBody>
      </p:sp>
      <p:cxnSp>
        <p:nvCxnSpPr>
          <p:cNvPr id="13" name="Elbow Connector 12"/>
          <p:cNvCxnSpPr>
            <a:cxnSpLocks/>
            <a:stCxn id="12" idx="2"/>
            <a:endCxn id="4" idx="0"/>
          </p:cNvCxnSpPr>
          <p:nvPr/>
        </p:nvCxnSpPr>
        <p:spPr>
          <a:xfrm>
            <a:off x="7399716" y="2020261"/>
            <a:ext cx="4091" cy="433022"/>
          </a:xfrm>
          <a:prstGeom prst="straightConnector1">
            <a:avLst/>
          </a:prstGeom>
          <a:ln w="3175">
            <a:solidFill>
              <a:schemeClr val="accent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7399716" y="2020263"/>
            <a:ext cx="0" cy="167249"/>
          </a:xfrm>
          <a:prstGeom prst="line">
            <a:avLst/>
          </a:prstGeom>
          <a:ln w="3175">
            <a:solidFill>
              <a:schemeClr val="accent3"/>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4696885" y="2878010"/>
            <a:ext cx="1005532" cy="593032"/>
          </a:xfrm>
          <a:prstGeom prst="rect">
            <a:avLst/>
          </a:prstGeom>
          <a:solidFill>
            <a:schemeClr val="accent3">
              <a:lumMod val="20000"/>
              <a:lumOff val="80000"/>
            </a:schemeClr>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rPr>
              <a:t>Review request for authorisation</a:t>
            </a:r>
          </a:p>
        </p:txBody>
      </p:sp>
      <p:sp>
        <p:nvSpPr>
          <p:cNvPr id="14" name="Rounded Rectangle 13"/>
          <p:cNvSpPr/>
          <p:nvPr/>
        </p:nvSpPr>
        <p:spPr>
          <a:xfrm>
            <a:off x="4676509" y="3927605"/>
            <a:ext cx="1034272" cy="580887"/>
          </a:xfrm>
          <a:prstGeom prst="roundRect">
            <a:avLst/>
          </a:prstGeom>
          <a:solidFill>
            <a:schemeClr val="accent3"/>
          </a:solidFill>
          <a:ln w="3175">
            <a:solidFill>
              <a:schemeClr val="accent3"/>
            </a:solidFill>
          </a:ln>
          <a:effectLst>
            <a:outerShdw blurRad="127000" dist="63500" dir="3600000" algn="ctr"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Request for authorisation</a:t>
            </a:r>
          </a:p>
        </p:txBody>
      </p:sp>
      <p:cxnSp>
        <p:nvCxnSpPr>
          <p:cNvPr id="15" name="Straight Arrow Connector 14"/>
          <p:cNvCxnSpPr>
            <a:stCxn id="14" idx="0"/>
            <a:endCxn id="6" idx="2"/>
          </p:cNvCxnSpPr>
          <p:nvPr/>
        </p:nvCxnSpPr>
        <p:spPr>
          <a:xfrm flipV="1">
            <a:off x="5193645" y="3471042"/>
            <a:ext cx="6006" cy="456563"/>
          </a:xfrm>
          <a:prstGeom prst="straightConnector1">
            <a:avLst/>
          </a:prstGeom>
          <a:ln w="3175">
            <a:solidFill>
              <a:schemeClr val="accent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5192680" y="3471042"/>
            <a:ext cx="0" cy="227982"/>
          </a:xfrm>
          <a:prstGeom prst="line">
            <a:avLst/>
          </a:prstGeom>
          <a:ln w="3175">
            <a:solidFill>
              <a:schemeClr val="accent3">
                <a:lumMod val="20000"/>
                <a:lumOff val="8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6871369" y="2878010"/>
            <a:ext cx="1045968" cy="593032"/>
          </a:xfrm>
          <a:prstGeom prst="rect">
            <a:avLst/>
          </a:prstGeom>
          <a:solidFill>
            <a:schemeClr val="accent3">
              <a:lumMod val="20000"/>
              <a:lumOff val="80000"/>
            </a:schemeClr>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rPr>
              <a:t>Oversee assurance</a:t>
            </a:r>
          </a:p>
        </p:txBody>
      </p:sp>
      <p:sp>
        <p:nvSpPr>
          <p:cNvPr id="23" name="Rounded Rectangle 22"/>
          <p:cNvSpPr/>
          <p:nvPr/>
        </p:nvSpPr>
        <p:spPr>
          <a:xfrm>
            <a:off x="6880434" y="3927605"/>
            <a:ext cx="1034272" cy="580887"/>
          </a:xfrm>
          <a:prstGeom prst="roundRect">
            <a:avLst/>
          </a:prstGeom>
          <a:solidFill>
            <a:schemeClr val="accent3"/>
          </a:solidFill>
          <a:ln w="3175">
            <a:solidFill>
              <a:schemeClr val="accent3"/>
            </a:solidFill>
          </a:ln>
          <a:effectLst>
            <a:outerShdw blurRad="127000" dist="63500" dir="3600000" algn="ctr"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Assurance</a:t>
            </a:r>
          </a:p>
        </p:txBody>
      </p:sp>
      <p:cxnSp>
        <p:nvCxnSpPr>
          <p:cNvPr id="24" name="Straight Arrow Connector 23"/>
          <p:cNvCxnSpPr>
            <a:stCxn id="23" idx="0"/>
            <a:endCxn id="22" idx="2"/>
          </p:cNvCxnSpPr>
          <p:nvPr/>
        </p:nvCxnSpPr>
        <p:spPr>
          <a:xfrm flipH="1" flipV="1">
            <a:off x="7394353" y="3471042"/>
            <a:ext cx="3217" cy="456563"/>
          </a:xfrm>
          <a:prstGeom prst="straightConnector1">
            <a:avLst/>
          </a:prstGeom>
          <a:ln w="3175">
            <a:solidFill>
              <a:schemeClr val="accent3"/>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7392121" y="3471262"/>
            <a:ext cx="0" cy="227982"/>
          </a:xfrm>
          <a:prstGeom prst="line">
            <a:avLst/>
          </a:prstGeom>
          <a:ln w="3175">
            <a:solidFill>
              <a:schemeClr val="accent3">
                <a:lumMod val="20000"/>
                <a:lumOff val="8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5780636" y="2878010"/>
            <a:ext cx="1021403" cy="593032"/>
          </a:xfrm>
          <a:prstGeom prst="rect">
            <a:avLst/>
          </a:prstGeom>
          <a:solidFill>
            <a:schemeClr val="accent3">
              <a:lumMod val="20000"/>
              <a:lumOff val="80000"/>
            </a:schemeClr>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rPr>
              <a:t>Provide management support</a:t>
            </a:r>
          </a:p>
        </p:txBody>
      </p:sp>
      <p:sp>
        <p:nvSpPr>
          <p:cNvPr id="16" name="Rounded Rectangle 15"/>
          <p:cNvSpPr/>
          <p:nvPr/>
        </p:nvSpPr>
        <p:spPr>
          <a:xfrm>
            <a:off x="5773939" y="3927605"/>
            <a:ext cx="1034272" cy="580887"/>
          </a:xfrm>
          <a:prstGeom prst="roundRect">
            <a:avLst/>
          </a:prstGeom>
          <a:solidFill>
            <a:schemeClr val="accent3"/>
          </a:solidFill>
          <a:ln w="3175">
            <a:solidFill>
              <a:schemeClr val="accent3"/>
            </a:solidFill>
          </a:ln>
          <a:effectLst>
            <a:outerShdw blurRad="127000" dist="63500" dir="3600000" algn="ctr"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Escalation or informal request</a:t>
            </a:r>
          </a:p>
        </p:txBody>
      </p:sp>
      <p:cxnSp>
        <p:nvCxnSpPr>
          <p:cNvPr id="19" name="Straight Arrow Connector 18"/>
          <p:cNvCxnSpPr>
            <a:stCxn id="16" idx="0"/>
            <a:endCxn id="7" idx="2"/>
          </p:cNvCxnSpPr>
          <p:nvPr/>
        </p:nvCxnSpPr>
        <p:spPr>
          <a:xfrm flipV="1">
            <a:off x="6291075" y="3471042"/>
            <a:ext cx="263" cy="456563"/>
          </a:xfrm>
          <a:prstGeom prst="straightConnector1">
            <a:avLst/>
          </a:prstGeom>
          <a:ln w="3175">
            <a:solidFill>
              <a:schemeClr val="accent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6291074" y="3471262"/>
            <a:ext cx="0" cy="227982"/>
          </a:xfrm>
          <a:prstGeom prst="line">
            <a:avLst/>
          </a:prstGeom>
          <a:ln w="3175">
            <a:solidFill>
              <a:schemeClr val="accent3">
                <a:lumMod val="20000"/>
                <a:lumOff val="8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7980495" y="2878010"/>
            <a:ext cx="1045968" cy="593032"/>
          </a:xfrm>
          <a:prstGeom prst="rect">
            <a:avLst/>
          </a:prstGeom>
          <a:solidFill>
            <a:schemeClr val="accent3">
              <a:lumMod val="20000"/>
              <a:lumOff val="80000"/>
            </a:schemeClr>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rPr>
              <a:t>Confirm closure</a:t>
            </a:r>
          </a:p>
        </p:txBody>
      </p:sp>
      <p:sp>
        <p:nvSpPr>
          <p:cNvPr id="17" name="Rounded Rectangle 16"/>
          <p:cNvSpPr/>
          <p:nvPr/>
        </p:nvSpPr>
        <p:spPr>
          <a:xfrm>
            <a:off x="7992567" y="3927605"/>
            <a:ext cx="1034272" cy="580887"/>
          </a:xfrm>
          <a:prstGeom prst="roundRect">
            <a:avLst/>
          </a:prstGeom>
          <a:solidFill>
            <a:schemeClr val="accent3"/>
          </a:solidFill>
          <a:ln w="3175">
            <a:solidFill>
              <a:schemeClr val="accent3"/>
            </a:solidFill>
          </a:ln>
          <a:effectLst>
            <a:outerShdw blurRad="127000" dist="63500" dir="3600000" algn="ctr"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Request for closure</a:t>
            </a:r>
          </a:p>
        </p:txBody>
      </p:sp>
      <p:cxnSp>
        <p:nvCxnSpPr>
          <p:cNvPr id="20" name="Straight Arrow Connector 19"/>
          <p:cNvCxnSpPr>
            <a:stCxn id="17" idx="0"/>
            <a:endCxn id="8" idx="2"/>
          </p:cNvCxnSpPr>
          <p:nvPr/>
        </p:nvCxnSpPr>
        <p:spPr>
          <a:xfrm flipH="1" flipV="1">
            <a:off x="8503479" y="3471042"/>
            <a:ext cx="6224" cy="456563"/>
          </a:xfrm>
          <a:prstGeom prst="straightConnector1">
            <a:avLst/>
          </a:prstGeom>
          <a:ln w="3175">
            <a:solidFill>
              <a:schemeClr val="accent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8502512" y="3475549"/>
            <a:ext cx="0" cy="227982"/>
          </a:xfrm>
          <a:prstGeom prst="line">
            <a:avLst/>
          </a:prstGeom>
          <a:ln w="3175">
            <a:solidFill>
              <a:schemeClr val="accent3">
                <a:lumMod val="20000"/>
                <a:lumOff val="8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9089997" y="2878010"/>
            <a:ext cx="1110940" cy="593032"/>
          </a:xfrm>
          <a:prstGeom prst="rect">
            <a:avLst/>
          </a:prstGeom>
          <a:solidFill>
            <a:schemeClr val="accent3">
              <a:lumMod val="20000"/>
              <a:lumOff val="80000"/>
            </a:schemeClr>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rPr>
              <a:t>Review achievement of business case </a:t>
            </a:r>
          </a:p>
        </p:txBody>
      </p:sp>
      <p:sp>
        <p:nvSpPr>
          <p:cNvPr id="18" name="Rounded Rectangle 17"/>
          <p:cNvSpPr/>
          <p:nvPr/>
        </p:nvSpPr>
        <p:spPr>
          <a:xfrm>
            <a:off x="9136638" y="3927605"/>
            <a:ext cx="1034272" cy="580887"/>
          </a:xfrm>
          <a:prstGeom prst="roundRect">
            <a:avLst/>
          </a:prstGeom>
          <a:solidFill>
            <a:schemeClr val="accent3"/>
          </a:solidFill>
          <a:ln w="3175">
            <a:solidFill>
              <a:schemeClr val="accent3"/>
            </a:solidFill>
          </a:ln>
          <a:effectLst>
            <a:outerShdw blurRad="127000" dist="63500" dir="3600000" algn="ctr"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Benefits review</a:t>
            </a:r>
          </a:p>
        </p:txBody>
      </p:sp>
      <p:cxnSp>
        <p:nvCxnSpPr>
          <p:cNvPr id="21" name="Straight Arrow Connector 20"/>
          <p:cNvCxnSpPr>
            <a:stCxn id="18" idx="0"/>
            <a:endCxn id="9" idx="2"/>
          </p:cNvCxnSpPr>
          <p:nvPr/>
        </p:nvCxnSpPr>
        <p:spPr>
          <a:xfrm flipH="1" flipV="1">
            <a:off x="9645467" y="3471042"/>
            <a:ext cx="8307" cy="456563"/>
          </a:xfrm>
          <a:prstGeom prst="straightConnector1">
            <a:avLst/>
          </a:prstGeom>
          <a:ln w="3175">
            <a:solidFill>
              <a:schemeClr val="accent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9644572" y="3475549"/>
            <a:ext cx="0" cy="227982"/>
          </a:xfrm>
          <a:prstGeom prst="line">
            <a:avLst/>
          </a:prstGeom>
          <a:ln w="3175">
            <a:solidFill>
              <a:schemeClr val="accent3">
                <a:lumMod val="20000"/>
                <a:lumOff val="8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141934" y="908802"/>
            <a:ext cx="5146346" cy="630942"/>
          </a:xfrm>
          <a:prstGeom prst="rect">
            <a:avLst/>
          </a:prstGeom>
        </p:spPr>
        <p:txBody>
          <a:bodyPr wrap="square">
            <a:spAutoFit/>
          </a:bodyPr>
          <a:lstStyle/>
          <a:p>
            <a:pPr>
              <a:spcAft>
                <a:spcPts val="600"/>
              </a:spcAft>
            </a:pPr>
            <a:r>
              <a:rPr lang="en-GB" sz="1400" dirty="0">
                <a:solidFill>
                  <a:schemeClr val="accent3"/>
                </a:solidFill>
              </a:rPr>
              <a:t>Goals</a:t>
            </a:r>
            <a:r>
              <a:rPr lang="en-GB" dirty="0">
                <a:solidFill>
                  <a:schemeClr val="accent5"/>
                </a:solidFill>
              </a:rPr>
              <a:t> </a:t>
            </a:r>
          </a:p>
          <a:p>
            <a:pPr>
              <a:spcAft>
                <a:spcPts val="600"/>
              </a:spcAft>
            </a:pPr>
            <a:r>
              <a:rPr lang="en-GB" sz="1200" dirty="0"/>
              <a:t>This process is designed to achieve the goals of the sponsorship function, i.e. to:</a:t>
            </a:r>
          </a:p>
        </p:txBody>
      </p:sp>
      <p:sp>
        <p:nvSpPr>
          <p:cNvPr id="32" name="Rectangle 31"/>
          <p:cNvSpPr/>
          <p:nvPr/>
        </p:nvSpPr>
        <p:spPr>
          <a:xfrm>
            <a:off x="83204" y="3174526"/>
            <a:ext cx="4234920" cy="1646605"/>
          </a:xfrm>
          <a:prstGeom prst="rect">
            <a:avLst/>
          </a:prstGeom>
        </p:spPr>
        <p:txBody>
          <a:bodyPr wrap="square">
            <a:spAutoFit/>
          </a:bodyPr>
          <a:lstStyle/>
          <a:p>
            <a:pPr>
              <a:spcAft>
                <a:spcPts val="600"/>
              </a:spcAft>
            </a:pPr>
            <a:r>
              <a:rPr lang="en-GB" sz="1400" dirty="0">
                <a:solidFill>
                  <a:schemeClr val="accent3"/>
                </a:solidFill>
              </a:rPr>
              <a:t>Overview</a:t>
            </a:r>
          </a:p>
          <a:p>
            <a:pPr>
              <a:spcAft>
                <a:spcPts val="600"/>
              </a:spcAft>
            </a:pPr>
            <a:r>
              <a:rPr lang="en-GB" sz="1200" dirty="0"/>
              <a:t>This process comprises five independent activities.</a:t>
            </a:r>
          </a:p>
          <a:p>
            <a:pPr>
              <a:spcAft>
                <a:spcPts val="600"/>
              </a:spcAft>
            </a:pPr>
            <a:r>
              <a:rPr lang="en-GB" sz="1200" dirty="0"/>
              <a:t>Requests for authorisation occur at the end of a phase or stage where the sponsor has to decide whether the work continues to be worthwhile.</a:t>
            </a:r>
          </a:p>
          <a:p>
            <a:pPr>
              <a:spcAft>
                <a:spcPts val="600"/>
              </a:spcAft>
            </a:pPr>
            <a:r>
              <a:rPr lang="en-GB" sz="1200" dirty="0"/>
              <a:t>Escalations arise when issues are outside of the manager’s scope of authority and informal requests for help can arise at any time.</a:t>
            </a:r>
          </a:p>
        </p:txBody>
      </p:sp>
      <p:sp>
        <p:nvSpPr>
          <p:cNvPr id="37" name="Right Arrow 36">
            <a:hlinkClick r:id="rId3" action="ppaction://hlinksldjump"/>
          </p:cNvPr>
          <p:cNvSpPr/>
          <p:nvPr/>
        </p:nvSpPr>
        <p:spPr>
          <a:xfrm>
            <a:off x="11741771" y="6079024"/>
            <a:ext cx="344496" cy="380592"/>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ight Arrow 37">
            <a:hlinkClick r:id="rId2" action="ppaction://hlinksldjump"/>
          </p:cNvPr>
          <p:cNvSpPr/>
          <p:nvPr/>
        </p:nvSpPr>
        <p:spPr>
          <a:xfrm flipH="1">
            <a:off x="10669329" y="6079024"/>
            <a:ext cx="344496" cy="380592"/>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ight Arrow 38">
            <a:hlinkClick r:id="rId4" action="ppaction://hlinksldjump"/>
          </p:cNvPr>
          <p:cNvSpPr/>
          <p:nvPr/>
        </p:nvSpPr>
        <p:spPr>
          <a:xfrm rot="5400000" flipH="1">
            <a:off x="11205550" y="6079024"/>
            <a:ext cx="344496" cy="380592"/>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p:cNvSpPr/>
          <p:nvPr/>
        </p:nvSpPr>
        <p:spPr>
          <a:xfrm>
            <a:off x="6368760" y="5062713"/>
            <a:ext cx="3927814" cy="1434228"/>
          </a:xfrm>
          <a:prstGeom prst="rect">
            <a:avLst/>
          </a:prstGeom>
          <a:solidFill>
            <a:schemeClr val="accent6">
              <a:lumMod val="20000"/>
              <a:lumOff val="80000"/>
            </a:schemeClr>
          </a:solidFill>
          <a:ln>
            <a:noFill/>
          </a:ln>
          <a:effectLst>
            <a:outerShdw blurRad="127000" dist="63500" dir="36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2"/>
          <p:cNvSpPr/>
          <p:nvPr/>
        </p:nvSpPr>
        <p:spPr>
          <a:xfrm>
            <a:off x="6630228" y="5114911"/>
            <a:ext cx="1721337" cy="1238801"/>
          </a:xfrm>
          <a:prstGeom prst="rect">
            <a:avLst/>
          </a:prstGeom>
        </p:spPr>
        <p:txBody>
          <a:bodyPr wrap="square">
            <a:spAutoFit/>
          </a:bodyPr>
          <a:lstStyle/>
          <a:p>
            <a:pPr>
              <a:spcAft>
                <a:spcPts val="600"/>
              </a:spcAft>
            </a:pPr>
            <a:r>
              <a:rPr lang="en-GB" sz="1400" dirty="0">
                <a:solidFill>
                  <a:schemeClr val="accent5"/>
                </a:solidFill>
              </a:rPr>
              <a:t>Key functions</a:t>
            </a:r>
          </a:p>
          <a:p>
            <a:pPr marL="171450" indent="-171450">
              <a:spcAft>
                <a:spcPts val="300"/>
              </a:spcAft>
              <a:buFont typeface="Arial" panose="020B0604020202020204" pitchFamily="34" charset="0"/>
              <a:buChar char="•"/>
            </a:pPr>
            <a:r>
              <a:rPr lang="en-GB" sz="1200" dirty="0">
                <a:hlinkClick r:id="rId5" action="ppaction://hlinksldjump"/>
              </a:rPr>
              <a:t>Sponsorship</a:t>
            </a:r>
            <a:endParaRPr lang="en-GB" sz="1200" dirty="0"/>
          </a:p>
          <a:p>
            <a:pPr marL="171450" indent="-171450">
              <a:spcAft>
                <a:spcPts val="300"/>
              </a:spcAft>
              <a:buFont typeface="Arial" panose="020B0604020202020204" pitchFamily="34" charset="0"/>
              <a:buChar char="•"/>
            </a:pPr>
            <a:r>
              <a:rPr lang="en-GB" sz="1200" dirty="0">
                <a:hlinkClick r:id="rId6" action="ppaction://hlinksldjump"/>
              </a:rPr>
              <a:t>Leadership</a:t>
            </a:r>
            <a:endParaRPr lang="en-GB" sz="1200" dirty="0"/>
          </a:p>
          <a:p>
            <a:pPr marL="171450" indent="-171450">
              <a:spcAft>
                <a:spcPts val="300"/>
              </a:spcAft>
              <a:buFont typeface="Arial" panose="020B0604020202020204" pitchFamily="34" charset="0"/>
              <a:buChar char="•"/>
            </a:pPr>
            <a:r>
              <a:rPr lang="en-GB" sz="1200" dirty="0">
                <a:hlinkClick r:id="rId6" action="ppaction://hlinksldjump"/>
              </a:rPr>
              <a:t>Delegation</a:t>
            </a:r>
            <a:endParaRPr lang="en-GB" sz="1200" dirty="0"/>
          </a:p>
          <a:p>
            <a:pPr marL="171450" indent="-171450">
              <a:spcAft>
                <a:spcPts val="300"/>
              </a:spcAft>
              <a:buFont typeface="Arial" panose="020B0604020202020204" pitchFamily="34" charset="0"/>
              <a:buChar char="•"/>
            </a:pPr>
            <a:r>
              <a:rPr lang="en-GB" sz="1200" dirty="0">
                <a:hlinkClick r:id="rId6" action="ppaction://hlinksldjump"/>
              </a:rPr>
              <a:t>Communication</a:t>
            </a:r>
            <a:endParaRPr lang="en-GB" sz="1200" dirty="0"/>
          </a:p>
        </p:txBody>
      </p:sp>
      <p:sp>
        <p:nvSpPr>
          <p:cNvPr id="42" name="Rectangle 41"/>
          <p:cNvSpPr/>
          <p:nvPr/>
        </p:nvSpPr>
        <p:spPr>
          <a:xfrm>
            <a:off x="8086053" y="5114910"/>
            <a:ext cx="2122098" cy="1238801"/>
          </a:xfrm>
          <a:prstGeom prst="rect">
            <a:avLst/>
          </a:prstGeom>
        </p:spPr>
        <p:txBody>
          <a:bodyPr wrap="square">
            <a:spAutoFit/>
          </a:bodyPr>
          <a:lstStyle/>
          <a:p>
            <a:pPr>
              <a:spcAft>
                <a:spcPts val="600"/>
              </a:spcAft>
            </a:pPr>
            <a:r>
              <a:rPr lang="en-GB" sz="1400" dirty="0">
                <a:solidFill>
                  <a:schemeClr val="accent5"/>
                </a:solidFill>
              </a:rPr>
              <a:t> </a:t>
            </a:r>
          </a:p>
          <a:p>
            <a:pPr marL="171450" indent="-171450">
              <a:spcAft>
                <a:spcPts val="300"/>
              </a:spcAft>
              <a:buFont typeface="Arial" panose="020B0604020202020204" pitchFamily="34" charset="0"/>
              <a:buChar char="•"/>
            </a:pPr>
            <a:r>
              <a:rPr lang="en-GB" sz="1200" dirty="0">
                <a:hlinkClick r:id="rId7" action="ppaction://hlinksldjump"/>
              </a:rPr>
              <a:t>Conflict management</a:t>
            </a:r>
            <a:endParaRPr lang="en-GB" sz="1200" dirty="0"/>
          </a:p>
          <a:p>
            <a:pPr marL="171450" indent="-171450">
              <a:spcAft>
                <a:spcPts val="300"/>
              </a:spcAft>
              <a:buFont typeface="Arial" panose="020B0604020202020204" pitchFamily="34" charset="0"/>
              <a:buChar char="•"/>
            </a:pPr>
            <a:r>
              <a:rPr lang="en-GB" sz="1200" dirty="0">
                <a:hlinkClick r:id="rId6" action="ppaction://hlinksldjump"/>
              </a:rPr>
              <a:t>Influencing</a:t>
            </a:r>
            <a:endParaRPr lang="en-GB" sz="1200" dirty="0"/>
          </a:p>
          <a:p>
            <a:pPr marL="171450" indent="-171450">
              <a:spcAft>
                <a:spcPts val="300"/>
              </a:spcAft>
              <a:buFont typeface="Arial" panose="020B0604020202020204" pitchFamily="34" charset="0"/>
              <a:buChar char="•"/>
            </a:pPr>
            <a:r>
              <a:rPr lang="en-GB" sz="1200" dirty="0">
                <a:hlinkClick r:id="rId8" action="ppaction://hlinksldjump"/>
              </a:rPr>
              <a:t>Assurance</a:t>
            </a:r>
            <a:endParaRPr lang="en-GB" sz="1200" dirty="0"/>
          </a:p>
          <a:p>
            <a:pPr marL="171450" indent="-171450">
              <a:spcAft>
                <a:spcPts val="300"/>
              </a:spcAft>
              <a:buFont typeface="Arial" panose="020B0604020202020204" pitchFamily="34" charset="0"/>
              <a:buChar char="•"/>
            </a:pPr>
            <a:r>
              <a:rPr lang="en-GB" sz="1200" dirty="0">
                <a:hlinkClick r:id="rId9" action="ppaction://hlinksldjump"/>
              </a:rPr>
              <a:t>Business case management</a:t>
            </a:r>
            <a:endParaRPr lang="en-GB" sz="1200" dirty="0"/>
          </a:p>
        </p:txBody>
      </p:sp>
      <p:sp>
        <p:nvSpPr>
          <p:cNvPr id="40" name="Rectangle 39">
            <a:hlinkClick r:id="rId10"/>
          </p:cNvPr>
          <p:cNvSpPr/>
          <p:nvPr/>
        </p:nvSpPr>
        <p:spPr>
          <a:xfrm>
            <a:off x="10697669" y="94268"/>
            <a:ext cx="1300899" cy="6410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TextBox 43">
            <a:hlinkClick r:id="rId11"/>
            <a:extLst>
              <a:ext uri="{FF2B5EF4-FFF2-40B4-BE49-F238E27FC236}">
                <a16:creationId xmlns:a16="http://schemas.microsoft.com/office/drawing/2014/main" id="{2CC77927-163D-4357-9FB8-0A44DE3EB4AE}"/>
              </a:ext>
            </a:extLst>
          </p:cNvPr>
          <p:cNvSpPr txBox="1"/>
          <p:nvPr/>
        </p:nvSpPr>
        <p:spPr>
          <a:xfrm>
            <a:off x="10707096" y="2376667"/>
            <a:ext cx="740780" cy="276999"/>
          </a:xfrm>
          <a:prstGeom prst="rect">
            <a:avLst/>
          </a:prstGeom>
          <a:noFill/>
        </p:spPr>
        <p:txBody>
          <a:bodyPr wrap="none" rtlCol="0">
            <a:spAutoFit/>
          </a:bodyPr>
          <a:lstStyle/>
          <a:p>
            <a:r>
              <a:rPr lang="en-GB" sz="1200" dirty="0"/>
              <a:t>Checklist</a:t>
            </a:r>
          </a:p>
        </p:txBody>
      </p:sp>
      <p:sp>
        <p:nvSpPr>
          <p:cNvPr id="45" name="TextBox 44">
            <a:hlinkClick r:id="rId12"/>
            <a:extLst>
              <a:ext uri="{FF2B5EF4-FFF2-40B4-BE49-F238E27FC236}">
                <a16:creationId xmlns:a16="http://schemas.microsoft.com/office/drawing/2014/main" id="{4E2986BC-9A12-43A4-903B-BC2BB690F4B7}"/>
              </a:ext>
            </a:extLst>
          </p:cNvPr>
          <p:cNvSpPr txBox="1"/>
          <p:nvPr/>
        </p:nvSpPr>
        <p:spPr>
          <a:xfrm>
            <a:off x="10707096" y="1306938"/>
            <a:ext cx="977255" cy="276999"/>
          </a:xfrm>
          <a:prstGeom prst="rect">
            <a:avLst/>
          </a:prstGeom>
          <a:noFill/>
        </p:spPr>
        <p:txBody>
          <a:bodyPr wrap="none" rtlCol="0">
            <a:spAutoFit/>
          </a:bodyPr>
          <a:lstStyle/>
          <a:p>
            <a:r>
              <a:rPr lang="en-GB" sz="1200" dirty="0"/>
              <a:t>Competence</a:t>
            </a:r>
          </a:p>
        </p:txBody>
      </p:sp>
      <p:sp>
        <p:nvSpPr>
          <p:cNvPr id="46" name="TextBox 45">
            <a:hlinkClick r:id="rId13"/>
            <a:extLst>
              <a:ext uri="{FF2B5EF4-FFF2-40B4-BE49-F238E27FC236}">
                <a16:creationId xmlns:a16="http://schemas.microsoft.com/office/drawing/2014/main" id="{66D07AAB-DE6B-4BBB-8589-69BAE49E2E28}"/>
              </a:ext>
            </a:extLst>
          </p:cNvPr>
          <p:cNvSpPr txBox="1"/>
          <p:nvPr/>
        </p:nvSpPr>
        <p:spPr>
          <a:xfrm>
            <a:off x="10707097" y="1841802"/>
            <a:ext cx="925446" cy="276999"/>
          </a:xfrm>
          <a:prstGeom prst="rect">
            <a:avLst/>
          </a:prstGeom>
          <a:noFill/>
        </p:spPr>
        <p:txBody>
          <a:bodyPr wrap="none" rtlCol="0">
            <a:spAutoFit/>
          </a:bodyPr>
          <a:lstStyle/>
          <a:p>
            <a:r>
              <a:rPr lang="en-GB" sz="1200" dirty="0"/>
              <a:t>Assessment</a:t>
            </a:r>
          </a:p>
        </p:txBody>
      </p:sp>
      <p:sp>
        <p:nvSpPr>
          <p:cNvPr id="47" name="TextBox 46">
            <a:hlinkClick r:id="rId14"/>
            <a:extLst>
              <a:ext uri="{FF2B5EF4-FFF2-40B4-BE49-F238E27FC236}">
                <a16:creationId xmlns:a16="http://schemas.microsoft.com/office/drawing/2014/main" id="{6BE8360A-656E-4DB1-8890-ED98447A8DC6}"/>
              </a:ext>
            </a:extLst>
          </p:cNvPr>
          <p:cNvSpPr txBox="1"/>
          <p:nvPr/>
        </p:nvSpPr>
        <p:spPr>
          <a:xfrm>
            <a:off x="10707097" y="2109234"/>
            <a:ext cx="819327" cy="276999"/>
          </a:xfrm>
          <a:prstGeom prst="rect">
            <a:avLst/>
          </a:prstGeom>
          <a:noFill/>
        </p:spPr>
        <p:txBody>
          <a:bodyPr wrap="none" rtlCol="0">
            <a:spAutoFit/>
          </a:bodyPr>
          <a:lstStyle/>
          <a:p>
            <a:r>
              <a:rPr lang="en-GB" sz="1200" dirty="0"/>
              <a:t>Resources</a:t>
            </a:r>
          </a:p>
        </p:txBody>
      </p:sp>
      <p:sp>
        <p:nvSpPr>
          <p:cNvPr id="48" name="TextBox 47">
            <a:hlinkClick r:id="rId15"/>
            <a:extLst>
              <a:ext uri="{FF2B5EF4-FFF2-40B4-BE49-F238E27FC236}">
                <a16:creationId xmlns:a16="http://schemas.microsoft.com/office/drawing/2014/main" id="{A94B204A-3E01-41EA-8265-436D93AF3BD7}"/>
              </a:ext>
            </a:extLst>
          </p:cNvPr>
          <p:cNvSpPr txBox="1"/>
          <p:nvPr/>
        </p:nvSpPr>
        <p:spPr>
          <a:xfrm>
            <a:off x="10707096" y="1574370"/>
            <a:ext cx="728276" cy="276999"/>
          </a:xfrm>
          <a:prstGeom prst="rect">
            <a:avLst/>
          </a:prstGeom>
          <a:noFill/>
        </p:spPr>
        <p:txBody>
          <a:bodyPr wrap="none" rtlCol="0">
            <a:spAutoFit/>
          </a:bodyPr>
          <a:lstStyle/>
          <a:p>
            <a:r>
              <a:rPr lang="en-GB" sz="1200" dirty="0"/>
              <a:t>Maturity</a:t>
            </a:r>
          </a:p>
        </p:txBody>
      </p:sp>
      <p:sp>
        <p:nvSpPr>
          <p:cNvPr id="49" name="TextBox 48">
            <a:extLst>
              <a:ext uri="{FF2B5EF4-FFF2-40B4-BE49-F238E27FC236}">
                <a16:creationId xmlns:a16="http://schemas.microsoft.com/office/drawing/2014/main" id="{0FC50CF3-CB4D-48D3-8868-8DC062195650}"/>
              </a:ext>
            </a:extLst>
          </p:cNvPr>
          <p:cNvSpPr txBox="1"/>
          <p:nvPr/>
        </p:nvSpPr>
        <p:spPr>
          <a:xfrm>
            <a:off x="10574696" y="1017186"/>
            <a:ext cx="1589374" cy="307777"/>
          </a:xfrm>
          <a:prstGeom prst="rect">
            <a:avLst/>
          </a:prstGeom>
          <a:noFill/>
        </p:spPr>
        <p:txBody>
          <a:bodyPr wrap="square" rtlCol="0">
            <a:spAutoFit/>
          </a:bodyPr>
          <a:lstStyle/>
          <a:p>
            <a:pPr algn="ctr"/>
            <a:r>
              <a:rPr lang="en-GB" sz="1400" b="1" dirty="0">
                <a:solidFill>
                  <a:schemeClr val="accent3"/>
                </a:solidFill>
              </a:rPr>
              <a:t>Application</a:t>
            </a:r>
          </a:p>
        </p:txBody>
      </p:sp>
      <p:sp>
        <p:nvSpPr>
          <p:cNvPr id="53" name="Rectangle 52">
            <a:extLst>
              <a:ext uri="{FF2B5EF4-FFF2-40B4-BE49-F238E27FC236}">
                <a16:creationId xmlns:a16="http://schemas.microsoft.com/office/drawing/2014/main" id="{6BD40A49-968D-4F12-8680-28F7A78043AB}"/>
              </a:ext>
            </a:extLst>
          </p:cNvPr>
          <p:cNvSpPr/>
          <p:nvPr/>
        </p:nvSpPr>
        <p:spPr>
          <a:xfrm>
            <a:off x="141934" y="1476421"/>
            <a:ext cx="4180342" cy="1577355"/>
          </a:xfrm>
          <a:prstGeom prst="rect">
            <a:avLst/>
          </a:prstGeom>
        </p:spPr>
        <p:txBody>
          <a:bodyPr wrap="square">
            <a:spAutoFit/>
          </a:bodyPr>
          <a:lstStyle/>
          <a:p>
            <a:pPr marL="180975" indent="-180975">
              <a:spcAft>
                <a:spcPts val="300"/>
              </a:spcAft>
            </a:pPr>
            <a:r>
              <a:rPr lang="en-GB" sz="1200" dirty="0"/>
              <a:t>•	provide ownership of the </a:t>
            </a:r>
            <a:r>
              <a:rPr lang="en-GB" sz="1200" dirty="0">
                <a:hlinkClick r:id="rId16" action="ppaction://hlinksldjump"/>
              </a:rPr>
              <a:t>business case</a:t>
            </a:r>
            <a:r>
              <a:rPr lang="en-GB" sz="1200" dirty="0"/>
              <a:t>;</a:t>
            </a:r>
          </a:p>
          <a:p>
            <a:pPr marL="180975" indent="-180975">
              <a:spcAft>
                <a:spcPts val="300"/>
              </a:spcAft>
            </a:pPr>
            <a:r>
              <a:rPr lang="en-GB" sz="1200" dirty="0"/>
              <a:t>•	act as champion for the objectives of the project;</a:t>
            </a:r>
          </a:p>
          <a:p>
            <a:pPr marL="180975" indent="-180975">
              <a:spcAft>
                <a:spcPts val="300"/>
              </a:spcAft>
            </a:pPr>
            <a:r>
              <a:rPr lang="en-GB" sz="1200" dirty="0"/>
              <a:t>•	make go/no go decisions at relevant points in the </a:t>
            </a:r>
            <a:r>
              <a:rPr lang="en-GB" sz="1200" dirty="0">
                <a:hlinkClick r:id="rId17" action="ppaction://hlinksldjump"/>
              </a:rPr>
              <a:t>life cycle</a:t>
            </a:r>
            <a:r>
              <a:rPr lang="en-GB" sz="1200" dirty="0"/>
              <a:t>;</a:t>
            </a:r>
          </a:p>
          <a:p>
            <a:pPr marL="180975" indent="-180975">
              <a:spcAft>
                <a:spcPts val="300"/>
              </a:spcAft>
            </a:pPr>
            <a:r>
              <a:rPr lang="en-GB" sz="1200" dirty="0"/>
              <a:t>•	address matters outside the scope of the manager’s authority;</a:t>
            </a:r>
          </a:p>
          <a:p>
            <a:pPr marL="180975" indent="-180975">
              <a:spcAft>
                <a:spcPts val="300"/>
              </a:spcAft>
            </a:pPr>
            <a:r>
              <a:rPr lang="en-GB" sz="1200" dirty="0"/>
              <a:t>•	oversee assurance;</a:t>
            </a:r>
          </a:p>
          <a:p>
            <a:pPr marL="180975" indent="-180975">
              <a:spcAft>
                <a:spcPts val="300"/>
              </a:spcAft>
            </a:pPr>
            <a:r>
              <a:rPr lang="en-GB" sz="1200" dirty="0"/>
              <a:t>•	give ad-hoc support to the management team.</a:t>
            </a:r>
          </a:p>
        </p:txBody>
      </p:sp>
      <p:sp>
        <p:nvSpPr>
          <p:cNvPr id="54" name="Rectangle 53">
            <a:extLst>
              <a:ext uri="{FF2B5EF4-FFF2-40B4-BE49-F238E27FC236}">
                <a16:creationId xmlns:a16="http://schemas.microsoft.com/office/drawing/2014/main" id="{27223EB8-21AF-42AA-9C7B-C9D4DEEE3683}"/>
              </a:ext>
            </a:extLst>
          </p:cNvPr>
          <p:cNvSpPr/>
          <p:nvPr/>
        </p:nvSpPr>
        <p:spPr>
          <a:xfrm>
            <a:off x="83204" y="4824892"/>
            <a:ext cx="5912801" cy="1672124"/>
          </a:xfrm>
          <a:prstGeom prst="rect">
            <a:avLst/>
          </a:prstGeom>
        </p:spPr>
        <p:txBody>
          <a:bodyPr wrap="square">
            <a:spAutoFit/>
          </a:bodyPr>
          <a:lstStyle/>
          <a:p>
            <a:pPr>
              <a:lnSpc>
                <a:spcPct val="107000"/>
              </a:lnSpc>
              <a:spcAft>
                <a:spcPts val="800"/>
              </a:spcAft>
            </a:pPr>
            <a:r>
              <a:rPr lang="en-GB" sz="1200" dirty="0">
                <a:latin typeface="Calibri" panose="020F0502020204030204" pitchFamily="34" charset="0"/>
                <a:ea typeface="Calibri" panose="020F0502020204030204" pitchFamily="34" charset="0"/>
                <a:cs typeface="Times New Roman" panose="02020603050405020304" pitchFamily="18" charset="0"/>
              </a:rPr>
              <a:t>Assurance that the work is being managed efficiently and effectively is a constant responsibility of the sponsor although the detail of conducting assurance reviews will be delegated.</a:t>
            </a:r>
          </a:p>
          <a:p>
            <a:pPr>
              <a:lnSpc>
                <a:spcPct val="107000"/>
              </a:lnSpc>
              <a:spcAft>
                <a:spcPts val="800"/>
              </a:spcAft>
            </a:pPr>
            <a:r>
              <a:rPr lang="en-GB" sz="1200" dirty="0">
                <a:latin typeface="Calibri" panose="020F0502020204030204" pitchFamily="34" charset="0"/>
                <a:ea typeface="Calibri" panose="020F0502020204030204" pitchFamily="34" charset="0"/>
                <a:cs typeface="Times New Roman" panose="02020603050405020304" pitchFamily="18" charset="0"/>
              </a:rPr>
              <a:t>When a request for closure is submitted the sponsor must confirm that the management infrastructure may be demobilised.</a:t>
            </a:r>
          </a:p>
          <a:p>
            <a:pPr>
              <a:lnSpc>
                <a:spcPct val="107000"/>
              </a:lnSpc>
              <a:spcAft>
                <a:spcPts val="800"/>
              </a:spcAft>
            </a:pPr>
            <a:r>
              <a:rPr lang="en-GB" sz="1200" dirty="0">
                <a:latin typeface="Calibri" panose="020F0502020204030204" pitchFamily="34" charset="0"/>
                <a:ea typeface="Calibri" panose="020F0502020204030204" pitchFamily="34" charset="0"/>
                <a:cs typeface="Times New Roman" panose="02020603050405020304" pitchFamily="18" charset="0"/>
              </a:rPr>
              <a:t>Where appropriate, after changes have been embedded and benefits achieved, the sponsor must oversee a review of actual benefits as compared to the agreed business case.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79840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5007638" y="1779357"/>
            <a:ext cx="4762821" cy="2568081"/>
          </a:xfrm>
          <a:prstGeom prst="rect">
            <a:avLst/>
          </a:prstGeom>
          <a:solidFill>
            <a:srgbClr val="6D9982"/>
          </a:solidFill>
          <a:ln w="3175" cap="flat" cmpd="sng" algn="ctr">
            <a:noFill/>
            <a:prstDash val="solid"/>
          </a:ln>
          <a:effectLst>
            <a:outerShdw blurRad="127000" dist="38100" dir="3000000" sx="102000" sy="102000" algn="t" rotWithShape="0">
              <a:schemeClr val="tx1">
                <a:alpha val="40000"/>
              </a:scheme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a:ln>
                <a:noFill/>
              </a:ln>
              <a:solidFill>
                <a:prstClr val="white"/>
              </a:solidFill>
              <a:effectLst/>
              <a:uLnTx/>
              <a:uFillTx/>
              <a:latin typeface="Ubuntu"/>
              <a:ea typeface="+mn-ea"/>
              <a:cs typeface="+mn-cs"/>
            </a:endParaRPr>
          </a:p>
        </p:txBody>
      </p:sp>
      <p:sp>
        <p:nvSpPr>
          <p:cNvPr id="38" name="TextBox 37"/>
          <p:cNvSpPr txBox="1"/>
          <p:nvPr/>
        </p:nvSpPr>
        <p:spPr>
          <a:xfrm>
            <a:off x="5063404" y="1874532"/>
            <a:ext cx="1244251" cy="246221"/>
          </a:xfrm>
          <a:prstGeom prst="rect">
            <a:avLst/>
          </a:prstGeom>
          <a:noFill/>
          <a:ln w="3175">
            <a:no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white"/>
                </a:solidFill>
                <a:effectLst/>
                <a:uLnTx/>
                <a:uFillTx/>
                <a:latin typeface="Ubuntu"/>
              </a:rPr>
              <a:t>Definition process</a:t>
            </a:r>
          </a:p>
        </p:txBody>
      </p:sp>
      <p:sp>
        <p:nvSpPr>
          <p:cNvPr id="39" name="Rectangle 38"/>
          <p:cNvSpPr/>
          <p:nvPr/>
        </p:nvSpPr>
        <p:spPr>
          <a:xfrm>
            <a:off x="5128147" y="2254605"/>
            <a:ext cx="898343" cy="558258"/>
          </a:xfrm>
          <a:prstGeom prst="rect">
            <a:avLst/>
          </a:prstGeom>
          <a:solidFill>
            <a:srgbClr val="6D9982">
              <a:lumMod val="20000"/>
              <a:lumOff val="80000"/>
            </a:srgbClr>
          </a:solidFill>
          <a:ln w="31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black"/>
                </a:solidFill>
                <a:effectLst/>
                <a:uLnTx/>
                <a:uFillTx/>
                <a:latin typeface="Ubuntu"/>
                <a:ea typeface="+mn-ea"/>
                <a:cs typeface="+mn-cs"/>
              </a:rPr>
              <a:t>Appoint definition team</a:t>
            </a:r>
          </a:p>
        </p:txBody>
      </p:sp>
      <p:sp>
        <p:nvSpPr>
          <p:cNvPr id="40" name="Rectangle 39"/>
          <p:cNvSpPr/>
          <p:nvPr/>
        </p:nvSpPr>
        <p:spPr>
          <a:xfrm>
            <a:off x="5375676" y="2952950"/>
            <a:ext cx="753542" cy="558258"/>
          </a:xfrm>
          <a:prstGeom prst="rect">
            <a:avLst/>
          </a:prstGeom>
          <a:solidFill>
            <a:srgbClr val="6D9982">
              <a:lumMod val="20000"/>
              <a:lumOff val="80000"/>
            </a:srgbClr>
          </a:solidFill>
          <a:ln w="31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black"/>
                </a:solidFill>
                <a:effectLst/>
                <a:uLnTx/>
                <a:uFillTx/>
                <a:latin typeface="Ubuntu"/>
                <a:ea typeface="+mn-ea"/>
                <a:cs typeface="+mn-cs"/>
              </a:rPr>
              <a:t>Define scope</a:t>
            </a:r>
          </a:p>
        </p:txBody>
      </p:sp>
      <p:sp>
        <p:nvSpPr>
          <p:cNvPr id="41" name="Rectangle 40"/>
          <p:cNvSpPr/>
          <p:nvPr/>
        </p:nvSpPr>
        <p:spPr>
          <a:xfrm>
            <a:off x="6307655" y="2249560"/>
            <a:ext cx="1016497" cy="558258"/>
          </a:xfrm>
          <a:prstGeom prst="rect">
            <a:avLst/>
          </a:prstGeom>
          <a:solidFill>
            <a:srgbClr val="6D9982">
              <a:lumMod val="20000"/>
              <a:lumOff val="80000"/>
            </a:srgbClr>
          </a:solidFill>
          <a:ln w="31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black"/>
                </a:solidFill>
                <a:effectLst/>
                <a:uLnTx/>
                <a:uFillTx/>
                <a:latin typeface="Ubuntu"/>
                <a:ea typeface="+mn-ea"/>
                <a:cs typeface="+mn-cs"/>
              </a:rPr>
              <a:t>Prepare governance documents</a:t>
            </a:r>
          </a:p>
        </p:txBody>
      </p:sp>
      <p:sp>
        <p:nvSpPr>
          <p:cNvPr id="42" name="Rectangle 41"/>
          <p:cNvSpPr/>
          <p:nvPr/>
        </p:nvSpPr>
        <p:spPr>
          <a:xfrm>
            <a:off x="6307655" y="3046951"/>
            <a:ext cx="1013305" cy="558258"/>
          </a:xfrm>
          <a:prstGeom prst="rect">
            <a:avLst/>
          </a:prstGeom>
          <a:solidFill>
            <a:srgbClr val="6D9982">
              <a:lumMod val="20000"/>
              <a:lumOff val="80000"/>
            </a:srgbClr>
          </a:solidFill>
          <a:ln w="31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black"/>
                </a:solidFill>
                <a:effectLst/>
                <a:uLnTx/>
                <a:uFillTx/>
                <a:latin typeface="Ubuntu"/>
                <a:ea typeface="+mn-ea"/>
                <a:cs typeface="+mn-cs"/>
              </a:rPr>
              <a:t>Plan delivery</a:t>
            </a:r>
          </a:p>
        </p:txBody>
      </p:sp>
      <p:cxnSp>
        <p:nvCxnSpPr>
          <p:cNvPr id="43" name="Straight Arrow Connector 8"/>
          <p:cNvCxnSpPr>
            <a:stCxn id="39" idx="2"/>
            <a:endCxn id="40" idx="1"/>
          </p:cNvCxnSpPr>
          <p:nvPr/>
        </p:nvCxnSpPr>
        <p:spPr>
          <a:xfrm rot="5400000">
            <a:off x="5266890" y="2921650"/>
            <a:ext cx="419216" cy="201643"/>
          </a:xfrm>
          <a:prstGeom prst="bentConnector4">
            <a:avLst>
              <a:gd name="adj1" fmla="val 16708"/>
              <a:gd name="adj2" fmla="val 141568"/>
            </a:avLst>
          </a:prstGeom>
          <a:noFill/>
          <a:ln w="3175" cap="flat" cmpd="sng" algn="ctr">
            <a:solidFill>
              <a:srgbClr val="6D9982">
                <a:lumMod val="20000"/>
                <a:lumOff val="80000"/>
              </a:srgbClr>
            </a:solidFill>
            <a:prstDash val="solid"/>
            <a:headEnd w="sm" len="sm"/>
            <a:tailEnd type="triangle" w="sm" len="sm"/>
          </a:ln>
          <a:effectLst/>
        </p:spPr>
      </p:cxnSp>
      <p:cxnSp>
        <p:nvCxnSpPr>
          <p:cNvPr id="44" name="Elbow Connector 43"/>
          <p:cNvCxnSpPr>
            <a:stCxn id="40" idx="3"/>
            <a:endCxn id="41" idx="1"/>
          </p:cNvCxnSpPr>
          <p:nvPr/>
        </p:nvCxnSpPr>
        <p:spPr>
          <a:xfrm flipV="1">
            <a:off x="6129218" y="2528689"/>
            <a:ext cx="178437" cy="703390"/>
          </a:xfrm>
          <a:prstGeom prst="bentConnector3">
            <a:avLst/>
          </a:prstGeom>
          <a:noFill/>
          <a:ln w="3175" cap="flat" cmpd="sng" algn="ctr">
            <a:solidFill>
              <a:srgbClr val="6D9982">
                <a:lumMod val="20000"/>
                <a:lumOff val="80000"/>
              </a:srgbClr>
            </a:solidFill>
            <a:prstDash val="solid"/>
            <a:headEnd w="sm" len="sm"/>
            <a:tailEnd type="triangle" w="sm" len="sm"/>
          </a:ln>
          <a:effectLst/>
        </p:spPr>
      </p:cxnSp>
      <p:cxnSp>
        <p:nvCxnSpPr>
          <p:cNvPr id="45" name="Elbow Connector 44"/>
          <p:cNvCxnSpPr>
            <a:stCxn id="40" idx="3"/>
            <a:endCxn id="42" idx="1"/>
          </p:cNvCxnSpPr>
          <p:nvPr/>
        </p:nvCxnSpPr>
        <p:spPr>
          <a:xfrm>
            <a:off x="6129218" y="3232079"/>
            <a:ext cx="178437" cy="94001"/>
          </a:xfrm>
          <a:prstGeom prst="bentConnector3">
            <a:avLst/>
          </a:prstGeom>
          <a:noFill/>
          <a:ln w="3175" cap="flat" cmpd="sng" algn="ctr">
            <a:solidFill>
              <a:srgbClr val="6D9982">
                <a:lumMod val="20000"/>
                <a:lumOff val="80000"/>
              </a:srgbClr>
            </a:solidFill>
            <a:prstDash val="solid"/>
            <a:headEnd w="sm" len="sm"/>
            <a:tailEnd type="triangle" w="sm" len="sm"/>
          </a:ln>
          <a:effectLst/>
        </p:spPr>
      </p:cxnSp>
      <p:sp>
        <p:nvSpPr>
          <p:cNvPr id="46" name="Rounded Rectangle 45">
            <a:hlinkClick r:id="rId2" action="ppaction://hlinksldjump"/>
          </p:cNvPr>
          <p:cNvSpPr/>
          <p:nvPr/>
        </p:nvSpPr>
        <p:spPr>
          <a:xfrm>
            <a:off x="8076899" y="1104495"/>
            <a:ext cx="1116884" cy="546824"/>
          </a:xfrm>
          <a:prstGeom prst="roundRect">
            <a:avLst/>
          </a:prstGeom>
          <a:solidFill>
            <a:srgbClr val="6D9982"/>
          </a:solidFill>
          <a:ln w="3175" cap="flat" cmpd="sng" algn="ctr">
            <a:noFill/>
            <a:prstDash val="solid"/>
          </a:ln>
          <a:effectLst>
            <a:outerShdw blurRad="127000" dist="38100" dir="3000000" sx="102000" sy="102000" algn="t" rotWithShape="0">
              <a:schemeClr val="tx1">
                <a:alpha val="40000"/>
              </a:scheme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Ubuntu"/>
                <a:ea typeface="+mn-ea"/>
                <a:cs typeface="+mn-cs"/>
              </a:rPr>
              <a:t>Request for authorisation</a:t>
            </a:r>
          </a:p>
        </p:txBody>
      </p:sp>
      <p:sp>
        <p:nvSpPr>
          <p:cNvPr id="47" name="Right Arrow 46"/>
          <p:cNvSpPr/>
          <p:nvPr/>
        </p:nvSpPr>
        <p:spPr>
          <a:xfrm>
            <a:off x="4204137" y="2092108"/>
            <a:ext cx="724397" cy="838433"/>
          </a:xfrm>
          <a:prstGeom prst="rightArrow">
            <a:avLst>
              <a:gd name="adj1" fmla="val 62398"/>
              <a:gd name="adj2" fmla="val 33883"/>
            </a:avLst>
          </a:prstGeom>
          <a:solidFill>
            <a:srgbClr val="6D9982"/>
          </a:solidFill>
          <a:ln w="3175" cap="flat" cmpd="sng" algn="ctr">
            <a:noFill/>
            <a:prstDash val="solid"/>
          </a:ln>
          <a:effectLst>
            <a:outerShdw blurRad="127000" dist="38100" dir="3000000" sx="102000" sy="102000" algn="t" rotWithShape="0">
              <a:schemeClr val="tx1">
                <a:alpha val="40000"/>
              </a:scheme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dirty="0">
              <a:ln>
                <a:noFill/>
              </a:ln>
              <a:solidFill>
                <a:prstClr val="white"/>
              </a:solidFill>
              <a:effectLst/>
              <a:uLnTx/>
              <a:uFillTx/>
              <a:latin typeface="Ubuntu"/>
              <a:ea typeface="+mn-ea"/>
              <a:cs typeface="+mn-cs"/>
            </a:endParaRPr>
          </a:p>
        </p:txBody>
      </p:sp>
      <p:sp>
        <p:nvSpPr>
          <p:cNvPr id="48" name="Rectangle 47"/>
          <p:cNvSpPr/>
          <p:nvPr/>
        </p:nvSpPr>
        <p:spPr>
          <a:xfrm>
            <a:off x="7507018" y="2651412"/>
            <a:ext cx="1199263" cy="558258"/>
          </a:xfrm>
          <a:prstGeom prst="rect">
            <a:avLst/>
          </a:prstGeom>
          <a:solidFill>
            <a:srgbClr val="6D9982">
              <a:lumMod val="20000"/>
              <a:lumOff val="80000"/>
            </a:srgbClr>
          </a:solidFill>
          <a:ln w="31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black"/>
                </a:solidFill>
                <a:effectLst/>
                <a:uLnTx/>
                <a:uFillTx/>
                <a:latin typeface="Ubuntu"/>
                <a:ea typeface="+mn-ea"/>
                <a:cs typeface="+mn-cs"/>
              </a:rPr>
              <a:t>Consolidate definition documentation</a:t>
            </a:r>
          </a:p>
        </p:txBody>
      </p:sp>
      <p:cxnSp>
        <p:nvCxnSpPr>
          <p:cNvPr id="49" name="Elbow Connector 48"/>
          <p:cNvCxnSpPr>
            <a:cxnSpLocks/>
            <a:stCxn id="41" idx="3"/>
            <a:endCxn id="48" idx="1"/>
          </p:cNvCxnSpPr>
          <p:nvPr/>
        </p:nvCxnSpPr>
        <p:spPr>
          <a:xfrm>
            <a:off x="7324152" y="2528689"/>
            <a:ext cx="182866" cy="401852"/>
          </a:xfrm>
          <a:prstGeom prst="bentConnector3">
            <a:avLst/>
          </a:prstGeom>
          <a:noFill/>
          <a:ln w="3175" cap="flat" cmpd="sng" algn="ctr">
            <a:solidFill>
              <a:srgbClr val="6D9982">
                <a:lumMod val="20000"/>
                <a:lumOff val="80000"/>
              </a:srgbClr>
            </a:solidFill>
            <a:prstDash val="solid"/>
            <a:headEnd w="sm" len="sm"/>
            <a:tailEnd type="triangle" w="sm" len="sm"/>
          </a:ln>
          <a:effectLst/>
        </p:spPr>
      </p:cxnSp>
      <p:cxnSp>
        <p:nvCxnSpPr>
          <p:cNvPr id="50" name="Elbow Connector 49"/>
          <p:cNvCxnSpPr>
            <a:cxnSpLocks/>
            <a:stCxn id="42" idx="3"/>
            <a:endCxn id="48" idx="1"/>
          </p:cNvCxnSpPr>
          <p:nvPr/>
        </p:nvCxnSpPr>
        <p:spPr>
          <a:xfrm flipV="1">
            <a:off x="7320960" y="2930541"/>
            <a:ext cx="186058" cy="395539"/>
          </a:xfrm>
          <a:prstGeom prst="bentConnector3">
            <a:avLst/>
          </a:prstGeom>
          <a:noFill/>
          <a:ln w="3175" cap="flat" cmpd="sng" algn="ctr">
            <a:solidFill>
              <a:srgbClr val="6D9982">
                <a:lumMod val="20000"/>
                <a:lumOff val="80000"/>
              </a:srgbClr>
            </a:solidFill>
            <a:prstDash val="solid"/>
            <a:headEnd w="sm" len="sm"/>
            <a:tailEnd type="triangle" w="sm" len="sm"/>
          </a:ln>
          <a:effectLst/>
        </p:spPr>
      </p:cxnSp>
      <p:cxnSp>
        <p:nvCxnSpPr>
          <p:cNvPr id="51" name="Straight Arrow Connector 50"/>
          <p:cNvCxnSpPr>
            <a:stCxn id="42" idx="2"/>
          </p:cNvCxnSpPr>
          <p:nvPr/>
        </p:nvCxnSpPr>
        <p:spPr>
          <a:xfrm>
            <a:off x="6814308" y="3605209"/>
            <a:ext cx="0" cy="219923"/>
          </a:xfrm>
          <a:prstGeom prst="straightConnector1">
            <a:avLst/>
          </a:prstGeom>
          <a:noFill/>
          <a:ln w="3175" cap="flat" cmpd="sng" algn="ctr">
            <a:solidFill>
              <a:srgbClr val="6D9982">
                <a:lumMod val="20000"/>
                <a:lumOff val="80000"/>
              </a:srgbClr>
            </a:solidFill>
            <a:prstDash val="solid"/>
            <a:headEnd type="triangle" w="sm" len="sm"/>
            <a:tailEnd type="triangle" w="sm" len="sm"/>
          </a:ln>
          <a:effectLst/>
        </p:spPr>
      </p:cxnSp>
      <p:cxnSp>
        <p:nvCxnSpPr>
          <p:cNvPr id="52" name="Straight Arrow Connector 51"/>
          <p:cNvCxnSpPr>
            <a:endCxn id="48" idx="2"/>
          </p:cNvCxnSpPr>
          <p:nvPr/>
        </p:nvCxnSpPr>
        <p:spPr>
          <a:xfrm flipV="1">
            <a:off x="8106650" y="3209670"/>
            <a:ext cx="0" cy="615462"/>
          </a:xfrm>
          <a:prstGeom prst="straightConnector1">
            <a:avLst/>
          </a:prstGeom>
          <a:noFill/>
          <a:ln w="3175" cap="flat" cmpd="sng" algn="ctr">
            <a:solidFill>
              <a:srgbClr val="6D9982">
                <a:lumMod val="20000"/>
                <a:lumOff val="80000"/>
              </a:srgbClr>
            </a:solidFill>
            <a:prstDash val="solid"/>
            <a:headEnd w="sm" len="sm"/>
            <a:tailEnd type="triangle" w="sm" len="sm"/>
          </a:ln>
          <a:effectLst/>
        </p:spPr>
      </p:cxnSp>
      <p:cxnSp>
        <p:nvCxnSpPr>
          <p:cNvPr id="53" name="Straight Arrow Connector 27"/>
          <p:cNvCxnSpPr>
            <a:cxnSpLocks/>
            <a:stCxn id="40" idx="2"/>
            <a:endCxn id="69" idx="1"/>
          </p:cNvCxnSpPr>
          <p:nvPr/>
        </p:nvCxnSpPr>
        <p:spPr>
          <a:xfrm rot="16200000" flipH="1">
            <a:off x="5521584" y="3742071"/>
            <a:ext cx="520026" cy="58300"/>
          </a:xfrm>
          <a:prstGeom prst="bentConnector2">
            <a:avLst/>
          </a:prstGeom>
          <a:noFill/>
          <a:ln w="3175" cap="flat" cmpd="sng" algn="ctr">
            <a:solidFill>
              <a:srgbClr val="6D9982">
                <a:lumMod val="20000"/>
                <a:lumOff val="80000"/>
              </a:srgbClr>
            </a:solidFill>
            <a:prstDash val="solid"/>
            <a:headEnd w="sm" len="sm"/>
            <a:tailEnd type="triangle" w="sm" len="sm"/>
          </a:ln>
          <a:effectLst/>
        </p:spPr>
      </p:cxnSp>
      <p:cxnSp>
        <p:nvCxnSpPr>
          <p:cNvPr id="54" name="Straight Arrow Connector 53"/>
          <p:cNvCxnSpPr>
            <a:stCxn id="41" idx="2"/>
            <a:endCxn id="42" idx="0"/>
          </p:cNvCxnSpPr>
          <p:nvPr/>
        </p:nvCxnSpPr>
        <p:spPr>
          <a:xfrm flipH="1">
            <a:off x="6814308" y="2807818"/>
            <a:ext cx="1596" cy="239134"/>
          </a:xfrm>
          <a:prstGeom prst="straightConnector1">
            <a:avLst/>
          </a:prstGeom>
          <a:noFill/>
          <a:ln w="3175" cap="flat" cmpd="sng" algn="ctr">
            <a:solidFill>
              <a:srgbClr val="6D9982">
                <a:lumMod val="20000"/>
                <a:lumOff val="80000"/>
              </a:srgbClr>
            </a:solidFill>
            <a:prstDash val="solid"/>
            <a:headEnd type="triangle" w="sm" len="sm"/>
            <a:tailEnd type="triangle" w="sm" len="sm"/>
          </a:ln>
          <a:effectLst/>
        </p:spPr>
      </p:cxnSp>
      <p:sp>
        <p:nvSpPr>
          <p:cNvPr id="55" name="Rectangle 54"/>
          <p:cNvSpPr/>
          <p:nvPr/>
        </p:nvSpPr>
        <p:spPr>
          <a:xfrm>
            <a:off x="8790697" y="2643430"/>
            <a:ext cx="862761" cy="566239"/>
          </a:xfrm>
          <a:prstGeom prst="rect">
            <a:avLst/>
          </a:prstGeom>
          <a:solidFill>
            <a:srgbClr val="6D9982">
              <a:lumMod val="20000"/>
              <a:lumOff val="80000"/>
            </a:srgbClr>
          </a:solidFill>
          <a:ln w="31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black"/>
                </a:solidFill>
                <a:effectLst/>
                <a:uLnTx/>
                <a:uFillTx/>
                <a:latin typeface="Ubuntu"/>
                <a:ea typeface="+mn-ea"/>
                <a:cs typeface="+mn-cs"/>
              </a:rPr>
              <a:t>Mobilise</a:t>
            </a:r>
          </a:p>
        </p:txBody>
      </p:sp>
      <p:cxnSp>
        <p:nvCxnSpPr>
          <p:cNvPr id="56" name="Elbow Connector 55"/>
          <p:cNvCxnSpPr>
            <a:stCxn id="48" idx="0"/>
          </p:cNvCxnSpPr>
          <p:nvPr/>
        </p:nvCxnSpPr>
        <p:spPr>
          <a:xfrm rot="5400000" flipH="1" flipV="1">
            <a:off x="7848181" y="1909793"/>
            <a:ext cx="1000089" cy="483150"/>
          </a:xfrm>
          <a:prstGeom prst="bentConnector3">
            <a:avLst/>
          </a:prstGeom>
          <a:noFill/>
          <a:ln w="3175" cap="flat" cmpd="sng" algn="ctr">
            <a:solidFill>
              <a:srgbClr val="6D9982">
                <a:lumMod val="20000"/>
                <a:lumOff val="80000"/>
              </a:srgbClr>
            </a:solidFill>
            <a:prstDash val="solid"/>
            <a:headEnd w="sm" len="sm"/>
            <a:tailEnd type="none" w="sm" len="sm"/>
          </a:ln>
          <a:effectLst/>
        </p:spPr>
      </p:cxnSp>
      <p:cxnSp>
        <p:nvCxnSpPr>
          <p:cNvPr id="57" name="Elbow Connector 56"/>
          <p:cNvCxnSpPr>
            <a:endCxn id="55" idx="0"/>
          </p:cNvCxnSpPr>
          <p:nvPr/>
        </p:nvCxnSpPr>
        <p:spPr>
          <a:xfrm rot="16200000" flipH="1">
            <a:off x="8453796" y="1875149"/>
            <a:ext cx="992111" cy="544454"/>
          </a:xfrm>
          <a:prstGeom prst="bentConnector3">
            <a:avLst/>
          </a:prstGeom>
          <a:noFill/>
          <a:ln w="3175" cap="flat" cmpd="sng" algn="ctr">
            <a:solidFill>
              <a:srgbClr val="6D9982">
                <a:lumMod val="20000"/>
                <a:lumOff val="80000"/>
              </a:srgbClr>
            </a:solidFill>
            <a:prstDash val="solid"/>
            <a:headEnd type="none" w="sm" len="sm"/>
            <a:tailEnd type="triangle" w="sm" len="sm"/>
          </a:ln>
          <a:effectLst/>
        </p:spPr>
      </p:cxnSp>
      <p:cxnSp>
        <p:nvCxnSpPr>
          <p:cNvPr id="58" name="Straight Connector 57"/>
          <p:cNvCxnSpPr/>
          <p:nvPr/>
        </p:nvCxnSpPr>
        <p:spPr>
          <a:xfrm flipV="1">
            <a:off x="8677623" y="1651322"/>
            <a:ext cx="0" cy="128035"/>
          </a:xfrm>
          <a:prstGeom prst="line">
            <a:avLst/>
          </a:prstGeom>
          <a:noFill/>
          <a:ln w="3175" cap="flat" cmpd="sng" algn="ctr">
            <a:solidFill>
              <a:srgbClr val="7193C7">
                <a:shade val="95000"/>
                <a:satMod val="105000"/>
              </a:srgbClr>
            </a:solidFill>
            <a:prstDash val="solid"/>
            <a:headEnd w="sm" len="sm"/>
            <a:tailEnd w="sm" len="sm"/>
          </a:ln>
          <a:effectLst/>
        </p:spPr>
      </p:cxnSp>
      <p:cxnSp>
        <p:nvCxnSpPr>
          <p:cNvPr id="59" name="Straight Arrow Connector 58"/>
          <p:cNvCxnSpPr/>
          <p:nvPr/>
        </p:nvCxnSpPr>
        <p:spPr>
          <a:xfrm flipV="1">
            <a:off x="8589779" y="1651320"/>
            <a:ext cx="0" cy="128035"/>
          </a:xfrm>
          <a:prstGeom prst="straightConnector1">
            <a:avLst/>
          </a:prstGeom>
          <a:noFill/>
          <a:ln w="3175" cap="flat" cmpd="sng" algn="ctr">
            <a:solidFill>
              <a:srgbClr val="6D9982"/>
            </a:solidFill>
            <a:prstDash val="solid"/>
            <a:headEnd type="none" w="sm" len="sm"/>
            <a:tailEnd type="triangle" w="sm" len="sm"/>
          </a:ln>
          <a:effectLst/>
        </p:spPr>
      </p:cxnSp>
      <p:cxnSp>
        <p:nvCxnSpPr>
          <p:cNvPr id="60" name="Straight Arrow Connector 59"/>
          <p:cNvCxnSpPr/>
          <p:nvPr/>
        </p:nvCxnSpPr>
        <p:spPr>
          <a:xfrm flipV="1">
            <a:off x="9339716" y="3204884"/>
            <a:ext cx="0" cy="620248"/>
          </a:xfrm>
          <a:prstGeom prst="straightConnector1">
            <a:avLst/>
          </a:prstGeom>
          <a:noFill/>
          <a:ln w="3175" cap="flat" cmpd="sng" algn="ctr">
            <a:solidFill>
              <a:srgbClr val="6D9982">
                <a:lumMod val="20000"/>
                <a:lumOff val="80000"/>
              </a:srgbClr>
            </a:solidFill>
            <a:prstDash val="solid"/>
            <a:headEnd w="sm" len="sm"/>
            <a:tailEnd type="triangle" w="sm" len="sm"/>
          </a:ln>
          <a:effectLst/>
        </p:spPr>
      </p:cxnSp>
      <p:sp>
        <p:nvSpPr>
          <p:cNvPr id="61" name="TextBox 60"/>
          <p:cNvSpPr txBox="1"/>
          <p:nvPr/>
        </p:nvSpPr>
        <p:spPr>
          <a:xfrm>
            <a:off x="8661175" y="1871073"/>
            <a:ext cx="369012" cy="230832"/>
          </a:xfrm>
          <a:prstGeom prst="rect">
            <a:avLst/>
          </a:prstGeom>
          <a:noFill/>
          <a:ln w="3175">
            <a:no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Ubuntu"/>
              </a:rPr>
              <a:t>Yes</a:t>
            </a:r>
            <a:endParaRPr kumimoji="0" lang="en-GB" sz="1000" b="0" i="0" u="none" strike="noStrike" kern="0" cap="none" spc="0" normalizeH="0" baseline="0" noProof="0" dirty="0">
              <a:ln>
                <a:noFill/>
              </a:ln>
              <a:solidFill>
                <a:prstClr val="white"/>
              </a:solidFill>
              <a:effectLst/>
              <a:uLnTx/>
              <a:uFillTx/>
              <a:latin typeface="Ubuntu"/>
            </a:endParaRPr>
          </a:p>
        </p:txBody>
      </p:sp>
      <p:sp>
        <p:nvSpPr>
          <p:cNvPr id="62" name="Right Arrow 61">
            <a:hlinkClick r:id="rId3" action="ppaction://hlinksldjump"/>
          </p:cNvPr>
          <p:cNvSpPr/>
          <p:nvPr/>
        </p:nvSpPr>
        <p:spPr>
          <a:xfrm>
            <a:off x="9834093" y="2507333"/>
            <a:ext cx="658979" cy="838433"/>
          </a:xfrm>
          <a:prstGeom prst="rightArrow">
            <a:avLst>
              <a:gd name="adj1" fmla="val 62398"/>
              <a:gd name="adj2" fmla="val 33883"/>
            </a:avLst>
          </a:prstGeom>
          <a:solidFill>
            <a:srgbClr val="6D9982"/>
          </a:solidFill>
          <a:ln w="3175" cap="flat" cmpd="sng" algn="ctr">
            <a:solidFill>
              <a:srgbClr val="7193C7"/>
            </a:solidFill>
            <a:prstDash val="solid"/>
          </a:ln>
          <a:effectLst>
            <a:outerShdw blurRad="127000" dist="38100" dir="3000000" sx="102000" sy="102000" algn="t" rotWithShape="0">
              <a:schemeClr val="tx1">
                <a:alpha val="40000"/>
              </a:scheme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dirty="0">
              <a:ln>
                <a:noFill/>
              </a:ln>
              <a:solidFill>
                <a:prstClr val="white"/>
              </a:solidFill>
              <a:effectLst/>
              <a:uLnTx/>
              <a:uFillTx/>
              <a:latin typeface="Ubuntu"/>
              <a:ea typeface="+mn-ea"/>
              <a:cs typeface="+mn-cs"/>
            </a:endParaRPr>
          </a:p>
        </p:txBody>
      </p:sp>
      <p:sp>
        <p:nvSpPr>
          <p:cNvPr id="63" name="Rectangle 62">
            <a:hlinkClick r:id="rId3" action="ppaction://hlinksldjump"/>
          </p:cNvPr>
          <p:cNvSpPr/>
          <p:nvPr/>
        </p:nvSpPr>
        <p:spPr>
          <a:xfrm>
            <a:off x="9725139" y="2749694"/>
            <a:ext cx="772535" cy="369332"/>
          </a:xfrm>
          <a:prstGeom prst="rect">
            <a:avLst/>
          </a:prstGeom>
          <a:ln w="3175">
            <a:noFill/>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Ubuntu"/>
              </a:rPr>
              <a:t>Delivery process</a:t>
            </a:r>
          </a:p>
        </p:txBody>
      </p:sp>
      <p:sp>
        <p:nvSpPr>
          <p:cNvPr id="64" name="Right Arrow 63">
            <a:hlinkClick r:id="rId4" action="ppaction://hlinksldjump"/>
          </p:cNvPr>
          <p:cNvSpPr/>
          <p:nvPr/>
        </p:nvSpPr>
        <p:spPr>
          <a:xfrm>
            <a:off x="9597191" y="958752"/>
            <a:ext cx="660003" cy="838433"/>
          </a:xfrm>
          <a:prstGeom prst="rightArrow">
            <a:avLst>
              <a:gd name="adj1" fmla="val 62398"/>
              <a:gd name="adj2" fmla="val 33883"/>
            </a:avLst>
          </a:prstGeom>
          <a:solidFill>
            <a:srgbClr val="6D9982"/>
          </a:solidFill>
          <a:ln w="3175" cap="flat" cmpd="sng" algn="ctr">
            <a:solidFill>
              <a:srgbClr val="7193C7"/>
            </a:solidFill>
            <a:prstDash val="solid"/>
          </a:ln>
          <a:effectLst>
            <a:outerShdw blurRad="127000" dist="38100" dir="3000000" sx="102000" sy="102000" algn="t" rotWithShape="0">
              <a:schemeClr val="tx1">
                <a:alpha val="40000"/>
              </a:scheme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dirty="0">
              <a:ln>
                <a:noFill/>
              </a:ln>
              <a:solidFill>
                <a:prstClr val="white"/>
              </a:solidFill>
              <a:effectLst/>
              <a:uLnTx/>
              <a:uFillTx/>
              <a:latin typeface="Ubuntu"/>
              <a:ea typeface="+mn-ea"/>
              <a:cs typeface="+mn-cs"/>
            </a:endParaRPr>
          </a:p>
        </p:txBody>
      </p:sp>
      <p:sp>
        <p:nvSpPr>
          <p:cNvPr id="65" name="Rectangle 64">
            <a:hlinkClick r:id="rId4" action="ppaction://hlinksldjump"/>
          </p:cNvPr>
          <p:cNvSpPr/>
          <p:nvPr/>
        </p:nvSpPr>
        <p:spPr>
          <a:xfrm>
            <a:off x="9496302" y="1185492"/>
            <a:ext cx="772535" cy="369332"/>
          </a:xfrm>
          <a:prstGeom prst="rect">
            <a:avLst/>
          </a:prstGeom>
          <a:ln w="3175">
            <a:noFill/>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Ubuntu"/>
              </a:rPr>
              <a:t>Closure process</a:t>
            </a:r>
          </a:p>
        </p:txBody>
      </p:sp>
      <p:cxnSp>
        <p:nvCxnSpPr>
          <p:cNvPr id="66" name="Straight Connector 65"/>
          <p:cNvCxnSpPr>
            <a:stCxn id="46" idx="3"/>
            <a:endCxn id="64" idx="1"/>
          </p:cNvCxnSpPr>
          <p:nvPr/>
        </p:nvCxnSpPr>
        <p:spPr>
          <a:xfrm>
            <a:off x="9193783" y="1377907"/>
            <a:ext cx="403408" cy="62"/>
          </a:xfrm>
          <a:prstGeom prst="line">
            <a:avLst/>
          </a:prstGeom>
          <a:noFill/>
          <a:ln w="3175" cap="flat" cmpd="sng" algn="ctr">
            <a:solidFill>
              <a:srgbClr val="6D9982"/>
            </a:solidFill>
            <a:prstDash val="solid"/>
            <a:headEnd type="none" w="med" len="med"/>
            <a:tailEnd type="triangle" w="sm" len="sm"/>
          </a:ln>
          <a:effectLst/>
        </p:spPr>
      </p:cxnSp>
      <p:sp>
        <p:nvSpPr>
          <p:cNvPr id="67" name="TextBox 66"/>
          <p:cNvSpPr txBox="1"/>
          <p:nvPr/>
        </p:nvSpPr>
        <p:spPr>
          <a:xfrm>
            <a:off x="9253700" y="1121309"/>
            <a:ext cx="335348" cy="230832"/>
          </a:xfrm>
          <a:prstGeom prst="rect">
            <a:avLst/>
          </a:prstGeom>
          <a:noFill/>
          <a:ln w="3175">
            <a:no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black"/>
                </a:solidFill>
                <a:effectLst/>
                <a:uLnTx/>
                <a:uFillTx/>
                <a:latin typeface="Ubuntu"/>
              </a:rPr>
              <a:t>No</a:t>
            </a:r>
            <a:endParaRPr kumimoji="0" lang="en-GB" sz="1000" b="0" i="0" u="none" strike="noStrike" kern="0" cap="none" spc="0" normalizeH="0" baseline="0" noProof="0" dirty="0">
              <a:ln>
                <a:noFill/>
              </a:ln>
              <a:solidFill>
                <a:prstClr val="black"/>
              </a:solidFill>
              <a:effectLst/>
              <a:uLnTx/>
              <a:uFillTx/>
              <a:latin typeface="Ubuntu"/>
            </a:endParaRPr>
          </a:p>
        </p:txBody>
      </p:sp>
      <p:sp>
        <p:nvSpPr>
          <p:cNvPr id="68" name="Rectangle 67"/>
          <p:cNvSpPr/>
          <p:nvPr/>
        </p:nvSpPr>
        <p:spPr>
          <a:xfrm>
            <a:off x="4149968" y="2332544"/>
            <a:ext cx="738712" cy="369332"/>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Ubuntu"/>
              </a:rPr>
              <a:t>Authorised brief</a:t>
            </a:r>
          </a:p>
        </p:txBody>
      </p:sp>
      <p:sp>
        <p:nvSpPr>
          <p:cNvPr id="69" name="Rectangle 68"/>
          <p:cNvSpPr/>
          <p:nvPr/>
        </p:nvSpPr>
        <p:spPr>
          <a:xfrm>
            <a:off x="5810747" y="3829916"/>
            <a:ext cx="3842712" cy="402635"/>
          </a:xfrm>
          <a:prstGeom prst="rect">
            <a:avLst/>
          </a:prstGeom>
          <a:solidFill>
            <a:srgbClr val="6D9982">
              <a:lumMod val="20000"/>
              <a:lumOff val="80000"/>
            </a:srgbClr>
          </a:solidFill>
          <a:ln w="31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black"/>
                </a:solidFill>
                <a:effectLst/>
                <a:uLnTx/>
                <a:uFillTx/>
                <a:latin typeface="Ubuntu"/>
                <a:ea typeface="+mn-ea"/>
                <a:cs typeface="+mn-cs"/>
              </a:rPr>
              <a:t>Pre-authorisation work</a:t>
            </a:r>
          </a:p>
        </p:txBody>
      </p:sp>
      <p:sp>
        <p:nvSpPr>
          <p:cNvPr id="70" name="Rectangle 69"/>
          <p:cNvSpPr/>
          <p:nvPr/>
        </p:nvSpPr>
        <p:spPr>
          <a:xfrm>
            <a:off x="190804" y="1726909"/>
            <a:ext cx="3849783" cy="1246495"/>
          </a:xfrm>
          <a:prstGeom prst="rect">
            <a:avLst/>
          </a:prstGeom>
        </p:spPr>
        <p:txBody>
          <a:bodyPr wrap="square">
            <a:spAutoFit/>
          </a:bodyPr>
          <a:lstStyle/>
          <a:p>
            <a:pPr marL="177800" indent="-177800">
              <a:spcAft>
                <a:spcPts val="600"/>
              </a:spcAft>
            </a:pPr>
            <a:r>
              <a:rPr lang="en-GB" sz="1200" dirty="0"/>
              <a:t>•	develop a detailed picture of the project;</a:t>
            </a:r>
          </a:p>
          <a:p>
            <a:pPr marL="177800" indent="-177800">
              <a:spcAft>
                <a:spcPts val="600"/>
              </a:spcAft>
            </a:pPr>
            <a:r>
              <a:rPr lang="en-GB" sz="1200" dirty="0"/>
              <a:t>•	determine whether the work is justified;</a:t>
            </a:r>
          </a:p>
          <a:p>
            <a:pPr marL="177800" indent="-177800">
              <a:spcAft>
                <a:spcPts val="600"/>
              </a:spcAft>
            </a:pPr>
            <a:r>
              <a:rPr lang="en-GB" sz="1200" dirty="0"/>
              <a:t>•	describe governance policies that describe how the work will be managed;</a:t>
            </a:r>
          </a:p>
          <a:p>
            <a:pPr marL="177800" indent="-177800">
              <a:spcAft>
                <a:spcPts val="600"/>
              </a:spcAft>
            </a:pPr>
            <a:r>
              <a:rPr lang="en-GB" sz="1200" dirty="0"/>
              <a:t>•	gain the sponsor’s authorisation for the delivery phase.</a:t>
            </a:r>
          </a:p>
        </p:txBody>
      </p:sp>
      <p:sp>
        <p:nvSpPr>
          <p:cNvPr id="72" name="Rectangle 71"/>
          <p:cNvSpPr/>
          <p:nvPr/>
        </p:nvSpPr>
        <p:spPr>
          <a:xfrm>
            <a:off x="180130" y="3153016"/>
            <a:ext cx="4431353" cy="3200876"/>
          </a:xfrm>
          <a:prstGeom prst="rect">
            <a:avLst/>
          </a:prstGeom>
        </p:spPr>
        <p:txBody>
          <a:bodyPr wrap="square">
            <a:spAutoFit/>
          </a:bodyPr>
          <a:lstStyle/>
          <a:p>
            <a:pPr>
              <a:spcAft>
                <a:spcPts val="600"/>
              </a:spcAft>
            </a:pPr>
            <a:r>
              <a:rPr lang="en-GB" sz="1400" dirty="0">
                <a:solidFill>
                  <a:schemeClr val="accent3"/>
                </a:solidFill>
              </a:rPr>
              <a:t>Overview</a:t>
            </a:r>
            <a:endParaRPr lang="en-GB" sz="1200" dirty="0">
              <a:solidFill>
                <a:schemeClr val="accent3"/>
              </a:solidFill>
            </a:endParaRPr>
          </a:p>
          <a:p>
            <a:pPr>
              <a:spcAft>
                <a:spcPts val="600"/>
              </a:spcAft>
            </a:pPr>
            <a:r>
              <a:rPr lang="en-GB" sz="1200" dirty="0"/>
              <a:t>This process starts when the brief and definition plan produced by the </a:t>
            </a:r>
            <a:r>
              <a:rPr lang="en-GB" sz="1200" dirty="0">
                <a:hlinkClick r:id="rId5" action="ppaction://hlinksldjump"/>
              </a:rPr>
              <a:t>identification process </a:t>
            </a:r>
            <a:r>
              <a:rPr lang="en-GB" sz="1200" dirty="0"/>
              <a:t>are approved.</a:t>
            </a:r>
          </a:p>
          <a:p>
            <a:pPr>
              <a:spcAft>
                <a:spcPts val="600"/>
              </a:spcAft>
            </a:pPr>
            <a:r>
              <a:rPr lang="en-GB" sz="1200" dirty="0"/>
              <a:t>The first activity is to assemble the team that will complete the definition activities. This team starts by defining the scope of the work, which will inform decisions about how it should be managed, e.g. as a project or a programme; using predictive or agile approaches.</a:t>
            </a:r>
          </a:p>
          <a:p>
            <a:pPr>
              <a:spcAft>
                <a:spcPts val="600"/>
              </a:spcAft>
            </a:pPr>
            <a:r>
              <a:rPr lang="en-GB" sz="1200" dirty="0"/>
              <a:t>This will lead to the preparation of the </a:t>
            </a:r>
            <a:r>
              <a:rPr lang="en-GB" sz="1200" dirty="0">
                <a:hlinkClick r:id="rId6" action="ppaction://hlinksldjump"/>
              </a:rPr>
              <a:t>governance documents </a:t>
            </a:r>
            <a:r>
              <a:rPr lang="en-GB" sz="1200" dirty="0"/>
              <a:t>and high-level delivery plans. There may also be some preparatory work that should be started early, accepting the risk that this may be wasted if the project or programme delivery is not approved.</a:t>
            </a:r>
          </a:p>
          <a:p>
            <a:pPr>
              <a:spcAft>
                <a:spcPts val="600"/>
              </a:spcAft>
            </a:pPr>
            <a:r>
              <a:rPr lang="en-GB" sz="1200" dirty="0"/>
              <a:t>The consolidated definition documentation is submitted for approval to the sponsor and if authorisation is given, resources are mobilised for the first stage of delivery.</a:t>
            </a:r>
          </a:p>
        </p:txBody>
      </p:sp>
      <p:sp>
        <p:nvSpPr>
          <p:cNvPr id="2" name="Title 1"/>
          <p:cNvSpPr>
            <a:spLocks noGrp="1"/>
          </p:cNvSpPr>
          <p:nvPr>
            <p:ph type="title"/>
          </p:nvPr>
        </p:nvSpPr>
        <p:spPr/>
        <p:txBody>
          <a:bodyPr/>
          <a:lstStyle/>
          <a:p>
            <a:r>
              <a:rPr lang="en-GB" dirty="0"/>
              <a:t>Definition process</a:t>
            </a:r>
          </a:p>
        </p:txBody>
      </p:sp>
      <p:sp>
        <p:nvSpPr>
          <p:cNvPr id="77" name="Right Arrow 76">
            <a:hlinkClick r:id="rId3" action="ppaction://hlinksldjump"/>
          </p:cNvPr>
          <p:cNvSpPr/>
          <p:nvPr/>
        </p:nvSpPr>
        <p:spPr>
          <a:xfrm>
            <a:off x="11741771" y="6079024"/>
            <a:ext cx="344496" cy="380592"/>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ight Arrow 77">
            <a:hlinkClick r:id="rId2" action="ppaction://hlinksldjump"/>
          </p:cNvPr>
          <p:cNvSpPr/>
          <p:nvPr/>
        </p:nvSpPr>
        <p:spPr>
          <a:xfrm flipH="1">
            <a:off x="10669329" y="6079024"/>
            <a:ext cx="344496" cy="380592"/>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ight Arrow 78">
            <a:hlinkClick r:id="rId7" action="ppaction://hlinksldjump"/>
          </p:cNvPr>
          <p:cNvSpPr/>
          <p:nvPr/>
        </p:nvSpPr>
        <p:spPr>
          <a:xfrm rot="5400000" flipH="1">
            <a:off x="11205550" y="6079024"/>
            <a:ext cx="344496" cy="380592"/>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Rectangle 83"/>
          <p:cNvSpPr/>
          <p:nvPr/>
        </p:nvSpPr>
        <p:spPr>
          <a:xfrm>
            <a:off x="6174279" y="4622755"/>
            <a:ext cx="4192066" cy="1957676"/>
          </a:xfrm>
          <a:prstGeom prst="rect">
            <a:avLst/>
          </a:prstGeom>
          <a:solidFill>
            <a:schemeClr val="accent6">
              <a:lumMod val="20000"/>
              <a:lumOff val="80000"/>
            </a:schemeClr>
          </a:solidFill>
          <a:ln>
            <a:noFill/>
          </a:ln>
          <a:effectLst>
            <a:outerShdw blurRad="127000" dist="63500" dir="36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6" name="Rectangle 85"/>
          <p:cNvSpPr/>
          <p:nvPr/>
        </p:nvSpPr>
        <p:spPr>
          <a:xfrm>
            <a:off x="6239273" y="5677793"/>
            <a:ext cx="2022220" cy="723275"/>
          </a:xfrm>
          <a:prstGeom prst="rect">
            <a:avLst/>
          </a:prstGeom>
        </p:spPr>
        <p:txBody>
          <a:bodyPr wrap="none">
            <a:spAutoFit/>
          </a:bodyPr>
          <a:lstStyle/>
          <a:p>
            <a:pPr marL="177800" indent="-177800">
              <a:spcAft>
                <a:spcPts val="300"/>
              </a:spcAft>
              <a:buFont typeface="Arial" panose="020B0604020202020204" pitchFamily="34" charset="0"/>
              <a:buChar char="•"/>
            </a:pPr>
            <a:r>
              <a:rPr lang="en-GB" sz="1200" dirty="0">
                <a:hlinkClick r:id="rId8" action="ppaction://hlinksldjump"/>
              </a:rPr>
              <a:t>Schedule management</a:t>
            </a:r>
            <a:endParaRPr lang="en-GB" sz="1200" dirty="0"/>
          </a:p>
          <a:p>
            <a:pPr marL="177800" indent="-177800">
              <a:spcAft>
                <a:spcPts val="300"/>
              </a:spcAft>
              <a:buFont typeface="Arial" panose="020B0604020202020204" pitchFamily="34" charset="0"/>
              <a:buChar char="•"/>
            </a:pPr>
            <a:r>
              <a:rPr lang="en-GB" sz="1200" dirty="0">
                <a:hlinkClick r:id="rId9" action="ppaction://hlinksldjump"/>
              </a:rPr>
              <a:t>Risk management</a:t>
            </a:r>
            <a:endParaRPr lang="en-GB" sz="1200" dirty="0"/>
          </a:p>
          <a:p>
            <a:pPr marL="177800" indent="-177800">
              <a:spcAft>
                <a:spcPts val="300"/>
              </a:spcAft>
              <a:buFont typeface="Arial" panose="020B0604020202020204" pitchFamily="34" charset="0"/>
              <a:buChar char="•"/>
            </a:pPr>
            <a:r>
              <a:rPr lang="en-GB" sz="1200" dirty="0">
                <a:hlinkClick r:id="rId10" action="ppaction://hlinksldjump"/>
              </a:rPr>
              <a:t>Organisation management</a:t>
            </a:r>
            <a:endParaRPr lang="en-GB" sz="1200" dirty="0"/>
          </a:p>
        </p:txBody>
      </p:sp>
      <p:sp>
        <p:nvSpPr>
          <p:cNvPr id="87" name="Rectangle 86"/>
          <p:cNvSpPr/>
          <p:nvPr/>
        </p:nvSpPr>
        <p:spPr>
          <a:xfrm>
            <a:off x="6250478" y="4707775"/>
            <a:ext cx="4094559" cy="938719"/>
          </a:xfrm>
          <a:prstGeom prst="rect">
            <a:avLst/>
          </a:prstGeom>
        </p:spPr>
        <p:txBody>
          <a:bodyPr wrap="square">
            <a:spAutoFit/>
          </a:bodyPr>
          <a:lstStyle/>
          <a:p>
            <a:pPr>
              <a:spcAft>
                <a:spcPts val="600"/>
              </a:spcAft>
            </a:pPr>
            <a:r>
              <a:rPr lang="en-GB" sz="1400" dirty="0">
                <a:solidFill>
                  <a:schemeClr val="accent5"/>
                </a:solidFill>
              </a:rPr>
              <a:t>Key functions</a:t>
            </a:r>
          </a:p>
          <a:p>
            <a:pPr>
              <a:spcAft>
                <a:spcPts val="600"/>
              </a:spcAft>
            </a:pPr>
            <a:r>
              <a:rPr lang="en-GB" sz="1200" dirty="0"/>
              <a:t>All relevant functions will be used at a high level in order to produce the definition documentation. The main functions used will be:</a:t>
            </a:r>
          </a:p>
        </p:txBody>
      </p:sp>
      <p:sp>
        <p:nvSpPr>
          <p:cNvPr id="88" name="Rectangle 87"/>
          <p:cNvSpPr/>
          <p:nvPr/>
        </p:nvSpPr>
        <p:spPr>
          <a:xfrm>
            <a:off x="8367663" y="5677793"/>
            <a:ext cx="1965731" cy="723275"/>
          </a:xfrm>
          <a:prstGeom prst="rect">
            <a:avLst/>
          </a:prstGeom>
        </p:spPr>
        <p:txBody>
          <a:bodyPr wrap="none">
            <a:spAutoFit/>
          </a:bodyPr>
          <a:lstStyle/>
          <a:p>
            <a:pPr marL="171450" indent="-171450">
              <a:spcAft>
                <a:spcPts val="300"/>
              </a:spcAft>
              <a:buFont typeface="Arial" panose="020B0604020202020204" pitchFamily="34" charset="0"/>
              <a:buChar char="•"/>
            </a:pPr>
            <a:r>
              <a:rPr lang="en-GB" sz="1200" dirty="0">
                <a:hlinkClick r:id="rId11" action="ppaction://hlinksldjump"/>
              </a:rPr>
              <a:t>Scope management</a:t>
            </a:r>
            <a:endParaRPr lang="en-GB" sz="1200" dirty="0"/>
          </a:p>
          <a:p>
            <a:pPr marL="171450" indent="-171450">
              <a:spcAft>
                <a:spcPts val="300"/>
              </a:spcAft>
              <a:buFont typeface="Arial" panose="020B0604020202020204" pitchFamily="34" charset="0"/>
              <a:buChar char="•"/>
            </a:pPr>
            <a:r>
              <a:rPr lang="en-GB" sz="1200" dirty="0">
                <a:hlinkClick r:id="rId12" action="ppaction://hlinksldjump"/>
              </a:rPr>
              <a:t>Resource management</a:t>
            </a:r>
            <a:endParaRPr lang="en-GB" sz="1200" dirty="0"/>
          </a:p>
          <a:p>
            <a:pPr marL="171450" indent="-171450">
              <a:buFont typeface="Arial" panose="020B0604020202020204" pitchFamily="34" charset="0"/>
              <a:buChar char="•"/>
            </a:pPr>
            <a:r>
              <a:rPr lang="en-GB" sz="1200" dirty="0">
                <a:hlinkClick r:id="rId13" action="ppaction://hlinksldjump"/>
              </a:rPr>
              <a:t>Stakeholder management</a:t>
            </a:r>
            <a:endParaRPr lang="en-GB" sz="1200" dirty="0"/>
          </a:p>
        </p:txBody>
      </p:sp>
      <p:sp>
        <p:nvSpPr>
          <p:cNvPr id="4" name="Rectangle 3">
            <a:hlinkClick r:id="rId14"/>
          </p:cNvPr>
          <p:cNvSpPr/>
          <p:nvPr/>
        </p:nvSpPr>
        <p:spPr>
          <a:xfrm>
            <a:off x="10774392" y="94891"/>
            <a:ext cx="1216325" cy="6814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TextBox 72">
            <a:hlinkClick r:id="rId15"/>
            <a:extLst>
              <a:ext uri="{FF2B5EF4-FFF2-40B4-BE49-F238E27FC236}">
                <a16:creationId xmlns:a16="http://schemas.microsoft.com/office/drawing/2014/main" id="{618ACBD3-8248-4547-A801-52409A926391}"/>
              </a:ext>
            </a:extLst>
          </p:cNvPr>
          <p:cNvSpPr txBox="1"/>
          <p:nvPr/>
        </p:nvSpPr>
        <p:spPr>
          <a:xfrm>
            <a:off x="10707096" y="2376667"/>
            <a:ext cx="740780" cy="276999"/>
          </a:xfrm>
          <a:prstGeom prst="rect">
            <a:avLst/>
          </a:prstGeom>
          <a:noFill/>
        </p:spPr>
        <p:txBody>
          <a:bodyPr wrap="none" rtlCol="0">
            <a:spAutoFit/>
          </a:bodyPr>
          <a:lstStyle/>
          <a:p>
            <a:r>
              <a:rPr lang="en-GB" sz="1200" dirty="0"/>
              <a:t>Checklist</a:t>
            </a:r>
          </a:p>
        </p:txBody>
      </p:sp>
      <p:sp>
        <p:nvSpPr>
          <p:cNvPr id="74" name="TextBox 73">
            <a:hlinkClick r:id="rId16"/>
            <a:extLst>
              <a:ext uri="{FF2B5EF4-FFF2-40B4-BE49-F238E27FC236}">
                <a16:creationId xmlns:a16="http://schemas.microsoft.com/office/drawing/2014/main" id="{04D81AB4-0130-4FCA-8C95-4656DC3E9387}"/>
              </a:ext>
            </a:extLst>
          </p:cNvPr>
          <p:cNvSpPr txBox="1"/>
          <p:nvPr/>
        </p:nvSpPr>
        <p:spPr>
          <a:xfrm>
            <a:off x="10707096" y="1306938"/>
            <a:ext cx="977255" cy="276999"/>
          </a:xfrm>
          <a:prstGeom prst="rect">
            <a:avLst/>
          </a:prstGeom>
          <a:noFill/>
        </p:spPr>
        <p:txBody>
          <a:bodyPr wrap="none" rtlCol="0">
            <a:spAutoFit/>
          </a:bodyPr>
          <a:lstStyle/>
          <a:p>
            <a:r>
              <a:rPr lang="en-GB" sz="1200" dirty="0"/>
              <a:t>Competence</a:t>
            </a:r>
          </a:p>
        </p:txBody>
      </p:sp>
      <p:sp>
        <p:nvSpPr>
          <p:cNvPr id="75" name="TextBox 74">
            <a:hlinkClick r:id="rId17"/>
            <a:extLst>
              <a:ext uri="{FF2B5EF4-FFF2-40B4-BE49-F238E27FC236}">
                <a16:creationId xmlns:a16="http://schemas.microsoft.com/office/drawing/2014/main" id="{AA5A6BD3-1790-4C3D-9118-5DD5A1A01624}"/>
              </a:ext>
            </a:extLst>
          </p:cNvPr>
          <p:cNvSpPr txBox="1"/>
          <p:nvPr/>
        </p:nvSpPr>
        <p:spPr>
          <a:xfrm>
            <a:off x="10707097" y="1841802"/>
            <a:ext cx="925446" cy="276999"/>
          </a:xfrm>
          <a:prstGeom prst="rect">
            <a:avLst/>
          </a:prstGeom>
          <a:noFill/>
        </p:spPr>
        <p:txBody>
          <a:bodyPr wrap="none" rtlCol="0">
            <a:spAutoFit/>
          </a:bodyPr>
          <a:lstStyle/>
          <a:p>
            <a:r>
              <a:rPr lang="en-GB" sz="1200" dirty="0"/>
              <a:t>Assessment</a:t>
            </a:r>
          </a:p>
        </p:txBody>
      </p:sp>
      <p:sp>
        <p:nvSpPr>
          <p:cNvPr id="76" name="TextBox 75">
            <a:hlinkClick r:id="rId18"/>
            <a:extLst>
              <a:ext uri="{FF2B5EF4-FFF2-40B4-BE49-F238E27FC236}">
                <a16:creationId xmlns:a16="http://schemas.microsoft.com/office/drawing/2014/main" id="{1026F468-FEC6-4834-9FC8-35632D961245}"/>
              </a:ext>
            </a:extLst>
          </p:cNvPr>
          <p:cNvSpPr txBox="1"/>
          <p:nvPr/>
        </p:nvSpPr>
        <p:spPr>
          <a:xfrm>
            <a:off x="10707097" y="2109234"/>
            <a:ext cx="819327" cy="276999"/>
          </a:xfrm>
          <a:prstGeom prst="rect">
            <a:avLst/>
          </a:prstGeom>
          <a:noFill/>
        </p:spPr>
        <p:txBody>
          <a:bodyPr wrap="none" rtlCol="0">
            <a:spAutoFit/>
          </a:bodyPr>
          <a:lstStyle/>
          <a:p>
            <a:r>
              <a:rPr lang="en-GB" sz="1200" dirty="0"/>
              <a:t>Resources</a:t>
            </a:r>
          </a:p>
        </p:txBody>
      </p:sp>
      <p:sp>
        <p:nvSpPr>
          <p:cNvPr id="89" name="TextBox 88">
            <a:hlinkClick r:id="rId19"/>
            <a:extLst>
              <a:ext uri="{FF2B5EF4-FFF2-40B4-BE49-F238E27FC236}">
                <a16:creationId xmlns:a16="http://schemas.microsoft.com/office/drawing/2014/main" id="{9AC15F2F-C3CA-4ACC-AA80-7F55035DC9D3}"/>
              </a:ext>
            </a:extLst>
          </p:cNvPr>
          <p:cNvSpPr txBox="1"/>
          <p:nvPr/>
        </p:nvSpPr>
        <p:spPr>
          <a:xfrm>
            <a:off x="10707096" y="1574370"/>
            <a:ext cx="728276" cy="276999"/>
          </a:xfrm>
          <a:prstGeom prst="rect">
            <a:avLst/>
          </a:prstGeom>
          <a:noFill/>
        </p:spPr>
        <p:txBody>
          <a:bodyPr wrap="none" rtlCol="0">
            <a:spAutoFit/>
          </a:bodyPr>
          <a:lstStyle/>
          <a:p>
            <a:r>
              <a:rPr lang="en-GB" sz="1200" dirty="0"/>
              <a:t>Maturity</a:t>
            </a:r>
          </a:p>
        </p:txBody>
      </p:sp>
      <p:sp>
        <p:nvSpPr>
          <p:cNvPr id="90" name="TextBox 89">
            <a:extLst>
              <a:ext uri="{FF2B5EF4-FFF2-40B4-BE49-F238E27FC236}">
                <a16:creationId xmlns:a16="http://schemas.microsoft.com/office/drawing/2014/main" id="{8CBA5E55-58D4-4145-95BC-BA7FC8EAB3A8}"/>
              </a:ext>
            </a:extLst>
          </p:cNvPr>
          <p:cNvSpPr txBox="1"/>
          <p:nvPr/>
        </p:nvSpPr>
        <p:spPr>
          <a:xfrm>
            <a:off x="10574696" y="1017186"/>
            <a:ext cx="1589374" cy="307777"/>
          </a:xfrm>
          <a:prstGeom prst="rect">
            <a:avLst/>
          </a:prstGeom>
          <a:noFill/>
        </p:spPr>
        <p:txBody>
          <a:bodyPr wrap="square" rtlCol="0">
            <a:spAutoFit/>
          </a:bodyPr>
          <a:lstStyle/>
          <a:p>
            <a:pPr algn="ctr"/>
            <a:r>
              <a:rPr lang="en-GB" sz="1400" b="1" dirty="0">
                <a:solidFill>
                  <a:schemeClr val="accent3"/>
                </a:solidFill>
              </a:rPr>
              <a:t>Application</a:t>
            </a:r>
          </a:p>
        </p:txBody>
      </p:sp>
      <p:sp>
        <p:nvSpPr>
          <p:cNvPr id="71" name="Rectangle 70">
            <a:extLst>
              <a:ext uri="{FF2B5EF4-FFF2-40B4-BE49-F238E27FC236}">
                <a16:creationId xmlns:a16="http://schemas.microsoft.com/office/drawing/2014/main" id="{30EF95A2-9CAD-407C-B293-C98C230BDDB8}"/>
              </a:ext>
            </a:extLst>
          </p:cNvPr>
          <p:cNvSpPr/>
          <p:nvPr/>
        </p:nvSpPr>
        <p:spPr>
          <a:xfrm>
            <a:off x="185181" y="951643"/>
            <a:ext cx="3929921" cy="754053"/>
          </a:xfrm>
          <a:prstGeom prst="rect">
            <a:avLst/>
          </a:prstGeom>
        </p:spPr>
        <p:txBody>
          <a:bodyPr wrap="square">
            <a:spAutoFit/>
          </a:bodyPr>
          <a:lstStyle/>
          <a:p>
            <a:pPr>
              <a:spcAft>
                <a:spcPts val="600"/>
              </a:spcAft>
            </a:pPr>
            <a:r>
              <a:rPr lang="en-GB" sz="1400" dirty="0">
                <a:solidFill>
                  <a:schemeClr val="accent3"/>
                </a:solidFill>
              </a:rPr>
              <a:t>Goals</a:t>
            </a:r>
            <a:endParaRPr lang="en-GB" sz="1200" dirty="0">
              <a:solidFill>
                <a:schemeClr val="accent3"/>
              </a:solidFill>
            </a:endParaRPr>
          </a:p>
          <a:p>
            <a:pPr>
              <a:spcAft>
                <a:spcPts val="600"/>
              </a:spcAft>
            </a:pPr>
            <a:r>
              <a:rPr lang="en-GB" sz="1200" dirty="0"/>
              <a:t>This process manages the definition phase of the project </a:t>
            </a:r>
            <a:r>
              <a:rPr lang="en-GB" sz="1200" dirty="0">
                <a:hlinkClick r:id="rId20" action="ppaction://hlinksldjump"/>
              </a:rPr>
              <a:t>life cycle</a:t>
            </a:r>
            <a:r>
              <a:rPr lang="en-GB" sz="1200" dirty="0"/>
              <a:t>. Its goals are to:</a:t>
            </a:r>
          </a:p>
        </p:txBody>
      </p:sp>
    </p:spTree>
    <p:extLst>
      <p:ext uri="{BB962C8B-B14F-4D97-AF65-F5344CB8AC3E}">
        <p14:creationId xmlns:p14="http://schemas.microsoft.com/office/powerpoint/2010/main" val="1238648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Delivery process</a:t>
            </a:r>
          </a:p>
        </p:txBody>
      </p:sp>
      <p:sp>
        <p:nvSpPr>
          <p:cNvPr id="4" name="Rectangle 3"/>
          <p:cNvSpPr/>
          <p:nvPr/>
        </p:nvSpPr>
        <p:spPr>
          <a:xfrm>
            <a:off x="5341997" y="1997996"/>
            <a:ext cx="4006878" cy="2120915"/>
          </a:xfrm>
          <a:prstGeom prst="rect">
            <a:avLst/>
          </a:prstGeom>
          <a:solidFill>
            <a:schemeClr val="accent3"/>
          </a:solidFill>
          <a:ln w="3175">
            <a:noFill/>
          </a:ln>
          <a:effectLst>
            <a:outerShdw blurRad="127000" dist="63500" dir="3600000" algn="t"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p>
        </p:txBody>
      </p:sp>
      <p:sp>
        <p:nvSpPr>
          <p:cNvPr id="5" name="TextBox 4"/>
          <p:cNvSpPr txBox="1"/>
          <p:nvPr/>
        </p:nvSpPr>
        <p:spPr>
          <a:xfrm>
            <a:off x="8126599" y="2027581"/>
            <a:ext cx="1288463" cy="261609"/>
          </a:xfrm>
          <a:prstGeom prst="rect">
            <a:avLst/>
          </a:prstGeom>
          <a:noFill/>
        </p:spPr>
        <p:txBody>
          <a:bodyPr wrap="square" rtlCol="0">
            <a:spAutoFit/>
          </a:bodyPr>
          <a:lstStyle/>
          <a:p>
            <a:r>
              <a:rPr lang="en-GB" sz="1100" dirty="0">
                <a:solidFill>
                  <a:schemeClr val="bg1"/>
                </a:solidFill>
              </a:rPr>
              <a:t>Delivery process</a:t>
            </a:r>
          </a:p>
        </p:txBody>
      </p:sp>
      <p:sp>
        <p:nvSpPr>
          <p:cNvPr id="6" name="Rectangle 5"/>
          <p:cNvSpPr/>
          <p:nvPr/>
        </p:nvSpPr>
        <p:spPr>
          <a:xfrm>
            <a:off x="5880377" y="2560531"/>
            <a:ext cx="941344" cy="574971"/>
          </a:xfrm>
          <a:prstGeom prst="rect">
            <a:avLst/>
          </a:prstGeom>
          <a:solidFill>
            <a:schemeClr val="accent3">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rPr>
              <a:t>Corrective action</a:t>
            </a:r>
          </a:p>
        </p:txBody>
      </p:sp>
      <p:sp>
        <p:nvSpPr>
          <p:cNvPr id="7" name="Rectangle 6"/>
          <p:cNvSpPr/>
          <p:nvPr/>
        </p:nvSpPr>
        <p:spPr>
          <a:xfrm>
            <a:off x="5880377" y="3384640"/>
            <a:ext cx="941344" cy="574971"/>
          </a:xfrm>
          <a:prstGeom prst="rect">
            <a:avLst/>
          </a:prstGeom>
          <a:solidFill>
            <a:schemeClr val="accent3">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rPr>
              <a:t>Authorise work</a:t>
            </a:r>
          </a:p>
        </p:txBody>
      </p:sp>
      <p:sp>
        <p:nvSpPr>
          <p:cNvPr id="8" name="Rectangle 7"/>
          <p:cNvSpPr/>
          <p:nvPr/>
        </p:nvSpPr>
        <p:spPr>
          <a:xfrm>
            <a:off x="7085477" y="2560594"/>
            <a:ext cx="995205" cy="574971"/>
          </a:xfrm>
          <a:prstGeom prst="rect">
            <a:avLst/>
          </a:prstGeom>
          <a:solidFill>
            <a:schemeClr val="accent3">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rPr>
              <a:t>Update and communicate</a:t>
            </a:r>
          </a:p>
        </p:txBody>
      </p:sp>
      <p:sp>
        <p:nvSpPr>
          <p:cNvPr id="9" name="Rectangle 8"/>
          <p:cNvSpPr/>
          <p:nvPr/>
        </p:nvSpPr>
        <p:spPr>
          <a:xfrm>
            <a:off x="8344439" y="3384640"/>
            <a:ext cx="941344" cy="574971"/>
          </a:xfrm>
          <a:prstGeom prst="rect">
            <a:avLst/>
          </a:prstGeom>
          <a:solidFill>
            <a:schemeClr val="accent3">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rPr>
              <a:t>Accept completed work</a:t>
            </a:r>
          </a:p>
        </p:txBody>
      </p:sp>
      <p:cxnSp>
        <p:nvCxnSpPr>
          <p:cNvPr id="10" name="Straight Arrow Connector 9"/>
          <p:cNvCxnSpPr/>
          <p:nvPr/>
        </p:nvCxnSpPr>
        <p:spPr>
          <a:xfrm flipH="1" flipV="1">
            <a:off x="7381826" y="1577668"/>
            <a:ext cx="1" cy="420329"/>
          </a:xfrm>
          <a:prstGeom prst="straightConnector1">
            <a:avLst/>
          </a:prstGeom>
          <a:ln w="3175">
            <a:solidFill>
              <a:schemeClr val="accent3"/>
            </a:solidFill>
            <a:headEnd type="none" w="sm" len="sm"/>
            <a:tailEnd type="triangle" w="sm" len="sm"/>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7085477" y="3384640"/>
            <a:ext cx="995205" cy="574971"/>
          </a:xfrm>
          <a:prstGeom prst="rect">
            <a:avLst/>
          </a:prstGeom>
          <a:solidFill>
            <a:schemeClr val="accent3">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rPr>
              <a:t>Co-ordinate and monitor progress</a:t>
            </a:r>
          </a:p>
        </p:txBody>
      </p:sp>
      <p:cxnSp>
        <p:nvCxnSpPr>
          <p:cNvPr id="12" name="Straight Connector 11"/>
          <p:cNvCxnSpPr>
            <a:stCxn id="8" idx="0"/>
          </p:cNvCxnSpPr>
          <p:nvPr/>
        </p:nvCxnSpPr>
        <p:spPr>
          <a:xfrm rot="16200000" flipV="1">
            <a:off x="7200662" y="2178175"/>
            <a:ext cx="562974" cy="201864"/>
          </a:xfrm>
          <a:prstGeom prst="bentConnector3">
            <a:avLst>
              <a:gd name="adj1" fmla="val 55005"/>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6" idx="2"/>
            <a:endCxn id="7" idx="0"/>
          </p:cNvCxnSpPr>
          <p:nvPr/>
        </p:nvCxnSpPr>
        <p:spPr>
          <a:xfrm>
            <a:off x="6351048" y="3135502"/>
            <a:ext cx="0" cy="249138"/>
          </a:xfrm>
          <a:prstGeom prst="straightConnector1">
            <a:avLst/>
          </a:prstGeom>
          <a:ln w="3175">
            <a:solidFill>
              <a:schemeClr val="accent3">
                <a:lumMod val="20000"/>
                <a:lumOff val="80000"/>
              </a:schemeClr>
            </a:solidFill>
            <a:headEnd type="non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8" idx="1"/>
            <a:endCxn id="6" idx="3"/>
          </p:cNvCxnSpPr>
          <p:nvPr/>
        </p:nvCxnSpPr>
        <p:spPr>
          <a:xfrm flipH="1" flipV="1">
            <a:off x="6821720" y="2848017"/>
            <a:ext cx="263756" cy="63"/>
          </a:xfrm>
          <a:prstGeom prst="straightConnector1">
            <a:avLst/>
          </a:prstGeom>
          <a:ln w="3175">
            <a:solidFill>
              <a:schemeClr val="accent3">
                <a:lumMod val="20000"/>
                <a:lumOff val="8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7436785" y="3135565"/>
            <a:ext cx="0" cy="249075"/>
          </a:xfrm>
          <a:prstGeom prst="straightConnector1">
            <a:avLst/>
          </a:prstGeom>
          <a:ln w="3175">
            <a:solidFill>
              <a:schemeClr val="accent3">
                <a:lumMod val="20000"/>
                <a:lumOff val="80000"/>
              </a:schemeClr>
            </a:solidFill>
            <a:headEnd type="non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8073822" y="3672127"/>
            <a:ext cx="263756" cy="0"/>
          </a:xfrm>
          <a:prstGeom prst="straightConnector1">
            <a:avLst/>
          </a:prstGeom>
          <a:ln w="3175">
            <a:solidFill>
              <a:schemeClr val="accent3">
                <a:lumMod val="20000"/>
                <a:lumOff val="80000"/>
              </a:schemeClr>
            </a:solidFill>
            <a:headEnd type="non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7" idx="3"/>
            <a:endCxn id="11" idx="1"/>
          </p:cNvCxnSpPr>
          <p:nvPr/>
        </p:nvCxnSpPr>
        <p:spPr>
          <a:xfrm>
            <a:off x="6821720" y="3672127"/>
            <a:ext cx="263756" cy="0"/>
          </a:xfrm>
          <a:prstGeom prst="straightConnector1">
            <a:avLst/>
          </a:prstGeom>
          <a:ln w="3175">
            <a:solidFill>
              <a:schemeClr val="accent3">
                <a:lumMod val="20000"/>
                <a:lumOff val="80000"/>
              </a:schemeClr>
            </a:solidFill>
            <a:headEnd type="non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8" name="Elbow Connector 17"/>
          <p:cNvCxnSpPr>
            <a:endCxn id="6" idx="0"/>
          </p:cNvCxnSpPr>
          <p:nvPr/>
        </p:nvCxnSpPr>
        <p:spPr>
          <a:xfrm rot="5400000">
            <a:off x="6069332" y="1676264"/>
            <a:ext cx="1165986" cy="602551"/>
          </a:xfrm>
          <a:prstGeom prst="bentConnector3">
            <a:avLst>
              <a:gd name="adj1" fmla="val 72642"/>
            </a:avLst>
          </a:prstGeom>
          <a:ln w="3175">
            <a:solidFill>
              <a:schemeClr val="accent3">
                <a:lumMod val="20000"/>
                <a:lumOff val="80000"/>
              </a:schemeClr>
            </a:solidFill>
            <a:headEnd type="non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6953600" y="1394546"/>
            <a:ext cx="0" cy="603449"/>
          </a:xfrm>
          <a:prstGeom prst="line">
            <a:avLst/>
          </a:prstGeom>
          <a:ln w="3175">
            <a:solidFill>
              <a:schemeClr val="accent3"/>
            </a:solidFill>
          </a:ln>
        </p:spPr>
        <p:style>
          <a:lnRef idx="1">
            <a:schemeClr val="accent1"/>
          </a:lnRef>
          <a:fillRef idx="0">
            <a:schemeClr val="accent1"/>
          </a:fillRef>
          <a:effectRef idx="0">
            <a:schemeClr val="accent1"/>
          </a:effectRef>
          <a:fontRef idx="minor">
            <a:schemeClr val="tx1"/>
          </a:fontRef>
        </p:style>
      </p:cxnSp>
      <p:sp>
        <p:nvSpPr>
          <p:cNvPr id="20" name="Rounded Rectangle 19">
            <a:hlinkClick r:id="rId2" action="ppaction://hlinksldjump"/>
          </p:cNvPr>
          <p:cNvSpPr/>
          <p:nvPr/>
        </p:nvSpPr>
        <p:spPr>
          <a:xfrm>
            <a:off x="6667039" y="1022398"/>
            <a:ext cx="1013369" cy="563197"/>
          </a:xfrm>
          <a:prstGeom prst="roundRect">
            <a:avLst/>
          </a:prstGeom>
          <a:solidFill>
            <a:schemeClr val="accent3"/>
          </a:solidFill>
          <a:ln w="3175">
            <a:noFill/>
          </a:ln>
          <a:effectLst>
            <a:outerShdw blurRad="127000" dist="38100" dir="3000000" sx="102000" sy="102000" algn="t"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Escalation</a:t>
            </a:r>
          </a:p>
        </p:txBody>
      </p:sp>
      <p:sp>
        <p:nvSpPr>
          <p:cNvPr id="21" name="Right Arrow 20"/>
          <p:cNvSpPr/>
          <p:nvPr/>
        </p:nvSpPr>
        <p:spPr>
          <a:xfrm>
            <a:off x="4286185" y="2868743"/>
            <a:ext cx="1028265" cy="863536"/>
          </a:xfrm>
          <a:prstGeom prst="rightArrow">
            <a:avLst>
              <a:gd name="adj1" fmla="val 62398"/>
              <a:gd name="adj2" fmla="val 33883"/>
            </a:avLst>
          </a:prstGeom>
          <a:solidFill>
            <a:schemeClr val="accent3"/>
          </a:solidFill>
          <a:ln>
            <a:noFill/>
          </a:ln>
          <a:effectLst>
            <a:outerShdw blurRad="127000" dist="38100" dir="3000000" sx="102000" sy="102000" algn="t"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chemeClr val="bg1"/>
              </a:solidFill>
            </a:endParaRPr>
          </a:p>
        </p:txBody>
      </p:sp>
      <p:sp>
        <p:nvSpPr>
          <p:cNvPr id="22" name="Rectangle 21">
            <a:hlinkClick r:id="rId3" action="ppaction://hlinksldjump"/>
          </p:cNvPr>
          <p:cNvSpPr/>
          <p:nvPr/>
        </p:nvSpPr>
        <p:spPr>
          <a:xfrm>
            <a:off x="9532939" y="2825157"/>
            <a:ext cx="917909" cy="563197"/>
          </a:xfrm>
          <a:prstGeom prst="rect">
            <a:avLst/>
          </a:prstGeom>
          <a:solidFill>
            <a:schemeClr val="accent3"/>
          </a:solidFill>
          <a:ln w="6350">
            <a:noFill/>
          </a:ln>
          <a:effectLst>
            <a:outerShdw blurRad="127000" dist="38100" dir="3000000" sx="102000" sy="102000" algn="t"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Closure process</a:t>
            </a:r>
          </a:p>
        </p:txBody>
      </p:sp>
      <p:cxnSp>
        <p:nvCxnSpPr>
          <p:cNvPr id="23" name="Straight Arrow Connector 22"/>
          <p:cNvCxnSpPr/>
          <p:nvPr/>
        </p:nvCxnSpPr>
        <p:spPr>
          <a:xfrm flipV="1">
            <a:off x="7721877" y="3143715"/>
            <a:ext cx="0" cy="249075"/>
          </a:xfrm>
          <a:prstGeom prst="straightConnector1">
            <a:avLst/>
          </a:prstGeom>
          <a:ln w="3175">
            <a:solidFill>
              <a:schemeClr val="accent3">
                <a:lumMod val="20000"/>
                <a:lumOff val="80000"/>
              </a:schemeClr>
            </a:solidFill>
            <a:headEnd type="triangle" w="sm" len="sm"/>
            <a:tailEnd type="none" w="sm" len="sm"/>
          </a:ln>
        </p:spPr>
        <p:style>
          <a:lnRef idx="1">
            <a:schemeClr val="accent1"/>
          </a:lnRef>
          <a:fillRef idx="0">
            <a:schemeClr val="accent1"/>
          </a:fillRef>
          <a:effectRef idx="0">
            <a:schemeClr val="accent1"/>
          </a:effectRef>
          <a:fontRef idx="minor">
            <a:schemeClr val="tx1"/>
          </a:fontRef>
        </p:style>
      </p:cxnSp>
      <p:sp>
        <p:nvSpPr>
          <p:cNvPr id="24" name="Rounded Rectangle 23">
            <a:hlinkClick r:id="rId2" action="ppaction://hlinksldjump"/>
          </p:cNvPr>
          <p:cNvSpPr/>
          <p:nvPr/>
        </p:nvSpPr>
        <p:spPr>
          <a:xfrm>
            <a:off x="5146694" y="1014471"/>
            <a:ext cx="1093941" cy="563197"/>
          </a:xfrm>
          <a:prstGeom prst="roundRect">
            <a:avLst>
              <a:gd name="adj" fmla="val 22662"/>
            </a:avLst>
          </a:prstGeom>
          <a:solidFill>
            <a:schemeClr val="accent3"/>
          </a:solidFill>
          <a:ln w="3175">
            <a:noFill/>
          </a:ln>
          <a:effectLst>
            <a:outerShdw blurRad="127000" dist="38100" dir="3000000" sx="102000" sy="102000" algn="t"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Request for authorisation</a:t>
            </a:r>
          </a:p>
        </p:txBody>
      </p:sp>
      <p:cxnSp>
        <p:nvCxnSpPr>
          <p:cNvPr id="25" name="Straight Connector 11"/>
          <p:cNvCxnSpPr/>
          <p:nvPr/>
        </p:nvCxnSpPr>
        <p:spPr>
          <a:xfrm rot="16200000" flipV="1">
            <a:off x="5663180" y="2077058"/>
            <a:ext cx="562600" cy="403727"/>
          </a:xfrm>
          <a:prstGeom prst="bentConnector3">
            <a:avLst>
              <a:gd name="adj1" fmla="val 56146"/>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Elbow Connector 25"/>
          <p:cNvCxnSpPr>
            <a:cxnSpLocks/>
          </p:cNvCxnSpPr>
          <p:nvPr/>
        </p:nvCxnSpPr>
        <p:spPr>
          <a:xfrm rot="16200000" flipH="1">
            <a:off x="4929884" y="2564082"/>
            <a:ext cx="1516956" cy="384031"/>
          </a:xfrm>
          <a:prstGeom prst="bentConnector3">
            <a:avLst>
              <a:gd name="adj1" fmla="val 99730"/>
            </a:avLst>
          </a:prstGeom>
          <a:ln w="3175">
            <a:solidFill>
              <a:schemeClr val="accent3">
                <a:lumMod val="20000"/>
                <a:lumOff val="80000"/>
              </a:schemeClr>
            </a:solidFill>
            <a:headEnd type="non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flipV="1">
            <a:off x="5750277" y="1579726"/>
            <a:ext cx="1" cy="420018"/>
          </a:xfrm>
          <a:prstGeom prst="straightConnector1">
            <a:avLst/>
          </a:prstGeom>
          <a:ln w="3175">
            <a:solidFill>
              <a:schemeClr val="accent3"/>
            </a:solidFill>
            <a:headEnd type="none" w="sm" len="sm"/>
            <a:tailEnd type="triangle"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512651" y="1676807"/>
            <a:ext cx="1024204" cy="261610"/>
          </a:xfrm>
          <a:prstGeom prst="rect">
            <a:avLst/>
          </a:prstGeom>
          <a:solidFill>
            <a:schemeClr val="bg1"/>
          </a:solidFill>
        </p:spPr>
        <p:txBody>
          <a:bodyPr wrap="square" rtlCol="0">
            <a:spAutoFit/>
          </a:bodyPr>
          <a:lstStyle/>
          <a:p>
            <a:r>
              <a:rPr lang="en-GB" sz="1100" dirty="0"/>
              <a:t>Exception plan</a:t>
            </a:r>
          </a:p>
        </p:txBody>
      </p:sp>
      <p:cxnSp>
        <p:nvCxnSpPr>
          <p:cNvPr id="29" name="Straight Connector 28"/>
          <p:cNvCxnSpPr/>
          <p:nvPr/>
        </p:nvCxnSpPr>
        <p:spPr>
          <a:xfrm flipV="1">
            <a:off x="5499540" y="1404649"/>
            <a:ext cx="0" cy="603449"/>
          </a:xfrm>
          <a:prstGeom prst="line">
            <a:avLst/>
          </a:prstGeom>
          <a:ln w="31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0" name="Elbow Connector 29"/>
          <p:cNvCxnSpPr>
            <a:stCxn id="9" idx="0"/>
            <a:endCxn id="8" idx="3"/>
          </p:cNvCxnSpPr>
          <p:nvPr/>
        </p:nvCxnSpPr>
        <p:spPr>
          <a:xfrm rot="16200000" flipV="1">
            <a:off x="8179617" y="2749145"/>
            <a:ext cx="536560" cy="734429"/>
          </a:xfrm>
          <a:prstGeom prst="bentConnector2">
            <a:avLst/>
          </a:prstGeom>
          <a:ln w="3175">
            <a:solidFill>
              <a:schemeClr val="accent3">
                <a:lumMod val="20000"/>
                <a:lumOff val="80000"/>
              </a:schemeClr>
            </a:solidFill>
            <a:headEnd type="none" w="sm" len="sm"/>
            <a:tailEnd type="triangle" w="sm" len="sm"/>
          </a:ln>
        </p:spPr>
        <p:style>
          <a:lnRef idx="1">
            <a:schemeClr val="accent1"/>
          </a:lnRef>
          <a:fillRef idx="0">
            <a:schemeClr val="accent1"/>
          </a:fillRef>
          <a:effectRef idx="0">
            <a:schemeClr val="accent1"/>
          </a:effectRef>
          <a:fontRef idx="minor">
            <a:schemeClr val="tx1"/>
          </a:fontRef>
        </p:style>
      </p:cxnSp>
      <p:sp>
        <p:nvSpPr>
          <p:cNvPr id="31" name="Right Arrow 30"/>
          <p:cNvSpPr/>
          <p:nvPr/>
        </p:nvSpPr>
        <p:spPr>
          <a:xfrm>
            <a:off x="9385976" y="2988093"/>
            <a:ext cx="132848" cy="237323"/>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p>
        </p:txBody>
      </p:sp>
      <p:sp>
        <p:nvSpPr>
          <p:cNvPr id="32" name="Rectangle 31"/>
          <p:cNvSpPr/>
          <p:nvPr/>
        </p:nvSpPr>
        <p:spPr>
          <a:xfrm>
            <a:off x="4228482" y="3151770"/>
            <a:ext cx="1067960" cy="261610"/>
          </a:xfrm>
          <a:prstGeom prst="rect">
            <a:avLst/>
          </a:prstGeom>
        </p:spPr>
        <p:txBody>
          <a:bodyPr wrap="square">
            <a:spAutoFit/>
          </a:bodyPr>
          <a:lstStyle/>
          <a:p>
            <a:pPr algn="ctr"/>
            <a:r>
              <a:rPr lang="en-GB" sz="1100" dirty="0">
                <a:solidFill>
                  <a:schemeClr val="bg1"/>
                </a:solidFill>
              </a:rPr>
              <a:t>Authorisation </a:t>
            </a:r>
          </a:p>
        </p:txBody>
      </p:sp>
      <p:sp>
        <p:nvSpPr>
          <p:cNvPr id="36" name="Right Arrow 35">
            <a:hlinkClick r:id="rId4" action="ppaction://hlinksldjump"/>
          </p:cNvPr>
          <p:cNvSpPr/>
          <p:nvPr/>
        </p:nvSpPr>
        <p:spPr>
          <a:xfrm>
            <a:off x="11741771" y="6079024"/>
            <a:ext cx="344496" cy="380592"/>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ight Arrow 36">
            <a:hlinkClick r:id="rId5" action="ppaction://hlinksldjump"/>
          </p:cNvPr>
          <p:cNvSpPr/>
          <p:nvPr/>
        </p:nvSpPr>
        <p:spPr>
          <a:xfrm flipH="1">
            <a:off x="10669329" y="6079024"/>
            <a:ext cx="344496" cy="380592"/>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p:cNvSpPr/>
          <p:nvPr/>
        </p:nvSpPr>
        <p:spPr>
          <a:xfrm>
            <a:off x="136358" y="913435"/>
            <a:ext cx="5284634" cy="2263055"/>
          </a:xfrm>
          <a:prstGeom prst="rect">
            <a:avLst/>
          </a:prstGeom>
        </p:spPr>
        <p:txBody>
          <a:bodyPr wrap="square">
            <a:spAutoFit/>
          </a:bodyPr>
          <a:lstStyle/>
          <a:p>
            <a:pPr>
              <a:lnSpc>
                <a:spcPct val="115000"/>
              </a:lnSpc>
              <a:spcAft>
                <a:spcPts val="1000"/>
              </a:spcAft>
            </a:pPr>
            <a:r>
              <a:rPr lang="en-GB" sz="1400" dirty="0">
                <a:solidFill>
                  <a:schemeClr val="accent3"/>
                </a:solidFill>
                <a:latin typeface="Calibri" panose="020F0502020204030204" pitchFamily="34" charset="0"/>
                <a:ea typeface="Calibri" panose="020F0502020204030204" pitchFamily="34" charset="0"/>
                <a:cs typeface="Times New Roman" panose="02020603050405020304" pitchFamily="18" charset="0"/>
              </a:rPr>
              <a:t>Goals</a:t>
            </a:r>
            <a:endParaRPr lang="en-GB" sz="1200" dirty="0">
              <a:solidFill>
                <a:schemeClr val="accent3"/>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The goals of delivering a project are to:</a:t>
            </a:r>
          </a:p>
          <a:p>
            <a:pPr marL="182563" lvl="0" indent="-182563">
              <a:lnSpc>
                <a:spcPct val="115000"/>
              </a:lnSpc>
              <a:spcAft>
                <a:spcPts val="300"/>
              </a:spcAft>
              <a:buFont typeface="Symbol" panose="05050102010706020507" pitchFamily="18" charset="2"/>
              <a:buChar char=""/>
            </a:pPr>
            <a:r>
              <a:rPr lang="en-GB" sz="1200" dirty="0">
                <a:latin typeface="Calibri" panose="020F0502020204030204" pitchFamily="34" charset="0"/>
                <a:ea typeface="Calibri" panose="020F0502020204030204" pitchFamily="34" charset="0"/>
                <a:cs typeface="Times New Roman" panose="02020603050405020304" pitchFamily="18" charset="0"/>
              </a:rPr>
              <a:t>delegate responsibility for producing deliverables;</a:t>
            </a:r>
          </a:p>
          <a:p>
            <a:pPr marL="182563" lvl="0" indent="-182563">
              <a:lnSpc>
                <a:spcPct val="115000"/>
              </a:lnSpc>
              <a:spcAft>
                <a:spcPts val="300"/>
              </a:spcAft>
              <a:buFont typeface="Symbol" panose="05050102010706020507" pitchFamily="18" charset="2"/>
              <a:buChar char=""/>
            </a:pPr>
            <a:r>
              <a:rPr lang="en-GB" sz="1200" dirty="0">
                <a:latin typeface="Calibri" panose="020F0502020204030204" pitchFamily="34" charset="0"/>
                <a:ea typeface="Calibri" panose="020F0502020204030204" pitchFamily="34" charset="0"/>
                <a:cs typeface="Times New Roman" panose="02020603050405020304" pitchFamily="18" charset="0"/>
              </a:rPr>
              <a:t>monitor the performance of the work and track against the delivery plans;</a:t>
            </a:r>
          </a:p>
          <a:p>
            <a:pPr marL="182563" lvl="0" indent="-182563">
              <a:lnSpc>
                <a:spcPct val="115000"/>
              </a:lnSpc>
              <a:spcAft>
                <a:spcPts val="300"/>
              </a:spcAft>
              <a:buFont typeface="Symbol" panose="05050102010706020507" pitchFamily="18" charset="2"/>
              <a:buChar char=""/>
            </a:pPr>
            <a:r>
              <a:rPr lang="en-GB" sz="1200" dirty="0">
                <a:latin typeface="Calibri" panose="020F0502020204030204" pitchFamily="34" charset="0"/>
                <a:ea typeface="Calibri" panose="020F0502020204030204" pitchFamily="34" charset="0"/>
                <a:cs typeface="Times New Roman" panose="02020603050405020304" pitchFamily="18" charset="0"/>
              </a:rPr>
              <a:t>take action where necessary to keep work in line with plans;</a:t>
            </a:r>
          </a:p>
          <a:p>
            <a:pPr marL="182563" lvl="0" indent="-182563">
              <a:lnSpc>
                <a:spcPct val="115000"/>
              </a:lnSpc>
              <a:spcAft>
                <a:spcPts val="300"/>
              </a:spcAft>
              <a:buFont typeface="Symbol" panose="05050102010706020507" pitchFamily="18" charset="2"/>
              <a:buChar char=""/>
            </a:pPr>
            <a:r>
              <a:rPr lang="en-GB" sz="1200" dirty="0">
                <a:latin typeface="Calibri" panose="020F0502020204030204" pitchFamily="34" charset="0"/>
                <a:ea typeface="Calibri" panose="020F0502020204030204" pitchFamily="34" charset="0"/>
                <a:cs typeface="Times New Roman" panose="02020603050405020304" pitchFamily="18" charset="0"/>
              </a:rPr>
              <a:t>escalate issues and replan if necessary;</a:t>
            </a:r>
          </a:p>
          <a:p>
            <a:pPr marL="182563" lvl="0" indent="-182563">
              <a:lnSpc>
                <a:spcPct val="115000"/>
              </a:lnSpc>
              <a:spcAft>
                <a:spcPts val="300"/>
              </a:spcAft>
              <a:buFont typeface="Symbol" panose="05050102010706020507" pitchFamily="18" charset="2"/>
              <a:buChar char=""/>
            </a:pPr>
            <a:r>
              <a:rPr lang="en-GB" sz="1200" dirty="0">
                <a:latin typeface="Calibri" panose="020F0502020204030204" pitchFamily="34" charset="0"/>
                <a:ea typeface="Calibri" panose="020F0502020204030204" pitchFamily="34" charset="0"/>
                <a:cs typeface="Times New Roman" panose="02020603050405020304" pitchFamily="18" charset="0"/>
              </a:rPr>
              <a:t>accept work as it is completed;</a:t>
            </a:r>
          </a:p>
          <a:p>
            <a:pPr marL="182563" lvl="0" indent="-182563">
              <a:lnSpc>
                <a:spcPct val="115000"/>
              </a:lnSpc>
              <a:buFont typeface="Symbol" panose="05050102010706020507" pitchFamily="18" charset="2"/>
              <a:buChar char=""/>
            </a:pPr>
            <a:r>
              <a:rPr lang="en-GB" sz="1200" dirty="0">
                <a:latin typeface="Calibri" panose="020F0502020204030204" pitchFamily="34" charset="0"/>
                <a:ea typeface="Calibri" panose="020F0502020204030204" pitchFamily="34" charset="0"/>
                <a:cs typeface="Times New Roman" panose="02020603050405020304" pitchFamily="18" charset="0"/>
              </a:rPr>
              <a:t>maintain communications with all stakeholders.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0" name="Straight Connector 39">
            <a:extLst>
              <a:ext uri="{FF2B5EF4-FFF2-40B4-BE49-F238E27FC236}">
                <a16:creationId xmlns:a16="http://schemas.microsoft.com/office/drawing/2014/main" id="{BFC83B43-00DB-43B4-AC24-491910EFE0C4}"/>
              </a:ext>
            </a:extLst>
          </p:cNvPr>
          <p:cNvCxnSpPr/>
          <p:nvPr/>
        </p:nvCxnSpPr>
        <p:spPr>
          <a:xfrm>
            <a:off x="10724655" y="4343937"/>
            <a:ext cx="13008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D12FA57B-D4FD-470C-97C7-F2A134C32910}"/>
              </a:ext>
            </a:extLst>
          </p:cNvPr>
          <p:cNvSpPr txBox="1"/>
          <p:nvPr/>
        </p:nvSpPr>
        <p:spPr>
          <a:xfrm>
            <a:off x="11025489" y="4457480"/>
            <a:ext cx="699230" cy="307777"/>
          </a:xfrm>
          <a:prstGeom prst="rect">
            <a:avLst/>
          </a:prstGeom>
          <a:noFill/>
        </p:spPr>
        <p:txBody>
          <a:bodyPr wrap="none" rtlCol="0">
            <a:spAutoFit/>
          </a:bodyPr>
          <a:lstStyle/>
          <a:p>
            <a:r>
              <a:rPr lang="en-GB" sz="1400" b="1" dirty="0">
                <a:solidFill>
                  <a:schemeClr val="accent3"/>
                </a:solidFill>
              </a:rPr>
              <a:t>Library</a:t>
            </a:r>
          </a:p>
        </p:txBody>
      </p:sp>
      <p:sp>
        <p:nvSpPr>
          <p:cNvPr id="44" name="TextBox 43">
            <a:hlinkClick r:id="rId6"/>
            <a:extLst>
              <a:ext uri="{FF2B5EF4-FFF2-40B4-BE49-F238E27FC236}">
                <a16:creationId xmlns:a16="http://schemas.microsoft.com/office/drawing/2014/main" id="{82C47509-06EE-41EA-89E1-CBDC37D55020}"/>
              </a:ext>
            </a:extLst>
          </p:cNvPr>
          <p:cNvSpPr txBox="1"/>
          <p:nvPr/>
        </p:nvSpPr>
        <p:spPr>
          <a:xfrm>
            <a:off x="10707096" y="4789454"/>
            <a:ext cx="1235766" cy="276999"/>
          </a:xfrm>
          <a:prstGeom prst="rect">
            <a:avLst/>
          </a:prstGeom>
          <a:noFill/>
        </p:spPr>
        <p:txBody>
          <a:bodyPr wrap="square" rtlCol="0">
            <a:spAutoFit/>
          </a:bodyPr>
          <a:lstStyle/>
          <a:p>
            <a:r>
              <a:rPr lang="en-GB" sz="1200" dirty="0"/>
              <a:t>Shewhart cycle</a:t>
            </a:r>
          </a:p>
        </p:txBody>
      </p:sp>
      <p:sp>
        <p:nvSpPr>
          <p:cNvPr id="48" name="Rectangle 47">
            <a:extLst>
              <a:ext uri="{FF2B5EF4-FFF2-40B4-BE49-F238E27FC236}">
                <a16:creationId xmlns:a16="http://schemas.microsoft.com/office/drawing/2014/main" id="{D11AB154-9743-4319-9889-D5379E7CBFD8}"/>
              </a:ext>
            </a:extLst>
          </p:cNvPr>
          <p:cNvSpPr/>
          <p:nvPr/>
        </p:nvSpPr>
        <p:spPr>
          <a:xfrm>
            <a:off x="8660133" y="4339976"/>
            <a:ext cx="1541211" cy="1510213"/>
          </a:xfrm>
          <a:prstGeom prst="rect">
            <a:avLst/>
          </a:prstGeom>
          <a:solidFill>
            <a:schemeClr val="accent6">
              <a:lumMod val="20000"/>
              <a:lumOff val="80000"/>
            </a:schemeClr>
          </a:solidFill>
          <a:ln>
            <a:noFill/>
          </a:ln>
          <a:effectLst>
            <a:outerShdw blurRad="127000" dist="63500" dir="36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 name="Rectangle 48">
            <a:extLst>
              <a:ext uri="{FF2B5EF4-FFF2-40B4-BE49-F238E27FC236}">
                <a16:creationId xmlns:a16="http://schemas.microsoft.com/office/drawing/2014/main" id="{1DFD4148-4CD8-4040-AF79-0757C84414F8}"/>
              </a:ext>
            </a:extLst>
          </p:cNvPr>
          <p:cNvSpPr/>
          <p:nvPr/>
        </p:nvSpPr>
        <p:spPr>
          <a:xfrm>
            <a:off x="8771950" y="4426638"/>
            <a:ext cx="1235253" cy="307777"/>
          </a:xfrm>
          <a:prstGeom prst="rect">
            <a:avLst/>
          </a:prstGeom>
        </p:spPr>
        <p:txBody>
          <a:bodyPr wrap="square">
            <a:spAutoFit/>
          </a:bodyPr>
          <a:lstStyle/>
          <a:p>
            <a:pPr lvl="0">
              <a:spcAft>
                <a:spcPts val="600"/>
              </a:spcAft>
            </a:pPr>
            <a:r>
              <a:rPr lang="en-GB" sz="1400" dirty="0">
                <a:solidFill>
                  <a:srgbClr val="516B93"/>
                </a:solidFill>
              </a:rPr>
              <a:t>Key functions</a:t>
            </a:r>
          </a:p>
        </p:txBody>
      </p:sp>
      <p:sp>
        <p:nvSpPr>
          <p:cNvPr id="50" name="Rectangle 49">
            <a:extLst>
              <a:ext uri="{FF2B5EF4-FFF2-40B4-BE49-F238E27FC236}">
                <a16:creationId xmlns:a16="http://schemas.microsoft.com/office/drawing/2014/main" id="{0C97B042-4039-4D7C-9414-66DEDA9BFD7C}"/>
              </a:ext>
            </a:extLst>
          </p:cNvPr>
          <p:cNvSpPr/>
          <p:nvPr/>
        </p:nvSpPr>
        <p:spPr>
          <a:xfrm>
            <a:off x="8771950" y="4681760"/>
            <a:ext cx="1346295" cy="946413"/>
          </a:xfrm>
          <a:prstGeom prst="rect">
            <a:avLst/>
          </a:prstGeom>
        </p:spPr>
        <p:txBody>
          <a:bodyPr wrap="square">
            <a:spAutoFit/>
          </a:bodyPr>
          <a:lstStyle/>
          <a:p>
            <a:pPr marL="171450" lvl="0" indent="-171450">
              <a:spcAft>
                <a:spcPts val="300"/>
              </a:spcAft>
              <a:buFont typeface="Arial" panose="020B0604020202020204" pitchFamily="34" charset="0"/>
              <a:buChar char="•"/>
            </a:pPr>
            <a:r>
              <a:rPr lang="en-GB" sz="1200" dirty="0">
                <a:solidFill>
                  <a:prstClr val="black"/>
                </a:solidFill>
                <a:hlinkClick r:id="rId7" action="ppaction://hlinksldjump"/>
              </a:rPr>
              <a:t>Assurance</a:t>
            </a:r>
            <a:endParaRPr lang="en-GB" sz="1200" dirty="0">
              <a:solidFill>
                <a:prstClr val="black"/>
              </a:solidFill>
            </a:endParaRPr>
          </a:p>
          <a:p>
            <a:pPr marL="171450" lvl="0" indent="-171450">
              <a:spcAft>
                <a:spcPts val="300"/>
              </a:spcAft>
              <a:buFont typeface="Arial" panose="020B0604020202020204" pitchFamily="34" charset="0"/>
              <a:buChar char="•"/>
            </a:pPr>
            <a:r>
              <a:rPr lang="en-GB" sz="1200" dirty="0">
                <a:solidFill>
                  <a:prstClr val="black"/>
                </a:solidFill>
                <a:hlinkClick r:id="rId8" action="ppaction://hlinksldjump"/>
              </a:rPr>
              <a:t>Communication</a:t>
            </a:r>
            <a:endParaRPr lang="en-GB" sz="1200" dirty="0">
              <a:solidFill>
                <a:prstClr val="black"/>
              </a:solidFill>
            </a:endParaRPr>
          </a:p>
          <a:p>
            <a:pPr marL="171450" lvl="0" indent="-171450">
              <a:spcAft>
                <a:spcPts val="300"/>
              </a:spcAft>
              <a:buFont typeface="Arial" panose="020B0604020202020204" pitchFamily="34" charset="0"/>
              <a:buChar char="•"/>
            </a:pPr>
            <a:r>
              <a:rPr lang="en-GB" sz="1200" dirty="0">
                <a:solidFill>
                  <a:prstClr val="black"/>
                </a:solidFill>
                <a:hlinkClick r:id="rId8" action="ppaction://hlinksldjump"/>
              </a:rPr>
              <a:t>Delegation</a:t>
            </a:r>
            <a:endParaRPr lang="en-GB" sz="1200" dirty="0">
              <a:solidFill>
                <a:prstClr val="black"/>
              </a:solidFill>
            </a:endParaRPr>
          </a:p>
          <a:p>
            <a:pPr marL="171450" lvl="0" indent="-171450">
              <a:spcAft>
                <a:spcPts val="300"/>
              </a:spcAft>
              <a:buFont typeface="Arial" panose="020B0604020202020204" pitchFamily="34" charset="0"/>
              <a:buChar char="•"/>
            </a:pPr>
            <a:r>
              <a:rPr lang="en-GB" sz="1200" dirty="0">
                <a:solidFill>
                  <a:prstClr val="black"/>
                </a:solidFill>
                <a:hlinkClick r:id="rId9" action="ppaction://hlinksldjump"/>
              </a:rPr>
              <a:t>Control</a:t>
            </a:r>
            <a:endParaRPr lang="en-GB" sz="1200" dirty="0">
              <a:solidFill>
                <a:prstClr val="black"/>
              </a:solidFill>
            </a:endParaRPr>
          </a:p>
        </p:txBody>
      </p:sp>
      <p:sp>
        <p:nvSpPr>
          <p:cNvPr id="51" name="Right Arrow 78">
            <a:hlinkClick r:id="rId10" action="ppaction://hlinksldjump"/>
            <a:extLst>
              <a:ext uri="{FF2B5EF4-FFF2-40B4-BE49-F238E27FC236}">
                <a16:creationId xmlns:a16="http://schemas.microsoft.com/office/drawing/2014/main" id="{A505A6F5-E0B7-497B-AD8E-9D8A914D8335}"/>
              </a:ext>
            </a:extLst>
          </p:cNvPr>
          <p:cNvSpPr/>
          <p:nvPr/>
        </p:nvSpPr>
        <p:spPr>
          <a:xfrm rot="5400000" flipH="1">
            <a:off x="11205550" y="6079024"/>
            <a:ext cx="344496" cy="380592"/>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hlinkClick r:id="rId11"/>
            <a:extLst>
              <a:ext uri="{FF2B5EF4-FFF2-40B4-BE49-F238E27FC236}">
                <a16:creationId xmlns:a16="http://schemas.microsoft.com/office/drawing/2014/main" id="{CE782AEF-2C98-4794-8439-7262BC6EC8E3}"/>
              </a:ext>
            </a:extLst>
          </p:cNvPr>
          <p:cNvSpPr/>
          <p:nvPr/>
        </p:nvSpPr>
        <p:spPr>
          <a:xfrm>
            <a:off x="10621617" y="24064"/>
            <a:ext cx="1517374" cy="8261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TextBox 54">
            <a:hlinkClick r:id="rId12"/>
            <a:extLst>
              <a:ext uri="{FF2B5EF4-FFF2-40B4-BE49-F238E27FC236}">
                <a16:creationId xmlns:a16="http://schemas.microsoft.com/office/drawing/2014/main" id="{F2D7D7AD-A250-46BD-9690-3545450C4D0F}"/>
              </a:ext>
            </a:extLst>
          </p:cNvPr>
          <p:cNvSpPr txBox="1"/>
          <p:nvPr/>
        </p:nvSpPr>
        <p:spPr>
          <a:xfrm>
            <a:off x="10707096" y="2376667"/>
            <a:ext cx="740780" cy="276999"/>
          </a:xfrm>
          <a:prstGeom prst="rect">
            <a:avLst/>
          </a:prstGeom>
          <a:noFill/>
        </p:spPr>
        <p:txBody>
          <a:bodyPr wrap="none" rtlCol="0">
            <a:spAutoFit/>
          </a:bodyPr>
          <a:lstStyle/>
          <a:p>
            <a:r>
              <a:rPr lang="en-GB" sz="1200" dirty="0"/>
              <a:t>Checklist</a:t>
            </a:r>
          </a:p>
        </p:txBody>
      </p:sp>
      <p:sp>
        <p:nvSpPr>
          <p:cNvPr id="57" name="TextBox 56">
            <a:hlinkClick r:id="rId13"/>
            <a:extLst>
              <a:ext uri="{FF2B5EF4-FFF2-40B4-BE49-F238E27FC236}">
                <a16:creationId xmlns:a16="http://schemas.microsoft.com/office/drawing/2014/main" id="{018F09E6-1414-4728-B511-61096AC58677}"/>
              </a:ext>
            </a:extLst>
          </p:cNvPr>
          <p:cNvSpPr txBox="1"/>
          <p:nvPr/>
        </p:nvSpPr>
        <p:spPr>
          <a:xfrm>
            <a:off x="10707096" y="1306938"/>
            <a:ext cx="977255" cy="276999"/>
          </a:xfrm>
          <a:prstGeom prst="rect">
            <a:avLst/>
          </a:prstGeom>
          <a:noFill/>
        </p:spPr>
        <p:txBody>
          <a:bodyPr wrap="none" rtlCol="0">
            <a:spAutoFit/>
          </a:bodyPr>
          <a:lstStyle/>
          <a:p>
            <a:r>
              <a:rPr lang="en-GB" sz="1200" dirty="0"/>
              <a:t>Competence</a:t>
            </a:r>
          </a:p>
        </p:txBody>
      </p:sp>
      <p:sp>
        <p:nvSpPr>
          <p:cNvPr id="58" name="TextBox 57">
            <a:hlinkClick r:id="rId14"/>
            <a:extLst>
              <a:ext uri="{FF2B5EF4-FFF2-40B4-BE49-F238E27FC236}">
                <a16:creationId xmlns:a16="http://schemas.microsoft.com/office/drawing/2014/main" id="{49B9EABA-D5D6-40DF-BC27-28442B8FC331}"/>
              </a:ext>
            </a:extLst>
          </p:cNvPr>
          <p:cNvSpPr txBox="1"/>
          <p:nvPr/>
        </p:nvSpPr>
        <p:spPr>
          <a:xfrm>
            <a:off x="10707097" y="1841802"/>
            <a:ext cx="925446" cy="276999"/>
          </a:xfrm>
          <a:prstGeom prst="rect">
            <a:avLst/>
          </a:prstGeom>
          <a:noFill/>
        </p:spPr>
        <p:txBody>
          <a:bodyPr wrap="none" rtlCol="0">
            <a:spAutoFit/>
          </a:bodyPr>
          <a:lstStyle/>
          <a:p>
            <a:r>
              <a:rPr lang="en-GB" sz="1200" dirty="0"/>
              <a:t>Assessment</a:t>
            </a:r>
          </a:p>
        </p:txBody>
      </p:sp>
      <p:sp>
        <p:nvSpPr>
          <p:cNvPr id="60" name="TextBox 59">
            <a:hlinkClick r:id="rId15"/>
            <a:extLst>
              <a:ext uri="{FF2B5EF4-FFF2-40B4-BE49-F238E27FC236}">
                <a16:creationId xmlns:a16="http://schemas.microsoft.com/office/drawing/2014/main" id="{AB17758B-E143-4F3B-9B5F-10BD5A917E2C}"/>
              </a:ext>
            </a:extLst>
          </p:cNvPr>
          <p:cNvSpPr txBox="1"/>
          <p:nvPr/>
        </p:nvSpPr>
        <p:spPr>
          <a:xfrm>
            <a:off x="10707097" y="2109234"/>
            <a:ext cx="819327" cy="276999"/>
          </a:xfrm>
          <a:prstGeom prst="rect">
            <a:avLst/>
          </a:prstGeom>
          <a:noFill/>
        </p:spPr>
        <p:txBody>
          <a:bodyPr wrap="none" rtlCol="0">
            <a:spAutoFit/>
          </a:bodyPr>
          <a:lstStyle/>
          <a:p>
            <a:r>
              <a:rPr lang="en-GB" sz="1200" dirty="0"/>
              <a:t>Resources</a:t>
            </a:r>
          </a:p>
        </p:txBody>
      </p:sp>
      <p:sp>
        <p:nvSpPr>
          <p:cNvPr id="61" name="TextBox 60">
            <a:hlinkClick r:id="rId16"/>
            <a:extLst>
              <a:ext uri="{FF2B5EF4-FFF2-40B4-BE49-F238E27FC236}">
                <a16:creationId xmlns:a16="http://schemas.microsoft.com/office/drawing/2014/main" id="{82835F2D-A160-4C9F-A20B-4E7025DEF30F}"/>
              </a:ext>
            </a:extLst>
          </p:cNvPr>
          <p:cNvSpPr txBox="1"/>
          <p:nvPr/>
        </p:nvSpPr>
        <p:spPr>
          <a:xfrm>
            <a:off x="10707096" y="1574370"/>
            <a:ext cx="728276" cy="276999"/>
          </a:xfrm>
          <a:prstGeom prst="rect">
            <a:avLst/>
          </a:prstGeom>
          <a:noFill/>
        </p:spPr>
        <p:txBody>
          <a:bodyPr wrap="none" rtlCol="0">
            <a:spAutoFit/>
          </a:bodyPr>
          <a:lstStyle/>
          <a:p>
            <a:r>
              <a:rPr lang="en-GB" sz="1200" dirty="0"/>
              <a:t>Maturity</a:t>
            </a:r>
          </a:p>
        </p:txBody>
      </p:sp>
      <p:cxnSp>
        <p:nvCxnSpPr>
          <p:cNvPr id="62" name="Straight Connector 61">
            <a:extLst>
              <a:ext uri="{FF2B5EF4-FFF2-40B4-BE49-F238E27FC236}">
                <a16:creationId xmlns:a16="http://schemas.microsoft.com/office/drawing/2014/main" id="{63D49415-FFC2-4735-A07B-E33169BFBB7E}"/>
              </a:ext>
            </a:extLst>
          </p:cNvPr>
          <p:cNvCxnSpPr/>
          <p:nvPr/>
        </p:nvCxnSpPr>
        <p:spPr>
          <a:xfrm>
            <a:off x="10724655" y="2811279"/>
            <a:ext cx="13008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23D4F301-0286-473C-9C25-D318746824A1}"/>
              </a:ext>
            </a:extLst>
          </p:cNvPr>
          <p:cNvSpPr txBox="1"/>
          <p:nvPr/>
        </p:nvSpPr>
        <p:spPr>
          <a:xfrm>
            <a:off x="10581945" y="2950623"/>
            <a:ext cx="1586319" cy="307777"/>
          </a:xfrm>
          <a:prstGeom prst="rect">
            <a:avLst/>
          </a:prstGeom>
          <a:noFill/>
        </p:spPr>
        <p:txBody>
          <a:bodyPr wrap="square" rtlCol="0">
            <a:spAutoFit/>
          </a:bodyPr>
          <a:lstStyle/>
          <a:p>
            <a:pPr algn="ctr"/>
            <a:r>
              <a:rPr lang="en-GB" sz="1400" b="1" dirty="0">
                <a:solidFill>
                  <a:schemeClr val="accent3"/>
                </a:solidFill>
              </a:rPr>
              <a:t>More detail</a:t>
            </a:r>
          </a:p>
        </p:txBody>
      </p:sp>
      <p:sp>
        <p:nvSpPr>
          <p:cNvPr id="64" name="TextBox 63">
            <a:extLst>
              <a:ext uri="{FF2B5EF4-FFF2-40B4-BE49-F238E27FC236}">
                <a16:creationId xmlns:a16="http://schemas.microsoft.com/office/drawing/2014/main" id="{4DFE1C96-4A39-44A2-B927-FE85B7FD9E22}"/>
              </a:ext>
            </a:extLst>
          </p:cNvPr>
          <p:cNvSpPr txBox="1"/>
          <p:nvPr/>
        </p:nvSpPr>
        <p:spPr>
          <a:xfrm>
            <a:off x="10580417" y="1017186"/>
            <a:ext cx="1589374" cy="307777"/>
          </a:xfrm>
          <a:prstGeom prst="rect">
            <a:avLst/>
          </a:prstGeom>
          <a:noFill/>
        </p:spPr>
        <p:txBody>
          <a:bodyPr wrap="square" rtlCol="0">
            <a:spAutoFit/>
          </a:bodyPr>
          <a:lstStyle/>
          <a:p>
            <a:pPr algn="ctr"/>
            <a:r>
              <a:rPr lang="en-GB" sz="1400" b="1" dirty="0">
                <a:solidFill>
                  <a:schemeClr val="accent3"/>
                </a:solidFill>
              </a:rPr>
              <a:t>Application</a:t>
            </a:r>
          </a:p>
        </p:txBody>
      </p:sp>
      <p:sp>
        <p:nvSpPr>
          <p:cNvPr id="65" name="TextBox 64">
            <a:hlinkClick r:id="rId17"/>
            <a:extLst>
              <a:ext uri="{FF2B5EF4-FFF2-40B4-BE49-F238E27FC236}">
                <a16:creationId xmlns:a16="http://schemas.microsoft.com/office/drawing/2014/main" id="{68205584-9E33-4CE2-8FC2-91EF63AF6B49}"/>
              </a:ext>
            </a:extLst>
          </p:cNvPr>
          <p:cNvSpPr txBox="1"/>
          <p:nvPr/>
        </p:nvSpPr>
        <p:spPr>
          <a:xfrm>
            <a:off x="10709763" y="3285625"/>
            <a:ext cx="1235766" cy="461665"/>
          </a:xfrm>
          <a:prstGeom prst="rect">
            <a:avLst/>
          </a:prstGeom>
          <a:noFill/>
        </p:spPr>
        <p:txBody>
          <a:bodyPr wrap="square" rtlCol="0">
            <a:spAutoFit/>
          </a:bodyPr>
          <a:lstStyle/>
          <a:p>
            <a:r>
              <a:rPr lang="en-GB" sz="1200" dirty="0"/>
              <a:t>Development process</a:t>
            </a:r>
          </a:p>
        </p:txBody>
      </p:sp>
      <p:sp>
        <p:nvSpPr>
          <p:cNvPr id="66" name="TextBox 65">
            <a:hlinkClick r:id="rId18"/>
            <a:extLst>
              <a:ext uri="{FF2B5EF4-FFF2-40B4-BE49-F238E27FC236}">
                <a16:creationId xmlns:a16="http://schemas.microsoft.com/office/drawing/2014/main" id="{876A0CFF-E2DE-40CF-AEEB-3D1FB61F2790}"/>
              </a:ext>
            </a:extLst>
          </p:cNvPr>
          <p:cNvSpPr txBox="1"/>
          <p:nvPr/>
        </p:nvSpPr>
        <p:spPr>
          <a:xfrm>
            <a:off x="10715163" y="3746511"/>
            <a:ext cx="1235766" cy="461665"/>
          </a:xfrm>
          <a:prstGeom prst="rect">
            <a:avLst/>
          </a:prstGeom>
          <a:noFill/>
        </p:spPr>
        <p:txBody>
          <a:bodyPr wrap="square" rtlCol="0">
            <a:spAutoFit/>
          </a:bodyPr>
          <a:lstStyle/>
          <a:p>
            <a:r>
              <a:rPr lang="en-GB" sz="1200" dirty="0"/>
              <a:t>Boundaries process</a:t>
            </a:r>
          </a:p>
        </p:txBody>
      </p:sp>
      <p:sp>
        <p:nvSpPr>
          <p:cNvPr id="33" name="Rectangle 32">
            <a:extLst>
              <a:ext uri="{FF2B5EF4-FFF2-40B4-BE49-F238E27FC236}">
                <a16:creationId xmlns:a16="http://schemas.microsoft.com/office/drawing/2014/main" id="{859838B1-12A6-4680-B5D0-EADD0C613E8F}"/>
              </a:ext>
            </a:extLst>
          </p:cNvPr>
          <p:cNvSpPr/>
          <p:nvPr/>
        </p:nvSpPr>
        <p:spPr>
          <a:xfrm>
            <a:off x="110709" y="3418154"/>
            <a:ext cx="3986676" cy="3190938"/>
          </a:xfrm>
          <a:prstGeom prst="rect">
            <a:avLst/>
          </a:prstGeom>
        </p:spPr>
        <p:txBody>
          <a:bodyPr wrap="square">
            <a:spAutoFit/>
          </a:bodyPr>
          <a:lstStyle/>
          <a:p>
            <a:pPr>
              <a:lnSpc>
                <a:spcPct val="107000"/>
              </a:lnSpc>
              <a:spcAft>
                <a:spcPts val="800"/>
              </a:spcAft>
            </a:pPr>
            <a:r>
              <a:rPr lang="en-GB" sz="1400" dirty="0">
                <a:solidFill>
                  <a:schemeClr val="accent3"/>
                </a:solidFill>
                <a:latin typeface="Calibri" panose="020F0502020204030204" pitchFamily="34" charset="0"/>
                <a:ea typeface="Calibri" panose="020F0502020204030204" pitchFamily="34" charset="0"/>
                <a:cs typeface="Times New Roman" panose="02020603050405020304" pitchFamily="18" charset="0"/>
              </a:rPr>
              <a:t>Overview</a:t>
            </a:r>
            <a:r>
              <a:rPr lang="en-GB" sz="1100" dirty="0">
                <a:solidFill>
                  <a:schemeClr val="accent3"/>
                </a:solidFill>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200" dirty="0">
                <a:latin typeface="Calibri" panose="020F0502020204030204" pitchFamily="34" charset="0"/>
                <a:ea typeface="Calibri" panose="020F0502020204030204" pitchFamily="34" charset="0"/>
                <a:cs typeface="Times New Roman" panose="02020603050405020304" pitchFamily="18" charset="0"/>
              </a:rPr>
              <a:t>The delivery process is what controls the creation of the products and deliverables that collectively comprise the scope of work.</a:t>
            </a:r>
          </a:p>
          <a:p>
            <a:pPr>
              <a:lnSpc>
                <a:spcPct val="107000"/>
              </a:lnSpc>
              <a:spcAft>
                <a:spcPts val="800"/>
              </a:spcAft>
            </a:pPr>
            <a:r>
              <a:rPr lang="en-GB" sz="1200" dirty="0">
                <a:latin typeface="Calibri" panose="020F0502020204030204" pitchFamily="34" charset="0"/>
                <a:ea typeface="Calibri" panose="020F0502020204030204" pitchFamily="34" charset="0"/>
                <a:cs typeface="Times New Roman" panose="02020603050405020304" pitchFamily="18" charset="0"/>
              </a:rPr>
              <a:t>Once the first stage of delivery work has been authorised, the project manager will identify the work packages to be performed. This will be </a:t>
            </a:r>
            <a:r>
              <a:rPr lang="en-GB" sz="1200" dirty="0">
                <a:latin typeface="Calibri" panose="020F0502020204030204" pitchFamily="34" charset="0"/>
                <a:ea typeface="Calibri" panose="020F0502020204030204" pitchFamily="34" charset="0"/>
                <a:cs typeface="Times New Roman" panose="02020603050405020304" pitchFamily="18" charset="0"/>
                <a:hlinkClick r:id="rId8" action="ppaction://hlinksldjump"/>
              </a:rPr>
              <a:t>delegated</a:t>
            </a:r>
            <a:r>
              <a:rPr lang="en-GB" sz="1200" dirty="0">
                <a:latin typeface="Calibri" panose="020F0502020204030204" pitchFamily="34" charset="0"/>
                <a:ea typeface="Calibri" panose="020F0502020204030204" pitchFamily="34" charset="0"/>
                <a:cs typeface="Times New Roman" panose="02020603050405020304" pitchFamily="18" charset="0"/>
              </a:rPr>
              <a:t> to the relevant teams who will report back on progress. The project manager will co-ordinate the teams and accept completed work once it has met quality control standards.</a:t>
            </a:r>
          </a:p>
          <a:p>
            <a:pPr>
              <a:lnSpc>
                <a:spcPct val="107000"/>
              </a:lnSpc>
              <a:spcAft>
                <a:spcPts val="800"/>
              </a:spcAft>
            </a:pPr>
            <a:r>
              <a:rPr lang="en-GB" sz="1200" dirty="0">
                <a:latin typeface="Calibri" panose="020F0502020204030204" pitchFamily="34" charset="0"/>
                <a:ea typeface="Calibri" panose="020F0502020204030204" pitchFamily="34" charset="0"/>
                <a:cs typeface="Times New Roman" panose="02020603050405020304" pitchFamily="18" charset="0"/>
              </a:rPr>
              <a:t>Throughout the progress of the work, </a:t>
            </a:r>
            <a:r>
              <a:rPr lang="en-GB" sz="1200" dirty="0">
                <a:latin typeface="Calibri" panose="020F0502020204030204" pitchFamily="34" charset="0"/>
                <a:ea typeface="Calibri" panose="020F0502020204030204" pitchFamily="34" charset="0"/>
                <a:cs typeface="Times New Roman" panose="02020603050405020304" pitchFamily="18" charset="0"/>
                <a:hlinkClick r:id="rId19" action="ppaction://hlinksldjump"/>
              </a:rPr>
              <a:t>delivery documents </a:t>
            </a:r>
            <a:r>
              <a:rPr lang="en-GB" sz="1200" dirty="0">
                <a:latin typeface="Calibri" panose="020F0502020204030204" pitchFamily="34" charset="0"/>
                <a:ea typeface="Calibri" panose="020F0502020204030204" pitchFamily="34" charset="0"/>
                <a:cs typeface="Times New Roman" panose="02020603050405020304" pitchFamily="18" charset="0"/>
              </a:rPr>
              <a:t>will be updated, e.g. schedules, budgets, risk registers etc. Communications with stakeholders and between teams will be performed in accordance with the communications plan.</a:t>
            </a:r>
          </a:p>
        </p:txBody>
      </p:sp>
      <p:sp>
        <p:nvSpPr>
          <p:cNvPr id="34" name="Rectangle 33">
            <a:extLst>
              <a:ext uri="{FF2B5EF4-FFF2-40B4-BE49-F238E27FC236}">
                <a16:creationId xmlns:a16="http://schemas.microsoft.com/office/drawing/2014/main" id="{2BB6F98C-33D0-4C3C-9B1B-DD30A10FFEBC}"/>
              </a:ext>
            </a:extLst>
          </p:cNvPr>
          <p:cNvSpPr/>
          <p:nvPr/>
        </p:nvSpPr>
        <p:spPr>
          <a:xfrm>
            <a:off x="4219024" y="4455377"/>
            <a:ext cx="3986676" cy="1664558"/>
          </a:xfrm>
          <a:prstGeom prst="rect">
            <a:avLst/>
          </a:prstGeom>
        </p:spPr>
        <p:txBody>
          <a:bodyPr wrap="square">
            <a:spAutoFit/>
          </a:bodyPr>
          <a:lstStyle/>
          <a:p>
            <a:pPr>
              <a:lnSpc>
                <a:spcPct val="107000"/>
              </a:lnSpc>
              <a:spcAft>
                <a:spcPts val="800"/>
              </a:spcAft>
            </a:pPr>
            <a:r>
              <a:rPr lang="en-GB" sz="1200" dirty="0">
                <a:latin typeface="Calibri" panose="020F0502020204030204" pitchFamily="34" charset="0"/>
                <a:ea typeface="Calibri" panose="020F0502020204030204" pitchFamily="34" charset="0"/>
                <a:cs typeface="Times New Roman" panose="02020603050405020304" pitchFamily="18" charset="0"/>
              </a:rPr>
              <a:t>As the work progresses issues may occur that cannot be easily resolved by the manager, who then escalates these to the sponsor for resolution. In some cases, an issue may require the production of an exception plan that demonstrates how an issue will be resolved and how the schedules and budgets will change. An exception plan should be submitted to the sponsor for authorisation as part of the </a:t>
            </a:r>
            <a:r>
              <a:rPr lang="en-GB" sz="1200" dirty="0">
                <a:latin typeface="Calibri" panose="020F0502020204030204" pitchFamily="34" charset="0"/>
                <a:ea typeface="Calibri" panose="020F0502020204030204" pitchFamily="34" charset="0"/>
                <a:cs typeface="Times New Roman" panose="02020603050405020304" pitchFamily="18" charset="0"/>
                <a:hlinkClick r:id="rId2" action="ppaction://hlinksldjump"/>
              </a:rPr>
              <a:t>sponsorship process</a:t>
            </a:r>
            <a:r>
              <a:rPr lang="en-GB" sz="1200" dirty="0">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995921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Benefits realisation process</a:t>
            </a:r>
          </a:p>
        </p:txBody>
      </p:sp>
      <p:sp>
        <p:nvSpPr>
          <p:cNvPr id="3" name="Right Arrow 2">
            <a:hlinkClick r:id="rId2" action="ppaction://hlinksldjump"/>
          </p:cNvPr>
          <p:cNvSpPr/>
          <p:nvPr/>
        </p:nvSpPr>
        <p:spPr>
          <a:xfrm>
            <a:off x="11741771" y="6079024"/>
            <a:ext cx="344496" cy="380592"/>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ight Arrow 3">
            <a:hlinkClick r:id="rId3" action="ppaction://hlinksldjump"/>
          </p:cNvPr>
          <p:cNvSpPr/>
          <p:nvPr/>
        </p:nvSpPr>
        <p:spPr>
          <a:xfrm flipH="1">
            <a:off x="10669329" y="6079024"/>
            <a:ext cx="344496" cy="380592"/>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ight Arrow 4">
            <a:hlinkClick r:id="rId4" action="ppaction://hlinksldjump"/>
          </p:cNvPr>
          <p:cNvSpPr/>
          <p:nvPr/>
        </p:nvSpPr>
        <p:spPr>
          <a:xfrm rot="5400000" flipH="1">
            <a:off x="11205550" y="6079024"/>
            <a:ext cx="344496" cy="380592"/>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p:cNvGrpSpPr/>
          <p:nvPr/>
        </p:nvGrpSpPr>
        <p:grpSpPr>
          <a:xfrm>
            <a:off x="5668554" y="1445437"/>
            <a:ext cx="4769835" cy="1264653"/>
            <a:chOff x="1279117" y="2536932"/>
            <a:chExt cx="6617974" cy="1754660"/>
          </a:xfrm>
          <a:effectLst>
            <a:outerShdw blurRad="127000" dist="63500" dir="3600000" algn="ctr" rotWithShape="0">
              <a:schemeClr val="tx1">
                <a:alpha val="40000"/>
              </a:schemeClr>
            </a:outerShdw>
          </a:effectLst>
        </p:grpSpPr>
        <p:sp>
          <p:nvSpPr>
            <p:cNvPr id="7" name="Rectangle 6"/>
            <p:cNvSpPr/>
            <p:nvPr/>
          </p:nvSpPr>
          <p:spPr>
            <a:xfrm>
              <a:off x="1279117" y="2536932"/>
              <a:ext cx="6617974" cy="1754660"/>
            </a:xfrm>
            <a:prstGeom prst="rect">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8" name="TextBox 7"/>
            <p:cNvSpPr txBox="1"/>
            <p:nvPr/>
          </p:nvSpPr>
          <p:spPr>
            <a:xfrm>
              <a:off x="1296246" y="2688297"/>
              <a:ext cx="4062666" cy="593612"/>
            </a:xfrm>
            <a:prstGeom prst="rect">
              <a:avLst/>
            </a:prstGeom>
            <a:noFill/>
          </p:spPr>
          <p:txBody>
            <a:bodyPr wrap="none" rtlCol="0">
              <a:spAutoFit/>
            </a:bodyPr>
            <a:lstStyle/>
            <a:p>
              <a:r>
                <a:rPr lang="en-GB" sz="1200" dirty="0">
                  <a:solidFill>
                    <a:schemeClr val="bg1"/>
                  </a:solidFill>
                </a:rPr>
                <a:t>Benefits realisation process</a:t>
              </a:r>
            </a:p>
          </p:txBody>
        </p:sp>
        <p:sp>
          <p:nvSpPr>
            <p:cNvPr id="9" name="Rectangle 8">
              <a:hlinkClick r:id="" action="ppaction://noaction"/>
            </p:cNvPr>
            <p:cNvSpPr/>
            <p:nvPr/>
          </p:nvSpPr>
          <p:spPr>
            <a:xfrm>
              <a:off x="1393912" y="3199073"/>
              <a:ext cx="1296808" cy="792088"/>
            </a:xfrm>
            <a:prstGeom prst="rect">
              <a:avLst/>
            </a:prstGeom>
            <a:solidFill>
              <a:schemeClr val="accent3">
                <a:lumMod val="20000"/>
                <a:lumOff val="80000"/>
              </a:schemeClr>
            </a:solidFill>
            <a:ln w="3175">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Prepare for transition</a:t>
              </a:r>
            </a:p>
          </p:txBody>
        </p:sp>
        <p:sp>
          <p:nvSpPr>
            <p:cNvPr id="10" name="Rectangle 9">
              <a:hlinkClick r:id="" action="ppaction://noaction"/>
            </p:cNvPr>
            <p:cNvSpPr/>
            <p:nvPr/>
          </p:nvSpPr>
          <p:spPr>
            <a:xfrm>
              <a:off x="2977152" y="3199073"/>
              <a:ext cx="1296808" cy="792088"/>
            </a:xfrm>
            <a:prstGeom prst="rect">
              <a:avLst/>
            </a:prstGeom>
            <a:solidFill>
              <a:schemeClr val="accent3">
                <a:lumMod val="20000"/>
                <a:lumOff val="80000"/>
              </a:schemeClr>
            </a:solidFill>
            <a:ln w="3175">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Manage transition</a:t>
              </a:r>
            </a:p>
          </p:txBody>
        </p:sp>
        <p:cxnSp>
          <p:nvCxnSpPr>
            <p:cNvPr id="11" name="Straight Arrow Connector 10"/>
            <p:cNvCxnSpPr>
              <a:stCxn id="9" idx="3"/>
              <a:endCxn id="10" idx="1"/>
            </p:cNvCxnSpPr>
            <p:nvPr/>
          </p:nvCxnSpPr>
          <p:spPr>
            <a:xfrm>
              <a:off x="2690720" y="3595117"/>
              <a:ext cx="286432" cy="0"/>
            </a:xfrm>
            <a:prstGeom prst="straightConnector1">
              <a:avLst/>
            </a:prstGeom>
            <a:ln w="3175">
              <a:solidFill>
                <a:schemeClr val="accent3">
                  <a:lumMod val="20000"/>
                  <a:lumOff val="80000"/>
                </a:schemeClr>
              </a:solidFill>
              <a:headEnd type="none" w="med" len="med"/>
              <a:tailEnd type="triangle" w="sm" len="med"/>
            </a:ln>
          </p:spPr>
          <p:style>
            <a:lnRef idx="1">
              <a:schemeClr val="accent1"/>
            </a:lnRef>
            <a:fillRef idx="0">
              <a:schemeClr val="accent1"/>
            </a:fillRef>
            <a:effectRef idx="0">
              <a:schemeClr val="accent1"/>
            </a:effectRef>
            <a:fontRef idx="minor">
              <a:schemeClr val="tx1"/>
            </a:fontRef>
          </p:style>
        </p:cxnSp>
        <p:cxnSp>
          <p:nvCxnSpPr>
            <p:cNvPr id="12" name="Elbow Connector 10"/>
            <p:cNvCxnSpPr>
              <a:stCxn id="10" idx="3"/>
              <a:endCxn id="13" idx="1"/>
            </p:cNvCxnSpPr>
            <p:nvPr/>
          </p:nvCxnSpPr>
          <p:spPr>
            <a:xfrm>
              <a:off x="4273960" y="3595117"/>
              <a:ext cx="324441" cy="0"/>
            </a:xfrm>
            <a:prstGeom prst="straightConnector1">
              <a:avLst/>
            </a:prstGeom>
            <a:ln w="3175">
              <a:solidFill>
                <a:schemeClr val="accent3">
                  <a:lumMod val="20000"/>
                  <a:lumOff val="80000"/>
                </a:schemeClr>
              </a:solidFill>
              <a:headEnd type="none" w="med" len="med"/>
              <a:tailEnd type="triangle" w="sm" len="med"/>
            </a:ln>
          </p:spPr>
          <p:style>
            <a:lnRef idx="1">
              <a:schemeClr val="accent1"/>
            </a:lnRef>
            <a:fillRef idx="0">
              <a:schemeClr val="accent1"/>
            </a:fillRef>
            <a:effectRef idx="0">
              <a:schemeClr val="accent1"/>
            </a:effectRef>
            <a:fontRef idx="minor">
              <a:schemeClr val="tx1"/>
            </a:fontRef>
          </p:style>
        </p:cxnSp>
        <p:sp>
          <p:nvSpPr>
            <p:cNvPr id="13" name="Rectangle 12">
              <a:hlinkClick r:id="" action="ppaction://noaction"/>
            </p:cNvPr>
            <p:cNvSpPr/>
            <p:nvPr/>
          </p:nvSpPr>
          <p:spPr>
            <a:xfrm>
              <a:off x="4598401" y="3199073"/>
              <a:ext cx="1287459" cy="792088"/>
            </a:xfrm>
            <a:prstGeom prst="rect">
              <a:avLst/>
            </a:prstGeom>
            <a:solidFill>
              <a:schemeClr val="accent3">
                <a:lumMod val="20000"/>
                <a:lumOff val="80000"/>
              </a:schemeClr>
            </a:solidFill>
            <a:ln w="3175">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Conclude transition</a:t>
              </a:r>
            </a:p>
          </p:txBody>
        </p:sp>
        <p:sp>
          <p:nvSpPr>
            <p:cNvPr id="14" name="Rectangle 13">
              <a:hlinkClick r:id="" action="ppaction://noaction"/>
            </p:cNvPr>
            <p:cNvSpPr/>
            <p:nvPr/>
          </p:nvSpPr>
          <p:spPr>
            <a:xfrm>
              <a:off x="6302510" y="3199073"/>
              <a:ext cx="1287459" cy="792088"/>
            </a:xfrm>
            <a:prstGeom prst="rect">
              <a:avLst/>
            </a:prstGeom>
            <a:solidFill>
              <a:schemeClr val="accent3">
                <a:lumMod val="20000"/>
                <a:lumOff val="80000"/>
              </a:schemeClr>
            </a:solidFill>
            <a:ln w="3175">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Final review</a:t>
              </a:r>
            </a:p>
          </p:txBody>
        </p:sp>
        <p:cxnSp>
          <p:nvCxnSpPr>
            <p:cNvPr id="15" name="Elbow Connector 10"/>
            <p:cNvCxnSpPr>
              <a:stCxn id="13" idx="3"/>
              <a:endCxn id="14" idx="1"/>
            </p:cNvCxnSpPr>
            <p:nvPr/>
          </p:nvCxnSpPr>
          <p:spPr>
            <a:xfrm>
              <a:off x="5885860" y="3595117"/>
              <a:ext cx="416650" cy="0"/>
            </a:xfrm>
            <a:prstGeom prst="straightConnector1">
              <a:avLst/>
            </a:prstGeom>
            <a:ln w="3175">
              <a:solidFill>
                <a:schemeClr val="accent3">
                  <a:lumMod val="20000"/>
                  <a:lumOff val="80000"/>
                </a:schemeClr>
              </a:solidFill>
              <a:prstDash val="dash"/>
              <a:headEnd type="none" w="med" len="med"/>
              <a:tailEnd type="triangle" w="sm" len="med"/>
            </a:ln>
          </p:spPr>
          <p:style>
            <a:lnRef idx="1">
              <a:schemeClr val="accent1"/>
            </a:lnRef>
            <a:fillRef idx="0">
              <a:schemeClr val="accent1"/>
            </a:fillRef>
            <a:effectRef idx="0">
              <a:schemeClr val="accent1"/>
            </a:effectRef>
            <a:fontRef idx="minor">
              <a:schemeClr val="tx1"/>
            </a:fontRef>
          </p:style>
        </p:cxnSp>
      </p:grpSp>
      <p:sp>
        <p:nvSpPr>
          <p:cNvPr id="16" name="Rectangle 15"/>
          <p:cNvSpPr/>
          <p:nvPr/>
        </p:nvSpPr>
        <p:spPr>
          <a:xfrm>
            <a:off x="136358" y="993874"/>
            <a:ext cx="5263490" cy="2070695"/>
          </a:xfrm>
          <a:prstGeom prst="rect">
            <a:avLst/>
          </a:prstGeom>
        </p:spPr>
        <p:txBody>
          <a:bodyPr wrap="square">
            <a:spAutoFit/>
          </a:bodyPr>
          <a:lstStyle/>
          <a:p>
            <a:pPr>
              <a:lnSpc>
                <a:spcPct val="115000"/>
              </a:lnSpc>
              <a:spcAft>
                <a:spcPts val="1000"/>
              </a:spcAft>
            </a:pPr>
            <a:r>
              <a:rPr lang="en-GB" sz="1400" dirty="0">
                <a:solidFill>
                  <a:schemeClr val="accent3"/>
                </a:solidFill>
                <a:latin typeface="Calibri" panose="020F0502020204030204" pitchFamily="34" charset="0"/>
                <a:ea typeface="Calibri" panose="020F0502020204030204" pitchFamily="34" charset="0"/>
                <a:cs typeface="Times New Roman" panose="02020603050405020304" pitchFamily="18" charset="0"/>
              </a:rPr>
              <a:t>Goals</a:t>
            </a:r>
            <a:endParaRPr lang="en-GB" sz="1100" dirty="0">
              <a:solidFill>
                <a:schemeClr val="accent3"/>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It is usually the case that simply producing an output does not automatically realise benefits. In most cases an output is used to change some aspect of an organisation’s mode of operation or environment. The goals of this process are to:</a:t>
            </a:r>
          </a:p>
          <a:p>
            <a:pPr marL="342900" lvl="0" indent="-342900">
              <a:lnSpc>
                <a:spcPct val="115000"/>
              </a:lnSpc>
              <a:spcAft>
                <a:spcPts val="0"/>
              </a:spcAft>
              <a:buFont typeface="Symbol" panose="05050102010706020507" pitchFamily="18" charset="2"/>
              <a:buChar char=""/>
            </a:pPr>
            <a:r>
              <a:rPr lang="en-GB" sz="1200" dirty="0">
                <a:latin typeface="Calibri" panose="020F0502020204030204" pitchFamily="34" charset="0"/>
                <a:ea typeface="Calibri" panose="020F0502020204030204" pitchFamily="34" charset="0"/>
                <a:cs typeface="Times New Roman" panose="02020603050405020304" pitchFamily="18" charset="0"/>
              </a:rPr>
              <a:t>establish the current state of what is being changed;</a:t>
            </a:r>
          </a:p>
          <a:p>
            <a:pPr marL="342900" lvl="0" indent="-342900">
              <a:lnSpc>
                <a:spcPct val="115000"/>
              </a:lnSpc>
              <a:spcAft>
                <a:spcPts val="0"/>
              </a:spcAft>
              <a:buFont typeface="Symbol" panose="05050102010706020507" pitchFamily="18" charset="2"/>
              <a:buChar char=""/>
            </a:pPr>
            <a:r>
              <a:rPr lang="en-GB" sz="1200" dirty="0">
                <a:latin typeface="Calibri" panose="020F0502020204030204" pitchFamily="34" charset="0"/>
                <a:ea typeface="Calibri" panose="020F0502020204030204" pitchFamily="34" charset="0"/>
                <a:cs typeface="Times New Roman" panose="02020603050405020304" pitchFamily="18" charset="0"/>
              </a:rPr>
              <a:t>co-ordinate the delivery of outputs with the management of change;</a:t>
            </a:r>
          </a:p>
          <a:p>
            <a:pPr marL="342900" lvl="0" indent="-342900">
              <a:lnSpc>
                <a:spcPct val="115000"/>
              </a:lnSpc>
              <a:spcAft>
                <a:spcPts val="0"/>
              </a:spcAft>
              <a:buFont typeface="Symbol" panose="05050102010706020507" pitchFamily="18" charset="2"/>
              <a:buChar char=""/>
            </a:pPr>
            <a:r>
              <a:rPr lang="en-GB" sz="1200" dirty="0">
                <a:latin typeface="Calibri" panose="020F0502020204030204" pitchFamily="34" charset="0"/>
                <a:ea typeface="Calibri" panose="020F0502020204030204" pitchFamily="34" charset="0"/>
                <a:cs typeface="Times New Roman" panose="02020603050405020304" pitchFamily="18" charset="0"/>
              </a:rPr>
              <a:t>ensure changes are permanent;</a:t>
            </a:r>
          </a:p>
          <a:p>
            <a:pPr marL="342900" lvl="0" indent="-342900">
              <a:lnSpc>
                <a:spcPct val="115000"/>
              </a:lnSpc>
              <a:spcAft>
                <a:spcPts val="1000"/>
              </a:spcAft>
              <a:buFont typeface="Symbol" panose="05050102010706020507" pitchFamily="18" charset="2"/>
              <a:buChar char=""/>
            </a:pPr>
            <a:r>
              <a:rPr lang="en-GB" sz="1200" dirty="0">
                <a:latin typeface="Calibri" panose="020F0502020204030204" pitchFamily="34" charset="0"/>
                <a:ea typeface="Calibri" panose="020F0502020204030204" pitchFamily="34" charset="0"/>
                <a:cs typeface="Times New Roman" panose="02020603050405020304" pitchFamily="18" charset="0"/>
              </a:rPr>
              <a:t>establish whether benefits have been achieved.</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Rectangle 16"/>
          <p:cNvSpPr/>
          <p:nvPr/>
        </p:nvSpPr>
        <p:spPr>
          <a:xfrm>
            <a:off x="136358" y="3206884"/>
            <a:ext cx="5263490" cy="2743572"/>
          </a:xfrm>
          <a:prstGeom prst="rect">
            <a:avLst/>
          </a:prstGeom>
        </p:spPr>
        <p:txBody>
          <a:bodyPr wrap="square">
            <a:spAutoFit/>
          </a:bodyPr>
          <a:lstStyle/>
          <a:p>
            <a:pPr>
              <a:lnSpc>
                <a:spcPct val="115000"/>
              </a:lnSpc>
              <a:spcAft>
                <a:spcPts val="1000"/>
              </a:spcAft>
            </a:pPr>
            <a:r>
              <a:rPr lang="en-GB" sz="1400" dirty="0">
                <a:solidFill>
                  <a:schemeClr val="accent3"/>
                </a:solidFill>
                <a:latin typeface="Calibri" panose="020F0502020204030204" pitchFamily="34" charset="0"/>
                <a:ea typeface="Calibri" panose="020F0502020204030204" pitchFamily="34" charset="0"/>
                <a:cs typeface="Times New Roman" panose="02020603050405020304" pitchFamily="18" charset="0"/>
              </a:rPr>
              <a:t>Overview</a:t>
            </a:r>
          </a:p>
          <a:p>
            <a:pPr>
              <a:lnSpc>
                <a:spcPct val="107000"/>
              </a:lnSpc>
              <a:spcAft>
                <a:spcPts val="800"/>
              </a:spcAft>
            </a:pPr>
            <a:r>
              <a:rPr lang="en-GB" sz="1200" dirty="0">
                <a:latin typeface="Calibri" panose="020F0502020204030204" pitchFamily="34" charset="0"/>
                <a:ea typeface="Calibri" panose="020F0502020204030204" pitchFamily="34" charset="0"/>
                <a:cs typeface="Times New Roman" panose="02020603050405020304" pitchFamily="18" charset="0"/>
              </a:rPr>
              <a:t>Benefits are usually achieved through organisational or societal change. This process address the transition from an existing state to a future state that uses outputs to deliver benefits.</a:t>
            </a:r>
          </a:p>
          <a:p>
            <a:pPr>
              <a:lnSpc>
                <a:spcPct val="107000"/>
              </a:lnSpc>
              <a:spcAft>
                <a:spcPts val="800"/>
              </a:spcAft>
            </a:pPr>
            <a:r>
              <a:rPr lang="en-GB" sz="1200" dirty="0">
                <a:latin typeface="Calibri" panose="020F0502020204030204" pitchFamily="34" charset="0"/>
                <a:ea typeface="Calibri" panose="020F0502020204030204" pitchFamily="34" charset="0"/>
                <a:cs typeface="Times New Roman" panose="02020603050405020304" pitchFamily="18" charset="0"/>
              </a:rPr>
              <a:t>The activities follow a simple and well-established model for the </a:t>
            </a:r>
            <a:r>
              <a:rPr lang="en-GB" sz="1200" dirty="0">
                <a:latin typeface="Calibri" panose="020F0502020204030204" pitchFamily="34" charset="0"/>
                <a:ea typeface="Calibri" panose="020F0502020204030204" pitchFamily="34" charset="0"/>
                <a:cs typeface="Times New Roman" panose="02020603050405020304" pitchFamily="18" charset="0"/>
                <a:hlinkClick r:id="rId5" action="ppaction://hlinksldjump"/>
              </a:rPr>
              <a:t>management of change</a:t>
            </a:r>
            <a:r>
              <a:rPr lang="en-GB" sz="1200" dirty="0">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en-GB" sz="1200" dirty="0">
                <a:latin typeface="Calibri" panose="020F0502020204030204" pitchFamily="34" charset="0"/>
                <a:ea typeface="Calibri" panose="020F0502020204030204" pitchFamily="34" charset="0"/>
                <a:cs typeface="Times New Roman" panose="02020603050405020304" pitchFamily="18" charset="0"/>
              </a:rPr>
              <a:t>Firstly, the preparation work must be done to ensure that people, processes and infrastructure are in place to make use of the outputs of the </a:t>
            </a:r>
            <a:r>
              <a:rPr lang="en-GB" sz="1200" dirty="0">
                <a:latin typeface="Calibri" panose="020F0502020204030204" pitchFamily="34" charset="0"/>
                <a:ea typeface="Calibri" panose="020F0502020204030204" pitchFamily="34" charset="0"/>
                <a:cs typeface="Times New Roman" panose="02020603050405020304" pitchFamily="18" charset="0"/>
                <a:hlinkClick r:id="rId3" action="ppaction://hlinksldjump"/>
              </a:rPr>
              <a:t>delivery process</a:t>
            </a:r>
            <a:r>
              <a:rPr lang="en-GB" sz="1200" dirty="0">
                <a:latin typeface="Calibri" panose="020F0502020204030204" pitchFamily="34" charset="0"/>
                <a:ea typeface="Calibri" panose="020F0502020204030204" pitchFamily="34" charset="0"/>
                <a:cs typeface="Times New Roman" panose="02020603050405020304" pitchFamily="18" charset="0"/>
              </a:rPr>
              <a:t>. This also involves addressing any resistance to change.</a:t>
            </a:r>
          </a:p>
          <a:p>
            <a:pPr>
              <a:lnSpc>
                <a:spcPct val="107000"/>
              </a:lnSpc>
              <a:spcAft>
                <a:spcPts val="800"/>
              </a:spcAft>
            </a:pPr>
            <a:r>
              <a:rPr lang="en-GB" sz="1200" dirty="0">
                <a:latin typeface="Calibri" panose="020F0502020204030204" pitchFamily="34" charset="0"/>
                <a:ea typeface="Calibri" panose="020F0502020204030204" pitchFamily="34" charset="0"/>
                <a:cs typeface="Times New Roman" panose="02020603050405020304" pitchFamily="18" charset="0"/>
              </a:rPr>
              <a:t>Secondly, the outputs are introduced, people are helped and encouraged to adopt new behaviours, attitudes and working practices.</a:t>
            </a:r>
          </a:p>
        </p:txBody>
      </p:sp>
      <p:grpSp>
        <p:nvGrpSpPr>
          <p:cNvPr id="18" name="Group 17">
            <a:extLst>
              <a:ext uri="{FF2B5EF4-FFF2-40B4-BE49-F238E27FC236}">
                <a16:creationId xmlns:a16="http://schemas.microsoft.com/office/drawing/2014/main" id="{2E17115D-9A14-4321-8A2F-3B1B3F032114}"/>
              </a:ext>
            </a:extLst>
          </p:cNvPr>
          <p:cNvGrpSpPr/>
          <p:nvPr/>
        </p:nvGrpSpPr>
        <p:grpSpPr>
          <a:xfrm>
            <a:off x="6895017" y="5612173"/>
            <a:ext cx="2394094" cy="969797"/>
            <a:chOff x="6062246" y="5618063"/>
            <a:chExt cx="3002440" cy="969797"/>
          </a:xfrm>
        </p:grpSpPr>
        <p:sp>
          <p:nvSpPr>
            <p:cNvPr id="19" name="Rectangle 18">
              <a:extLst>
                <a:ext uri="{FF2B5EF4-FFF2-40B4-BE49-F238E27FC236}">
                  <a16:creationId xmlns:a16="http://schemas.microsoft.com/office/drawing/2014/main" id="{68F1693A-8376-4D71-BBFC-DDD938E91B4D}"/>
                </a:ext>
              </a:extLst>
            </p:cNvPr>
            <p:cNvSpPr/>
            <p:nvPr/>
          </p:nvSpPr>
          <p:spPr>
            <a:xfrm>
              <a:off x="6062246" y="5618063"/>
              <a:ext cx="3002440" cy="969797"/>
            </a:xfrm>
            <a:prstGeom prst="rect">
              <a:avLst/>
            </a:prstGeom>
            <a:solidFill>
              <a:schemeClr val="accent6">
                <a:lumMod val="20000"/>
                <a:lumOff val="80000"/>
              </a:schemeClr>
            </a:solidFill>
            <a:ln>
              <a:noFill/>
            </a:ln>
            <a:effectLst>
              <a:outerShdw blurRad="127000" dist="63500" dir="36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extLst>
                <a:ext uri="{FF2B5EF4-FFF2-40B4-BE49-F238E27FC236}">
                  <a16:creationId xmlns:a16="http://schemas.microsoft.com/office/drawing/2014/main" id="{6ED0CCC2-25EA-40FD-885B-B490A7B89C68}"/>
                </a:ext>
              </a:extLst>
            </p:cNvPr>
            <p:cNvSpPr/>
            <p:nvPr/>
          </p:nvSpPr>
          <p:spPr>
            <a:xfrm>
              <a:off x="6124952" y="5667459"/>
              <a:ext cx="2781845" cy="792525"/>
            </a:xfrm>
            <a:prstGeom prst="rect">
              <a:avLst/>
            </a:prstGeom>
          </p:spPr>
          <p:txBody>
            <a:bodyPr wrap="square">
              <a:spAutoFit/>
            </a:bodyPr>
            <a:lstStyle/>
            <a:p>
              <a:pPr lvl="0">
                <a:spcAft>
                  <a:spcPts val="600"/>
                </a:spcAft>
              </a:pPr>
              <a:r>
                <a:rPr lang="en-GB" sz="1400" dirty="0">
                  <a:solidFill>
                    <a:srgbClr val="516B93"/>
                  </a:solidFill>
                </a:rPr>
                <a:t>Key functions</a:t>
              </a:r>
            </a:p>
            <a:p>
              <a:pPr marL="171450" lvl="0" indent="-171450">
                <a:spcAft>
                  <a:spcPts val="300"/>
                </a:spcAft>
                <a:buFont typeface="Arial" panose="020B0604020202020204" pitchFamily="34" charset="0"/>
                <a:buChar char="•"/>
              </a:pPr>
              <a:r>
                <a:rPr lang="en-GB" sz="1200" dirty="0">
                  <a:solidFill>
                    <a:prstClr val="black"/>
                  </a:solidFill>
                  <a:hlinkClick r:id="rId6" action="ppaction://hlinksldjump"/>
                </a:rPr>
                <a:t>Benefits management</a:t>
              </a:r>
              <a:endParaRPr lang="en-GB" sz="1200" dirty="0">
                <a:solidFill>
                  <a:prstClr val="black"/>
                </a:solidFill>
              </a:endParaRPr>
            </a:p>
            <a:p>
              <a:pPr marL="171450" lvl="0" indent="-171450">
                <a:spcAft>
                  <a:spcPts val="300"/>
                </a:spcAft>
                <a:buFont typeface="Arial" panose="020B0604020202020204" pitchFamily="34" charset="0"/>
                <a:buChar char="•"/>
              </a:pPr>
              <a:r>
                <a:rPr lang="en-GB" sz="1200" dirty="0">
                  <a:solidFill>
                    <a:prstClr val="black"/>
                  </a:solidFill>
                  <a:hlinkClick r:id="rId5" action="ppaction://hlinksldjump"/>
                </a:rPr>
                <a:t>Change management</a:t>
              </a:r>
              <a:endParaRPr lang="en-GB" sz="1200" dirty="0">
                <a:solidFill>
                  <a:prstClr val="black"/>
                </a:solidFill>
              </a:endParaRPr>
            </a:p>
          </p:txBody>
        </p:sp>
      </p:grpSp>
      <p:sp>
        <p:nvSpPr>
          <p:cNvPr id="27" name="Rectangle 26">
            <a:hlinkClick r:id="rId7"/>
            <a:extLst>
              <a:ext uri="{FF2B5EF4-FFF2-40B4-BE49-F238E27FC236}">
                <a16:creationId xmlns:a16="http://schemas.microsoft.com/office/drawing/2014/main" id="{277795B6-3BC4-4B15-AA07-3AC0B73C5572}"/>
              </a:ext>
            </a:extLst>
          </p:cNvPr>
          <p:cNvSpPr/>
          <p:nvPr/>
        </p:nvSpPr>
        <p:spPr>
          <a:xfrm>
            <a:off x="10621617" y="24064"/>
            <a:ext cx="1517374" cy="8261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hlinkClick r:id="rId8"/>
            <a:extLst>
              <a:ext uri="{FF2B5EF4-FFF2-40B4-BE49-F238E27FC236}">
                <a16:creationId xmlns:a16="http://schemas.microsoft.com/office/drawing/2014/main" id="{E9BEC69E-665E-4356-80C6-0B3FCD90CE51}"/>
              </a:ext>
            </a:extLst>
          </p:cNvPr>
          <p:cNvSpPr txBox="1"/>
          <p:nvPr/>
        </p:nvSpPr>
        <p:spPr>
          <a:xfrm>
            <a:off x="10707096" y="1306938"/>
            <a:ext cx="977255" cy="276999"/>
          </a:xfrm>
          <a:prstGeom prst="rect">
            <a:avLst/>
          </a:prstGeom>
          <a:noFill/>
        </p:spPr>
        <p:txBody>
          <a:bodyPr wrap="none" rtlCol="0">
            <a:spAutoFit/>
          </a:bodyPr>
          <a:lstStyle/>
          <a:p>
            <a:r>
              <a:rPr lang="en-GB" sz="1200" dirty="0"/>
              <a:t>Competence</a:t>
            </a:r>
          </a:p>
        </p:txBody>
      </p:sp>
      <p:sp>
        <p:nvSpPr>
          <p:cNvPr id="30" name="TextBox 29">
            <a:hlinkClick r:id="rId9"/>
            <a:extLst>
              <a:ext uri="{FF2B5EF4-FFF2-40B4-BE49-F238E27FC236}">
                <a16:creationId xmlns:a16="http://schemas.microsoft.com/office/drawing/2014/main" id="{A182DF63-80F4-48ED-B580-E973C781FC10}"/>
              </a:ext>
            </a:extLst>
          </p:cNvPr>
          <p:cNvSpPr txBox="1"/>
          <p:nvPr/>
        </p:nvSpPr>
        <p:spPr>
          <a:xfrm>
            <a:off x="10707096" y="1574370"/>
            <a:ext cx="728276" cy="276999"/>
          </a:xfrm>
          <a:prstGeom prst="rect">
            <a:avLst/>
          </a:prstGeom>
          <a:noFill/>
        </p:spPr>
        <p:txBody>
          <a:bodyPr wrap="none" rtlCol="0">
            <a:spAutoFit/>
          </a:bodyPr>
          <a:lstStyle/>
          <a:p>
            <a:r>
              <a:rPr lang="en-GB" sz="1200" dirty="0"/>
              <a:t>Maturity</a:t>
            </a:r>
          </a:p>
        </p:txBody>
      </p:sp>
      <p:sp>
        <p:nvSpPr>
          <p:cNvPr id="31" name="TextBox 30">
            <a:extLst>
              <a:ext uri="{FF2B5EF4-FFF2-40B4-BE49-F238E27FC236}">
                <a16:creationId xmlns:a16="http://schemas.microsoft.com/office/drawing/2014/main" id="{FBC8B815-5CBF-4392-9621-1377098C98E6}"/>
              </a:ext>
            </a:extLst>
          </p:cNvPr>
          <p:cNvSpPr txBox="1"/>
          <p:nvPr/>
        </p:nvSpPr>
        <p:spPr>
          <a:xfrm>
            <a:off x="10580417" y="1017186"/>
            <a:ext cx="1589374" cy="307777"/>
          </a:xfrm>
          <a:prstGeom prst="rect">
            <a:avLst/>
          </a:prstGeom>
          <a:noFill/>
        </p:spPr>
        <p:txBody>
          <a:bodyPr wrap="square" rtlCol="0">
            <a:spAutoFit/>
          </a:bodyPr>
          <a:lstStyle/>
          <a:p>
            <a:pPr algn="ctr"/>
            <a:r>
              <a:rPr lang="en-GB" sz="1400" b="1" dirty="0">
                <a:solidFill>
                  <a:schemeClr val="accent3"/>
                </a:solidFill>
              </a:rPr>
              <a:t>Application</a:t>
            </a:r>
          </a:p>
        </p:txBody>
      </p:sp>
      <p:sp>
        <p:nvSpPr>
          <p:cNvPr id="21" name="Rectangle 20">
            <a:extLst>
              <a:ext uri="{FF2B5EF4-FFF2-40B4-BE49-F238E27FC236}">
                <a16:creationId xmlns:a16="http://schemas.microsoft.com/office/drawing/2014/main" id="{0A5432DF-4EEA-434E-8E17-212EE81E00C3}"/>
              </a:ext>
            </a:extLst>
          </p:cNvPr>
          <p:cNvSpPr/>
          <p:nvPr/>
        </p:nvSpPr>
        <p:spPr>
          <a:xfrm>
            <a:off x="5751291" y="3579000"/>
            <a:ext cx="4697472" cy="1371914"/>
          </a:xfrm>
          <a:prstGeom prst="rect">
            <a:avLst/>
          </a:prstGeom>
        </p:spPr>
        <p:txBody>
          <a:bodyPr wrap="square">
            <a:spAutoFit/>
          </a:bodyPr>
          <a:lstStyle/>
          <a:p>
            <a:pPr lvl="0">
              <a:lnSpc>
                <a:spcPct val="107000"/>
              </a:lnSpc>
              <a:spcAft>
                <a:spcPts val="800"/>
              </a:spcAft>
            </a:pPr>
            <a:r>
              <a:rPr lang="en-GB"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Thirdly, the changes are supported longer term to ensure they become ‘business-as-usual’, i.e. they are no longer seen as new and become embedded in the culture.</a:t>
            </a:r>
          </a:p>
          <a:p>
            <a:pPr lvl="0">
              <a:lnSpc>
                <a:spcPct val="107000"/>
              </a:lnSpc>
              <a:spcAft>
                <a:spcPts val="800"/>
              </a:spcAft>
            </a:pPr>
            <a:r>
              <a:rPr lang="en-GB"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Finally, at a suitable point, the effect of the changes is reviewed and the resulting benefits are valued. This is compared to the original </a:t>
            </a:r>
            <a:r>
              <a:rPr lang="en-GB" sz="1200" dirty="0">
                <a:solidFill>
                  <a:prstClr val="black"/>
                </a:solidFill>
                <a:latin typeface="Calibri" panose="020F0502020204030204" pitchFamily="34" charset="0"/>
                <a:ea typeface="Calibri" panose="020F0502020204030204" pitchFamily="34" charset="0"/>
                <a:cs typeface="Times New Roman" panose="02020603050405020304" pitchFamily="18" charset="0"/>
                <a:hlinkClick r:id="rId10" action="ppaction://hlinksldjump"/>
              </a:rPr>
              <a:t>business case</a:t>
            </a:r>
            <a:r>
              <a:rPr lang="en-GB"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 to provide one measure of the success of the project.</a:t>
            </a:r>
          </a:p>
        </p:txBody>
      </p:sp>
    </p:spTree>
    <p:extLst>
      <p:ext uri="{BB962C8B-B14F-4D97-AF65-F5344CB8AC3E}">
        <p14:creationId xmlns:p14="http://schemas.microsoft.com/office/powerpoint/2010/main" val="2778603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Closure process</a:t>
            </a:r>
          </a:p>
        </p:txBody>
      </p:sp>
      <p:sp>
        <p:nvSpPr>
          <p:cNvPr id="4" name="Right Arrow 3">
            <a:hlinkClick r:id="rId2" action="ppaction://hlinksldjump"/>
          </p:cNvPr>
          <p:cNvSpPr/>
          <p:nvPr/>
        </p:nvSpPr>
        <p:spPr>
          <a:xfrm flipH="1">
            <a:off x="10669329" y="6079024"/>
            <a:ext cx="344496" cy="380592"/>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ight Arrow 4">
            <a:hlinkClick r:id="rId3" action="ppaction://hlinksldjump"/>
          </p:cNvPr>
          <p:cNvSpPr/>
          <p:nvPr/>
        </p:nvSpPr>
        <p:spPr>
          <a:xfrm rot="5400000" flipH="1">
            <a:off x="11205550" y="6079024"/>
            <a:ext cx="344496" cy="380592"/>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p:cNvGrpSpPr/>
          <p:nvPr/>
        </p:nvGrpSpPr>
        <p:grpSpPr>
          <a:xfrm>
            <a:off x="5886557" y="1117333"/>
            <a:ext cx="4137137" cy="2905083"/>
            <a:chOff x="3351009" y="4003643"/>
            <a:chExt cx="2782754" cy="1954040"/>
          </a:xfrm>
          <a:effectLst>
            <a:outerShdw blurRad="127000" dist="63500" dir="3600000" algn="ctr" rotWithShape="0">
              <a:srgbClr val="000000">
                <a:alpha val="40000"/>
              </a:srgbClr>
            </a:outerShdw>
          </a:effectLst>
        </p:grpSpPr>
        <p:sp>
          <p:nvSpPr>
            <p:cNvPr id="7" name="Rectangle 6"/>
            <p:cNvSpPr/>
            <p:nvPr/>
          </p:nvSpPr>
          <p:spPr>
            <a:xfrm>
              <a:off x="3351009" y="4617545"/>
              <a:ext cx="2782754" cy="1340138"/>
            </a:xfrm>
            <a:prstGeom prst="rect">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8" name="TextBox 7"/>
            <p:cNvSpPr txBox="1"/>
            <p:nvPr/>
          </p:nvSpPr>
          <p:spPr>
            <a:xfrm>
              <a:off x="3359044" y="4688556"/>
              <a:ext cx="1164358" cy="276999"/>
            </a:xfrm>
            <a:prstGeom prst="rect">
              <a:avLst/>
            </a:prstGeom>
            <a:noFill/>
          </p:spPr>
          <p:txBody>
            <a:bodyPr wrap="none" rtlCol="0">
              <a:spAutoFit/>
            </a:bodyPr>
            <a:lstStyle/>
            <a:p>
              <a:r>
                <a:rPr lang="en-GB" sz="1200" dirty="0">
                  <a:solidFill>
                    <a:schemeClr val="bg1"/>
                  </a:solidFill>
                </a:rPr>
                <a:t>Closure process</a:t>
              </a:r>
            </a:p>
          </p:txBody>
        </p:sp>
        <p:sp>
          <p:nvSpPr>
            <p:cNvPr id="9" name="Rectangle 8">
              <a:hlinkClick r:id="" action="ppaction://noaction"/>
            </p:cNvPr>
            <p:cNvSpPr/>
            <p:nvPr/>
          </p:nvSpPr>
          <p:spPr>
            <a:xfrm>
              <a:off x="3404864" y="4928183"/>
              <a:ext cx="608388" cy="371602"/>
            </a:xfrm>
            <a:prstGeom prst="rect">
              <a:avLst/>
            </a:prstGeom>
            <a:solidFill>
              <a:schemeClr val="accent3">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Prepare for closure</a:t>
              </a:r>
            </a:p>
          </p:txBody>
        </p:sp>
        <p:cxnSp>
          <p:nvCxnSpPr>
            <p:cNvPr id="10" name="Straight Arrow Connector 9"/>
            <p:cNvCxnSpPr>
              <a:stCxn id="9" idx="3"/>
              <a:endCxn id="13" idx="1"/>
            </p:cNvCxnSpPr>
            <p:nvPr/>
          </p:nvCxnSpPr>
          <p:spPr>
            <a:xfrm>
              <a:off x="4013252" y="5113984"/>
              <a:ext cx="186377" cy="0"/>
            </a:xfrm>
            <a:prstGeom prst="straightConnector1">
              <a:avLst/>
            </a:prstGeom>
            <a:ln w="3175">
              <a:solidFill>
                <a:schemeClr val="accent3">
                  <a:lumMod val="20000"/>
                  <a:lumOff val="80000"/>
                </a:schemeClr>
              </a:solidFill>
              <a:headEnd type="non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11" name="Elbow Connector 10"/>
            <p:cNvCxnSpPr/>
            <p:nvPr/>
          </p:nvCxnSpPr>
          <p:spPr>
            <a:xfrm flipV="1">
              <a:off x="4606518" y="4367635"/>
              <a:ext cx="368436" cy="746349"/>
            </a:xfrm>
            <a:prstGeom prst="bentConnector2">
              <a:avLst/>
            </a:prstGeom>
            <a:ln w="3175">
              <a:solidFill>
                <a:schemeClr val="accent3">
                  <a:lumMod val="20000"/>
                  <a:lumOff val="8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Rectangle 11">
              <a:hlinkClick r:id="" action="ppaction://noaction"/>
            </p:cNvPr>
            <p:cNvSpPr/>
            <p:nvPr/>
          </p:nvSpPr>
          <p:spPr>
            <a:xfrm>
              <a:off x="5434698" y="4928183"/>
              <a:ext cx="604002" cy="371602"/>
            </a:xfrm>
            <a:prstGeom prst="rect">
              <a:avLst/>
            </a:prstGeom>
            <a:solidFill>
              <a:schemeClr val="accent3">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Demobilise</a:t>
              </a:r>
            </a:p>
          </p:txBody>
        </p:sp>
        <p:sp>
          <p:nvSpPr>
            <p:cNvPr id="13" name="Rectangle 12">
              <a:hlinkClick r:id="" action="ppaction://noaction"/>
            </p:cNvPr>
            <p:cNvSpPr/>
            <p:nvPr/>
          </p:nvSpPr>
          <p:spPr>
            <a:xfrm>
              <a:off x="4199629" y="4928183"/>
              <a:ext cx="608388" cy="371602"/>
            </a:xfrm>
            <a:prstGeom prst="rect">
              <a:avLst/>
            </a:prstGeom>
            <a:solidFill>
              <a:schemeClr val="accent3">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Hand over</a:t>
              </a:r>
            </a:p>
          </p:txBody>
        </p:sp>
        <p:sp>
          <p:nvSpPr>
            <p:cNvPr id="14" name="Rectangle 13">
              <a:hlinkClick r:id="" action="ppaction://noaction"/>
            </p:cNvPr>
            <p:cNvSpPr/>
            <p:nvPr/>
          </p:nvSpPr>
          <p:spPr>
            <a:xfrm>
              <a:off x="4199629" y="5448164"/>
              <a:ext cx="608388" cy="371602"/>
            </a:xfrm>
            <a:prstGeom prst="rect">
              <a:avLst/>
            </a:prstGeom>
            <a:solidFill>
              <a:schemeClr val="accent3">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Review</a:t>
              </a:r>
            </a:p>
          </p:txBody>
        </p:sp>
        <p:cxnSp>
          <p:nvCxnSpPr>
            <p:cNvPr id="15" name="Elbow Connector 14"/>
            <p:cNvCxnSpPr>
              <a:stCxn id="9" idx="3"/>
              <a:endCxn id="14" idx="1"/>
            </p:cNvCxnSpPr>
            <p:nvPr/>
          </p:nvCxnSpPr>
          <p:spPr>
            <a:xfrm>
              <a:off x="4013252" y="5113984"/>
              <a:ext cx="186377" cy="519981"/>
            </a:xfrm>
            <a:prstGeom prst="bentConnector3">
              <a:avLst>
                <a:gd name="adj1" fmla="val 33646"/>
              </a:avLst>
            </a:prstGeom>
            <a:ln w="3175">
              <a:solidFill>
                <a:schemeClr val="accent3">
                  <a:lumMod val="20000"/>
                  <a:lumOff val="80000"/>
                </a:schemeClr>
              </a:solidFill>
              <a:headEnd type="non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16" name="Elbow Connector 15"/>
            <p:cNvCxnSpPr>
              <a:endCxn id="12" idx="1"/>
            </p:cNvCxnSpPr>
            <p:nvPr/>
          </p:nvCxnSpPr>
          <p:spPr>
            <a:xfrm rot="16200000" flipH="1">
              <a:off x="4906401" y="4585687"/>
              <a:ext cx="746349" cy="310244"/>
            </a:xfrm>
            <a:prstGeom prst="bentConnector2">
              <a:avLst/>
            </a:prstGeom>
            <a:ln w="3175">
              <a:solidFill>
                <a:schemeClr val="accent3">
                  <a:lumMod val="20000"/>
                  <a:lumOff val="80000"/>
                </a:schemeClr>
              </a:solidFill>
              <a:headEnd type="none" w="sm" len="med"/>
              <a:tailEnd type="triangle" w="sm" len="med"/>
            </a:ln>
          </p:spPr>
          <p:style>
            <a:lnRef idx="1">
              <a:schemeClr val="accent1"/>
            </a:lnRef>
            <a:fillRef idx="0">
              <a:schemeClr val="accent1"/>
            </a:fillRef>
            <a:effectRef idx="0">
              <a:schemeClr val="accent1"/>
            </a:effectRef>
            <a:fontRef idx="minor">
              <a:schemeClr val="tx1"/>
            </a:fontRef>
          </p:style>
        </p:cxnSp>
        <p:sp>
          <p:nvSpPr>
            <p:cNvPr id="17" name="Rounded Rectangle 16">
              <a:hlinkClick r:id="rId4" action="ppaction://hlinksldjump"/>
            </p:cNvPr>
            <p:cNvSpPr/>
            <p:nvPr/>
          </p:nvSpPr>
          <p:spPr>
            <a:xfrm>
              <a:off x="4728909" y="4003643"/>
              <a:ext cx="648089" cy="363992"/>
            </a:xfrm>
            <a:prstGeom prst="round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Request for closure</a:t>
              </a:r>
            </a:p>
          </p:txBody>
        </p:sp>
        <p:cxnSp>
          <p:nvCxnSpPr>
            <p:cNvPr id="18" name="Straight Connector 17"/>
            <p:cNvCxnSpPr/>
            <p:nvPr/>
          </p:nvCxnSpPr>
          <p:spPr>
            <a:xfrm flipH="1" flipV="1">
              <a:off x="4976378" y="4367635"/>
              <a:ext cx="0" cy="249909"/>
            </a:xfrm>
            <a:prstGeom prst="line">
              <a:avLst/>
            </a:prstGeom>
            <a:ln w="3175">
              <a:solidFill>
                <a:schemeClr val="accent3"/>
              </a:solidFill>
              <a:headEnd type="non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flipV="1">
              <a:off x="5125875" y="4374133"/>
              <a:ext cx="0" cy="249909"/>
            </a:xfrm>
            <a:prstGeom prst="line">
              <a:avLst/>
            </a:prstGeom>
            <a:ln w="3175">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20" name="Rectangle 19"/>
          <p:cNvSpPr/>
          <p:nvPr/>
        </p:nvSpPr>
        <p:spPr>
          <a:xfrm>
            <a:off x="136358" y="954729"/>
            <a:ext cx="4556412" cy="1446037"/>
          </a:xfrm>
          <a:prstGeom prst="rect">
            <a:avLst/>
          </a:prstGeom>
        </p:spPr>
        <p:txBody>
          <a:bodyPr wrap="square">
            <a:spAutoFit/>
          </a:bodyPr>
          <a:lstStyle/>
          <a:p>
            <a:pPr>
              <a:lnSpc>
                <a:spcPct val="115000"/>
              </a:lnSpc>
              <a:spcAft>
                <a:spcPts val="1000"/>
              </a:spcAft>
            </a:pPr>
            <a:r>
              <a:rPr lang="en-GB" sz="1400" dirty="0">
                <a:solidFill>
                  <a:schemeClr val="accent3"/>
                </a:solidFill>
                <a:latin typeface="Calibri" panose="020F0502020204030204" pitchFamily="34" charset="0"/>
                <a:ea typeface="Calibri" panose="020F0502020204030204" pitchFamily="34" charset="0"/>
                <a:cs typeface="Times New Roman" panose="02020603050405020304" pitchFamily="18" charset="0"/>
              </a:rPr>
              <a:t>Goals</a:t>
            </a:r>
            <a:endParaRPr lang="en-GB" sz="1200" dirty="0">
              <a:solidFill>
                <a:schemeClr val="accent3"/>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The goals of this process are to:</a:t>
            </a:r>
          </a:p>
          <a:p>
            <a:pPr marL="342900" lvl="0" indent="-342900">
              <a:lnSpc>
                <a:spcPct val="115000"/>
              </a:lnSpc>
              <a:spcAft>
                <a:spcPts val="0"/>
              </a:spcAft>
              <a:buFont typeface="Symbol" panose="05050102010706020507" pitchFamily="18" charset="2"/>
              <a:buChar char=""/>
            </a:pPr>
            <a:r>
              <a:rPr lang="en-GB" sz="1200" dirty="0">
                <a:latin typeface="Calibri" panose="020F0502020204030204" pitchFamily="34" charset="0"/>
                <a:ea typeface="Calibri" panose="020F0502020204030204" pitchFamily="34" charset="0"/>
                <a:cs typeface="Times New Roman" panose="02020603050405020304" pitchFamily="18" charset="0"/>
              </a:rPr>
              <a:t>close a project that has delivered all its outputs;</a:t>
            </a:r>
          </a:p>
          <a:p>
            <a:pPr marL="342900" lvl="0" indent="-342900">
              <a:lnSpc>
                <a:spcPct val="115000"/>
              </a:lnSpc>
              <a:spcAft>
                <a:spcPts val="0"/>
              </a:spcAft>
              <a:buFont typeface="Symbol" panose="05050102010706020507" pitchFamily="18" charset="2"/>
              <a:buChar char=""/>
            </a:pPr>
            <a:r>
              <a:rPr lang="en-GB" sz="1200" dirty="0">
                <a:latin typeface="Calibri" panose="020F0502020204030204" pitchFamily="34" charset="0"/>
                <a:ea typeface="Calibri" panose="020F0502020204030204" pitchFamily="34" charset="0"/>
                <a:cs typeface="Times New Roman" panose="02020603050405020304" pitchFamily="18" charset="0"/>
              </a:rPr>
              <a:t>close a project that is no longer justifiable;</a:t>
            </a:r>
          </a:p>
          <a:p>
            <a:pPr marL="342900" lvl="0" indent="-342900">
              <a:lnSpc>
                <a:spcPct val="115000"/>
              </a:lnSpc>
              <a:spcAft>
                <a:spcPts val="1000"/>
              </a:spcAft>
              <a:buFont typeface="Symbol" panose="05050102010706020507" pitchFamily="18" charset="2"/>
              <a:buChar char=""/>
            </a:pPr>
            <a:r>
              <a:rPr lang="en-GB" sz="1200" dirty="0">
                <a:latin typeface="Calibri" panose="020F0502020204030204" pitchFamily="34" charset="0"/>
                <a:ea typeface="Calibri" panose="020F0502020204030204" pitchFamily="34" charset="0"/>
                <a:cs typeface="Times New Roman" panose="02020603050405020304" pitchFamily="18" charset="0"/>
              </a:rPr>
              <a:t>review the management of the work and learn lessons.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Rectangle 20"/>
          <p:cNvSpPr/>
          <p:nvPr/>
        </p:nvSpPr>
        <p:spPr>
          <a:xfrm>
            <a:off x="136358" y="2683175"/>
            <a:ext cx="4901468" cy="3336426"/>
          </a:xfrm>
          <a:prstGeom prst="rect">
            <a:avLst/>
          </a:prstGeom>
        </p:spPr>
        <p:txBody>
          <a:bodyPr wrap="square">
            <a:spAutoFit/>
          </a:bodyPr>
          <a:lstStyle/>
          <a:p>
            <a:pPr>
              <a:lnSpc>
                <a:spcPct val="115000"/>
              </a:lnSpc>
              <a:spcAft>
                <a:spcPts val="1000"/>
              </a:spcAft>
            </a:pPr>
            <a:r>
              <a:rPr lang="en-GB" sz="1400" dirty="0">
                <a:solidFill>
                  <a:schemeClr val="accent3"/>
                </a:solidFill>
                <a:latin typeface="Calibri" panose="020F0502020204030204" pitchFamily="34" charset="0"/>
                <a:ea typeface="Calibri" panose="020F0502020204030204" pitchFamily="34" charset="0"/>
                <a:cs typeface="Times New Roman" panose="02020603050405020304" pitchFamily="18" charset="0"/>
              </a:rPr>
              <a:t>Overview</a:t>
            </a:r>
          </a:p>
          <a:p>
            <a:pPr>
              <a:lnSpc>
                <a:spcPct val="107000"/>
              </a:lnSpc>
              <a:spcAft>
                <a:spcPts val="800"/>
              </a:spcAft>
            </a:pPr>
            <a:r>
              <a:rPr lang="en-GB" sz="1200" dirty="0">
                <a:latin typeface="Calibri" panose="020F0502020204030204" pitchFamily="34" charset="0"/>
                <a:ea typeface="Calibri" panose="020F0502020204030204" pitchFamily="34" charset="0"/>
                <a:cs typeface="Times New Roman" panose="02020603050405020304" pitchFamily="18" charset="0"/>
              </a:rPr>
              <a:t>This process is where the temporary organisation set up to execute a project or programme is closed down and the outputs of the delivery process are handed over to their long-term owners.</a:t>
            </a:r>
          </a:p>
          <a:p>
            <a:pPr>
              <a:lnSpc>
                <a:spcPct val="107000"/>
              </a:lnSpc>
              <a:spcAft>
                <a:spcPts val="800"/>
              </a:spcAft>
            </a:pPr>
            <a:r>
              <a:rPr lang="en-GB" sz="1200" dirty="0">
                <a:latin typeface="Calibri" panose="020F0502020204030204" pitchFamily="34" charset="0"/>
                <a:ea typeface="Calibri" panose="020F0502020204030204" pitchFamily="34" charset="0"/>
                <a:cs typeface="Times New Roman" panose="02020603050405020304" pitchFamily="18" charset="0"/>
              </a:rPr>
              <a:t>Once the end is in sight, the project team will prepare for closure. This could involve notifying stakeholders, selling off assets and demobilising staff. It will also include the finalisation of any contracts let.</a:t>
            </a:r>
          </a:p>
          <a:p>
            <a:pPr>
              <a:lnSpc>
                <a:spcPct val="107000"/>
              </a:lnSpc>
              <a:spcAft>
                <a:spcPts val="800"/>
              </a:spcAft>
            </a:pPr>
            <a:r>
              <a:rPr lang="en-GB" sz="1200" dirty="0">
                <a:latin typeface="Calibri" panose="020F0502020204030204" pitchFamily="34" charset="0"/>
                <a:ea typeface="Calibri" panose="020F0502020204030204" pitchFamily="34" charset="0"/>
                <a:cs typeface="Times New Roman" panose="02020603050405020304" pitchFamily="18" charset="0"/>
              </a:rPr>
              <a:t>Individual deliverables may be handed over to their owners throughout the delivery process. The final hand over confirms that the overall product is complete and the new owner takes full responsibility for its operation.</a:t>
            </a:r>
          </a:p>
          <a:p>
            <a:pPr>
              <a:lnSpc>
                <a:spcPct val="107000"/>
              </a:lnSpc>
              <a:spcAft>
                <a:spcPts val="800"/>
              </a:spcAft>
            </a:pPr>
            <a:r>
              <a:rPr lang="en-GB" sz="1200" dirty="0">
                <a:latin typeface="Calibri" panose="020F0502020204030204" pitchFamily="34" charset="0"/>
                <a:ea typeface="Calibri" panose="020F0502020204030204" pitchFamily="34" charset="0"/>
                <a:cs typeface="Times New Roman" panose="02020603050405020304" pitchFamily="18" charset="0"/>
              </a:rPr>
              <a:t>The conduct of the project or programme will be reviewed and lessons recorded to be used when setting up the next project or programme. Note: this is not the same as the final review in the benefits realisation process which reviews the success of the business case.</a:t>
            </a:r>
          </a:p>
        </p:txBody>
      </p:sp>
      <p:sp>
        <p:nvSpPr>
          <p:cNvPr id="22" name="Rectangle 21">
            <a:hlinkClick r:id="rId5"/>
            <a:extLst>
              <a:ext uri="{FF2B5EF4-FFF2-40B4-BE49-F238E27FC236}">
                <a16:creationId xmlns:a16="http://schemas.microsoft.com/office/drawing/2014/main" id="{D059C5F1-70E5-46D6-A454-07071687FB39}"/>
              </a:ext>
            </a:extLst>
          </p:cNvPr>
          <p:cNvSpPr/>
          <p:nvPr/>
        </p:nvSpPr>
        <p:spPr>
          <a:xfrm>
            <a:off x="10621617" y="24064"/>
            <a:ext cx="1517374" cy="8261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3" name="Group 22">
            <a:extLst>
              <a:ext uri="{FF2B5EF4-FFF2-40B4-BE49-F238E27FC236}">
                <a16:creationId xmlns:a16="http://schemas.microsoft.com/office/drawing/2014/main" id="{CEB797AD-A85A-49E2-A20C-9CEC04A4B343}"/>
              </a:ext>
            </a:extLst>
          </p:cNvPr>
          <p:cNvGrpSpPr/>
          <p:nvPr/>
        </p:nvGrpSpPr>
        <p:grpSpPr>
          <a:xfrm>
            <a:off x="6991350" y="5815062"/>
            <a:ext cx="2394094" cy="791636"/>
            <a:chOff x="6062246" y="5618063"/>
            <a:chExt cx="3002440" cy="869473"/>
          </a:xfrm>
        </p:grpSpPr>
        <p:sp>
          <p:nvSpPr>
            <p:cNvPr id="24" name="Rectangle 23">
              <a:extLst>
                <a:ext uri="{FF2B5EF4-FFF2-40B4-BE49-F238E27FC236}">
                  <a16:creationId xmlns:a16="http://schemas.microsoft.com/office/drawing/2014/main" id="{3EA41982-9BEA-4B3F-816E-147389404EBD}"/>
                </a:ext>
              </a:extLst>
            </p:cNvPr>
            <p:cNvSpPr/>
            <p:nvPr/>
          </p:nvSpPr>
          <p:spPr>
            <a:xfrm>
              <a:off x="6062246" y="5618063"/>
              <a:ext cx="3002440" cy="869473"/>
            </a:xfrm>
            <a:prstGeom prst="rect">
              <a:avLst/>
            </a:prstGeom>
            <a:solidFill>
              <a:schemeClr val="accent6">
                <a:lumMod val="20000"/>
                <a:lumOff val="80000"/>
              </a:schemeClr>
            </a:solidFill>
            <a:ln>
              <a:noFill/>
            </a:ln>
            <a:effectLst>
              <a:outerShdw blurRad="127000" dist="63500" dir="36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tangle 24">
              <a:extLst>
                <a:ext uri="{FF2B5EF4-FFF2-40B4-BE49-F238E27FC236}">
                  <a16:creationId xmlns:a16="http://schemas.microsoft.com/office/drawing/2014/main" id="{C40ECE09-3602-4807-9208-E28098FCBFB8}"/>
                </a:ext>
              </a:extLst>
            </p:cNvPr>
            <p:cNvSpPr/>
            <p:nvPr/>
          </p:nvSpPr>
          <p:spPr>
            <a:xfrm>
              <a:off x="6124952" y="5667459"/>
              <a:ext cx="2781845" cy="625372"/>
            </a:xfrm>
            <a:prstGeom prst="rect">
              <a:avLst/>
            </a:prstGeom>
          </p:spPr>
          <p:txBody>
            <a:bodyPr wrap="square">
              <a:spAutoFit/>
            </a:bodyPr>
            <a:lstStyle/>
            <a:p>
              <a:pPr lvl="0">
                <a:spcAft>
                  <a:spcPts val="600"/>
                </a:spcAft>
              </a:pPr>
              <a:r>
                <a:rPr lang="en-GB" sz="1400" dirty="0">
                  <a:solidFill>
                    <a:srgbClr val="516B93"/>
                  </a:solidFill>
                </a:rPr>
                <a:t>Key functions</a:t>
              </a:r>
            </a:p>
            <a:p>
              <a:pPr marL="171450" lvl="0" indent="-171450">
                <a:spcAft>
                  <a:spcPts val="300"/>
                </a:spcAft>
                <a:buFont typeface="Arial" panose="020B0604020202020204" pitchFamily="34" charset="0"/>
                <a:buChar char="•"/>
              </a:pPr>
              <a:r>
                <a:rPr lang="en-GB" sz="1200" dirty="0">
                  <a:solidFill>
                    <a:prstClr val="black"/>
                  </a:solidFill>
                  <a:hlinkClick r:id="rId6" action="ppaction://hlinksldjump"/>
                </a:rPr>
                <a:t>Resource management</a:t>
              </a:r>
              <a:endParaRPr lang="en-GB" sz="1200" dirty="0">
                <a:solidFill>
                  <a:prstClr val="black"/>
                </a:solidFill>
              </a:endParaRPr>
            </a:p>
          </p:txBody>
        </p:sp>
      </p:grpSp>
      <p:sp>
        <p:nvSpPr>
          <p:cNvPr id="32" name="TextBox 31">
            <a:hlinkClick r:id="rId7"/>
            <a:extLst>
              <a:ext uri="{FF2B5EF4-FFF2-40B4-BE49-F238E27FC236}">
                <a16:creationId xmlns:a16="http://schemas.microsoft.com/office/drawing/2014/main" id="{F53B8F4E-2B97-4E75-88F7-7C7EE4B76760}"/>
              </a:ext>
            </a:extLst>
          </p:cNvPr>
          <p:cNvSpPr txBox="1"/>
          <p:nvPr/>
        </p:nvSpPr>
        <p:spPr>
          <a:xfrm>
            <a:off x="10707096" y="1306938"/>
            <a:ext cx="977255" cy="276999"/>
          </a:xfrm>
          <a:prstGeom prst="rect">
            <a:avLst/>
          </a:prstGeom>
          <a:noFill/>
        </p:spPr>
        <p:txBody>
          <a:bodyPr wrap="none" rtlCol="0">
            <a:spAutoFit/>
          </a:bodyPr>
          <a:lstStyle/>
          <a:p>
            <a:r>
              <a:rPr lang="en-GB" sz="1200" dirty="0"/>
              <a:t>Competence</a:t>
            </a:r>
          </a:p>
        </p:txBody>
      </p:sp>
      <p:sp>
        <p:nvSpPr>
          <p:cNvPr id="33" name="TextBox 32">
            <a:hlinkClick r:id="rId8"/>
            <a:extLst>
              <a:ext uri="{FF2B5EF4-FFF2-40B4-BE49-F238E27FC236}">
                <a16:creationId xmlns:a16="http://schemas.microsoft.com/office/drawing/2014/main" id="{6716231D-731E-41D5-9E20-9194C0E95A71}"/>
              </a:ext>
            </a:extLst>
          </p:cNvPr>
          <p:cNvSpPr txBox="1"/>
          <p:nvPr/>
        </p:nvSpPr>
        <p:spPr>
          <a:xfrm>
            <a:off x="10707097" y="1841802"/>
            <a:ext cx="925446" cy="276999"/>
          </a:xfrm>
          <a:prstGeom prst="rect">
            <a:avLst/>
          </a:prstGeom>
          <a:noFill/>
        </p:spPr>
        <p:txBody>
          <a:bodyPr wrap="none" rtlCol="0">
            <a:spAutoFit/>
          </a:bodyPr>
          <a:lstStyle/>
          <a:p>
            <a:r>
              <a:rPr lang="en-GB" sz="1200" dirty="0"/>
              <a:t>Assessment</a:t>
            </a:r>
          </a:p>
        </p:txBody>
      </p:sp>
      <p:sp>
        <p:nvSpPr>
          <p:cNvPr id="34" name="TextBox 33">
            <a:hlinkClick r:id="rId8"/>
            <a:extLst>
              <a:ext uri="{FF2B5EF4-FFF2-40B4-BE49-F238E27FC236}">
                <a16:creationId xmlns:a16="http://schemas.microsoft.com/office/drawing/2014/main" id="{FD8EA005-1C77-483A-A515-19EE1F921AC4}"/>
              </a:ext>
            </a:extLst>
          </p:cNvPr>
          <p:cNvSpPr txBox="1"/>
          <p:nvPr/>
        </p:nvSpPr>
        <p:spPr>
          <a:xfrm>
            <a:off x="10707097" y="2109234"/>
            <a:ext cx="740780" cy="276999"/>
          </a:xfrm>
          <a:prstGeom prst="rect">
            <a:avLst/>
          </a:prstGeom>
          <a:noFill/>
        </p:spPr>
        <p:txBody>
          <a:bodyPr wrap="none" rtlCol="0">
            <a:spAutoFit/>
          </a:bodyPr>
          <a:lstStyle/>
          <a:p>
            <a:r>
              <a:rPr lang="en-GB" sz="1200" dirty="0"/>
              <a:t>Checklist</a:t>
            </a:r>
          </a:p>
        </p:txBody>
      </p:sp>
      <p:sp>
        <p:nvSpPr>
          <p:cNvPr id="35" name="TextBox 34">
            <a:hlinkClick r:id="rId9"/>
            <a:extLst>
              <a:ext uri="{FF2B5EF4-FFF2-40B4-BE49-F238E27FC236}">
                <a16:creationId xmlns:a16="http://schemas.microsoft.com/office/drawing/2014/main" id="{89FB0F33-B8F1-4BB7-9C7B-129044BAE8B3}"/>
              </a:ext>
            </a:extLst>
          </p:cNvPr>
          <p:cNvSpPr txBox="1"/>
          <p:nvPr/>
        </p:nvSpPr>
        <p:spPr>
          <a:xfrm>
            <a:off x="10707096" y="1574370"/>
            <a:ext cx="728276" cy="276999"/>
          </a:xfrm>
          <a:prstGeom prst="rect">
            <a:avLst/>
          </a:prstGeom>
          <a:noFill/>
        </p:spPr>
        <p:txBody>
          <a:bodyPr wrap="none" rtlCol="0">
            <a:spAutoFit/>
          </a:bodyPr>
          <a:lstStyle/>
          <a:p>
            <a:r>
              <a:rPr lang="en-GB" sz="1200" dirty="0"/>
              <a:t>Maturity</a:t>
            </a:r>
          </a:p>
        </p:txBody>
      </p:sp>
      <p:sp>
        <p:nvSpPr>
          <p:cNvPr id="36" name="TextBox 35">
            <a:extLst>
              <a:ext uri="{FF2B5EF4-FFF2-40B4-BE49-F238E27FC236}">
                <a16:creationId xmlns:a16="http://schemas.microsoft.com/office/drawing/2014/main" id="{C2AAA650-5BA3-45E1-8658-7893F4BCEC7D}"/>
              </a:ext>
            </a:extLst>
          </p:cNvPr>
          <p:cNvSpPr txBox="1"/>
          <p:nvPr/>
        </p:nvSpPr>
        <p:spPr>
          <a:xfrm>
            <a:off x="10580417" y="1017186"/>
            <a:ext cx="1589374" cy="307777"/>
          </a:xfrm>
          <a:prstGeom prst="rect">
            <a:avLst/>
          </a:prstGeom>
          <a:noFill/>
        </p:spPr>
        <p:txBody>
          <a:bodyPr wrap="square" rtlCol="0">
            <a:spAutoFit/>
          </a:bodyPr>
          <a:lstStyle/>
          <a:p>
            <a:pPr algn="ctr"/>
            <a:r>
              <a:rPr lang="en-GB" sz="1400" b="1" dirty="0">
                <a:solidFill>
                  <a:schemeClr val="accent3"/>
                </a:solidFill>
              </a:rPr>
              <a:t>Application</a:t>
            </a:r>
          </a:p>
        </p:txBody>
      </p:sp>
      <p:sp>
        <p:nvSpPr>
          <p:cNvPr id="3" name="Rectangle 2">
            <a:extLst>
              <a:ext uri="{FF2B5EF4-FFF2-40B4-BE49-F238E27FC236}">
                <a16:creationId xmlns:a16="http://schemas.microsoft.com/office/drawing/2014/main" id="{2D508304-18DC-4537-B940-4B54D97B9E0A}"/>
              </a:ext>
            </a:extLst>
          </p:cNvPr>
          <p:cNvSpPr/>
          <p:nvPr/>
        </p:nvSpPr>
        <p:spPr>
          <a:xfrm>
            <a:off x="5499690" y="4455814"/>
            <a:ext cx="4901468" cy="874085"/>
          </a:xfrm>
          <a:prstGeom prst="rect">
            <a:avLst/>
          </a:prstGeom>
        </p:spPr>
        <p:txBody>
          <a:bodyPr wrap="square">
            <a:spAutoFit/>
          </a:bodyPr>
          <a:lstStyle/>
          <a:p>
            <a:pPr>
              <a:lnSpc>
                <a:spcPct val="107000"/>
              </a:lnSpc>
              <a:spcAft>
                <a:spcPts val="800"/>
              </a:spcAft>
            </a:pPr>
            <a:r>
              <a:rPr lang="en-GB" sz="1200" dirty="0">
                <a:latin typeface="Calibri" panose="020F0502020204030204" pitchFamily="34" charset="0"/>
                <a:ea typeface="Calibri" panose="020F0502020204030204" pitchFamily="34" charset="0"/>
                <a:cs typeface="Times New Roman" panose="02020603050405020304" pitchFamily="18" charset="0"/>
              </a:rPr>
              <a:t>Before the final demobilisation of the project or programme organisation, the sponsor is asked to confirm that this may be done. This activity should also include the closure of budgets and a final calculation of the cost of the work.</a:t>
            </a:r>
          </a:p>
        </p:txBody>
      </p:sp>
    </p:spTree>
    <p:extLst>
      <p:ext uri="{BB962C8B-B14F-4D97-AF65-F5344CB8AC3E}">
        <p14:creationId xmlns:p14="http://schemas.microsoft.com/office/powerpoint/2010/main" val="3214704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2D758-5C6A-4748-A3B8-7814B5B8E455}"/>
              </a:ext>
            </a:extLst>
          </p:cNvPr>
          <p:cNvSpPr>
            <a:spLocks noGrp="1"/>
          </p:cNvSpPr>
          <p:nvPr>
            <p:ph type="title"/>
          </p:nvPr>
        </p:nvSpPr>
        <p:spPr/>
        <p:txBody>
          <a:bodyPr/>
          <a:lstStyle/>
          <a:p>
            <a:r>
              <a:rPr lang="en-GB" dirty="0"/>
              <a:t>Documentation</a:t>
            </a:r>
          </a:p>
        </p:txBody>
      </p:sp>
      <p:sp>
        <p:nvSpPr>
          <p:cNvPr id="3" name="Rectangle 2">
            <a:hlinkClick r:id="rId2"/>
            <a:extLst>
              <a:ext uri="{FF2B5EF4-FFF2-40B4-BE49-F238E27FC236}">
                <a16:creationId xmlns:a16="http://schemas.microsoft.com/office/drawing/2014/main" id="{69401E26-D499-4270-8EC3-BBC8EBEDF382}"/>
              </a:ext>
            </a:extLst>
          </p:cNvPr>
          <p:cNvSpPr/>
          <p:nvPr/>
        </p:nvSpPr>
        <p:spPr>
          <a:xfrm>
            <a:off x="10774392" y="94891"/>
            <a:ext cx="1216325" cy="6814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hlinkClick r:id="rId3"/>
            <a:extLst>
              <a:ext uri="{FF2B5EF4-FFF2-40B4-BE49-F238E27FC236}">
                <a16:creationId xmlns:a16="http://schemas.microsoft.com/office/drawing/2014/main" id="{33FC0220-2110-4708-B405-DE9ACB69428C}"/>
              </a:ext>
            </a:extLst>
          </p:cNvPr>
          <p:cNvSpPr txBox="1"/>
          <p:nvPr/>
        </p:nvSpPr>
        <p:spPr>
          <a:xfrm>
            <a:off x="10729305" y="2352682"/>
            <a:ext cx="821956" cy="276999"/>
          </a:xfrm>
          <a:prstGeom prst="rect">
            <a:avLst/>
          </a:prstGeom>
          <a:noFill/>
        </p:spPr>
        <p:txBody>
          <a:bodyPr wrap="none" rtlCol="0">
            <a:spAutoFit/>
          </a:bodyPr>
          <a:lstStyle/>
          <a:p>
            <a:r>
              <a:rPr lang="en-GB" sz="1200" dirty="0"/>
              <a:t>Templates</a:t>
            </a:r>
          </a:p>
        </p:txBody>
      </p:sp>
      <p:sp>
        <p:nvSpPr>
          <p:cNvPr id="9" name="Rectangle 8">
            <a:extLst>
              <a:ext uri="{FF2B5EF4-FFF2-40B4-BE49-F238E27FC236}">
                <a16:creationId xmlns:a16="http://schemas.microsoft.com/office/drawing/2014/main" id="{9F55B6F6-045F-46BF-9E59-3C8B95EAF130}"/>
              </a:ext>
            </a:extLst>
          </p:cNvPr>
          <p:cNvSpPr/>
          <p:nvPr/>
        </p:nvSpPr>
        <p:spPr>
          <a:xfrm>
            <a:off x="330595" y="1176338"/>
            <a:ext cx="4897388" cy="2354491"/>
          </a:xfrm>
          <a:prstGeom prst="rect">
            <a:avLst/>
          </a:prstGeom>
        </p:spPr>
        <p:txBody>
          <a:bodyPr wrap="square">
            <a:spAutoFit/>
          </a:bodyPr>
          <a:lstStyle/>
          <a:p>
            <a:pPr>
              <a:spcAft>
                <a:spcPts val="600"/>
              </a:spcAft>
            </a:pPr>
            <a:r>
              <a:rPr lang="en-GB" sz="1200" dirty="0"/>
              <a:t>Documents fall into three categories: </a:t>
            </a:r>
            <a:r>
              <a:rPr lang="en-GB" sz="1200" dirty="0">
                <a:hlinkClick r:id="rId4" action="ppaction://hlinksldjump"/>
              </a:rPr>
              <a:t>governance</a:t>
            </a:r>
            <a:r>
              <a:rPr lang="en-GB" sz="1200" dirty="0"/>
              <a:t>, </a:t>
            </a:r>
            <a:r>
              <a:rPr lang="en-GB" sz="1200" dirty="0">
                <a:hlinkClick r:id="rId5" action="ppaction://hlinksldjump"/>
              </a:rPr>
              <a:t>scope</a:t>
            </a:r>
            <a:r>
              <a:rPr lang="en-GB" sz="1200" dirty="0"/>
              <a:t> and </a:t>
            </a:r>
            <a:r>
              <a:rPr lang="en-GB" sz="1200" dirty="0">
                <a:hlinkClick r:id="rId6" action="ppaction://hlinksldjump"/>
              </a:rPr>
              <a:t>delivery</a:t>
            </a:r>
            <a:r>
              <a:rPr lang="en-GB" sz="1200" dirty="0"/>
              <a:t>.</a:t>
            </a:r>
          </a:p>
          <a:p>
            <a:pPr>
              <a:spcAft>
                <a:spcPts val="600"/>
              </a:spcAft>
            </a:pPr>
            <a:r>
              <a:rPr lang="en-GB" sz="1200" dirty="0"/>
              <a:t>Governance documents set out policies, standards and guidelines for the management of the work. Some of these may be specialist documents provided by the host organisation, a client or a regulatory body. Praxis only deals with the management plans that reflect how elements of P3 management will be managed.</a:t>
            </a:r>
          </a:p>
          <a:p>
            <a:pPr>
              <a:spcAft>
                <a:spcPts val="600"/>
              </a:spcAft>
            </a:pPr>
            <a:r>
              <a:rPr lang="en-GB" sz="1200" dirty="0"/>
              <a:t>Scope documents describe the objectives in terms of outputs, outcomes and benefits. </a:t>
            </a:r>
          </a:p>
          <a:p>
            <a:pPr>
              <a:spcAft>
                <a:spcPts val="600"/>
              </a:spcAft>
            </a:pPr>
            <a:r>
              <a:rPr lang="en-GB" sz="1200" dirty="0"/>
              <a:t>Delivery documents are the largest and most diverse group. They describe what needs to be done, when it will be done and by whom. They also support the management processes and procedures. </a:t>
            </a:r>
          </a:p>
        </p:txBody>
      </p:sp>
      <p:grpSp>
        <p:nvGrpSpPr>
          <p:cNvPr id="10" name="Group 9">
            <a:extLst>
              <a:ext uri="{FF2B5EF4-FFF2-40B4-BE49-F238E27FC236}">
                <a16:creationId xmlns:a16="http://schemas.microsoft.com/office/drawing/2014/main" id="{B60C0AAC-2CBC-4BDC-A8AC-47210291B1DF}"/>
              </a:ext>
            </a:extLst>
          </p:cNvPr>
          <p:cNvGrpSpPr/>
          <p:nvPr/>
        </p:nvGrpSpPr>
        <p:grpSpPr>
          <a:xfrm>
            <a:off x="6770492" y="1736959"/>
            <a:ext cx="2394094" cy="714693"/>
            <a:chOff x="6062246" y="5618063"/>
            <a:chExt cx="3002440" cy="969797"/>
          </a:xfrm>
        </p:grpSpPr>
        <p:sp>
          <p:nvSpPr>
            <p:cNvPr id="11" name="Rectangle 10">
              <a:extLst>
                <a:ext uri="{FF2B5EF4-FFF2-40B4-BE49-F238E27FC236}">
                  <a16:creationId xmlns:a16="http://schemas.microsoft.com/office/drawing/2014/main" id="{5BF9DF5F-5C26-48D9-B844-58007290E332}"/>
                </a:ext>
              </a:extLst>
            </p:cNvPr>
            <p:cNvSpPr/>
            <p:nvPr/>
          </p:nvSpPr>
          <p:spPr>
            <a:xfrm>
              <a:off x="6062246" y="5618063"/>
              <a:ext cx="3002440" cy="969797"/>
            </a:xfrm>
            <a:prstGeom prst="rect">
              <a:avLst/>
            </a:prstGeom>
            <a:solidFill>
              <a:schemeClr val="accent6">
                <a:lumMod val="20000"/>
                <a:lumOff val="80000"/>
              </a:schemeClr>
            </a:solidFill>
            <a:ln>
              <a:noFill/>
            </a:ln>
            <a:effectLst>
              <a:outerShdw blurRad="127000" dist="63500" dir="36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F66C6A38-5CB7-486D-902D-FB5F562B5556}"/>
                </a:ext>
              </a:extLst>
            </p:cNvPr>
            <p:cNvSpPr/>
            <p:nvPr/>
          </p:nvSpPr>
          <p:spPr>
            <a:xfrm>
              <a:off x="6124952" y="5667458"/>
              <a:ext cx="2781845" cy="772625"/>
            </a:xfrm>
            <a:prstGeom prst="rect">
              <a:avLst/>
            </a:prstGeom>
          </p:spPr>
          <p:txBody>
            <a:bodyPr wrap="square">
              <a:spAutoFit/>
            </a:bodyPr>
            <a:lstStyle/>
            <a:p>
              <a:pPr lvl="0">
                <a:spcAft>
                  <a:spcPts val="600"/>
                </a:spcAft>
              </a:pPr>
              <a:r>
                <a:rPr lang="en-GB" sz="1400" dirty="0">
                  <a:solidFill>
                    <a:srgbClr val="516B93"/>
                  </a:solidFill>
                </a:rPr>
                <a:t>Key functions</a:t>
              </a:r>
            </a:p>
            <a:p>
              <a:pPr marL="171450" lvl="0" indent="-171450">
                <a:spcAft>
                  <a:spcPts val="300"/>
                </a:spcAft>
                <a:buFont typeface="Arial" panose="020B0604020202020204" pitchFamily="34" charset="0"/>
                <a:buChar char="•"/>
              </a:pPr>
              <a:r>
                <a:rPr lang="en-GB" sz="1200" dirty="0">
                  <a:solidFill>
                    <a:prstClr val="black"/>
                  </a:solidFill>
                  <a:hlinkClick r:id="rId7" action="ppaction://hlinksldjump"/>
                </a:rPr>
                <a:t>Information management</a:t>
              </a:r>
              <a:endParaRPr lang="en-GB" sz="1200" dirty="0">
                <a:solidFill>
                  <a:prstClr val="black"/>
                </a:solidFill>
              </a:endParaRPr>
            </a:p>
          </p:txBody>
        </p:sp>
      </p:grpSp>
      <p:cxnSp>
        <p:nvCxnSpPr>
          <p:cNvPr id="13" name="Straight Connector 12">
            <a:extLst>
              <a:ext uri="{FF2B5EF4-FFF2-40B4-BE49-F238E27FC236}">
                <a16:creationId xmlns:a16="http://schemas.microsoft.com/office/drawing/2014/main" id="{39EB6A83-3694-496F-A5D1-9A95EE8F2D3A}"/>
              </a:ext>
            </a:extLst>
          </p:cNvPr>
          <p:cNvCxnSpPr/>
          <p:nvPr/>
        </p:nvCxnSpPr>
        <p:spPr>
          <a:xfrm>
            <a:off x="10707095" y="1932040"/>
            <a:ext cx="13008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Box 14">
            <a:hlinkClick r:id="rId8"/>
            <a:extLst>
              <a:ext uri="{FF2B5EF4-FFF2-40B4-BE49-F238E27FC236}">
                <a16:creationId xmlns:a16="http://schemas.microsoft.com/office/drawing/2014/main" id="{56FC948D-13FF-4457-875A-4C083830E3DC}"/>
              </a:ext>
            </a:extLst>
          </p:cNvPr>
          <p:cNvSpPr txBox="1"/>
          <p:nvPr/>
        </p:nvSpPr>
        <p:spPr>
          <a:xfrm>
            <a:off x="10725319" y="1315891"/>
            <a:ext cx="1451774" cy="461665"/>
          </a:xfrm>
          <a:prstGeom prst="rect">
            <a:avLst/>
          </a:prstGeom>
          <a:noFill/>
        </p:spPr>
        <p:txBody>
          <a:bodyPr wrap="square" rtlCol="0">
            <a:spAutoFit/>
          </a:bodyPr>
          <a:lstStyle/>
          <a:p>
            <a:r>
              <a:rPr lang="en-GB" sz="1200" dirty="0"/>
              <a:t>Configuration management</a:t>
            </a:r>
          </a:p>
        </p:txBody>
      </p:sp>
      <p:sp>
        <p:nvSpPr>
          <p:cNvPr id="18" name="TextBox 17">
            <a:extLst>
              <a:ext uri="{FF2B5EF4-FFF2-40B4-BE49-F238E27FC236}">
                <a16:creationId xmlns:a16="http://schemas.microsoft.com/office/drawing/2014/main" id="{8FF6B74B-8962-4605-90AE-9404D45EC46B}"/>
              </a:ext>
            </a:extLst>
          </p:cNvPr>
          <p:cNvSpPr txBox="1"/>
          <p:nvPr/>
        </p:nvSpPr>
        <p:spPr>
          <a:xfrm>
            <a:off x="10602626" y="2062930"/>
            <a:ext cx="1589374" cy="307777"/>
          </a:xfrm>
          <a:prstGeom prst="rect">
            <a:avLst/>
          </a:prstGeom>
          <a:noFill/>
        </p:spPr>
        <p:txBody>
          <a:bodyPr wrap="square" rtlCol="0">
            <a:spAutoFit/>
          </a:bodyPr>
          <a:lstStyle/>
          <a:p>
            <a:pPr algn="ctr"/>
            <a:r>
              <a:rPr lang="en-GB" sz="1400" b="1" dirty="0">
                <a:solidFill>
                  <a:schemeClr val="accent3"/>
                </a:solidFill>
              </a:rPr>
              <a:t>Library</a:t>
            </a:r>
          </a:p>
        </p:txBody>
      </p:sp>
      <p:sp>
        <p:nvSpPr>
          <p:cNvPr id="19" name="TextBox 18">
            <a:extLst>
              <a:ext uri="{FF2B5EF4-FFF2-40B4-BE49-F238E27FC236}">
                <a16:creationId xmlns:a16="http://schemas.microsoft.com/office/drawing/2014/main" id="{7AD4ADA4-3B4B-47C4-A3FB-5EC68735B346}"/>
              </a:ext>
            </a:extLst>
          </p:cNvPr>
          <p:cNvSpPr txBox="1"/>
          <p:nvPr/>
        </p:nvSpPr>
        <p:spPr>
          <a:xfrm>
            <a:off x="10580417" y="1017186"/>
            <a:ext cx="1589374" cy="523220"/>
          </a:xfrm>
          <a:prstGeom prst="rect">
            <a:avLst/>
          </a:prstGeom>
          <a:noFill/>
        </p:spPr>
        <p:txBody>
          <a:bodyPr wrap="square" rtlCol="0">
            <a:spAutoFit/>
          </a:bodyPr>
          <a:lstStyle/>
          <a:p>
            <a:pPr algn="ctr"/>
            <a:r>
              <a:rPr lang="en-GB" sz="1400" b="1" dirty="0">
                <a:solidFill>
                  <a:schemeClr val="accent3"/>
                </a:solidFill>
              </a:rPr>
              <a:t>More detail</a:t>
            </a:r>
          </a:p>
          <a:p>
            <a:pPr algn="ctr"/>
            <a:endParaRPr lang="en-GB" sz="1400" b="1" dirty="0">
              <a:solidFill>
                <a:schemeClr val="accent3"/>
              </a:solidFill>
            </a:endParaRPr>
          </a:p>
        </p:txBody>
      </p:sp>
    </p:spTree>
    <p:extLst>
      <p:ext uri="{BB962C8B-B14F-4D97-AF65-F5344CB8AC3E}">
        <p14:creationId xmlns:p14="http://schemas.microsoft.com/office/powerpoint/2010/main" val="3700938696"/>
      </p:ext>
    </p:extLst>
  </p:cSld>
  <p:clrMapOvr>
    <a:masterClrMapping/>
  </p:clrMapOvr>
</p:sld>
</file>

<file path=ppt/theme/theme1.xml><?xml version="1.0" encoding="utf-8"?>
<a:theme xmlns:a="http://schemas.openxmlformats.org/drawingml/2006/main" name="Office Theme">
  <a:themeElements>
    <a:clrScheme name="Method">
      <a:dk1>
        <a:sysClr val="windowText" lastClr="000000"/>
      </a:dk1>
      <a:lt1>
        <a:sysClr val="window" lastClr="FFFFFF"/>
      </a:lt1>
      <a:dk2>
        <a:srgbClr val="1F497D"/>
      </a:dk2>
      <a:lt2>
        <a:srgbClr val="EEECE1"/>
      </a:lt2>
      <a:accent1>
        <a:srgbClr val="7193C7"/>
      </a:accent1>
      <a:accent2>
        <a:srgbClr val="DE0F0F"/>
      </a:accent2>
      <a:accent3>
        <a:srgbClr val="6D9982"/>
      </a:accent3>
      <a:accent4>
        <a:srgbClr val="8082A0"/>
      </a:accent4>
      <a:accent5>
        <a:srgbClr val="516B93"/>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11964</TotalTime>
  <Words>9700</Words>
  <Application>Microsoft Office PowerPoint</Application>
  <PresentationFormat>Widescreen</PresentationFormat>
  <Paragraphs>983</Paragraphs>
  <Slides>33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&amp;quot</vt:lpstr>
      <vt:lpstr>Arial</vt:lpstr>
      <vt:lpstr>Calibri</vt:lpstr>
      <vt:lpstr>Calibri Light</vt:lpstr>
      <vt:lpstr>Palatino Linotype</vt:lpstr>
      <vt:lpstr>Symbol</vt:lpstr>
      <vt:lpstr>Ubuntu</vt:lpstr>
      <vt:lpstr>Ubuntu Light</vt:lpstr>
      <vt:lpstr>Office Theme</vt:lpstr>
      <vt:lpstr>PowerPoint Presentation</vt:lpstr>
      <vt:lpstr>Processes and phase gates</vt:lpstr>
      <vt:lpstr>Identification process</vt:lpstr>
      <vt:lpstr>Sponsorship process</vt:lpstr>
      <vt:lpstr>Definition process</vt:lpstr>
      <vt:lpstr>Delivery process</vt:lpstr>
      <vt:lpstr>Benefits realisation process</vt:lpstr>
      <vt:lpstr>Closure process</vt:lpstr>
      <vt:lpstr>Documentation</vt:lpstr>
      <vt:lpstr>Management plans</vt:lpstr>
      <vt:lpstr>Scope documents</vt:lpstr>
      <vt:lpstr>Delivery documents</vt:lpstr>
      <vt:lpstr>Knowledge</vt:lpstr>
      <vt:lpstr>Life cycle</vt:lpstr>
      <vt:lpstr>Sponsorship</vt:lpstr>
      <vt:lpstr>Support</vt:lpstr>
      <vt:lpstr>Organisation management</vt:lpstr>
      <vt:lpstr>Stakeholder management</vt:lpstr>
      <vt:lpstr>Business case management</vt:lpstr>
      <vt:lpstr>Planning</vt:lpstr>
      <vt:lpstr>Control</vt:lpstr>
      <vt:lpstr>Information management</vt:lpstr>
      <vt:lpstr>Scope management</vt:lpstr>
      <vt:lpstr>Benefits management</vt:lpstr>
      <vt:lpstr>Schedule management</vt:lpstr>
      <vt:lpstr>Financial management</vt:lpstr>
      <vt:lpstr>Risk management</vt:lpstr>
      <vt:lpstr>Change management</vt:lpstr>
      <vt:lpstr>Resource management</vt:lpstr>
      <vt:lpstr>Assurance</vt:lpstr>
      <vt:lpstr>Interpersonal skills</vt:lpstr>
      <vt:lpstr>Navigating Praxis Local</vt:lpstr>
      <vt:lpstr>Additional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adrian dooley</dc:creator>
  <cp:lastModifiedBy>adrian dooley</cp:lastModifiedBy>
  <cp:revision>429</cp:revision>
  <cp:lastPrinted>2018-03-22T12:36:15Z</cp:lastPrinted>
  <dcterms:created xsi:type="dcterms:W3CDTF">2017-08-02T19:35:42Z</dcterms:created>
  <dcterms:modified xsi:type="dcterms:W3CDTF">2025-03-11T17:15:55Z</dcterms:modified>
</cp:coreProperties>
</file>